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1"/>
  </p:notes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265" r:id="rId44"/>
    <p:sldId id="266" r:id="rId45"/>
    <p:sldId id="267" r:id="rId46"/>
    <p:sldId id="269" r:id="rId47"/>
    <p:sldId id="279" r:id="rId48"/>
    <p:sldId id="280" r:id="rId49"/>
    <p:sldId id="268" r:id="rId50"/>
    <p:sldId id="270" r:id="rId51"/>
    <p:sldId id="271" r:id="rId52"/>
    <p:sldId id="272" r:id="rId53"/>
    <p:sldId id="273" r:id="rId54"/>
    <p:sldId id="274" r:id="rId55"/>
    <p:sldId id="275" r:id="rId56"/>
    <p:sldId id="276" r:id="rId57"/>
    <p:sldId id="277" r:id="rId58"/>
    <p:sldId id="278" r:id="rId59"/>
    <p:sldId id="281" r:id="rId60"/>
    <p:sldId id="282" r:id="rId61"/>
    <p:sldId id="283" r:id="rId62"/>
    <p:sldId id="284" r:id="rId63"/>
    <p:sldId id="285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297" r:id="rId76"/>
    <p:sldId id="298" r:id="rId77"/>
    <p:sldId id="299" r:id="rId78"/>
    <p:sldId id="300" r:id="rId79"/>
    <p:sldId id="301" r:id="rId80"/>
    <p:sldId id="302" r:id="rId81"/>
    <p:sldId id="303" r:id="rId82"/>
    <p:sldId id="304" r:id="rId83"/>
    <p:sldId id="305" r:id="rId84"/>
    <p:sldId id="306" r:id="rId85"/>
    <p:sldId id="307" r:id="rId86"/>
    <p:sldId id="308" r:id="rId87"/>
    <p:sldId id="309" r:id="rId88"/>
    <p:sldId id="310" r:id="rId89"/>
    <p:sldId id="311" r:id="rId90"/>
    <p:sldId id="312" r:id="rId91"/>
    <p:sldId id="313" r:id="rId92"/>
    <p:sldId id="314" r:id="rId93"/>
    <p:sldId id="315" r:id="rId94"/>
    <p:sldId id="316" r:id="rId95"/>
    <p:sldId id="352" r:id="rId96"/>
    <p:sldId id="353" r:id="rId97"/>
    <p:sldId id="354" r:id="rId98"/>
    <p:sldId id="355" r:id="rId99"/>
    <p:sldId id="356" r:id="rId100"/>
    <p:sldId id="357" r:id="rId101"/>
    <p:sldId id="433" r:id="rId102"/>
    <p:sldId id="434" r:id="rId103"/>
    <p:sldId id="435" r:id="rId104"/>
    <p:sldId id="379" r:id="rId105"/>
    <p:sldId id="380" r:id="rId106"/>
    <p:sldId id="381" r:id="rId107"/>
    <p:sldId id="382" r:id="rId108"/>
    <p:sldId id="383" r:id="rId109"/>
    <p:sldId id="384" r:id="rId110"/>
    <p:sldId id="386" r:id="rId111"/>
    <p:sldId id="388" r:id="rId112"/>
    <p:sldId id="387" r:id="rId113"/>
    <p:sldId id="389" r:id="rId114"/>
    <p:sldId id="390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7" r:id="rId123"/>
    <p:sldId id="368" r:id="rId124"/>
    <p:sldId id="369" r:id="rId125"/>
    <p:sldId id="370" r:id="rId126"/>
    <p:sldId id="371" r:id="rId127"/>
    <p:sldId id="372" r:id="rId128"/>
    <p:sldId id="391" r:id="rId129"/>
    <p:sldId id="392" r:id="rId130"/>
    <p:sldId id="393" r:id="rId131"/>
    <p:sldId id="394" r:id="rId132"/>
    <p:sldId id="395" r:id="rId133"/>
    <p:sldId id="396" r:id="rId134"/>
    <p:sldId id="397" r:id="rId135"/>
    <p:sldId id="398" r:id="rId136"/>
    <p:sldId id="399" r:id="rId137"/>
    <p:sldId id="400" r:id="rId138"/>
    <p:sldId id="401" r:id="rId139"/>
    <p:sldId id="402" r:id="rId140"/>
    <p:sldId id="403" r:id="rId141"/>
    <p:sldId id="404" r:id="rId142"/>
    <p:sldId id="405" r:id="rId143"/>
    <p:sldId id="406" r:id="rId144"/>
    <p:sldId id="407" r:id="rId145"/>
    <p:sldId id="408" r:id="rId146"/>
    <p:sldId id="409" r:id="rId147"/>
    <p:sldId id="410" r:id="rId148"/>
    <p:sldId id="411" r:id="rId149"/>
    <p:sldId id="412" r:id="rId150"/>
    <p:sldId id="413" r:id="rId151"/>
    <p:sldId id="414" r:id="rId152"/>
    <p:sldId id="415" r:id="rId153"/>
    <p:sldId id="416" r:id="rId154"/>
    <p:sldId id="417" r:id="rId155"/>
    <p:sldId id="418" r:id="rId156"/>
    <p:sldId id="419" r:id="rId157"/>
    <p:sldId id="420" r:id="rId158"/>
    <p:sldId id="421" r:id="rId159"/>
    <p:sldId id="422" r:id="rId160"/>
    <p:sldId id="423" r:id="rId161"/>
    <p:sldId id="424" r:id="rId162"/>
    <p:sldId id="425" r:id="rId163"/>
    <p:sldId id="426" r:id="rId164"/>
    <p:sldId id="427" r:id="rId165"/>
    <p:sldId id="428" r:id="rId166"/>
    <p:sldId id="429" r:id="rId167"/>
    <p:sldId id="430" r:id="rId168"/>
    <p:sldId id="431" r:id="rId169"/>
    <p:sldId id="436" r:id="rId170"/>
    <p:sldId id="437" r:id="rId171"/>
    <p:sldId id="438" r:id="rId172"/>
    <p:sldId id="439" r:id="rId173"/>
    <p:sldId id="440" r:id="rId174"/>
    <p:sldId id="441" r:id="rId175"/>
    <p:sldId id="442" r:id="rId176"/>
    <p:sldId id="443" r:id="rId177"/>
    <p:sldId id="444" r:id="rId178"/>
    <p:sldId id="445" r:id="rId179"/>
    <p:sldId id="446" r:id="rId180"/>
    <p:sldId id="447" r:id="rId181"/>
    <p:sldId id="448" r:id="rId182"/>
    <p:sldId id="449" r:id="rId183"/>
    <p:sldId id="450" r:id="rId184"/>
    <p:sldId id="451" r:id="rId185"/>
    <p:sldId id="453" r:id="rId186"/>
    <p:sldId id="452" r:id="rId187"/>
    <p:sldId id="454" r:id="rId188"/>
    <p:sldId id="455" r:id="rId189"/>
    <p:sldId id="456" r:id="rId1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82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tableStyles" Target="tableStyle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DFB3-76D3-4186-B5CA-D409BE8CBE7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F5D79-10E2-4917-8267-5F540CFE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4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F5D79-10E2-4917-8267-5F540CFEC160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7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8E56-89D9-42E3-B28E-C84D506B6D98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56A-188C-43F0-87AE-9D51ACB33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8E56-89D9-42E3-B28E-C84D506B6D98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56A-188C-43F0-87AE-9D51ACB33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8E56-89D9-42E3-B28E-C84D506B6D98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56A-188C-43F0-87AE-9D51ACB33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8E56-89D9-42E3-B28E-C84D506B6D98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56A-188C-43F0-87AE-9D51ACB33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8E56-89D9-42E3-B28E-C84D506B6D98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56A-188C-43F0-87AE-9D51ACB33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8E56-89D9-42E3-B28E-C84D506B6D98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56A-188C-43F0-87AE-9D51ACB33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8E56-89D9-42E3-B28E-C84D506B6D98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56A-188C-43F0-87AE-9D51ACB33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8E56-89D9-42E3-B28E-C84D506B6D98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56A-188C-43F0-87AE-9D51ACB33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8E56-89D9-42E3-B28E-C84D506B6D98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56A-188C-43F0-87AE-9D51ACB33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8E56-89D9-42E3-B28E-C84D506B6D98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56A-188C-43F0-87AE-9D51ACB33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8E56-89D9-42E3-B28E-C84D506B6D98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656A-188C-43F0-87AE-9D51ACB33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F8E56-89D9-42E3-B28E-C84D506B6D98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0656A-188C-43F0-87AE-9D51ACB33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>
          <a:xfrm>
            <a:off x="0" y="1828800"/>
            <a:ext cx="9144000" cy="4267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 class to display a simple message: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class MyProgram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public static void main(String[] args)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System.out.println(“First Java program.");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}</a:t>
            </a:r>
          </a:p>
        </p:txBody>
      </p:sp>
      <p:sp>
        <p:nvSpPr>
          <p:cNvPr id="8499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4.1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Simple Java Program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16383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class Box {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double width;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double height;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double depth;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Box() {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System.out.println("Constructing Box");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width = 10; height = 10; depth = 10;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}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double volume() {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return width * height * depth;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}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}</a:t>
            </a:r>
          </a:p>
        </p:txBody>
      </p:sp>
      <p:sp>
        <p:nvSpPr>
          <p:cNvPr id="942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5.2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Example: Constructor 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8094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reusable software component that can be manipulated visually in a ‘builder tool’. (from JavaBean Specification)</a:t>
            </a:r>
          </a:p>
          <a:p>
            <a:r>
              <a:rPr lang="en-US"/>
              <a:t>The JavaBeans API provides a framework for defining reusable, embeddable, modular software components.</a:t>
            </a:r>
          </a:p>
        </p:txBody>
      </p:sp>
    </p:spTree>
    <p:extLst>
      <p:ext uri="{BB962C8B-B14F-4D97-AF65-F5344CB8AC3E}">
        <p14:creationId xmlns:p14="http://schemas.microsoft.com/office/powerpoint/2010/main" val="33347879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 of java bean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//employee.java</a:t>
            </a:r>
          </a:p>
          <a:p>
            <a:pPr marL="0" indent="0"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mypack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Public class employee </a:t>
            </a:r>
            <a:r>
              <a:rPr lang="en-US" dirty="0" err="1" smtClean="0"/>
              <a:t>implementsjava.io.serializiable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en-US" dirty="0" err="1" smtClean="0"/>
              <a:t>int</a:t>
            </a:r>
            <a:r>
              <a:rPr lang="en-US" dirty="0" smtClean="0"/>
              <a:t> id;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rivate string name;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employee()</a:t>
            </a:r>
          </a:p>
          <a:p>
            <a:pPr marL="0" indent="0">
              <a:buNone/>
            </a:pPr>
            <a:r>
              <a:rPr lang="en-US" dirty="0" smtClean="0"/>
              <a:t>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375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void </a:t>
            </a:r>
            <a:r>
              <a:rPr lang="en-US" dirty="0" err="1" smtClean="0"/>
              <a:t>setId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id)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this.id=id;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getId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Return id;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834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setName</a:t>
            </a:r>
            <a:r>
              <a:rPr lang="en-US" dirty="0" smtClean="0"/>
              <a:t>(String name)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This.name=name;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Public string </a:t>
            </a:r>
            <a:r>
              <a:rPr lang="en-US" dirty="0" err="1" smtClean="0"/>
              <a:t>getName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Return name;</a:t>
            </a:r>
          </a:p>
          <a:p>
            <a:pPr marL="0" indent="0">
              <a:buNone/>
            </a:pPr>
            <a:r>
              <a:rPr lang="en-US" dirty="0" smtClean="0"/>
              <a:t>} }</a:t>
            </a:r>
          </a:p>
          <a:p>
            <a:pPr marL="0" indent="0">
              <a:buNone/>
            </a:pPr>
            <a:r>
              <a:rPr lang="en-US" dirty="0" smtClean="0"/>
              <a:t>How to access the java bean class?</a:t>
            </a:r>
          </a:p>
          <a:p>
            <a:pPr marL="0" indent="0"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mypack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Public class test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Employee e=new employee();</a:t>
            </a:r>
          </a:p>
          <a:p>
            <a:pPr marL="0" indent="0">
              <a:buNone/>
            </a:pPr>
            <a:r>
              <a:rPr lang="en-US" dirty="0" err="1" smtClean="0"/>
              <a:t>e.setName</a:t>
            </a:r>
            <a:r>
              <a:rPr lang="en-US" dirty="0" smtClean="0"/>
              <a:t>(“</a:t>
            </a:r>
            <a:r>
              <a:rPr lang="en-US" dirty="0" err="1" smtClean="0"/>
              <a:t>Arjun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e.getName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err="1" smtClean="0"/>
              <a:t>e.setId</a:t>
            </a:r>
            <a:r>
              <a:rPr lang="en-US" dirty="0" smtClean="0"/>
              <a:t>(10112);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e.getId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60137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Java 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following list enumerates some of the benefits that Java Bean technology provides for </a:t>
            </a:r>
            <a:r>
              <a:rPr lang="en-US" dirty="0" smtClean="0"/>
              <a:t>a component </a:t>
            </a:r>
            <a:r>
              <a:rPr lang="en-US" dirty="0"/>
              <a:t>developer:</a:t>
            </a:r>
          </a:p>
          <a:p>
            <a:r>
              <a:rPr lang="en-US" dirty="0"/>
              <a:t>• A Bean obtains all the benefits of Java’s “write-once, run-anywhere” paradigm.</a:t>
            </a:r>
          </a:p>
          <a:p>
            <a:r>
              <a:rPr lang="en-US" dirty="0" smtClean="0"/>
              <a:t>The </a:t>
            </a:r>
            <a:r>
              <a:rPr lang="en-US" dirty="0"/>
              <a:t>properties, events, and methods of a Bean that are exposed to </a:t>
            </a:r>
            <a:r>
              <a:rPr lang="en-US" dirty="0" smtClean="0"/>
              <a:t>another application </a:t>
            </a:r>
            <a:r>
              <a:rPr lang="en-US" dirty="0"/>
              <a:t>can be controlled.</a:t>
            </a:r>
          </a:p>
          <a:p>
            <a:r>
              <a:rPr lang="en-US" dirty="0"/>
              <a:t>• Auxiliary software can be provided to help configure a Bean. This software is </a:t>
            </a:r>
            <a:r>
              <a:rPr lang="en-US" dirty="0" smtClean="0"/>
              <a:t>only needed </a:t>
            </a:r>
            <a:r>
              <a:rPr lang="en-US" dirty="0"/>
              <a:t>when the design-time parameters for that component are being set. It </a:t>
            </a:r>
            <a:r>
              <a:rPr lang="en-US" dirty="0" smtClean="0"/>
              <a:t>does not </a:t>
            </a:r>
            <a:r>
              <a:rPr lang="en-US" dirty="0"/>
              <a:t>need to be included in the run-time environment.</a:t>
            </a:r>
          </a:p>
          <a:p>
            <a:r>
              <a:rPr lang="en-US" dirty="0"/>
              <a:t>• The state of a Bean can be saved in persistent storage and restored at a later time.</a:t>
            </a:r>
          </a:p>
          <a:p>
            <a:r>
              <a:rPr lang="en-US" dirty="0"/>
              <a:t>• A Bean may register to receive events from other objects and can generate </a:t>
            </a:r>
            <a:r>
              <a:rPr lang="en-US" dirty="0" smtClean="0"/>
              <a:t>events that </a:t>
            </a:r>
            <a:r>
              <a:rPr lang="en-US" dirty="0"/>
              <a:t>are sent to other objects.</a:t>
            </a:r>
          </a:p>
        </p:txBody>
      </p:sp>
    </p:spTree>
    <p:extLst>
      <p:ext uri="{BB962C8B-B14F-4D97-AF65-F5344CB8AC3E}">
        <p14:creationId xmlns:p14="http://schemas.microsoft.com/office/powerpoint/2010/main" val="197592636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Introspection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dirty="0"/>
              <a:t>At the core of Java Beans is </a:t>
            </a:r>
            <a:r>
              <a:rPr lang="en-US" i="1" dirty="0"/>
              <a:t>introspection</a:t>
            </a:r>
            <a:r>
              <a:rPr lang="en-US" dirty="0"/>
              <a:t>. This is the process of analyzing a Bean to </a:t>
            </a:r>
            <a:r>
              <a:rPr lang="en-US" dirty="0" smtClean="0"/>
              <a:t>determine its </a:t>
            </a:r>
            <a:r>
              <a:rPr lang="en-US" dirty="0"/>
              <a:t>capabilities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is an essential feature of the Java Beans API because it allows </a:t>
            </a:r>
            <a:r>
              <a:rPr lang="en-US" dirty="0" smtClean="0"/>
              <a:t>another application</a:t>
            </a:r>
            <a:r>
              <a:rPr lang="en-US" dirty="0"/>
              <a:t>, such as a design tool, to obtain information about a component. </a:t>
            </a:r>
            <a:r>
              <a:rPr lang="en-US" dirty="0" smtClean="0"/>
              <a:t>Without introspection</a:t>
            </a:r>
            <a:r>
              <a:rPr lang="en-US" dirty="0"/>
              <a:t>, the Java Beans technology could not operate.</a:t>
            </a:r>
          </a:p>
        </p:txBody>
      </p:sp>
    </p:spTree>
    <p:extLst>
      <p:ext uri="{BB962C8B-B14F-4D97-AF65-F5344CB8AC3E}">
        <p14:creationId xmlns:p14="http://schemas.microsoft.com/office/powerpoint/2010/main" val="423694035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Patterns for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property </a:t>
            </a:r>
            <a:r>
              <a:rPr lang="en-US" dirty="0"/>
              <a:t>is a subset of a Bean’s state. The values assigned to the properties determine </a:t>
            </a:r>
            <a:r>
              <a:rPr lang="en-US" dirty="0" smtClean="0"/>
              <a:t>the behavior </a:t>
            </a:r>
            <a:r>
              <a:rPr lang="en-US" dirty="0"/>
              <a:t>and appearance of that component. A property is set through a </a:t>
            </a:r>
            <a:r>
              <a:rPr lang="en-US" i="1" dirty="0"/>
              <a:t>setter </a:t>
            </a:r>
            <a:r>
              <a:rPr lang="en-US" dirty="0"/>
              <a:t>method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property is obtained by a </a:t>
            </a:r>
            <a:r>
              <a:rPr lang="en-US" i="1" dirty="0"/>
              <a:t>getter </a:t>
            </a:r>
            <a:r>
              <a:rPr lang="en-US" dirty="0"/>
              <a:t>method. There are two types of properties: simple and indexed</a:t>
            </a:r>
          </a:p>
        </p:txBody>
      </p:sp>
    </p:spTree>
    <p:extLst>
      <p:ext uri="{BB962C8B-B14F-4D97-AF65-F5344CB8AC3E}">
        <p14:creationId xmlns:p14="http://schemas.microsoft.com/office/powerpoint/2010/main" val="29141942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simple property has a single value. It can be identified by the following design patterns,</a:t>
            </a:r>
          </a:p>
          <a:p>
            <a:r>
              <a:rPr lang="en-US" dirty="0"/>
              <a:t>where </a:t>
            </a:r>
            <a:r>
              <a:rPr lang="en-US" b="1" dirty="0"/>
              <a:t>N </a:t>
            </a:r>
            <a:r>
              <a:rPr lang="en-US" dirty="0"/>
              <a:t>is the name of the property and </a:t>
            </a:r>
            <a:r>
              <a:rPr lang="en-US" b="1" dirty="0"/>
              <a:t>T </a:t>
            </a:r>
            <a:r>
              <a:rPr lang="en-US" dirty="0"/>
              <a:t>is its type:</a:t>
            </a:r>
          </a:p>
          <a:p>
            <a:r>
              <a:rPr lang="en-US" dirty="0"/>
              <a:t>public T </a:t>
            </a:r>
            <a:r>
              <a:rPr lang="en-US" dirty="0" err="1"/>
              <a:t>getN</a:t>
            </a:r>
            <a:r>
              <a:rPr lang="en-US" dirty="0"/>
              <a:t>( )</a:t>
            </a:r>
          </a:p>
          <a:p>
            <a:r>
              <a:rPr lang="en-US" dirty="0"/>
              <a:t>public void </a:t>
            </a:r>
            <a:r>
              <a:rPr lang="en-US" dirty="0" err="1"/>
              <a:t>setN</a:t>
            </a:r>
            <a:r>
              <a:rPr lang="en-US" dirty="0"/>
              <a:t>(T </a:t>
            </a:r>
            <a:r>
              <a:rPr lang="en-US" i="1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A read/write property has both of these methods to access its values.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read-only </a:t>
            </a:r>
            <a:r>
              <a:rPr lang="en-US" dirty="0" smtClean="0"/>
              <a:t>property has </a:t>
            </a:r>
            <a:r>
              <a:rPr lang="en-US" dirty="0"/>
              <a:t>only a get method. A write-only property has only a set method.</a:t>
            </a:r>
          </a:p>
        </p:txBody>
      </p:sp>
    </p:spTree>
    <p:extLst>
      <p:ext uri="{BB962C8B-B14F-4D97-AF65-F5344CB8AC3E}">
        <p14:creationId xmlns:p14="http://schemas.microsoft.com/office/powerpoint/2010/main" val="27787038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private double depth, height, width;</a:t>
            </a:r>
          </a:p>
          <a:p>
            <a:r>
              <a:rPr lang="en-US" dirty="0"/>
              <a:t>public double </a:t>
            </a:r>
            <a:r>
              <a:rPr lang="en-US" dirty="0" err="1"/>
              <a:t>getDepth</a:t>
            </a:r>
            <a:r>
              <a:rPr lang="en-US" dirty="0"/>
              <a:t>( ) {</a:t>
            </a:r>
          </a:p>
          <a:p>
            <a:r>
              <a:rPr lang="en-US" dirty="0"/>
              <a:t>return depth;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setDepth</a:t>
            </a:r>
            <a:r>
              <a:rPr lang="en-US" dirty="0"/>
              <a:t>(double d) {</a:t>
            </a:r>
          </a:p>
          <a:p>
            <a:r>
              <a:rPr lang="en-US" dirty="0"/>
              <a:t>depth = 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double </a:t>
            </a:r>
            <a:r>
              <a:rPr lang="en-US" dirty="0" err="1"/>
              <a:t>getHeight</a:t>
            </a:r>
            <a:r>
              <a:rPr lang="en-US" dirty="0"/>
              <a:t>( ) {</a:t>
            </a:r>
          </a:p>
          <a:p>
            <a:r>
              <a:rPr lang="en-US" dirty="0"/>
              <a:t>return height;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setHeight</a:t>
            </a:r>
            <a:r>
              <a:rPr lang="en-US" dirty="0"/>
              <a:t>(double h) {</a:t>
            </a:r>
          </a:p>
          <a:p>
            <a:r>
              <a:rPr lang="en-US" dirty="0"/>
              <a:t>height = h;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double </a:t>
            </a:r>
            <a:r>
              <a:rPr lang="en-US" dirty="0" err="1"/>
              <a:t>getWidth</a:t>
            </a:r>
            <a:r>
              <a:rPr lang="en-US" dirty="0"/>
              <a:t>( ) {</a:t>
            </a:r>
          </a:p>
          <a:p>
            <a:r>
              <a:rPr lang="en-US" dirty="0"/>
              <a:t>return width;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setWidth</a:t>
            </a:r>
            <a:r>
              <a:rPr lang="en-US" dirty="0"/>
              <a:t>(double w) {</a:t>
            </a:r>
          </a:p>
          <a:p>
            <a:r>
              <a:rPr lang="en-US" dirty="0"/>
              <a:t>width = w;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35167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indexed property consists of multiple values. It can be identified by the following design</a:t>
            </a:r>
          </a:p>
          <a:p>
            <a:r>
              <a:rPr lang="en-US" dirty="0"/>
              <a:t>patterns, where </a:t>
            </a:r>
            <a:r>
              <a:rPr lang="en-US" b="1" dirty="0"/>
              <a:t>N </a:t>
            </a:r>
            <a:r>
              <a:rPr lang="en-US" dirty="0"/>
              <a:t>is the name of the property and </a:t>
            </a:r>
            <a:r>
              <a:rPr lang="en-US" b="1" dirty="0"/>
              <a:t>T </a:t>
            </a:r>
            <a:r>
              <a:rPr lang="en-US" dirty="0"/>
              <a:t>is its type:</a:t>
            </a:r>
          </a:p>
          <a:p>
            <a:r>
              <a:rPr lang="en-US" dirty="0"/>
              <a:t>public T </a:t>
            </a:r>
            <a:r>
              <a:rPr lang="en-US" dirty="0" err="1"/>
              <a:t>getN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index</a:t>
            </a:r>
            <a:r>
              <a:rPr lang="en-US" dirty="0"/>
              <a:t>);</a:t>
            </a:r>
          </a:p>
          <a:p>
            <a:r>
              <a:rPr lang="en-US" dirty="0"/>
              <a:t>public void </a:t>
            </a:r>
            <a:r>
              <a:rPr lang="en-US" dirty="0" err="1"/>
              <a:t>setN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index</a:t>
            </a:r>
            <a:r>
              <a:rPr lang="en-US" dirty="0"/>
              <a:t>, T </a:t>
            </a:r>
            <a:r>
              <a:rPr lang="en-US" i="1" dirty="0"/>
              <a:t>value</a:t>
            </a:r>
            <a:r>
              <a:rPr lang="en-US" dirty="0"/>
              <a:t>);</a:t>
            </a:r>
          </a:p>
          <a:p>
            <a:r>
              <a:rPr lang="en-US" dirty="0"/>
              <a:t>public T[ ] </a:t>
            </a:r>
            <a:r>
              <a:rPr lang="en-US" dirty="0" err="1"/>
              <a:t>getN</a:t>
            </a:r>
            <a:r>
              <a:rPr lang="en-US" dirty="0"/>
              <a:t>( );</a:t>
            </a:r>
          </a:p>
          <a:p>
            <a:r>
              <a:rPr lang="en-US" dirty="0"/>
              <a:t>public void </a:t>
            </a:r>
            <a:r>
              <a:rPr lang="en-US" dirty="0" err="1"/>
              <a:t>setN</a:t>
            </a:r>
            <a:r>
              <a:rPr lang="en-US" dirty="0"/>
              <a:t>(T </a:t>
            </a:r>
            <a:r>
              <a:rPr lang="en-US" i="1" dirty="0"/>
              <a:t>values</a:t>
            </a:r>
            <a:r>
              <a:rPr lang="en-US" dirty="0"/>
              <a:t>[ </a:t>
            </a:r>
            <a:r>
              <a:rPr lang="en-US" dirty="0" smtClean="0"/>
              <a:t>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6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0010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class Box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double width;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double height;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double depth;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Box(double w, double h, double d)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width = w; height = h; depth = 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double volume()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 { return width * height * depth;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}</a:t>
            </a:r>
          </a:p>
        </p:txBody>
      </p:sp>
      <p:sp>
        <p:nvSpPr>
          <p:cNvPr id="9523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5.3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Parameterized Constructor 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3720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Here is an indexed property called </a:t>
            </a:r>
            <a:r>
              <a:rPr lang="en-US" b="1" dirty="0"/>
              <a:t>data </a:t>
            </a:r>
            <a:r>
              <a:rPr lang="en-US" dirty="0"/>
              <a:t>along with its getter and setter methods:</a:t>
            </a:r>
          </a:p>
          <a:p>
            <a:r>
              <a:rPr lang="en-US" dirty="0"/>
              <a:t>private double data[ ];</a:t>
            </a:r>
          </a:p>
          <a:p>
            <a:r>
              <a:rPr lang="en-US" dirty="0"/>
              <a:t>public double </a:t>
            </a:r>
            <a:r>
              <a:rPr lang="en-US" dirty="0" err="1"/>
              <a:t>getData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 {</a:t>
            </a:r>
          </a:p>
          <a:p>
            <a:r>
              <a:rPr lang="en-US" dirty="0"/>
              <a:t>return data[index];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setData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index, double value) {</a:t>
            </a:r>
          </a:p>
          <a:p>
            <a:r>
              <a:rPr lang="en-US" dirty="0"/>
              <a:t>data[index] = value;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double[ ] </a:t>
            </a:r>
            <a:r>
              <a:rPr lang="en-US" dirty="0" err="1"/>
              <a:t>getData</a:t>
            </a:r>
            <a:r>
              <a:rPr lang="en-US" dirty="0"/>
              <a:t>( ) {</a:t>
            </a:r>
          </a:p>
          <a:p>
            <a:r>
              <a:rPr lang="en-US" dirty="0"/>
              <a:t>return data;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setData</a:t>
            </a:r>
            <a:r>
              <a:rPr lang="en-US" dirty="0"/>
              <a:t>(double[ ] values) {</a:t>
            </a:r>
          </a:p>
          <a:p>
            <a:r>
              <a:rPr lang="en-US" dirty="0"/>
              <a:t>data = new double[</a:t>
            </a:r>
            <a:r>
              <a:rPr lang="en-US" dirty="0" err="1"/>
              <a:t>values.length</a:t>
            </a:r>
            <a:r>
              <a:rPr lang="en-US" dirty="0"/>
              <a:t>];</a:t>
            </a:r>
          </a:p>
          <a:p>
            <a:r>
              <a:rPr lang="en-US" dirty="0" err="1"/>
              <a:t>System.arraycopy</a:t>
            </a:r>
            <a:r>
              <a:rPr lang="en-US" dirty="0"/>
              <a:t>(values, 0, data, 0, </a:t>
            </a:r>
            <a:r>
              <a:rPr lang="en-US" dirty="0" err="1"/>
              <a:t>values.length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612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Bound and Constrained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Bean that has a </a:t>
            </a:r>
            <a:r>
              <a:rPr lang="en-US" i="1" dirty="0"/>
              <a:t>bound </a:t>
            </a:r>
            <a:r>
              <a:rPr lang="en-US" dirty="0"/>
              <a:t>property generates an event when the property is changed. </a:t>
            </a:r>
            <a:r>
              <a:rPr lang="en-US" dirty="0" err="1" smtClean="0"/>
              <a:t>Theevent</a:t>
            </a:r>
            <a:r>
              <a:rPr lang="en-US" dirty="0" smtClean="0"/>
              <a:t> </a:t>
            </a:r>
            <a:r>
              <a:rPr lang="en-US" dirty="0"/>
              <a:t>is of type </a:t>
            </a:r>
            <a:r>
              <a:rPr lang="en-US" b="1" dirty="0" err="1"/>
              <a:t>PropertyChangeEvent</a:t>
            </a:r>
            <a:r>
              <a:rPr lang="en-US" b="1" dirty="0"/>
              <a:t> </a:t>
            </a:r>
            <a:r>
              <a:rPr lang="en-US" dirty="0"/>
              <a:t>and is sent to objects that previously registered </a:t>
            </a:r>
            <a:r>
              <a:rPr lang="en-US" dirty="0" smtClean="0"/>
              <a:t>an interest </a:t>
            </a:r>
            <a:r>
              <a:rPr lang="en-US" dirty="0"/>
              <a:t>in receiving such notifications. A class that handles this event must implement the</a:t>
            </a:r>
          </a:p>
          <a:p>
            <a:r>
              <a:rPr lang="en-US" b="1" dirty="0" err="1"/>
              <a:t>PropertyChangeListener</a:t>
            </a:r>
            <a:r>
              <a:rPr lang="en-US" b="1" dirty="0"/>
              <a:t> </a:t>
            </a:r>
            <a:r>
              <a:rPr lang="en-US" dirty="0"/>
              <a:t>interface.</a:t>
            </a:r>
          </a:p>
          <a:p>
            <a:r>
              <a:rPr lang="en-US" dirty="0"/>
              <a:t>A Bean that has a </a:t>
            </a:r>
            <a:r>
              <a:rPr lang="en-US" i="1" dirty="0"/>
              <a:t>constrained </a:t>
            </a:r>
            <a:r>
              <a:rPr lang="en-US" dirty="0"/>
              <a:t>property generates an event when an attempt is made </a:t>
            </a:r>
            <a:r>
              <a:rPr lang="en-US" dirty="0" err="1" smtClean="0"/>
              <a:t>tochange</a:t>
            </a:r>
            <a:r>
              <a:rPr lang="en-US" dirty="0" smtClean="0"/>
              <a:t> </a:t>
            </a:r>
            <a:r>
              <a:rPr lang="en-US" dirty="0"/>
              <a:t>its value. It also generates an event of type </a:t>
            </a:r>
            <a:r>
              <a:rPr lang="en-US" b="1" dirty="0" err="1"/>
              <a:t>PropertyChangeEvent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862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beaninfo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BeanInfo</a:t>
            </a:r>
            <a:r>
              <a:rPr lang="en-US" b="1" dirty="0"/>
              <a:t> </a:t>
            </a:r>
            <a:r>
              <a:rPr lang="en-US" dirty="0"/>
              <a:t>interface enables you to </a:t>
            </a:r>
            <a:r>
              <a:rPr lang="en-US" i="1" dirty="0"/>
              <a:t>explicitly </a:t>
            </a:r>
            <a:r>
              <a:rPr lang="en-US" dirty="0"/>
              <a:t>control what</a:t>
            </a:r>
          </a:p>
          <a:p>
            <a:r>
              <a:rPr lang="en-US" dirty="0"/>
              <a:t>information is available.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/>
              <a:t>BeanInfo</a:t>
            </a:r>
            <a:r>
              <a:rPr lang="en-US" b="1" dirty="0"/>
              <a:t> </a:t>
            </a:r>
            <a:r>
              <a:rPr lang="en-US" dirty="0"/>
              <a:t>interface defines several methods, including these:</a:t>
            </a:r>
          </a:p>
          <a:p>
            <a:pPr marL="0" indent="0">
              <a:buNone/>
            </a:pPr>
            <a:r>
              <a:rPr lang="en-US" dirty="0" err="1"/>
              <a:t>PropertyDescriptor</a:t>
            </a:r>
            <a:r>
              <a:rPr lang="en-US" dirty="0"/>
              <a:t>[ ] </a:t>
            </a:r>
            <a:r>
              <a:rPr lang="en-US" dirty="0" err="1"/>
              <a:t>getPropertyDescriptors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 err="1"/>
              <a:t>EventSetDescriptor</a:t>
            </a:r>
            <a:r>
              <a:rPr lang="en-US" dirty="0"/>
              <a:t>[ ] </a:t>
            </a:r>
            <a:r>
              <a:rPr lang="en-US" dirty="0" err="1"/>
              <a:t>getEventSetDescriptors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 err="1"/>
              <a:t>MethodDescriptor</a:t>
            </a:r>
            <a:r>
              <a:rPr lang="en-US" dirty="0"/>
              <a:t>[ ] </a:t>
            </a:r>
            <a:r>
              <a:rPr lang="en-US" dirty="0" err="1"/>
              <a:t>getMethodDescriptors</a:t>
            </a:r>
            <a:r>
              <a:rPr lang="en-US" dirty="0"/>
              <a:t>(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They </a:t>
            </a:r>
            <a:r>
              <a:rPr lang="en-US" dirty="0"/>
              <a:t>return arrays of objects that provide information about the properties, events, and</a:t>
            </a:r>
          </a:p>
          <a:p>
            <a:pPr marL="0" indent="0">
              <a:buNone/>
            </a:pPr>
            <a:r>
              <a:rPr lang="en-US" dirty="0"/>
              <a:t>methods of a Bean. The classes </a:t>
            </a:r>
            <a:r>
              <a:rPr lang="en-US" b="1" dirty="0" err="1"/>
              <a:t>PropertyDescriptor</a:t>
            </a:r>
            <a:r>
              <a:rPr lang="en-US" dirty="0"/>
              <a:t>, </a:t>
            </a:r>
            <a:r>
              <a:rPr lang="en-US" b="1" dirty="0" err="1"/>
              <a:t>EventSetDescriptor</a:t>
            </a:r>
            <a:r>
              <a:rPr lang="en-US" dirty="0"/>
              <a:t>, and </a:t>
            </a:r>
            <a:r>
              <a:rPr lang="en-US" b="1" dirty="0" err="1"/>
              <a:t>MethodDescriptor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are defined within the </a:t>
            </a:r>
            <a:r>
              <a:rPr lang="en-US" b="1" dirty="0" err="1"/>
              <a:t>java.beans</a:t>
            </a:r>
            <a:r>
              <a:rPr lang="en-US" b="1" dirty="0"/>
              <a:t> </a:t>
            </a:r>
            <a:r>
              <a:rPr lang="en-US" dirty="0"/>
              <a:t>package, and they describe the indicated elements. By</a:t>
            </a:r>
          </a:p>
          <a:p>
            <a:pPr marL="0" indent="0">
              <a:buNone/>
            </a:pPr>
            <a:r>
              <a:rPr lang="en-US" dirty="0"/>
              <a:t>implementing these methods, a developer can designate exactly what is presented to a user,</a:t>
            </a:r>
          </a:p>
          <a:p>
            <a:pPr marL="0" indent="0">
              <a:buNone/>
            </a:pPr>
            <a:r>
              <a:rPr lang="en-US" dirty="0"/>
              <a:t>bypassing introspection based on design patterns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creating a class that implements </a:t>
            </a:r>
            <a:r>
              <a:rPr lang="en-US" b="1" dirty="0" err="1"/>
              <a:t>BeanInfo</a:t>
            </a:r>
            <a:r>
              <a:rPr lang="en-US" dirty="0"/>
              <a:t>, you must call that class </a:t>
            </a:r>
            <a:r>
              <a:rPr lang="en-US" i="1" dirty="0" err="1"/>
              <a:t>bname</a:t>
            </a:r>
            <a:r>
              <a:rPr lang="en-US" dirty="0" err="1"/>
              <a:t>BeanInfo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 err="1"/>
              <a:t>bname</a:t>
            </a:r>
            <a:r>
              <a:rPr lang="en-US" i="1" dirty="0"/>
              <a:t> </a:t>
            </a:r>
            <a:r>
              <a:rPr lang="en-US" dirty="0"/>
              <a:t>is the name of the Bean. For example, if the Bean is called </a:t>
            </a:r>
            <a:r>
              <a:rPr lang="en-US" b="1" dirty="0" err="1"/>
              <a:t>MyBean</a:t>
            </a:r>
            <a:r>
              <a:rPr lang="en-US" dirty="0"/>
              <a:t>, then the</a:t>
            </a:r>
          </a:p>
          <a:p>
            <a:pPr marL="0" indent="0">
              <a:buNone/>
            </a:pPr>
            <a:r>
              <a:rPr lang="en-US" dirty="0"/>
              <a:t>information class must be called </a:t>
            </a:r>
            <a:r>
              <a:rPr lang="en-US" b="1" dirty="0" err="1"/>
              <a:t>MyBeanBeanInfo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28342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Persistence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Persistence </a:t>
            </a:r>
            <a:r>
              <a:rPr lang="en-US" dirty="0"/>
              <a:t>is the ability to save the current state of a Bean, including the values of a </a:t>
            </a:r>
            <a:r>
              <a:rPr lang="en-US" dirty="0" smtClean="0"/>
              <a:t>Bean’s properties </a:t>
            </a:r>
            <a:r>
              <a:rPr lang="en-US" dirty="0"/>
              <a:t>and instance variables, to nonvolatile storage and to retrieve them at a later time.</a:t>
            </a:r>
          </a:p>
          <a:p>
            <a:r>
              <a:rPr lang="en-US" dirty="0"/>
              <a:t>The object serialization capabilities provided by the Java class libraries are used to </a:t>
            </a:r>
            <a:r>
              <a:rPr lang="en-US" dirty="0" smtClean="0"/>
              <a:t>provide persistence </a:t>
            </a:r>
            <a:r>
              <a:rPr lang="en-US" dirty="0"/>
              <a:t>for Beans.</a:t>
            </a:r>
          </a:p>
          <a:p>
            <a:r>
              <a:rPr lang="en-US" dirty="0"/>
              <a:t>The easiest way to serialize a Bean is to have it implement the </a:t>
            </a:r>
            <a:r>
              <a:rPr lang="en-US" b="1" dirty="0" err="1"/>
              <a:t>java.io.Serializable</a:t>
            </a:r>
            <a:endParaRPr lang="en-US" b="1" dirty="0"/>
          </a:p>
          <a:p>
            <a:r>
              <a:rPr lang="en-US" dirty="0"/>
              <a:t>interface, which is simply a marker interface. Implementing </a:t>
            </a:r>
            <a:r>
              <a:rPr lang="en-US" b="1" dirty="0" err="1"/>
              <a:t>java.io.Serializable</a:t>
            </a:r>
            <a:r>
              <a:rPr lang="en-US" b="1" dirty="0"/>
              <a:t> </a:t>
            </a:r>
            <a:r>
              <a:rPr lang="en-US" dirty="0"/>
              <a:t>makes</a:t>
            </a:r>
          </a:p>
          <a:p>
            <a:r>
              <a:rPr lang="en-US" dirty="0"/>
              <a:t>serialization automatic.</a:t>
            </a:r>
          </a:p>
        </p:txBody>
      </p:sp>
    </p:spTree>
    <p:extLst>
      <p:ext uri="{BB962C8B-B14F-4D97-AF65-F5344CB8AC3E}">
        <p14:creationId xmlns:p14="http://schemas.microsoft.com/office/powerpoint/2010/main" val="92738396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Customizers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Bean developer can provide a </a:t>
            </a:r>
            <a:r>
              <a:rPr lang="en-US" i="1" dirty="0"/>
              <a:t>customizer </a:t>
            </a:r>
            <a:r>
              <a:rPr lang="en-US" dirty="0"/>
              <a:t>that helps another developer configure the Bean.</a:t>
            </a:r>
          </a:p>
          <a:p>
            <a:r>
              <a:rPr lang="en-US" dirty="0"/>
              <a:t>A customizer can provide a step-by-step guide through the process that must be </a:t>
            </a:r>
            <a:r>
              <a:rPr lang="en-US"/>
              <a:t>followed </a:t>
            </a:r>
            <a:r>
              <a:rPr lang="en-US" smtClean="0"/>
              <a:t>to use </a:t>
            </a:r>
            <a:r>
              <a:rPr lang="en-US" dirty="0"/>
              <a:t>the component in a specific context.</a:t>
            </a:r>
          </a:p>
        </p:txBody>
      </p:sp>
    </p:spTree>
    <p:extLst>
      <p:ext uri="{BB962C8B-B14F-4D97-AF65-F5344CB8AC3E}">
        <p14:creationId xmlns:p14="http://schemas.microsoft.com/office/powerpoint/2010/main" val="18165579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to JavaBeans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696200" cy="4267200"/>
          </a:xfrm>
        </p:spPr>
        <p:txBody>
          <a:bodyPr/>
          <a:lstStyle/>
          <a:p>
            <a:r>
              <a:rPr lang="en-US"/>
              <a:t>What are JavaBeans?</a:t>
            </a:r>
          </a:p>
          <a:p>
            <a:pPr lvl="1"/>
            <a:r>
              <a:rPr lang="en-US"/>
              <a:t>Software components written in Java</a:t>
            </a:r>
          </a:p>
          <a:p>
            <a:pPr lvl="1"/>
            <a:r>
              <a:rPr lang="en-US"/>
              <a:t>Connect and Configure Components</a:t>
            </a:r>
          </a:p>
          <a:p>
            <a:pPr lvl="1"/>
            <a:r>
              <a:rPr lang="en-US"/>
              <a:t>Builder Tools allow connection and configuration of Beans</a:t>
            </a:r>
          </a:p>
          <a:p>
            <a:pPr lvl="1"/>
            <a:r>
              <a:rPr lang="en-US"/>
              <a:t>Begins ‘Age of Component Developer’</a:t>
            </a:r>
          </a:p>
          <a:p>
            <a:pPr lvl="1"/>
            <a:r>
              <a:rPr lang="en-US"/>
              <a:t>Bringing Engineering methods to Software Engineering (e.g. electronics…)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082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JavaBeans API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Features implemented as extensions to standard Java Class Library</a:t>
            </a:r>
          </a:p>
          <a:p>
            <a:pPr>
              <a:lnSpc>
                <a:spcPct val="90000"/>
              </a:lnSpc>
            </a:pPr>
            <a:r>
              <a:rPr lang="en-US"/>
              <a:t>Main Component Services</a:t>
            </a:r>
          </a:p>
          <a:p>
            <a:pPr lvl="1">
              <a:lnSpc>
                <a:spcPct val="90000"/>
              </a:lnSpc>
            </a:pPr>
            <a:r>
              <a:rPr lang="en-US"/>
              <a:t>GUI merging</a:t>
            </a:r>
          </a:p>
          <a:p>
            <a:pPr lvl="1">
              <a:lnSpc>
                <a:spcPct val="90000"/>
              </a:lnSpc>
            </a:pPr>
            <a:r>
              <a:rPr lang="en-US"/>
              <a:t>Persistence</a:t>
            </a:r>
          </a:p>
          <a:p>
            <a:pPr lvl="1">
              <a:lnSpc>
                <a:spcPct val="90000"/>
              </a:lnSpc>
            </a:pPr>
            <a:r>
              <a:rPr lang="en-US"/>
              <a:t>Event Handling</a:t>
            </a:r>
          </a:p>
          <a:p>
            <a:pPr lvl="1">
              <a:lnSpc>
                <a:spcPct val="90000"/>
              </a:lnSpc>
            </a:pPr>
            <a:r>
              <a:rPr lang="en-US"/>
              <a:t>Introspection</a:t>
            </a:r>
          </a:p>
          <a:p>
            <a:pPr lvl="1">
              <a:lnSpc>
                <a:spcPct val="90000"/>
              </a:lnSpc>
            </a:pPr>
            <a:r>
              <a:rPr lang="en-US"/>
              <a:t>Application Builder Support</a:t>
            </a:r>
          </a:p>
        </p:txBody>
      </p:sp>
    </p:spTree>
    <p:extLst>
      <p:ext uri="{BB962C8B-B14F-4D97-AF65-F5344CB8AC3E}">
        <p14:creationId xmlns:p14="http://schemas.microsoft.com/office/powerpoint/2010/main" val="16774465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Merging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Containers usually have Menus and/or toolbars</a:t>
            </a:r>
          </a:p>
          <a:p>
            <a:r>
              <a:rPr lang="en-US"/>
              <a:t>Allows components to add features to the menus and/or toolbars</a:t>
            </a:r>
          </a:p>
          <a:p>
            <a:r>
              <a:rPr lang="en-US"/>
              <a:t>Define mechanism for interface layout between components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415123505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Persistence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Components can be stored and retrieved</a:t>
            </a:r>
          </a:p>
          <a:p>
            <a:r>
              <a:rPr lang="en-US"/>
              <a:t>Default – inherit serialization</a:t>
            </a:r>
          </a:p>
          <a:p>
            <a:r>
              <a:rPr lang="en-US"/>
              <a:t>Can define more complex solutions based on needs of the components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265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Handling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Defines how components interact</a:t>
            </a:r>
          </a:p>
          <a:p>
            <a:r>
              <a:rPr lang="en-US"/>
              <a:t>Java AWT event model serves as basis for the event handling API’s</a:t>
            </a:r>
          </a:p>
          <a:p>
            <a:r>
              <a:rPr lang="en-US"/>
              <a:t>Provides a consistent way for components to interact with each other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2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/>
              <a:t>General form of a method definition: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		type name(parameter-list)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						… return value;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					           …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					       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/>
              <a:t>Components: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	1) type - type of values returned by the method. If a method does not return any value, its return type must be void.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	2) name is the name of the method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	3) parameter-list is a sequence of type-identifier lists separated by commas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	4) return value indicates what value is returned by the method.</a:t>
            </a:r>
          </a:p>
        </p:txBody>
      </p:sp>
      <p:sp>
        <p:nvSpPr>
          <p:cNvPr id="9625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5.4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Methods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20788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Introspection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3810000"/>
          </a:xfrm>
        </p:spPr>
        <p:txBody>
          <a:bodyPr/>
          <a:lstStyle/>
          <a:p>
            <a:r>
              <a:rPr lang="en-US"/>
              <a:t>Defines techniques so components can expose internal structure at design time</a:t>
            </a:r>
          </a:p>
          <a:p>
            <a:r>
              <a:rPr lang="en-US"/>
              <a:t>Allows development tools to query a component to determine member variables, methods, and interfaces</a:t>
            </a:r>
          </a:p>
          <a:p>
            <a:r>
              <a:rPr lang="en-US"/>
              <a:t>Standard naming patterns used</a:t>
            </a:r>
          </a:p>
          <a:p>
            <a:r>
              <a:rPr lang="en-US"/>
              <a:t>Based on java.lang.reflect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613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Builder Support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Provides support for manipulating and editing components at design time</a:t>
            </a:r>
          </a:p>
          <a:p>
            <a:r>
              <a:rPr lang="en-US"/>
              <a:t>Used by tools to provide layout and customizing during design</a:t>
            </a:r>
          </a:p>
          <a:p>
            <a:r>
              <a:rPr lang="en-US"/>
              <a:t>Should be separate from component</a:t>
            </a:r>
          </a:p>
          <a:p>
            <a:r>
              <a:rPr lang="en-US"/>
              <a:t>Not needed at run time</a:t>
            </a:r>
          </a:p>
        </p:txBody>
      </p:sp>
    </p:spTree>
    <p:extLst>
      <p:ext uri="{BB962C8B-B14F-4D97-AF65-F5344CB8AC3E}">
        <p14:creationId xmlns:p14="http://schemas.microsoft.com/office/powerpoint/2010/main" val="410107149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Requirements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5029200"/>
          </a:xfrm>
        </p:spPr>
        <p:txBody>
          <a:bodyPr/>
          <a:lstStyle/>
          <a:p>
            <a:r>
              <a:rPr lang="en-US"/>
              <a:t>Introspection</a:t>
            </a:r>
          </a:p>
          <a:p>
            <a:pPr lvl="1"/>
            <a:r>
              <a:rPr lang="en-US"/>
              <a:t>Exports: properties, methods, events</a:t>
            </a:r>
          </a:p>
          <a:p>
            <a:r>
              <a:rPr lang="en-US"/>
              <a:t>Properties</a:t>
            </a:r>
          </a:p>
          <a:p>
            <a:pPr lvl="1"/>
            <a:r>
              <a:rPr lang="en-US"/>
              <a:t>Subset of components internal state</a:t>
            </a:r>
          </a:p>
          <a:p>
            <a:r>
              <a:rPr lang="en-US"/>
              <a:t>Methods</a:t>
            </a:r>
          </a:p>
          <a:p>
            <a:pPr lvl="1"/>
            <a:r>
              <a:rPr lang="en-US"/>
              <a:t>Invoked to execute component code</a:t>
            </a:r>
          </a:p>
          <a:p>
            <a:r>
              <a:rPr lang="en-US"/>
              <a:t>Events (If any needed)</a:t>
            </a:r>
          </a:p>
          <a:p>
            <a:pPr lvl="1"/>
            <a:r>
              <a:rPr lang="en-US"/>
              <a:t>Notification of a change in state</a:t>
            </a:r>
          </a:p>
          <a:p>
            <a:pPr lvl="1"/>
            <a:r>
              <a:rPr lang="en-US"/>
              <a:t>User activities (typing, mouse actions, …)</a:t>
            </a:r>
          </a:p>
          <a:p>
            <a:pPr lvl="1"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9472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Requirements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Customization</a:t>
            </a:r>
          </a:p>
          <a:p>
            <a:pPr lvl="1"/>
            <a:r>
              <a:rPr lang="en-US"/>
              <a:t>Developer can change appearance</a:t>
            </a:r>
          </a:p>
          <a:p>
            <a:r>
              <a:rPr lang="en-US"/>
              <a:t>Persistence</a:t>
            </a:r>
          </a:p>
          <a:p>
            <a:pPr lvl="1"/>
            <a:r>
              <a:rPr lang="en-US"/>
              <a:t>Save current state so it can be reloaded</a:t>
            </a:r>
          </a:p>
        </p:txBody>
      </p:sp>
    </p:spTree>
    <p:extLst>
      <p:ext uri="{BB962C8B-B14F-4D97-AF65-F5344CB8AC3E}">
        <p14:creationId xmlns:p14="http://schemas.microsoft.com/office/powerpoint/2010/main" val="314365459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properties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Indexed properties</a:t>
            </a:r>
          </a:p>
          <a:p>
            <a:pPr lvl="1"/>
            <a:r>
              <a:rPr lang="en-US"/>
              <a:t>Array value with get and set elements</a:t>
            </a:r>
          </a:p>
          <a:p>
            <a:r>
              <a:rPr lang="en-US"/>
              <a:t>Bound properties</a:t>
            </a:r>
          </a:p>
          <a:p>
            <a:pPr lvl="1"/>
            <a:r>
              <a:rPr lang="en-US"/>
              <a:t>Triggers event when value changed</a:t>
            </a:r>
          </a:p>
          <a:p>
            <a:r>
              <a:rPr lang="en-US"/>
              <a:t>Constrained properties</a:t>
            </a:r>
          </a:p>
          <a:p>
            <a:pPr lvl="1"/>
            <a:r>
              <a:rPr lang="en-US"/>
              <a:t>Triggers event when value changes and allows listeners to ‘veto’ the change</a:t>
            </a:r>
          </a:p>
        </p:txBody>
      </p:sp>
    </p:spTree>
    <p:extLst>
      <p:ext uri="{BB962C8B-B14F-4D97-AF65-F5344CB8AC3E}">
        <p14:creationId xmlns:p14="http://schemas.microsoft.com/office/powerpoint/2010/main" val="108156200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BeanInfo class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Provides more information using FeatureDescripter objects</a:t>
            </a:r>
          </a:p>
          <a:p>
            <a:r>
              <a:rPr lang="en-US"/>
              <a:t>Subclasses:</a:t>
            </a:r>
          </a:p>
          <a:p>
            <a:pPr lvl="1"/>
            <a:r>
              <a:rPr lang="en-US"/>
              <a:t>BeanDescripter, PropertyDescripter, IndexedPropertyDescripter, EventSetDescripter, MethodDescripter, ParameterDescripter</a:t>
            </a:r>
          </a:p>
        </p:txBody>
      </p:sp>
    </p:spTree>
    <p:extLst>
      <p:ext uri="{BB962C8B-B14F-4D97-AF65-F5344CB8AC3E}">
        <p14:creationId xmlns:p14="http://schemas.microsoft.com/office/powerpoint/2010/main" val="355072437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BeanInfo class 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ICON to represent Bean</a:t>
            </a:r>
          </a:p>
          <a:p>
            <a:r>
              <a:rPr lang="en-US"/>
              <a:t>Customizer Class (wizard for set up)</a:t>
            </a:r>
          </a:p>
          <a:p>
            <a:r>
              <a:rPr lang="en-US"/>
              <a:t>Property Editor references</a:t>
            </a:r>
          </a:p>
          <a:p>
            <a:r>
              <a:rPr lang="en-US"/>
              <a:t>List of properties with descriptions</a:t>
            </a:r>
          </a:p>
          <a:p>
            <a:r>
              <a:rPr lang="en-US"/>
              <a:t>List of methods with descriptions</a:t>
            </a:r>
          </a:p>
          <a:p>
            <a:r>
              <a:rPr lang="en-US"/>
              <a:t>Method to reset properties to defaults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97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beanbox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Primary task is setting property values</a:t>
            </a:r>
          </a:p>
          <a:p>
            <a:r>
              <a:rPr lang="en-US"/>
              <a:t>Property editors for common types</a:t>
            </a:r>
          </a:p>
          <a:p>
            <a:pPr lvl="1"/>
            <a:r>
              <a:rPr lang="en-US"/>
              <a:t>Set Font</a:t>
            </a:r>
          </a:p>
          <a:p>
            <a:pPr lvl="1"/>
            <a:r>
              <a:rPr lang="en-US"/>
              <a:t>Set background/foreground colors</a:t>
            </a:r>
          </a:p>
          <a:p>
            <a:pPr lvl="1"/>
            <a:r>
              <a:rPr lang="en-US"/>
              <a:t>Set numeric values</a:t>
            </a:r>
          </a:p>
          <a:p>
            <a:pPr lvl="1"/>
            <a:r>
              <a:rPr lang="en-US"/>
              <a:t>Set string values</a:t>
            </a:r>
          </a:p>
        </p:txBody>
      </p:sp>
    </p:spTree>
    <p:extLst>
      <p:ext uri="{BB962C8B-B14F-4D97-AF65-F5344CB8AC3E}">
        <p14:creationId xmlns:p14="http://schemas.microsoft.com/office/powerpoint/2010/main" val="295219084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 smtClean="0"/>
              <a:t>io</a:t>
            </a:r>
            <a:r>
              <a:rPr lang="en-US" b="1" dirty="0"/>
              <a:t> </a:t>
            </a:r>
            <a:r>
              <a:rPr lang="en-US" dirty="0" smtClean="0"/>
              <a:t>package </a:t>
            </a:r>
            <a:r>
              <a:rPr lang="en-US" dirty="0"/>
              <a:t>supports Java’s basic I/O (</a:t>
            </a:r>
            <a:r>
              <a:rPr lang="en-US" dirty="0" smtClean="0"/>
              <a:t>input/out</a:t>
            </a:r>
          </a:p>
          <a:p>
            <a:r>
              <a:rPr lang="en-US" dirty="0"/>
              <a:t>Java does provide strong, flexible </a:t>
            </a:r>
            <a:r>
              <a:rPr lang="en-US" dirty="0" smtClean="0"/>
              <a:t>support for </a:t>
            </a:r>
            <a:r>
              <a:rPr lang="en-US" dirty="0"/>
              <a:t>I/O as it relates to files and networks. Java’s I/O system is cohesive and consistent. </a:t>
            </a:r>
            <a:endParaRPr lang="en-US" dirty="0" smtClean="0"/>
          </a:p>
          <a:p>
            <a:r>
              <a:rPr lang="en-US" dirty="0" smtClean="0"/>
              <a:t>In</a:t>
            </a:r>
            <a:r>
              <a:rPr lang="en-US" dirty="0"/>
              <a:t> </a:t>
            </a:r>
            <a:r>
              <a:rPr lang="en-US" dirty="0" smtClean="0"/>
              <a:t>fact</a:t>
            </a:r>
            <a:r>
              <a:rPr lang="en-US" dirty="0"/>
              <a:t>, once you understand its fundamentals, the rest of the I/O system is easy to </a:t>
            </a:r>
            <a:r>
              <a:rPr lang="en-US" dirty="0" err="1"/>
              <a:t>master</a:t>
            </a:r>
            <a:r>
              <a:rPr lang="en-US" dirty="0" err="1" smtClean="0"/>
              <a:t>put</a:t>
            </a:r>
            <a:r>
              <a:rPr lang="en-US" dirty="0"/>
              <a:t>) system, including file I/O.</a:t>
            </a:r>
          </a:p>
        </p:txBody>
      </p:sp>
    </p:spTree>
    <p:extLst>
      <p:ext uri="{BB962C8B-B14F-4D97-AF65-F5344CB8AC3E}">
        <p14:creationId xmlns:p14="http://schemas.microsoft.com/office/powerpoint/2010/main" val="6676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stream </a:t>
            </a:r>
            <a:r>
              <a:rPr lang="en-US" dirty="0"/>
              <a:t>is an abstraction that either </a:t>
            </a:r>
            <a:r>
              <a:rPr lang="en-US" dirty="0" smtClean="0"/>
              <a:t>produces or </a:t>
            </a:r>
            <a:r>
              <a:rPr lang="en-US" dirty="0"/>
              <a:t>consumes information.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stream is linked to a physical device by the Java I/O </a:t>
            </a:r>
            <a:r>
              <a:rPr lang="en-US" dirty="0" smtClean="0"/>
              <a:t>system.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This means that an input stream can abstract many different kinds of input: from </a:t>
            </a:r>
            <a:r>
              <a:rPr lang="en-US" dirty="0" smtClean="0"/>
              <a:t>a disk </a:t>
            </a:r>
            <a:r>
              <a:rPr lang="en-US" dirty="0"/>
              <a:t>file, a keyboard, or a network </a:t>
            </a:r>
            <a:r>
              <a:rPr lang="en-US" dirty="0" smtClean="0"/>
              <a:t>socket</a:t>
            </a:r>
          </a:p>
          <a:p>
            <a:r>
              <a:rPr lang="en-US" dirty="0" smtClean="0"/>
              <a:t> </a:t>
            </a:r>
            <a:r>
              <a:rPr lang="en-US" dirty="0"/>
              <a:t>Likewise, an output stream may refer to </a:t>
            </a:r>
            <a:r>
              <a:rPr lang="en-US" dirty="0" smtClean="0"/>
              <a:t>the console</a:t>
            </a:r>
            <a:r>
              <a:rPr lang="en-US" dirty="0"/>
              <a:t>, a disk file, or a network connection</a:t>
            </a:r>
            <a:r>
              <a:rPr lang="en-US" dirty="0" smtClean="0"/>
              <a:t>.. </a:t>
            </a:r>
            <a:r>
              <a:rPr lang="en-US" dirty="0"/>
              <a:t>Java implements streams within class hierarchies defined in the</a:t>
            </a:r>
          </a:p>
          <a:p>
            <a:r>
              <a:rPr lang="en-US" b="1" dirty="0"/>
              <a:t>java.io </a:t>
            </a:r>
            <a:r>
              <a:rPr lang="en-US" dirty="0"/>
              <a:t>package.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Classes declare methods to hide their internal data structures, as well as for their own internal use: Within a class, we can refer directly to its member variables: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800" smtClean="0"/>
              <a:t>class Box 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800" smtClean="0"/>
              <a:t>double width, height, depth;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800" smtClean="0"/>
              <a:t>void volume() 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800" smtClean="0"/>
              <a:t>System.out.print("Volume is ");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800" smtClean="0"/>
              <a:t>System.out.println(width * height * depth);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800" smtClean="0"/>
              <a:t>}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800" smtClean="0"/>
              <a:t>}</a:t>
            </a:r>
          </a:p>
        </p:txBody>
      </p:sp>
      <p:sp>
        <p:nvSpPr>
          <p:cNvPr id="9728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5.5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Example: Method 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27593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AND CHARACTER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defines two types of streams: byte and character. </a:t>
            </a:r>
            <a:endParaRPr lang="en-US" dirty="0" smtClean="0"/>
          </a:p>
          <a:p>
            <a:r>
              <a:rPr lang="en-US" i="1" dirty="0" smtClean="0"/>
              <a:t>Byte </a:t>
            </a:r>
            <a:r>
              <a:rPr lang="en-US" i="1" dirty="0"/>
              <a:t>streams </a:t>
            </a:r>
            <a:r>
              <a:rPr lang="en-US" dirty="0"/>
              <a:t>provide a </a:t>
            </a:r>
            <a:r>
              <a:rPr lang="en-US" dirty="0" smtClean="0"/>
              <a:t>convenient means </a:t>
            </a:r>
            <a:r>
              <a:rPr lang="en-US" dirty="0"/>
              <a:t>for handling input and output of bytes. Byte streams are used, for example, </a:t>
            </a:r>
            <a:r>
              <a:rPr lang="en-US" dirty="0" smtClean="0"/>
              <a:t>when reading </a:t>
            </a:r>
            <a:r>
              <a:rPr lang="en-US" dirty="0"/>
              <a:t>or writing binary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i="1" dirty="0"/>
              <a:t>Character streams </a:t>
            </a:r>
            <a:r>
              <a:rPr lang="en-US" dirty="0"/>
              <a:t>provide a convenient means for </a:t>
            </a:r>
            <a:r>
              <a:rPr lang="en-US" dirty="0" smtClean="0"/>
              <a:t>handling input </a:t>
            </a:r>
            <a:r>
              <a:rPr lang="en-US" dirty="0"/>
              <a:t>and output of characters.</a:t>
            </a:r>
          </a:p>
        </p:txBody>
      </p:sp>
    </p:spTree>
    <p:extLst>
      <p:ext uri="{BB962C8B-B14F-4D97-AF65-F5344CB8AC3E}">
        <p14:creationId xmlns:p14="http://schemas.microsoft.com/office/powerpoint/2010/main" val="38094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Byte Stream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 Byte Stream Classes</a:t>
            </a:r>
          </a:p>
          <a:p>
            <a:r>
              <a:rPr lang="en-US" dirty="0"/>
              <a:t>Byte streams are defined by using two class hierarchies. At the top are two abstract classes:</a:t>
            </a:r>
          </a:p>
          <a:p>
            <a:r>
              <a:rPr lang="en-US" b="1" dirty="0" err="1"/>
              <a:t>InputStream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OutputStream</a:t>
            </a:r>
            <a:r>
              <a:rPr lang="en-US" dirty="0"/>
              <a:t>. Each of these abstract classes has several </a:t>
            </a:r>
            <a:r>
              <a:rPr lang="en-US" dirty="0" smtClean="0"/>
              <a:t>concrete subclasses </a:t>
            </a:r>
            <a:r>
              <a:rPr lang="en-US" dirty="0"/>
              <a:t>that handle the differences among various devices, such as disk files, network</a:t>
            </a:r>
          </a:p>
          <a:p>
            <a:r>
              <a:rPr lang="en-US" dirty="0"/>
              <a:t>connections, and even memory buffers.</a:t>
            </a:r>
          </a:p>
        </p:txBody>
      </p:sp>
    </p:spTree>
    <p:extLst>
      <p:ext uri="{BB962C8B-B14F-4D97-AF65-F5344CB8AC3E}">
        <p14:creationId xmlns:p14="http://schemas.microsoft.com/office/powerpoint/2010/main" val="1465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STREAM CLASSES IN java.io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Stream Class Meaning</a:t>
            </a:r>
          </a:p>
          <a:p>
            <a:r>
              <a:rPr lang="en-US" dirty="0" err="1" smtClean="0"/>
              <a:t>BufferedInputStream</a:t>
            </a:r>
            <a:r>
              <a:rPr lang="en-US" dirty="0" smtClean="0"/>
              <a:t>---------- </a:t>
            </a:r>
            <a:r>
              <a:rPr lang="en-US" dirty="0"/>
              <a:t>Buffered input stream</a:t>
            </a:r>
          </a:p>
          <a:p>
            <a:r>
              <a:rPr lang="en-US" dirty="0" err="1" smtClean="0"/>
              <a:t>BufferedOutputStream</a:t>
            </a:r>
            <a:r>
              <a:rPr lang="en-US" dirty="0" smtClean="0"/>
              <a:t>----------- </a:t>
            </a:r>
            <a:r>
              <a:rPr lang="en-US" dirty="0"/>
              <a:t>Buffered output stream</a:t>
            </a:r>
          </a:p>
          <a:p>
            <a:r>
              <a:rPr lang="en-US" dirty="0" err="1"/>
              <a:t>ByteArrayInputStream</a:t>
            </a:r>
            <a:r>
              <a:rPr lang="en-US" dirty="0"/>
              <a:t> </a:t>
            </a:r>
            <a:r>
              <a:rPr lang="en-US" dirty="0" smtClean="0"/>
              <a:t>-------------Input </a:t>
            </a:r>
            <a:r>
              <a:rPr lang="en-US" dirty="0"/>
              <a:t>stream that reads from a byte array</a:t>
            </a:r>
          </a:p>
          <a:p>
            <a:r>
              <a:rPr lang="en-US" dirty="0" err="1" smtClean="0"/>
              <a:t>ByteArrayOutputStream</a:t>
            </a:r>
            <a:r>
              <a:rPr lang="en-US" dirty="0" smtClean="0"/>
              <a:t>----------- </a:t>
            </a:r>
            <a:r>
              <a:rPr lang="en-US" dirty="0"/>
              <a:t>Output stream that writes to a byte array</a:t>
            </a:r>
          </a:p>
          <a:p>
            <a:r>
              <a:rPr lang="en-US" dirty="0" err="1"/>
              <a:t>DataInputStream</a:t>
            </a:r>
            <a:r>
              <a:rPr lang="en-US" dirty="0"/>
              <a:t> </a:t>
            </a:r>
            <a:r>
              <a:rPr lang="en-US" dirty="0" smtClean="0"/>
              <a:t>--------------An </a:t>
            </a:r>
            <a:r>
              <a:rPr lang="en-US" dirty="0"/>
              <a:t>input stream that contains methods for reading the </a:t>
            </a:r>
            <a:r>
              <a:rPr lang="en-US" dirty="0" smtClean="0"/>
              <a:t>Java standard </a:t>
            </a:r>
            <a:r>
              <a:rPr lang="en-US" dirty="0"/>
              <a:t>data types</a:t>
            </a:r>
          </a:p>
          <a:p>
            <a:r>
              <a:rPr lang="en-US" dirty="0" err="1" smtClean="0"/>
              <a:t>DataOutputStream</a:t>
            </a:r>
            <a:r>
              <a:rPr lang="en-US" dirty="0" smtClean="0"/>
              <a:t>------------------ </a:t>
            </a:r>
            <a:r>
              <a:rPr lang="en-US" dirty="0"/>
              <a:t>An output stream that contains methods for writing the </a:t>
            </a:r>
            <a:r>
              <a:rPr lang="en-US" dirty="0" smtClean="0"/>
              <a:t>Java standard </a:t>
            </a:r>
            <a:r>
              <a:rPr lang="en-US" dirty="0"/>
              <a:t>data types</a:t>
            </a:r>
          </a:p>
          <a:p>
            <a:r>
              <a:rPr lang="en-US" dirty="0" err="1" smtClean="0"/>
              <a:t>FileInputStream</a:t>
            </a:r>
            <a:r>
              <a:rPr lang="en-US" dirty="0" smtClean="0"/>
              <a:t>-------------------- </a:t>
            </a:r>
            <a:r>
              <a:rPr lang="en-US" dirty="0"/>
              <a:t>Input stream that reads from a file</a:t>
            </a:r>
          </a:p>
          <a:p>
            <a:r>
              <a:rPr lang="en-US" dirty="0" err="1"/>
              <a:t>FileOutputStream</a:t>
            </a:r>
            <a:r>
              <a:rPr lang="en-US" dirty="0"/>
              <a:t> </a:t>
            </a:r>
            <a:r>
              <a:rPr lang="en-US" dirty="0" smtClean="0"/>
              <a:t>------------------------Output </a:t>
            </a:r>
            <a:r>
              <a:rPr lang="en-US" dirty="0"/>
              <a:t>stream that writes to a file</a:t>
            </a:r>
          </a:p>
          <a:p>
            <a:r>
              <a:rPr lang="en-US" dirty="0" err="1" smtClean="0"/>
              <a:t>FilterInputStream</a:t>
            </a:r>
            <a:r>
              <a:rPr lang="en-US" dirty="0" smtClean="0"/>
              <a:t>------------------------- </a:t>
            </a:r>
            <a:r>
              <a:rPr lang="en-US" dirty="0"/>
              <a:t>Implements </a:t>
            </a:r>
            <a:r>
              <a:rPr lang="en-US" b="1" dirty="0" err="1"/>
              <a:t>InputStream</a:t>
            </a:r>
            <a:endParaRPr lang="en-US" b="1" dirty="0"/>
          </a:p>
          <a:p>
            <a:r>
              <a:rPr lang="en-US" dirty="0" err="1"/>
              <a:t>FilterOutputStream</a:t>
            </a:r>
            <a:r>
              <a:rPr lang="en-US" dirty="0"/>
              <a:t> </a:t>
            </a:r>
            <a:r>
              <a:rPr lang="en-US" dirty="0" smtClean="0"/>
              <a:t>---------------------Implements </a:t>
            </a:r>
            <a:r>
              <a:rPr lang="en-US" b="1" dirty="0" err="1"/>
              <a:t>OutputStream</a:t>
            </a:r>
            <a:endParaRPr lang="en-US" b="1" dirty="0"/>
          </a:p>
          <a:p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smtClean="0"/>
              <a:t>---------------------Abstract </a:t>
            </a:r>
            <a:r>
              <a:rPr lang="en-US" dirty="0"/>
              <a:t>class that describes stream input</a:t>
            </a:r>
          </a:p>
          <a:p>
            <a:r>
              <a:rPr lang="en-US" dirty="0" err="1"/>
              <a:t>ObjectInputStream</a:t>
            </a:r>
            <a:r>
              <a:rPr lang="en-US" dirty="0"/>
              <a:t> </a:t>
            </a:r>
            <a:r>
              <a:rPr lang="en-US" dirty="0" smtClean="0"/>
              <a:t>---------------------Input </a:t>
            </a:r>
            <a:r>
              <a:rPr lang="en-US" dirty="0"/>
              <a:t>stream for objects</a:t>
            </a:r>
          </a:p>
          <a:p>
            <a:r>
              <a:rPr lang="en-US" dirty="0" err="1" smtClean="0"/>
              <a:t>ObjectOutputStream</a:t>
            </a:r>
            <a:r>
              <a:rPr lang="en-US" dirty="0" smtClean="0"/>
              <a:t>-------------------- </a:t>
            </a:r>
            <a:r>
              <a:rPr lang="en-US" dirty="0"/>
              <a:t>Output stream for objects</a:t>
            </a:r>
          </a:p>
          <a:p>
            <a:r>
              <a:rPr lang="en-US" dirty="0" err="1"/>
              <a:t>OutputStream</a:t>
            </a:r>
            <a:r>
              <a:rPr lang="en-US" dirty="0"/>
              <a:t> </a:t>
            </a:r>
            <a:r>
              <a:rPr lang="en-US" dirty="0" smtClean="0"/>
              <a:t>-----------------------Abstract </a:t>
            </a:r>
            <a:r>
              <a:rPr lang="en-US" dirty="0"/>
              <a:t>class that describes stream output</a:t>
            </a:r>
          </a:p>
          <a:p>
            <a:r>
              <a:rPr lang="en-US" dirty="0" err="1" smtClean="0"/>
              <a:t>PipedInputStream</a:t>
            </a:r>
            <a:r>
              <a:rPr lang="en-US" dirty="0" smtClean="0"/>
              <a:t>------------------------------ </a:t>
            </a:r>
            <a:r>
              <a:rPr lang="en-US" dirty="0"/>
              <a:t>Input pipe</a:t>
            </a:r>
          </a:p>
          <a:p>
            <a:r>
              <a:rPr lang="en-US" dirty="0" err="1" smtClean="0"/>
              <a:t>PipedOutputStream</a:t>
            </a:r>
            <a:r>
              <a:rPr lang="en-US" dirty="0" smtClean="0"/>
              <a:t>---------------------- </a:t>
            </a:r>
            <a:r>
              <a:rPr lang="en-US" dirty="0"/>
              <a:t>Output pipe</a:t>
            </a:r>
          </a:p>
          <a:p>
            <a:r>
              <a:rPr lang="en-US" dirty="0" err="1"/>
              <a:t>PrintStream</a:t>
            </a:r>
            <a:r>
              <a:rPr lang="en-US" dirty="0"/>
              <a:t> </a:t>
            </a:r>
            <a:r>
              <a:rPr lang="en-US" dirty="0" smtClean="0"/>
              <a:t>-------------------Output </a:t>
            </a:r>
            <a:r>
              <a:rPr lang="en-US" dirty="0"/>
              <a:t>stream that contains </a:t>
            </a:r>
            <a:r>
              <a:rPr lang="en-US" b="1" dirty="0"/>
              <a:t>print( ) </a:t>
            </a:r>
            <a:r>
              <a:rPr lang="en-US" dirty="0"/>
              <a:t>and </a:t>
            </a:r>
            <a:r>
              <a:rPr lang="en-US" b="1" dirty="0" err="1"/>
              <a:t>println</a:t>
            </a:r>
            <a:r>
              <a:rPr lang="en-US" b="1" dirty="0"/>
              <a:t>( )</a:t>
            </a:r>
          </a:p>
          <a:p>
            <a:r>
              <a:rPr lang="en-US" dirty="0" err="1"/>
              <a:t>PushbackInputStream</a:t>
            </a:r>
            <a:r>
              <a:rPr lang="en-US" dirty="0"/>
              <a:t> </a:t>
            </a:r>
            <a:r>
              <a:rPr lang="en-US" dirty="0" smtClean="0"/>
              <a:t>------------Input </a:t>
            </a:r>
            <a:r>
              <a:rPr lang="en-US" dirty="0"/>
              <a:t>stream that supports one-byte “</a:t>
            </a:r>
            <a:r>
              <a:rPr lang="en-US" dirty="0" err="1"/>
              <a:t>unget</a:t>
            </a:r>
            <a:r>
              <a:rPr lang="en-US" dirty="0"/>
              <a:t>,” which returns </a:t>
            </a:r>
            <a:r>
              <a:rPr lang="en-US" dirty="0" smtClean="0"/>
              <a:t>a byte </a:t>
            </a:r>
            <a:r>
              <a:rPr lang="en-US" dirty="0"/>
              <a:t>to the input stream</a:t>
            </a:r>
          </a:p>
          <a:p>
            <a:r>
              <a:rPr lang="en-US" dirty="0" err="1" smtClean="0"/>
              <a:t>SequenceInputStream</a:t>
            </a:r>
            <a:r>
              <a:rPr lang="en-US" dirty="0" smtClean="0"/>
              <a:t>----------------------- </a:t>
            </a:r>
            <a:r>
              <a:rPr lang="en-US" dirty="0"/>
              <a:t>Input stream that is a combination of two or more </a:t>
            </a:r>
            <a:r>
              <a:rPr lang="en-US" dirty="0" smtClean="0"/>
              <a:t>input streams </a:t>
            </a:r>
            <a:r>
              <a:rPr lang="en-US" dirty="0"/>
              <a:t>that will be read sequentially, one after the other</a:t>
            </a:r>
          </a:p>
        </p:txBody>
      </p:sp>
    </p:spTree>
    <p:extLst>
      <p:ext uri="{BB962C8B-B14F-4D97-AF65-F5344CB8AC3E}">
        <p14:creationId xmlns:p14="http://schemas.microsoft.com/office/powerpoint/2010/main" val="3474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stream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Character Stream Classes</a:t>
            </a:r>
          </a:p>
          <a:p>
            <a:r>
              <a:rPr lang="en-US" dirty="0"/>
              <a:t>Character streams are defined by using two class hierarchies. At the top are two abstract</a:t>
            </a:r>
          </a:p>
          <a:p>
            <a:r>
              <a:rPr lang="en-US" dirty="0"/>
              <a:t>classes: </a:t>
            </a:r>
            <a:r>
              <a:rPr lang="en-US" b="1" dirty="0"/>
              <a:t>Reader </a:t>
            </a:r>
            <a:r>
              <a:rPr lang="en-US" dirty="0"/>
              <a:t>and </a:t>
            </a:r>
            <a:r>
              <a:rPr lang="en-US" b="1" dirty="0"/>
              <a:t>Writer</a:t>
            </a:r>
            <a:r>
              <a:rPr lang="en-US" dirty="0"/>
              <a:t>. These abstract classes handle Unicode character streams. </a:t>
            </a:r>
            <a:r>
              <a:rPr lang="en-US" dirty="0" smtClean="0"/>
              <a:t>Java has </a:t>
            </a:r>
            <a:r>
              <a:rPr lang="en-US" dirty="0"/>
              <a:t>several concrete subclasses of each of these</a:t>
            </a:r>
          </a:p>
        </p:txBody>
      </p:sp>
    </p:spTree>
    <p:extLst>
      <p:ext uri="{BB962C8B-B14F-4D97-AF65-F5344CB8AC3E}">
        <p14:creationId xmlns:p14="http://schemas.microsoft.com/office/powerpoint/2010/main" val="32638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stream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Stream Class Meaning</a:t>
            </a:r>
          </a:p>
          <a:p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smtClean="0"/>
              <a:t>--------------Buffered </a:t>
            </a:r>
            <a:r>
              <a:rPr lang="en-US" dirty="0"/>
              <a:t>input character stream</a:t>
            </a:r>
          </a:p>
          <a:p>
            <a:r>
              <a:rPr lang="en-US" dirty="0" err="1" smtClean="0"/>
              <a:t>BufferedWriter</a:t>
            </a:r>
            <a:r>
              <a:rPr lang="en-US" dirty="0" smtClean="0"/>
              <a:t>----------------- </a:t>
            </a:r>
            <a:r>
              <a:rPr lang="en-US" dirty="0"/>
              <a:t>Buffered output character stream</a:t>
            </a:r>
          </a:p>
          <a:p>
            <a:r>
              <a:rPr lang="en-US" dirty="0" err="1" smtClean="0"/>
              <a:t>CharArrayReader</a:t>
            </a:r>
            <a:r>
              <a:rPr lang="en-US" dirty="0" smtClean="0"/>
              <a:t>---------------- </a:t>
            </a:r>
            <a:r>
              <a:rPr lang="en-US" dirty="0"/>
              <a:t>Input stream that reads from a character array</a:t>
            </a:r>
          </a:p>
          <a:p>
            <a:r>
              <a:rPr lang="en-US" dirty="0" err="1" smtClean="0"/>
              <a:t>CharArrayWriter</a:t>
            </a:r>
            <a:r>
              <a:rPr lang="en-US" dirty="0" smtClean="0"/>
              <a:t>------------------ </a:t>
            </a:r>
            <a:r>
              <a:rPr lang="en-US" dirty="0"/>
              <a:t>Output stream that writes to a character array</a:t>
            </a:r>
          </a:p>
          <a:p>
            <a:r>
              <a:rPr lang="en-US" dirty="0" err="1" smtClean="0"/>
              <a:t>FileReader</a:t>
            </a:r>
            <a:r>
              <a:rPr lang="en-US" dirty="0" smtClean="0"/>
              <a:t>-------------------------- </a:t>
            </a:r>
            <a:r>
              <a:rPr lang="en-US" dirty="0"/>
              <a:t>Input stream that reads from a file</a:t>
            </a:r>
          </a:p>
          <a:p>
            <a:r>
              <a:rPr lang="en-US" dirty="0" err="1"/>
              <a:t>FileWriter</a:t>
            </a:r>
            <a:r>
              <a:rPr lang="en-US" dirty="0"/>
              <a:t> </a:t>
            </a:r>
            <a:r>
              <a:rPr lang="en-US" dirty="0" smtClean="0"/>
              <a:t>---------------------------Output </a:t>
            </a:r>
            <a:r>
              <a:rPr lang="en-US" dirty="0"/>
              <a:t>stream that writes to a file</a:t>
            </a:r>
          </a:p>
          <a:p>
            <a:r>
              <a:rPr lang="en-US" dirty="0" err="1" smtClean="0"/>
              <a:t>FilterReader</a:t>
            </a:r>
            <a:r>
              <a:rPr lang="en-US" dirty="0" smtClean="0"/>
              <a:t>------------------------- </a:t>
            </a:r>
            <a:r>
              <a:rPr lang="en-US" dirty="0"/>
              <a:t>Filtered reader</a:t>
            </a:r>
          </a:p>
          <a:p>
            <a:r>
              <a:rPr lang="en-US" dirty="0" err="1" smtClean="0"/>
              <a:t>FilterWriter</a:t>
            </a:r>
            <a:r>
              <a:rPr lang="en-US" dirty="0" smtClean="0"/>
              <a:t>--------------------------- </a:t>
            </a:r>
            <a:r>
              <a:rPr lang="en-US" dirty="0"/>
              <a:t>Filtered writer</a:t>
            </a:r>
          </a:p>
          <a:p>
            <a:r>
              <a:rPr lang="en-US" dirty="0" err="1" smtClean="0"/>
              <a:t>InputStreamReader</a:t>
            </a:r>
            <a:r>
              <a:rPr lang="en-US" dirty="0" smtClean="0"/>
              <a:t>------------------ </a:t>
            </a:r>
            <a:r>
              <a:rPr lang="en-US" dirty="0"/>
              <a:t>Input stream that translates bytes to characters</a:t>
            </a:r>
          </a:p>
          <a:p>
            <a:r>
              <a:rPr lang="en-US" dirty="0" err="1" smtClean="0"/>
              <a:t>LineNumberReader</a:t>
            </a:r>
            <a:r>
              <a:rPr lang="en-US" dirty="0" smtClean="0"/>
              <a:t>----------------------- </a:t>
            </a:r>
            <a:r>
              <a:rPr lang="en-US" dirty="0"/>
              <a:t>Input stream that counts lines</a:t>
            </a:r>
          </a:p>
          <a:p>
            <a:r>
              <a:rPr lang="en-US" dirty="0" err="1" smtClean="0"/>
              <a:t>OutputStreamWriter</a:t>
            </a:r>
            <a:r>
              <a:rPr lang="en-US" dirty="0" smtClean="0"/>
              <a:t>----------------------- </a:t>
            </a:r>
            <a:r>
              <a:rPr lang="en-US" dirty="0"/>
              <a:t>Output stream that translates characters to bytes</a:t>
            </a:r>
          </a:p>
          <a:p>
            <a:r>
              <a:rPr lang="en-US" dirty="0" err="1" smtClean="0"/>
              <a:t>PipedReader</a:t>
            </a:r>
            <a:r>
              <a:rPr lang="en-US" dirty="0" smtClean="0"/>
              <a:t>-------------------- </a:t>
            </a:r>
            <a:r>
              <a:rPr lang="en-US" dirty="0"/>
              <a:t>Input pipe</a:t>
            </a:r>
          </a:p>
          <a:p>
            <a:r>
              <a:rPr lang="en-US" dirty="0" err="1"/>
              <a:t>PipedWriter</a:t>
            </a:r>
            <a:r>
              <a:rPr lang="en-US" dirty="0"/>
              <a:t> </a:t>
            </a:r>
            <a:r>
              <a:rPr lang="en-US" dirty="0" smtClean="0"/>
              <a:t>----------------------Output </a:t>
            </a:r>
            <a:r>
              <a:rPr lang="en-US" dirty="0"/>
              <a:t>pipe</a:t>
            </a:r>
          </a:p>
          <a:p>
            <a:r>
              <a:rPr lang="en-US" dirty="0" err="1" smtClean="0"/>
              <a:t>PrintWriter</a:t>
            </a:r>
            <a:r>
              <a:rPr lang="en-US" dirty="0" smtClean="0"/>
              <a:t>------------------------- </a:t>
            </a:r>
            <a:r>
              <a:rPr lang="en-US" dirty="0"/>
              <a:t>Output stream that contains </a:t>
            </a:r>
            <a:r>
              <a:rPr lang="en-US" b="1" dirty="0"/>
              <a:t>print( ) </a:t>
            </a:r>
            <a:r>
              <a:rPr lang="en-US" dirty="0"/>
              <a:t>and </a:t>
            </a:r>
            <a:r>
              <a:rPr lang="en-US" b="1" dirty="0" err="1"/>
              <a:t>println</a:t>
            </a:r>
            <a:r>
              <a:rPr lang="en-US" b="1" dirty="0"/>
              <a:t>( )</a:t>
            </a:r>
          </a:p>
          <a:p>
            <a:r>
              <a:rPr lang="en-US" dirty="0" err="1" smtClean="0"/>
              <a:t>PushbackReader</a:t>
            </a:r>
            <a:r>
              <a:rPr lang="en-US" dirty="0" smtClean="0"/>
              <a:t>-------------------- </a:t>
            </a:r>
            <a:r>
              <a:rPr lang="en-US" dirty="0"/>
              <a:t>Input stream that allows characters to be returned to the </a:t>
            </a:r>
            <a:r>
              <a:rPr lang="en-US" dirty="0" smtClean="0"/>
              <a:t>input stream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Reader </a:t>
            </a:r>
            <a:r>
              <a:rPr lang="en-US" dirty="0"/>
              <a:t>Abstract class that describes character stream input</a:t>
            </a:r>
          </a:p>
          <a:p>
            <a:r>
              <a:rPr lang="en-US" dirty="0" err="1" smtClean="0"/>
              <a:t>StringReader</a:t>
            </a:r>
            <a:r>
              <a:rPr lang="en-US" dirty="0" smtClean="0"/>
              <a:t>----------------------- </a:t>
            </a:r>
            <a:r>
              <a:rPr lang="en-US" dirty="0"/>
              <a:t>Input stream that reads from a string</a:t>
            </a:r>
          </a:p>
          <a:p>
            <a:r>
              <a:rPr lang="en-US" dirty="0" err="1" smtClean="0"/>
              <a:t>StringWriter</a:t>
            </a:r>
            <a:r>
              <a:rPr lang="en-US" dirty="0" smtClean="0"/>
              <a:t>------------------------ </a:t>
            </a:r>
            <a:r>
              <a:rPr lang="en-US" dirty="0"/>
              <a:t>Output stream that writes to a string</a:t>
            </a:r>
          </a:p>
          <a:p>
            <a:r>
              <a:rPr lang="en-US" dirty="0" smtClean="0"/>
              <a:t>Writer------------------------------------ </a:t>
            </a:r>
            <a:r>
              <a:rPr lang="en-US" dirty="0"/>
              <a:t>Abstract class that describes character stream output</a:t>
            </a:r>
          </a:p>
        </p:txBody>
      </p:sp>
    </p:spTree>
    <p:extLst>
      <p:ext uri="{BB962C8B-B14F-4D97-AF65-F5344CB8AC3E}">
        <p14:creationId xmlns:p14="http://schemas.microsoft.com/office/powerpoint/2010/main" val="18066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</a:t>
            </a:r>
            <a:r>
              <a:rPr lang="en-US" dirty="0" smtClean="0"/>
              <a:t>package defines </a:t>
            </a:r>
            <a:r>
              <a:rPr lang="en-US" dirty="0"/>
              <a:t>a class called </a:t>
            </a:r>
            <a:r>
              <a:rPr lang="en-US" b="1" dirty="0"/>
              <a:t>System</a:t>
            </a:r>
            <a:r>
              <a:rPr lang="en-US" dirty="0"/>
              <a:t>, which encapsulates several aspects of the run-time environment.</a:t>
            </a:r>
          </a:p>
          <a:p>
            <a:r>
              <a:rPr lang="en-US" b="1" dirty="0" smtClean="0"/>
              <a:t>System </a:t>
            </a:r>
            <a:r>
              <a:rPr lang="en-US" dirty="0"/>
              <a:t>also contains three </a:t>
            </a:r>
            <a:r>
              <a:rPr lang="en-US" dirty="0" smtClean="0"/>
              <a:t>predefined stream </a:t>
            </a:r>
            <a:r>
              <a:rPr lang="en-US" dirty="0"/>
              <a:t>variables: </a:t>
            </a:r>
            <a:r>
              <a:rPr lang="en-US" b="1" dirty="0"/>
              <a:t>in</a:t>
            </a:r>
            <a:r>
              <a:rPr lang="en-US" dirty="0"/>
              <a:t>, </a:t>
            </a:r>
            <a:r>
              <a:rPr lang="en-US" b="1" dirty="0"/>
              <a:t>out</a:t>
            </a:r>
            <a:r>
              <a:rPr lang="en-US" dirty="0"/>
              <a:t>, and </a:t>
            </a:r>
            <a:r>
              <a:rPr lang="en-US" b="1" dirty="0"/>
              <a:t>err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fields are declared as 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static</a:t>
            </a:r>
            <a:r>
              <a:rPr lang="en-US" dirty="0"/>
              <a:t>, and </a:t>
            </a:r>
            <a:r>
              <a:rPr lang="en-US" b="1" dirty="0"/>
              <a:t>final </a:t>
            </a:r>
            <a:r>
              <a:rPr lang="en-US" dirty="0" smtClean="0"/>
              <a:t>within </a:t>
            </a:r>
            <a:r>
              <a:rPr lang="en-US" b="1" dirty="0" smtClean="0"/>
              <a:t>System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they can be used by </a:t>
            </a:r>
            <a:r>
              <a:rPr lang="en-US" dirty="0" smtClean="0"/>
              <a:t>any </a:t>
            </a:r>
            <a:r>
              <a:rPr lang="en-US" dirty="0"/>
              <a:t>other part of your program and </a:t>
            </a:r>
            <a:r>
              <a:rPr lang="en-US" dirty="0" smtClean="0"/>
              <a:t>without reference </a:t>
            </a:r>
            <a:r>
              <a:rPr lang="en-US" dirty="0"/>
              <a:t>to a specific </a:t>
            </a:r>
            <a:r>
              <a:rPr lang="en-US" b="1" dirty="0"/>
              <a:t>System </a:t>
            </a:r>
            <a:r>
              <a:rPr lang="en-US" dirty="0"/>
              <a:t>object.</a:t>
            </a:r>
          </a:p>
        </p:txBody>
      </p:sp>
    </p:spTree>
    <p:extLst>
      <p:ext uri="{BB962C8B-B14F-4D97-AF65-F5344CB8AC3E}">
        <p14:creationId xmlns:p14="http://schemas.microsoft.com/office/powerpoint/2010/main" val="38650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System.out</a:t>
            </a:r>
            <a:r>
              <a:rPr lang="en-US" b="1" dirty="0"/>
              <a:t> </a:t>
            </a:r>
            <a:r>
              <a:rPr lang="en-US" dirty="0"/>
              <a:t>refers to the standard output stream. By default, this is the console. </a:t>
            </a:r>
            <a:endParaRPr lang="en-US" dirty="0" smtClean="0"/>
          </a:p>
          <a:p>
            <a:r>
              <a:rPr lang="en-US" b="1" dirty="0" smtClean="0"/>
              <a:t>System.in </a:t>
            </a:r>
            <a:r>
              <a:rPr lang="en-US" dirty="0" smtClean="0"/>
              <a:t>refers </a:t>
            </a:r>
            <a:r>
              <a:rPr lang="en-US" dirty="0"/>
              <a:t>to standard input, which is the keyboard by default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err="1"/>
              <a:t>System.err</a:t>
            </a:r>
            <a:r>
              <a:rPr lang="en-US" b="1" dirty="0"/>
              <a:t> </a:t>
            </a:r>
            <a:r>
              <a:rPr lang="en-US" dirty="0"/>
              <a:t>refers to the </a:t>
            </a:r>
            <a:r>
              <a:rPr lang="en-US" dirty="0" smtClean="0"/>
              <a:t>standard error </a:t>
            </a:r>
            <a:r>
              <a:rPr lang="en-US" dirty="0"/>
              <a:t>stream, which also is the console by default. However, these streams may be </a:t>
            </a:r>
            <a:r>
              <a:rPr lang="en-US" dirty="0" smtClean="0"/>
              <a:t>redirected to </a:t>
            </a:r>
            <a:r>
              <a:rPr lang="en-US" dirty="0"/>
              <a:t>any compatible I/O device</a:t>
            </a:r>
            <a:r>
              <a:rPr lang="en-US" dirty="0" smtClean="0"/>
              <a:t>.</a:t>
            </a:r>
          </a:p>
          <a:p>
            <a:r>
              <a:rPr lang="en-US" b="1" dirty="0"/>
              <a:t>System.in </a:t>
            </a:r>
            <a:r>
              <a:rPr lang="en-US" dirty="0"/>
              <a:t>is an object of type </a:t>
            </a:r>
            <a:r>
              <a:rPr lang="en-US" b="1" dirty="0" err="1"/>
              <a:t>InputStream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b="1" dirty="0" err="1"/>
              <a:t>System.out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System.err</a:t>
            </a:r>
            <a:r>
              <a:rPr lang="en-US" b="1" dirty="0"/>
              <a:t> </a:t>
            </a:r>
            <a:r>
              <a:rPr lang="en-US" dirty="0"/>
              <a:t>are </a:t>
            </a:r>
            <a:r>
              <a:rPr lang="en-US" dirty="0" smtClean="0"/>
              <a:t>objects of </a:t>
            </a:r>
            <a:r>
              <a:rPr lang="en-US" dirty="0"/>
              <a:t>type </a:t>
            </a:r>
            <a:r>
              <a:rPr lang="en-US" b="1" dirty="0" err="1"/>
              <a:t>PrintStream</a:t>
            </a:r>
            <a:r>
              <a:rPr lang="en-US" dirty="0"/>
              <a:t>. These are byte streams, even though they are typically used to </a:t>
            </a:r>
            <a:r>
              <a:rPr lang="en-US" dirty="0" smtClean="0"/>
              <a:t>read and </a:t>
            </a:r>
            <a:r>
              <a:rPr lang="en-US" dirty="0"/>
              <a:t>write characters from and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13626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Console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only way to perform console input was to use a byte stream</a:t>
            </a:r>
            <a:r>
              <a:rPr lang="en-US" dirty="0" smtClean="0"/>
              <a:t>.</a:t>
            </a:r>
          </a:p>
          <a:p>
            <a:r>
              <a:rPr lang="en-US" dirty="0"/>
              <a:t>for commercial </a:t>
            </a:r>
            <a:r>
              <a:rPr lang="en-US" dirty="0" smtClean="0"/>
              <a:t>applications, the </a:t>
            </a:r>
            <a:r>
              <a:rPr lang="en-US" dirty="0"/>
              <a:t>preferred method of reading console input is to use a character-oriented </a:t>
            </a:r>
            <a:r>
              <a:rPr lang="en-US" dirty="0" smtClean="0"/>
              <a:t>stream</a:t>
            </a:r>
          </a:p>
          <a:p>
            <a:r>
              <a:rPr lang="en-US" dirty="0"/>
              <a:t>Java, console input is accomplished by reading from </a:t>
            </a:r>
            <a:r>
              <a:rPr lang="en-US" b="1" dirty="0"/>
              <a:t>System.in</a:t>
            </a:r>
            <a:r>
              <a:rPr lang="en-US" dirty="0"/>
              <a:t>. To obtain a </a:t>
            </a:r>
            <a:r>
              <a:rPr lang="en-US" dirty="0" err="1"/>
              <a:t>characterbased</a:t>
            </a:r>
            <a:endParaRPr lang="en-US" dirty="0"/>
          </a:p>
          <a:p>
            <a:r>
              <a:rPr lang="en-US" dirty="0"/>
              <a:t>stream that is attached to the console, wrap </a:t>
            </a:r>
            <a:r>
              <a:rPr lang="en-US" b="1" dirty="0"/>
              <a:t>System.in </a:t>
            </a:r>
            <a:r>
              <a:rPr lang="en-US" dirty="0"/>
              <a:t>in a </a:t>
            </a:r>
            <a:r>
              <a:rPr lang="en-US" b="1" dirty="0" err="1"/>
              <a:t>BufferedReader</a:t>
            </a:r>
            <a:r>
              <a:rPr lang="en-US" b="1" dirty="0"/>
              <a:t> </a:t>
            </a:r>
            <a:r>
              <a:rPr lang="en-US" dirty="0"/>
              <a:t>object.</a:t>
            </a:r>
          </a:p>
          <a:p>
            <a:r>
              <a:rPr lang="en-US" b="1" dirty="0" err="1"/>
              <a:t>BufferedReader</a:t>
            </a:r>
            <a:r>
              <a:rPr lang="en-US" b="1" dirty="0"/>
              <a:t> </a:t>
            </a:r>
            <a:r>
              <a:rPr lang="en-US" dirty="0"/>
              <a:t>supports a buffered input stream</a:t>
            </a:r>
          </a:p>
        </p:txBody>
      </p:sp>
    </p:spTree>
    <p:extLst>
      <p:ext uri="{BB962C8B-B14F-4D97-AF65-F5344CB8AC3E}">
        <p14:creationId xmlns:p14="http://schemas.microsoft.com/office/powerpoint/2010/main" val="327959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ufferedReader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 commonly used constructor is </a:t>
            </a:r>
            <a:r>
              <a:rPr lang="en-US" dirty="0" smtClean="0"/>
              <a:t>shown here: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BufferedReader</a:t>
            </a:r>
            <a:r>
              <a:rPr lang="en-US" b="1" dirty="0"/>
              <a:t>(Reader </a:t>
            </a:r>
            <a:r>
              <a:rPr lang="en-US" b="1" i="1" dirty="0" err="1"/>
              <a:t>inputReader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Here, </a:t>
            </a:r>
            <a:r>
              <a:rPr lang="en-US" i="1" dirty="0" err="1"/>
              <a:t>inputReader</a:t>
            </a:r>
            <a:r>
              <a:rPr lang="en-US" i="1" dirty="0"/>
              <a:t> </a:t>
            </a:r>
            <a:r>
              <a:rPr lang="en-US" dirty="0"/>
              <a:t>is the stream that is linked to the instance of </a:t>
            </a:r>
            <a:r>
              <a:rPr lang="en-US" b="1" dirty="0" err="1"/>
              <a:t>BufferedReader</a:t>
            </a:r>
            <a:r>
              <a:rPr lang="en-US" b="1" dirty="0"/>
              <a:t> </a:t>
            </a:r>
            <a:r>
              <a:rPr lang="en-US" dirty="0"/>
              <a:t>that is being</a:t>
            </a:r>
          </a:p>
          <a:p>
            <a:pPr marL="0" indent="0">
              <a:buNone/>
            </a:pPr>
            <a:r>
              <a:rPr lang="en-US" dirty="0"/>
              <a:t>created. </a:t>
            </a:r>
            <a:r>
              <a:rPr lang="en-US" b="1" dirty="0"/>
              <a:t>Reader </a:t>
            </a:r>
            <a:r>
              <a:rPr lang="en-US" dirty="0"/>
              <a:t>is an abstract class. One of its concrete subclasses is </a:t>
            </a:r>
            <a:r>
              <a:rPr lang="en-US" b="1" dirty="0" err="1"/>
              <a:t>InputStreamReader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which converts bytes to characters.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obtain an </a:t>
            </a:r>
            <a:r>
              <a:rPr lang="en-US" b="1" dirty="0" err="1"/>
              <a:t>InputStreamReader</a:t>
            </a:r>
            <a:r>
              <a:rPr lang="en-US" b="1" dirty="0"/>
              <a:t> </a:t>
            </a:r>
            <a:r>
              <a:rPr lang="en-US" dirty="0"/>
              <a:t>object that is linked to</a:t>
            </a:r>
          </a:p>
          <a:p>
            <a:pPr marL="0" indent="0">
              <a:buNone/>
            </a:pPr>
            <a:r>
              <a:rPr lang="en-US" b="1" dirty="0"/>
              <a:t>System.in</a:t>
            </a:r>
            <a:r>
              <a:rPr lang="en-US" dirty="0"/>
              <a:t>, use the following constructor:</a:t>
            </a:r>
          </a:p>
          <a:p>
            <a:pPr marL="0" indent="0">
              <a:buNone/>
            </a:pPr>
            <a:r>
              <a:rPr lang="en-US" b="1" dirty="0" err="1"/>
              <a:t>InputStreamReader</a:t>
            </a:r>
            <a:r>
              <a:rPr lang="en-US" b="1" dirty="0"/>
              <a:t>(</a:t>
            </a:r>
            <a:r>
              <a:rPr lang="en-US" b="1" dirty="0" err="1"/>
              <a:t>InputStream</a:t>
            </a:r>
            <a:r>
              <a:rPr lang="en-US" b="1" dirty="0"/>
              <a:t> </a:t>
            </a:r>
            <a:r>
              <a:rPr lang="en-US" b="1" i="1" dirty="0" err="1"/>
              <a:t>inputStream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Because </a:t>
            </a:r>
            <a:r>
              <a:rPr lang="en-US" b="1" dirty="0"/>
              <a:t>System.in </a:t>
            </a:r>
            <a:r>
              <a:rPr lang="en-US" dirty="0"/>
              <a:t>refers to an object of type </a:t>
            </a:r>
            <a:r>
              <a:rPr lang="en-US" b="1" dirty="0" err="1"/>
              <a:t>InputStream</a:t>
            </a:r>
            <a:r>
              <a:rPr lang="en-US" dirty="0"/>
              <a:t>, it can be used for </a:t>
            </a:r>
            <a:r>
              <a:rPr lang="en-US" i="1" dirty="0" err="1"/>
              <a:t>inputStream</a:t>
            </a:r>
            <a:r>
              <a:rPr lang="en-US" dirty="0"/>
              <a:t>.</a:t>
            </a:r>
          </a:p>
          <a:p>
            <a:r>
              <a:rPr lang="en-US" dirty="0"/>
              <a:t>Putting it all together, the following line of code creates a </a:t>
            </a:r>
            <a:r>
              <a:rPr lang="en-US" b="1" dirty="0" err="1"/>
              <a:t>BufferedReader</a:t>
            </a:r>
            <a:r>
              <a:rPr lang="en-US" b="1" dirty="0"/>
              <a:t> </a:t>
            </a:r>
            <a:r>
              <a:rPr lang="en-US" dirty="0"/>
              <a:t>that is connected</a:t>
            </a:r>
          </a:p>
          <a:p>
            <a:pPr marL="0" indent="0">
              <a:buNone/>
            </a:pPr>
            <a:r>
              <a:rPr lang="en-US" dirty="0" smtClean="0"/>
              <a:t>         to </a:t>
            </a:r>
            <a:r>
              <a:rPr lang="en-US" dirty="0"/>
              <a:t>the keyboard:</a:t>
            </a:r>
          </a:p>
          <a:p>
            <a:r>
              <a:rPr lang="en-US" b="1" dirty="0" err="1"/>
              <a:t>BufferedReader</a:t>
            </a:r>
            <a:r>
              <a:rPr lang="en-US" b="1" dirty="0"/>
              <a:t> </a:t>
            </a:r>
            <a:r>
              <a:rPr lang="en-US" b="1" dirty="0" err="1"/>
              <a:t>br</a:t>
            </a:r>
            <a:r>
              <a:rPr lang="en-US" b="1" dirty="0"/>
              <a:t> = new </a:t>
            </a:r>
            <a:r>
              <a:rPr lang="en-US" b="1" dirty="0" err="1"/>
              <a:t>BufferedReader</a:t>
            </a:r>
            <a:r>
              <a:rPr lang="en-US" b="1" dirty="0"/>
              <a:t>(new</a:t>
            </a:r>
          </a:p>
          <a:p>
            <a:r>
              <a:rPr lang="en-US" b="1" dirty="0" err="1"/>
              <a:t>InputStreamReader</a:t>
            </a:r>
            <a:r>
              <a:rPr lang="en-US" b="1" dirty="0"/>
              <a:t>(System.in));</a:t>
            </a:r>
          </a:p>
          <a:p>
            <a:pPr marL="0" indent="0">
              <a:buNone/>
            </a:pPr>
            <a:r>
              <a:rPr lang="en-US" dirty="0"/>
              <a:t>After this statement executes, </a:t>
            </a:r>
            <a:r>
              <a:rPr lang="en-US" b="1" dirty="0" err="1"/>
              <a:t>br</a:t>
            </a:r>
            <a:r>
              <a:rPr lang="en-US" b="1" dirty="0"/>
              <a:t> </a:t>
            </a:r>
            <a:r>
              <a:rPr lang="en-US" dirty="0"/>
              <a:t>is a character-based stream that is linked to the console</a:t>
            </a:r>
          </a:p>
          <a:p>
            <a:pPr marL="0" indent="0">
              <a:buNone/>
            </a:pPr>
            <a:r>
              <a:rPr lang="en-US" dirty="0" smtClean="0"/>
              <a:t> through </a:t>
            </a:r>
            <a:r>
              <a:rPr lang="en-US" b="1" dirty="0"/>
              <a:t>System.in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8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read a character from a </a:t>
            </a:r>
            <a:r>
              <a:rPr lang="en-US" b="1" dirty="0" err="1"/>
              <a:t>BufferedReader</a:t>
            </a:r>
            <a:r>
              <a:rPr lang="en-US" dirty="0"/>
              <a:t>, use </a:t>
            </a:r>
            <a:r>
              <a:rPr lang="en-US" b="1" dirty="0"/>
              <a:t>read( )</a:t>
            </a:r>
            <a:r>
              <a:rPr lang="en-US" dirty="0"/>
              <a:t>. The version of </a:t>
            </a:r>
            <a:r>
              <a:rPr lang="en-US" b="1" dirty="0"/>
              <a:t>read( ) </a:t>
            </a:r>
            <a:r>
              <a:rPr lang="en-US" dirty="0"/>
              <a:t>that we </a:t>
            </a:r>
            <a:r>
              <a:rPr lang="en-US" dirty="0" smtClean="0"/>
              <a:t>will be </a:t>
            </a:r>
            <a:r>
              <a:rPr lang="en-US" dirty="0"/>
              <a:t>using </a:t>
            </a:r>
            <a:r>
              <a:rPr lang="en-US" dirty="0" smtClean="0"/>
              <a:t>is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read( ) 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Each time that </a:t>
            </a:r>
            <a:r>
              <a:rPr lang="en-US" b="1" dirty="0"/>
              <a:t>read( ) </a:t>
            </a:r>
            <a:r>
              <a:rPr lang="en-US" dirty="0"/>
              <a:t>is called, it reads a character from the input stream and returns it </a:t>
            </a:r>
            <a:r>
              <a:rPr lang="en-US" dirty="0" smtClean="0"/>
              <a:t>as an </a:t>
            </a:r>
            <a:r>
              <a:rPr lang="en-US" dirty="0"/>
              <a:t>integer value. It returns –1 when the end of the stream is encountered. As you can see, </a:t>
            </a:r>
            <a:r>
              <a:rPr lang="en-US" dirty="0" smtClean="0"/>
              <a:t>it can </a:t>
            </a:r>
            <a:r>
              <a:rPr lang="en-US" dirty="0"/>
              <a:t>throw an </a:t>
            </a:r>
            <a:r>
              <a:rPr lang="en-US" b="1" dirty="0" err="1"/>
              <a:t>IOException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90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Parameters increase generality and applicability of a method: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1) method without parameters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			int square() { return 10*10; }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2) method with parameters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			int square(int i) { return i*i; }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Parameter: a variable receiving value at the time the method is invoked.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Argument: a value passed to the method when it is invoked.</a:t>
            </a:r>
          </a:p>
        </p:txBody>
      </p:sp>
      <p:sp>
        <p:nvSpPr>
          <p:cNvPr id="9830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5.6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Parameterized Method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7792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BRRead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throws </a:t>
            </a:r>
            <a:r>
              <a:rPr lang="en-US" dirty="0" err="1"/>
              <a:t>IOException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char c;</a:t>
            </a:r>
          </a:p>
          <a:p>
            <a:pPr marL="0" indent="0">
              <a:buNone/>
            </a:pP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new</a:t>
            </a:r>
          </a:p>
          <a:p>
            <a:pPr marL="0" indent="0">
              <a:buNone/>
            </a:pPr>
            <a:r>
              <a:rPr lang="en-US" dirty="0" err="1"/>
              <a:t>BufferedReader</a:t>
            </a:r>
            <a:r>
              <a:rPr lang="en-US" dirty="0"/>
              <a:t>(new </a:t>
            </a:r>
            <a:r>
              <a:rPr lang="en-US" dirty="0" err="1"/>
              <a:t>InputStreamReader</a:t>
            </a:r>
            <a:r>
              <a:rPr lang="en-US" dirty="0"/>
              <a:t>(System.in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("Enter characters, 'q' to quit.");</a:t>
            </a:r>
          </a:p>
          <a:p>
            <a:pPr marL="0" indent="0">
              <a:buNone/>
            </a:pPr>
            <a:r>
              <a:rPr lang="en-US" dirty="0"/>
              <a:t>// read characters</a:t>
            </a:r>
          </a:p>
          <a:p>
            <a:pPr marL="0" indent="0">
              <a:buNone/>
            </a:pPr>
            <a:r>
              <a:rPr lang="en-US" dirty="0"/>
              <a:t>do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c </a:t>
            </a:r>
            <a:r>
              <a:rPr lang="en-US" dirty="0"/>
              <a:t>= (char) </a:t>
            </a:r>
            <a:r>
              <a:rPr lang="en-US" dirty="0" err="1"/>
              <a:t>br.read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(c);</a:t>
            </a:r>
          </a:p>
          <a:p>
            <a:pPr marL="0" indent="0">
              <a:buNone/>
            </a:pPr>
            <a:r>
              <a:rPr lang="en-US" dirty="0"/>
              <a:t>} while(c != 'q');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is a sample run:</a:t>
            </a:r>
          </a:p>
          <a:p>
            <a:pPr marL="0" indent="0">
              <a:buNone/>
            </a:pPr>
            <a:r>
              <a:rPr lang="en-US" dirty="0"/>
              <a:t>Enter characters, 'q' to quit.</a:t>
            </a:r>
          </a:p>
          <a:p>
            <a:pPr marL="0" indent="0">
              <a:buNone/>
            </a:pPr>
            <a:r>
              <a:rPr lang="en-US" dirty="0"/>
              <a:t>123abcq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a</a:t>
            </a:r>
          </a:p>
          <a:p>
            <a:pPr marL="0" indent="0">
              <a:buNone/>
            </a:pPr>
            <a:r>
              <a:rPr lang="en-US" dirty="0"/>
              <a:t>b</a:t>
            </a:r>
          </a:p>
          <a:p>
            <a:pPr marL="0" indent="0">
              <a:buNone/>
            </a:pPr>
            <a:r>
              <a:rPr lang="en-US" dirty="0"/>
              <a:t>c</a:t>
            </a:r>
          </a:p>
          <a:p>
            <a:pPr marL="0" indent="0">
              <a:buNone/>
            </a:pPr>
            <a:r>
              <a:rPr lang="en-US" dirty="0" smtClean="0"/>
              <a:t>Q</a:t>
            </a:r>
          </a:p>
          <a:p>
            <a:r>
              <a:rPr lang="en-US" dirty="0"/>
              <a:t>This means that no input is actually passed to the program until you</a:t>
            </a:r>
          </a:p>
          <a:p>
            <a:r>
              <a:rPr lang="en-US" dirty="0"/>
              <a:t>press enter.</a:t>
            </a:r>
          </a:p>
        </p:txBody>
      </p:sp>
    </p:spTree>
    <p:extLst>
      <p:ext uri="{BB962C8B-B14F-4D97-AF65-F5344CB8AC3E}">
        <p14:creationId xmlns:p14="http://schemas.microsoft.com/office/powerpoint/2010/main" val="18860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read a string from the keyboard, use </a:t>
            </a:r>
            <a:r>
              <a:rPr lang="en-US" dirty="0" smtClean="0"/>
              <a:t>the version </a:t>
            </a:r>
            <a:r>
              <a:rPr lang="en-US" dirty="0"/>
              <a:t>of </a:t>
            </a:r>
            <a:r>
              <a:rPr lang="en-US" b="1" dirty="0" err="1"/>
              <a:t>readLine</a:t>
            </a:r>
            <a:r>
              <a:rPr lang="en-US" b="1" dirty="0"/>
              <a:t>( ) </a:t>
            </a:r>
            <a:r>
              <a:rPr lang="en-US" dirty="0"/>
              <a:t>that is a member of the</a:t>
            </a:r>
          </a:p>
          <a:p>
            <a:pPr marL="0" indent="0">
              <a:buNone/>
            </a:pPr>
            <a:r>
              <a:rPr lang="en-US" b="1" dirty="0" err="1"/>
              <a:t>BufferedReader</a:t>
            </a:r>
            <a:r>
              <a:rPr lang="en-US" b="1" dirty="0"/>
              <a:t> </a:t>
            </a:r>
            <a:r>
              <a:rPr lang="en-US" dirty="0"/>
              <a:t>class. Its general form is shown here: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readLine</a:t>
            </a:r>
            <a:r>
              <a:rPr lang="en-US" dirty="0"/>
              <a:t>( ) throws </a:t>
            </a:r>
            <a:r>
              <a:rPr lang="en-US" dirty="0" err="1"/>
              <a:t>IOException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As you can see, it returns a </a:t>
            </a:r>
            <a:r>
              <a:rPr lang="en-US" b="1" dirty="0"/>
              <a:t>String </a:t>
            </a:r>
            <a:r>
              <a:rPr lang="en-US" dirty="0"/>
              <a:t>object.</a:t>
            </a:r>
          </a:p>
        </p:txBody>
      </p:sp>
    </p:spTree>
    <p:extLst>
      <p:ext uri="{BB962C8B-B14F-4D97-AF65-F5344CB8AC3E}">
        <p14:creationId xmlns:p14="http://schemas.microsoft.com/office/powerpoint/2010/main" val="11021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The following program demonstrates </a:t>
            </a:r>
            <a:r>
              <a:rPr lang="en-US" b="1" dirty="0" err="1"/>
              <a:t>BufferedReader</a:t>
            </a:r>
            <a:r>
              <a:rPr lang="en-US" b="1" dirty="0"/>
              <a:t> </a:t>
            </a:r>
            <a:r>
              <a:rPr lang="en-US" dirty="0"/>
              <a:t>and the </a:t>
            </a:r>
            <a:r>
              <a:rPr lang="en-US" b="1" dirty="0" err="1"/>
              <a:t>readLine</a:t>
            </a:r>
            <a:r>
              <a:rPr lang="en-US" b="1" dirty="0"/>
              <a:t>( ) </a:t>
            </a:r>
            <a:r>
              <a:rPr lang="en-US" dirty="0"/>
              <a:t>method; the</a:t>
            </a:r>
          </a:p>
          <a:p>
            <a:r>
              <a:rPr lang="en-US" dirty="0"/>
              <a:t>program reads and displays lines of text until you enter the word "stop":</a:t>
            </a:r>
          </a:p>
          <a:p>
            <a:r>
              <a:rPr lang="en-US" dirty="0"/>
              <a:t>// Read a string from console using a </a:t>
            </a:r>
            <a:r>
              <a:rPr lang="en-US" dirty="0" err="1"/>
              <a:t>BufferedReader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java.io.*;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/>
              <a:t>BRReadLines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throws </a:t>
            </a:r>
            <a:r>
              <a:rPr lang="en-US" dirty="0" err="1"/>
              <a:t>IOException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// create a </a:t>
            </a:r>
            <a:r>
              <a:rPr lang="en-US" dirty="0" err="1"/>
              <a:t>BufferedReader</a:t>
            </a:r>
            <a:r>
              <a:rPr lang="en-US" dirty="0"/>
              <a:t> using System.in</a:t>
            </a:r>
          </a:p>
          <a:p>
            <a:pPr marL="0" indent="0">
              <a:buNone/>
            </a:pP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(new</a:t>
            </a:r>
          </a:p>
          <a:p>
            <a:pPr marL="0" indent="0">
              <a:buNone/>
            </a:pPr>
            <a:r>
              <a:rPr lang="en-US" dirty="0" err="1"/>
              <a:t>InputStreamReader</a:t>
            </a:r>
            <a:r>
              <a:rPr lang="en-US" dirty="0"/>
              <a:t>(System.in));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("Enter lines of text.");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("Enter 'stop' to quit.");</a:t>
            </a:r>
          </a:p>
          <a:p>
            <a:pPr marL="0" indent="0">
              <a:buNone/>
            </a:pPr>
            <a:r>
              <a:rPr lang="en-US" dirty="0"/>
              <a:t>do {</a:t>
            </a:r>
          </a:p>
          <a:p>
            <a:pPr marL="0" indent="0">
              <a:buNone/>
            </a:pP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br.readLine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 while(!</a:t>
            </a:r>
            <a:r>
              <a:rPr lang="en-US" dirty="0" err="1"/>
              <a:t>str.equals</a:t>
            </a:r>
            <a:r>
              <a:rPr lang="en-US" dirty="0"/>
              <a:t>("stop"));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7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example creates a tiny text editor. It creates an array of </a:t>
            </a:r>
            <a:r>
              <a:rPr lang="en-US" b="1" dirty="0"/>
              <a:t>String </a:t>
            </a:r>
            <a:r>
              <a:rPr lang="en-US" dirty="0"/>
              <a:t>objects and</a:t>
            </a:r>
          </a:p>
          <a:p>
            <a:r>
              <a:rPr lang="en-US" dirty="0"/>
              <a:t>then reads in lines of text, storing each line in the array. It will read up to 100 lines or until</a:t>
            </a:r>
          </a:p>
          <a:p>
            <a:pPr marL="0" indent="0">
              <a:buNone/>
            </a:pPr>
            <a:r>
              <a:rPr lang="en-US" dirty="0" smtClean="0"/>
              <a:t>    you </a:t>
            </a:r>
            <a:r>
              <a:rPr lang="en-US" dirty="0"/>
              <a:t>enter "stop." It uses a </a:t>
            </a:r>
            <a:r>
              <a:rPr lang="en-US" b="1" dirty="0" err="1"/>
              <a:t>BufferedReader</a:t>
            </a:r>
            <a:r>
              <a:rPr lang="en-US" b="1" dirty="0"/>
              <a:t> </a:t>
            </a:r>
            <a:r>
              <a:rPr lang="en-US" dirty="0"/>
              <a:t>to read from the console.</a:t>
            </a:r>
          </a:p>
        </p:txBody>
      </p:sp>
    </p:spTree>
    <p:extLst>
      <p:ext uri="{BB962C8B-B14F-4D97-AF65-F5344CB8AC3E}">
        <p14:creationId xmlns:p14="http://schemas.microsoft.com/office/powerpoint/2010/main" val="37397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// A tiny editor.</a:t>
            </a:r>
          </a:p>
          <a:p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sz="4000" dirty="0"/>
              <a:t>class </a:t>
            </a:r>
            <a:r>
              <a:rPr lang="en-US" sz="4000" dirty="0" err="1"/>
              <a:t>TinyEdit</a:t>
            </a:r>
            <a:r>
              <a:rPr lang="en-US" sz="4000" dirty="0"/>
              <a:t> {</a:t>
            </a:r>
          </a:p>
          <a:p>
            <a:pPr marL="0" indent="0">
              <a:buNone/>
            </a:pPr>
            <a:r>
              <a:rPr lang="en-US" sz="4000" dirty="0"/>
              <a:t>public static void main(String </a:t>
            </a:r>
            <a:r>
              <a:rPr lang="en-US" sz="4000" dirty="0" err="1"/>
              <a:t>args</a:t>
            </a:r>
            <a:r>
              <a:rPr lang="en-US" sz="4000" dirty="0"/>
              <a:t>[]) throws </a:t>
            </a:r>
            <a:r>
              <a:rPr lang="en-US" sz="4000" dirty="0" err="1"/>
              <a:t>IOException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{</a:t>
            </a:r>
          </a:p>
          <a:p>
            <a:pPr marL="0" indent="0">
              <a:buNone/>
            </a:pPr>
            <a:r>
              <a:rPr lang="en-US" sz="4000" dirty="0"/>
              <a:t>// create a </a:t>
            </a:r>
            <a:r>
              <a:rPr lang="en-US" sz="4000" dirty="0" err="1"/>
              <a:t>BufferedReader</a:t>
            </a:r>
            <a:r>
              <a:rPr lang="en-US" sz="4000" dirty="0"/>
              <a:t> using System.in</a:t>
            </a:r>
          </a:p>
          <a:p>
            <a:pPr marL="0" indent="0">
              <a:buNone/>
            </a:pPr>
            <a:r>
              <a:rPr lang="en-US" sz="4000" dirty="0" err="1"/>
              <a:t>BufferedReader</a:t>
            </a:r>
            <a:r>
              <a:rPr lang="en-US" sz="4000" dirty="0"/>
              <a:t> </a:t>
            </a:r>
            <a:r>
              <a:rPr lang="en-US" sz="4000" dirty="0" err="1"/>
              <a:t>br</a:t>
            </a:r>
            <a:r>
              <a:rPr lang="en-US" sz="4000" dirty="0"/>
              <a:t> = new </a:t>
            </a:r>
            <a:r>
              <a:rPr lang="en-US" sz="4000" dirty="0" err="1"/>
              <a:t>BufferedReader</a:t>
            </a:r>
            <a:r>
              <a:rPr lang="en-US" sz="4000" dirty="0"/>
              <a:t>(new</a:t>
            </a:r>
          </a:p>
          <a:p>
            <a:pPr marL="0" indent="0">
              <a:buNone/>
            </a:pPr>
            <a:r>
              <a:rPr lang="en-US" sz="4000" dirty="0" err="1"/>
              <a:t>InputStreamReader</a:t>
            </a:r>
            <a:r>
              <a:rPr lang="en-US" sz="4000" dirty="0"/>
              <a:t>(System.in));</a:t>
            </a:r>
          </a:p>
          <a:p>
            <a:pPr marL="0" indent="0">
              <a:buNone/>
            </a:pPr>
            <a:r>
              <a:rPr lang="en-US" sz="4000" dirty="0"/>
              <a:t>String </a:t>
            </a:r>
            <a:r>
              <a:rPr lang="en-US" sz="4000" dirty="0" err="1"/>
              <a:t>str</a:t>
            </a:r>
            <a:r>
              <a:rPr lang="en-US" sz="4000" dirty="0"/>
              <a:t>[] = new String[100];</a:t>
            </a:r>
          </a:p>
          <a:p>
            <a:pPr marL="0" indent="0">
              <a:buNone/>
            </a:pPr>
            <a:r>
              <a:rPr lang="en-US" sz="4000" dirty="0" err="1"/>
              <a:t>System.out.println</a:t>
            </a:r>
            <a:r>
              <a:rPr lang="en-US" sz="4000" dirty="0"/>
              <a:t>("Enter lines of text.");</a:t>
            </a:r>
          </a:p>
          <a:p>
            <a:pPr marL="0" indent="0">
              <a:buNone/>
            </a:pPr>
            <a:r>
              <a:rPr lang="en-US" sz="4000" dirty="0" err="1"/>
              <a:t>System.out.println</a:t>
            </a:r>
            <a:r>
              <a:rPr lang="en-US" sz="4000" dirty="0"/>
              <a:t>("Enter 'stop' to quit.");</a:t>
            </a:r>
          </a:p>
          <a:p>
            <a:pPr marL="0" indent="0">
              <a:buNone/>
            </a:pPr>
            <a:r>
              <a:rPr lang="en-US" sz="4000" dirty="0"/>
              <a:t>for(</a:t>
            </a:r>
            <a:r>
              <a:rPr lang="en-US" sz="4000" dirty="0" err="1"/>
              <a:t>int</a:t>
            </a:r>
            <a:r>
              <a:rPr lang="en-US" sz="4000" dirty="0"/>
              <a:t> i=0; i&lt;100; i++) {</a:t>
            </a:r>
          </a:p>
          <a:p>
            <a:pPr marL="0" indent="0">
              <a:buNone/>
            </a:pPr>
            <a:r>
              <a:rPr lang="en-US" sz="4000" dirty="0" err="1"/>
              <a:t>str</a:t>
            </a:r>
            <a:r>
              <a:rPr lang="en-US" sz="4000" dirty="0"/>
              <a:t>[i] = </a:t>
            </a:r>
            <a:r>
              <a:rPr lang="en-US" sz="4000" dirty="0" err="1"/>
              <a:t>br.readLine</a:t>
            </a:r>
            <a:r>
              <a:rPr lang="en-US" sz="4000" dirty="0"/>
              <a:t>();</a:t>
            </a:r>
          </a:p>
          <a:p>
            <a:pPr marL="0" indent="0">
              <a:buNone/>
            </a:pPr>
            <a:r>
              <a:rPr lang="en-US" sz="4000" dirty="0"/>
              <a:t>if(</a:t>
            </a:r>
            <a:r>
              <a:rPr lang="en-US" sz="4000" dirty="0" err="1"/>
              <a:t>str</a:t>
            </a:r>
            <a:r>
              <a:rPr lang="en-US" sz="4000" dirty="0"/>
              <a:t>[i].equals("stop")) break;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pPr marL="0" indent="0">
              <a:buNone/>
            </a:pPr>
            <a:r>
              <a:rPr lang="en-US" sz="4000" dirty="0" err="1"/>
              <a:t>System.out.println</a:t>
            </a:r>
            <a:r>
              <a:rPr lang="en-US" sz="4000" dirty="0"/>
              <a:t>("\</a:t>
            </a:r>
            <a:r>
              <a:rPr lang="en-US" sz="4000" dirty="0" err="1"/>
              <a:t>nHere</a:t>
            </a:r>
            <a:r>
              <a:rPr lang="en-US" sz="4000" dirty="0"/>
              <a:t> is your file:");</a:t>
            </a:r>
          </a:p>
          <a:p>
            <a:pPr marL="0" indent="0">
              <a:buNone/>
            </a:pPr>
            <a:r>
              <a:rPr lang="en-US" sz="4000" dirty="0"/>
              <a:t>// display the lines</a:t>
            </a:r>
          </a:p>
          <a:p>
            <a:pPr marL="0" indent="0">
              <a:buNone/>
            </a:pPr>
            <a:r>
              <a:rPr lang="en-US" sz="4000" dirty="0"/>
              <a:t>for(</a:t>
            </a:r>
            <a:r>
              <a:rPr lang="en-US" sz="4000" dirty="0" err="1"/>
              <a:t>int</a:t>
            </a:r>
            <a:r>
              <a:rPr lang="en-US" sz="4000" dirty="0"/>
              <a:t> i=0; i&lt;100; i++) {</a:t>
            </a:r>
          </a:p>
          <a:p>
            <a:pPr marL="0" indent="0">
              <a:buNone/>
            </a:pPr>
            <a:r>
              <a:rPr lang="en-US" sz="4000" dirty="0"/>
              <a:t>if(</a:t>
            </a:r>
            <a:r>
              <a:rPr lang="en-US" sz="4000" dirty="0" err="1"/>
              <a:t>str</a:t>
            </a:r>
            <a:r>
              <a:rPr lang="en-US" sz="4000" dirty="0"/>
              <a:t>[i].equals("stop")) break;</a:t>
            </a:r>
          </a:p>
          <a:p>
            <a:pPr marL="0" indent="0">
              <a:buNone/>
            </a:pPr>
            <a:r>
              <a:rPr lang="en-US" sz="4000" dirty="0" err="1"/>
              <a:t>System.out.println</a:t>
            </a:r>
            <a:r>
              <a:rPr lang="en-US" sz="4000" dirty="0"/>
              <a:t>(</a:t>
            </a:r>
            <a:r>
              <a:rPr lang="en-US" sz="4000" dirty="0" err="1"/>
              <a:t>str</a:t>
            </a:r>
            <a:r>
              <a:rPr lang="en-US" sz="4000" dirty="0"/>
              <a:t>[i]);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pPr marL="0" indent="0">
              <a:buNone/>
            </a:pPr>
            <a:r>
              <a:rPr lang="en-US" sz="4000" dirty="0"/>
              <a:t>Here is a sample run:</a:t>
            </a:r>
          </a:p>
          <a:p>
            <a:pPr marL="0" indent="0">
              <a:buNone/>
            </a:pPr>
            <a:r>
              <a:rPr lang="en-US" sz="4000" dirty="0"/>
              <a:t>Enter lines of text.</a:t>
            </a:r>
          </a:p>
          <a:p>
            <a:pPr marL="0" indent="0">
              <a:buNone/>
            </a:pPr>
            <a:r>
              <a:rPr lang="en-US" sz="4000" dirty="0"/>
              <a:t>Enter 'stop' to quit.</a:t>
            </a:r>
          </a:p>
          <a:p>
            <a:pPr marL="0" indent="0">
              <a:buNone/>
            </a:pPr>
            <a:r>
              <a:rPr lang="en-US" sz="4000" dirty="0"/>
              <a:t>This is line one.</a:t>
            </a:r>
          </a:p>
          <a:p>
            <a:pPr marL="0" indent="0">
              <a:buNone/>
            </a:pPr>
            <a:r>
              <a:rPr lang="en-US" sz="4000" dirty="0"/>
              <a:t>This is line two.</a:t>
            </a:r>
          </a:p>
          <a:p>
            <a:pPr marL="0" indent="0">
              <a:buNone/>
            </a:pPr>
            <a:r>
              <a:rPr lang="en-US" sz="4000" dirty="0"/>
              <a:t>Java makes working with strings easy.</a:t>
            </a:r>
          </a:p>
          <a:p>
            <a:pPr marL="0" indent="0">
              <a:buNone/>
            </a:pPr>
            <a:r>
              <a:rPr lang="en-US" sz="4000" dirty="0"/>
              <a:t>Just create String objects</a:t>
            </a:r>
            <a:r>
              <a:rPr lang="en-US" sz="4000" dirty="0" smtClean="0"/>
              <a:t>.</a:t>
            </a:r>
          </a:p>
          <a:p>
            <a:pPr marL="0" indent="0">
              <a:buNone/>
            </a:pPr>
            <a:r>
              <a:rPr lang="en-US" sz="4000" dirty="0"/>
              <a:t>stop</a:t>
            </a:r>
          </a:p>
          <a:p>
            <a:pPr marL="0" indent="0">
              <a:buNone/>
            </a:pPr>
            <a:r>
              <a:rPr lang="en-US" sz="4000" dirty="0"/>
              <a:t>Here is your file:</a:t>
            </a:r>
          </a:p>
          <a:p>
            <a:pPr marL="0" indent="0">
              <a:buNone/>
            </a:pPr>
            <a:r>
              <a:rPr lang="en-US" sz="4000" dirty="0"/>
              <a:t>This is line one.</a:t>
            </a:r>
          </a:p>
          <a:p>
            <a:pPr marL="0" indent="0">
              <a:buNone/>
            </a:pPr>
            <a:r>
              <a:rPr lang="en-US" sz="4000" dirty="0"/>
              <a:t>This is line two.</a:t>
            </a:r>
          </a:p>
          <a:p>
            <a:pPr marL="0" indent="0">
              <a:buNone/>
            </a:pPr>
            <a:r>
              <a:rPr lang="en-US" sz="4000" dirty="0"/>
              <a:t>Java makes working with strings easy.</a:t>
            </a:r>
          </a:p>
          <a:p>
            <a:pPr marL="0" indent="0">
              <a:buNone/>
            </a:pPr>
            <a:r>
              <a:rPr lang="en-US" sz="4000" dirty="0"/>
              <a:t>Just create String objects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7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Console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Console output is most easily accomplished with </a:t>
            </a:r>
            <a:r>
              <a:rPr lang="en-US" b="1" dirty="0"/>
              <a:t>print( ) </a:t>
            </a:r>
            <a:r>
              <a:rPr lang="en-US" dirty="0"/>
              <a:t>and </a:t>
            </a:r>
            <a:r>
              <a:rPr lang="en-US" b="1" dirty="0" err="1"/>
              <a:t>println</a:t>
            </a:r>
            <a:r>
              <a:rPr lang="en-US" b="1" dirty="0"/>
              <a:t>( )</a:t>
            </a:r>
            <a:r>
              <a:rPr lang="en-US" dirty="0"/>
              <a:t>, described earlier,</a:t>
            </a:r>
          </a:p>
          <a:p>
            <a:r>
              <a:rPr lang="en-US" dirty="0"/>
              <a:t>which are used in most of the examples in this book. These methods are defined by </a:t>
            </a:r>
            <a:r>
              <a:rPr lang="en-US" dirty="0" smtClean="0"/>
              <a:t>the class </a:t>
            </a:r>
            <a:r>
              <a:rPr lang="en-US" b="1" dirty="0" err="1"/>
              <a:t>PrintStream</a:t>
            </a:r>
            <a:r>
              <a:rPr lang="en-US" b="1" dirty="0"/>
              <a:t> </a:t>
            </a:r>
            <a:r>
              <a:rPr lang="en-US" dirty="0"/>
              <a:t>(which is the type of object referenced by </a:t>
            </a:r>
            <a:r>
              <a:rPr lang="en-US" b="1" dirty="0" err="1"/>
              <a:t>System.out</a:t>
            </a:r>
            <a:r>
              <a:rPr lang="en-US" dirty="0" smtClean="0"/>
              <a:t>).</a:t>
            </a:r>
          </a:p>
          <a:p>
            <a:r>
              <a:rPr lang="en-US" dirty="0"/>
              <a:t>Thus, </a:t>
            </a:r>
            <a:r>
              <a:rPr lang="en-US" b="1" dirty="0"/>
              <a:t>write( ) </a:t>
            </a:r>
            <a:r>
              <a:rPr lang="en-US" dirty="0"/>
              <a:t>can be used to write to the console. The simplest</a:t>
            </a:r>
          </a:p>
          <a:p>
            <a:pPr marL="0" indent="0">
              <a:buNone/>
            </a:pPr>
            <a:r>
              <a:rPr lang="en-US" dirty="0" smtClean="0"/>
              <a:t> form </a:t>
            </a:r>
            <a:r>
              <a:rPr lang="en-US" dirty="0"/>
              <a:t>of </a:t>
            </a:r>
            <a:r>
              <a:rPr lang="en-US" b="1" dirty="0"/>
              <a:t>write( ) </a:t>
            </a:r>
            <a:r>
              <a:rPr lang="en-US" dirty="0"/>
              <a:t>defined by </a:t>
            </a:r>
            <a:r>
              <a:rPr lang="en-US" b="1" dirty="0" err="1"/>
              <a:t>PrintStream</a:t>
            </a:r>
            <a:r>
              <a:rPr lang="en-US" b="1" dirty="0"/>
              <a:t> </a:t>
            </a:r>
            <a:r>
              <a:rPr lang="en-US" dirty="0"/>
              <a:t>is shown here: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void </a:t>
            </a:r>
            <a:r>
              <a:rPr lang="en-US" b="1" dirty="0"/>
              <a:t>write(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 err="1"/>
              <a:t>byteval</a:t>
            </a:r>
            <a:r>
              <a:rPr lang="en-US" b="1" dirty="0"/>
              <a:t>)</a:t>
            </a:r>
          </a:p>
          <a:p>
            <a:r>
              <a:rPr lang="en-US" dirty="0"/>
              <a:t>This method writes the byte specified by </a:t>
            </a:r>
            <a:r>
              <a:rPr lang="en-US" i="1" dirty="0" err="1"/>
              <a:t>byteval</a:t>
            </a:r>
            <a:r>
              <a:rPr lang="en-US" dirty="0"/>
              <a:t>. Although </a:t>
            </a:r>
            <a:r>
              <a:rPr lang="en-US" i="1" dirty="0" err="1"/>
              <a:t>byteval</a:t>
            </a:r>
            <a:r>
              <a:rPr lang="en-US" i="1" dirty="0"/>
              <a:t> </a:t>
            </a:r>
            <a:r>
              <a:rPr lang="en-US" dirty="0"/>
              <a:t>is declared as an </a:t>
            </a:r>
            <a:r>
              <a:rPr lang="en-US" dirty="0" smtClean="0"/>
              <a:t>integer, only </a:t>
            </a:r>
            <a:r>
              <a:rPr lang="en-US" dirty="0"/>
              <a:t>the low-order eight bits are written. Here is a short example that uses </a:t>
            </a:r>
            <a:r>
              <a:rPr lang="en-US" b="1" dirty="0"/>
              <a:t>write( ) </a:t>
            </a:r>
            <a:r>
              <a:rPr lang="en-US" dirty="0"/>
              <a:t>to output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// Demonstrate </a:t>
            </a:r>
            <a:r>
              <a:rPr lang="en-US" dirty="0" err="1"/>
              <a:t>System.out.write</a:t>
            </a:r>
            <a:r>
              <a:rPr lang="en-US" dirty="0"/>
              <a:t>().</a:t>
            </a:r>
          </a:p>
          <a:p>
            <a:r>
              <a:rPr lang="en-US" dirty="0"/>
              <a:t>class </a:t>
            </a:r>
            <a:r>
              <a:rPr lang="en-US" dirty="0" err="1"/>
              <a:t>WriteDemo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pPr marL="0" indent="0">
              <a:buNone/>
            </a:pPr>
            <a:r>
              <a:rPr lang="en-US" dirty="0"/>
              <a:t>b = 'A';</a:t>
            </a:r>
          </a:p>
          <a:p>
            <a:pPr marL="0" indent="0">
              <a:buNone/>
            </a:pPr>
            <a:r>
              <a:rPr lang="en-US" dirty="0" err="1"/>
              <a:t>System.out.write</a:t>
            </a:r>
            <a:r>
              <a:rPr lang="en-US" dirty="0"/>
              <a:t>(b);</a:t>
            </a:r>
          </a:p>
          <a:p>
            <a:pPr marL="0" indent="0">
              <a:buNone/>
            </a:pPr>
            <a:r>
              <a:rPr lang="en-US" dirty="0" err="1"/>
              <a:t>System.out.write</a:t>
            </a:r>
            <a:r>
              <a:rPr lang="en-US" dirty="0"/>
              <a:t>('\n');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You will not often use </a:t>
            </a:r>
            <a:r>
              <a:rPr lang="en-US" b="1" dirty="0"/>
              <a:t>write( ) </a:t>
            </a:r>
            <a:r>
              <a:rPr lang="en-US" dirty="0"/>
              <a:t>to perform console output (although doing so might </a:t>
            </a:r>
            <a:r>
              <a:rPr lang="en-US" dirty="0" smtClean="0"/>
              <a:t>be useful </a:t>
            </a:r>
            <a:r>
              <a:rPr lang="en-US" dirty="0"/>
              <a:t>in some situations) because </a:t>
            </a:r>
            <a:r>
              <a:rPr lang="en-US" b="1" dirty="0"/>
              <a:t>print( ) </a:t>
            </a:r>
            <a:r>
              <a:rPr lang="en-US" dirty="0"/>
              <a:t>and </a:t>
            </a:r>
            <a:r>
              <a:rPr lang="en-US" b="1" dirty="0" err="1"/>
              <a:t>println</a:t>
            </a:r>
            <a:r>
              <a:rPr lang="en-US" b="1" dirty="0"/>
              <a:t>( ) </a:t>
            </a:r>
            <a:r>
              <a:rPr lang="en-US" dirty="0"/>
              <a:t>are substantially easier to use.</a:t>
            </a:r>
          </a:p>
        </p:txBody>
      </p:sp>
    </p:spTree>
    <p:extLst>
      <p:ext uri="{BB962C8B-B14F-4D97-AF65-F5344CB8AC3E}">
        <p14:creationId xmlns:p14="http://schemas.microsoft.com/office/powerpoint/2010/main" val="27820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PrintWriter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For </a:t>
            </a:r>
            <a:r>
              <a:rPr lang="en-US" dirty="0" err="1" smtClean="0"/>
              <a:t>realworld</a:t>
            </a:r>
            <a:r>
              <a:rPr lang="en-US" dirty="0"/>
              <a:t> </a:t>
            </a:r>
            <a:r>
              <a:rPr lang="en-US" dirty="0" smtClean="0"/>
              <a:t>programs</a:t>
            </a:r>
            <a:r>
              <a:rPr lang="en-US" dirty="0"/>
              <a:t>, the recommended method of writing to the console when using Java </a:t>
            </a:r>
            <a:r>
              <a:rPr lang="en-US" dirty="0" smtClean="0"/>
              <a:t>is through </a:t>
            </a:r>
            <a:r>
              <a:rPr lang="en-US" dirty="0"/>
              <a:t>a </a:t>
            </a:r>
            <a:r>
              <a:rPr lang="en-US" b="1" dirty="0" err="1"/>
              <a:t>PrintWriter</a:t>
            </a:r>
            <a:r>
              <a:rPr lang="en-US" b="1" dirty="0"/>
              <a:t> </a:t>
            </a:r>
            <a:r>
              <a:rPr lang="en-US" dirty="0"/>
              <a:t>stream. </a:t>
            </a:r>
            <a:r>
              <a:rPr lang="en-US" b="1" dirty="0" err="1"/>
              <a:t>PrintWriter</a:t>
            </a:r>
            <a:r>
              <a:rPr lang="en-US" b="1" dirty="0"/>
              <a:t> </a:t>
            </a:r>
            <a:r>
              <a:rPr lang="en-US" dirty="0"/>
              <a:t>is one of the character-based classes</a:t>
            </a:r>
            <a:r>
              <a:rPr lang="en-US" dirty="0" smtClean="0"/>
              <a:t>.</a:t>
            </a:r>
          </a:p>
          <a:p>
            <a:r>
              <a:rPr lang="en-US" b="1" dirty="0" err="1"/>
              <a:t>PrintWriter</a:t>
            </a:r>
            <a:r>
              <a:rPr lang="en-US" b="1" dirty="0"/>
              <a:t> </a:t>
            </a:r>
            <a:r>
              <a:rPr lang="en-US" dirty="0"/>
              <a:t>defines several constructors. The one we will use is shown here:</a:t>
            </a:r>
          </a:p>
          <a:p>
            <a:r>
              <a:rPr lang="en-US" b="1" dirty="0" err="1"/>
              <a:t>PrintWriter</a:t>
            </a:r>
            <a:r>
              <a:rPr lang="en-US" b="1" dirty="0"/>
              <a:t>(</a:t>
            </a:r>
            <a:r>
              <a:rPr lang="en-US" b="1" dirty="0" err="1"/>
              <a:t>OutputStream</a:t>
            </a:r>
            <a:r>
              <a:rPr lang="en-US" b="1" dirty="0"/>
              <a:t> </a:t>
            </a:r>
            <a:r>
              <a:rPr lang="en-US" b="1" i="1" dirty="0" err="1"/>
              <a:t>outputStream</a:t>
            </a:r>
            <a:r>
              <a:rPr lang="en-US" b="1" dirty="0"/>
              <a:t>,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i="1" dirty="0" err="1"/>
              <a:t>flushingOn</a:t>
            </a:r>
            <a:r>
              <a:rPr lang="en-US" b="1" dirty="0"/>
              <a:t>)</a:t>
            </a:r>
          </a:p>
          <a:p>
            <a:r>
              <a:rPr lang="en-US" dirty="0"/>
              <a:t>Here, </a:t>
            </a:r>
            <a:r>
              <a:rPr lang="en-US" i="1" dirty="0" err="1"/>
              <a:t>outputStream</a:t>
            </a:r>
            <a:r>
              <a:rPr lang="en-US" i="1" dirty="0"/>
              <a:t> </a:t>
            </a:r>
            <a:r>
              <a:rPr lang="en-US" dirty="0"/>
              <a:t>is an object of type </a:t>
            </a:r>
            <a:r>
              <a:rPr lang="en-US" b="1" dirty="0" err="1"/>
              <a:t>OutputStream</a:t>
            </a:r>
            <a:r>
              <a:rPr lang="en-US" dirty="0"/>
              <a:t>, and </a:t>
            </a:r>
            <a:r>
              <a:rPr lang="en-US" i="1" dirty="0" err="1"/>
              <a:t>flushingOn</a:t>
            </a:r>
            <a:r>
              <a:rPr lang="en-US" i="1" dirty="0"/>
              <a:t> </a:t>
            </a:r>
            <a:r>
              <a:rPr lang="en-US" dirty="0"/>
              <a:t>controls whether </a:t>
            </a:r>
            <a:r>
              <a:rPr lang="en-US" dirty="0" smtClean="0"/>
              <a:t>Java flushes </a:t>
            </a:r>
            <a:r>
              <a:rPr lang="en-US" dirty="0"/>
              <a:t>the output stream every time a </a:t>
            </a:r>
            <a:r>
              <a:rPr lang="en-US" b="1" dirty="0" err="1"/>
              <a:t>println</a:t>
            </a:r>
            <a:r>
              <a:rPr lang="en-US" b="1" dirty="0"/>
              <a:t>( ) </a:t>
            </a:r>
            <a:r>
              <a:rPr lang="en-US" dirty="0"/>
              <a:t>method (among others) is called. </a:t>
            </a:r>
            <a:endParaRPr lang="en-US" dirty="0" smtClean="0"/>
          </a:p>
          <a:p>
            <a:r>
              <a:rPr lang="en-US" dirty="0" smtClean="0"/>
              <a:t>If</a:t>
            </a:r>
            <a:r>
              <a:rPr lang="en-US" dirty="0"/>
              <a:t> </a:t>
            </a:r>
            <a:r>
              <a:rPr lang="en-US" i="1" dirty="0" err="1" smtClean="0"/>
              <a:t>flushingOn</a:t>
            </a:r>
            <a:r>
              <a:rPr lang="en-US" i="1" dirty="0" smtClean="0"/>
              <a:t> </a:t>
            </a:r>
            <a:r>
              <a:rPr lang="en-US" dirty="0"/>
              <a:t>is </a:t>
            </a:r>
            <a:r>
              <a:rPr lang="en-US" b="1" dirty="0"/>
              <a:t>true</a:t>
            </a:r>
            <a:r>
              <a:rPr lang="en-US" dirty="0"/>
              <a:t>, flushing automatically takes place. If </a:t>
            </a:r>
            <a:r>
              <a:rPr lang="en-US" b="1" dirty="0"/>
              <a:t>false</a:t>
            </a:r>
            <a:r>
              <a:rPr lang="en-US" dirty="0"/>
              <a:t>, flushing is not automatic</a:t>
            </a:r>
            <a:r>
              <a:rPr lang="en-US" dirty="0" smtClean="0"/>
              <a:t>.</a:t>
            </a:r>
          </a:p>
          <a:p>
            <a:r>
              <a:rPr lang="en-US" dirty="0"/>
              <a:t>For example, this line of code creates a </a:t>
            </a:r>
            <a:r>
              <a:rPr lang="en-US" b="1" dirty="0" err="1"/>
              <a:t>PrintWriter</a:t>
            </a:r>
            <a:r>
              <a:rPr lang="en-US" b="1" dirty="0"/>
              <a:t> </a:t>
            </a:r>
            <a:r>
              <a:rPr lang="en-US" dirty="0"/>
              <a:t>that is</a:t>
            </a:r>
          </a:p>
          <a:p>
            <a:pPr marL="0" indent="0">
              <a:buNone/>
            </a:pPr>
            <a:r>
              <a:rPr lang="en-US" dirty="0" smtClean="0"/>
              <a:t>      connected </a:t>
            </a:r>
            <a:r>
              <a:rPr lang="en-US" dirty="0"/>
              <a:t>to console output:</a:t>
            </a:r>
          </a:p>
          <a:p>
            <a:r>
              <a:rPr lang="en-US" dirty="0" err="1"/>
              <a:t>PrintWriter</a:t>
            </a:r>
            <a:r>
              <a:rPr lang="en-US" dirty="0"/>
              <a:t> pw = new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, true);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PRINTWRITER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The following application illustrates using a </a:t>
            </a:r>
            <a:r>
              <a:rPr lang="en-US" b="1" dirty="0" err="1"/>
              <a:t>PrintWriter</a:t>
            </a:r>
            <a:r>
              <a:rPr lang="en-US" b="1" dirty="0"/>
              <a:t> </a:t>
            </a:r>
            <a:r>
              <a:rPr lang="en-US" dirty="0"/>
              <a:t>to handle console output:</a:t>
            </a:r>
          </a:p>
          <a:p>
            <a:r>
              <a:rPr lang="en-US" dirty="0"/>
              <a:t>// Demonstrate </a:t>
            </a:r>
            <a:r>
              <a:rPr lang="en-US" dirty="0" err="1"/>
              <a:t>PrintWriter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PrintWriterDemo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PrintWriter</a:t>
            </a:r>
            <a:r>
              <a:rPr lang="en-US" dirty="0"/>
              <a:t> pw = new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, true);</a:t>
            </a:r>
          </a:p>
          <a:p>
            <a:pPr marL="0" indent="0">
              <a:buNone/>
            </a:pPr>
            <a:r>
              <a:rPr lang="en-US" dirty="0" err="1"/>
              <a:t>pw.println</a:t>
            </a:r>
            <a:r>
              <a:rPr lang="en-US" dirty="0"/>
              <a:t>("This is a string");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 = -7;</a:t>
            </a:r>
          </a:p>
          <a:p>
            <a:pPr marL="0" indent="0">
              <a:buNone/>
            </a:pPr>
            <a:r>
              <a:rPr lang="en-US" dirty="0" err="1"/>
              <a:t>pw.println</a:t>
            </a:r>
            <a:r>
              <a:rPr lang="en-US" dirty="0"/>
              <a:t>(i);</a:t>
            </a:r>
          </a:p>
          <a:p>
            <a:pPr marL="0" indent="0">
              <a:buNone/>
            </a:pPr>
            <a:r>
              <a:rPr lang="en-US" dirty="0"/>
              <a:t>double d = 4.5e-7;</a:t>
            </a:r>
          </a:p>
          <a:p>
            <a:pPr marL="0" indent="0">
              <a:buNone/>
            </a:pPr>
            <a:r>
              <a:rPr lang="en-US" dirty="0" err="1"/>
              <a:t>pw.println</a:t>
            </a:r>
            <a:r>
              <a:rPr lang="en-US" dirty="0"/>
              <a:t>(d);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The output from this program is shown here:</a:t>
            </a:r>
          </a:p>
          <a:p>
            <a:pPr marL="0" indent="0">
              <a:buNone/>
            </a:pPr>
            <a:r>
              <a:rPr lang="en-US" dirty="0"/>
              <a:t>This is a string</a:t>
            </a:r>
          </a:p>
          <a:p>
            <a:pPr marL="0" indent="0">
              <a:buNone/>
            </a:pPr>
            <a:r>
              <a:rPr lang="en-US" dirty="0"/>
              <a:t>-7</a:t>
            </a:r>
          </a:p>
          <a:p>
            <a:pPr marL="0" indent="0">
              <a:buNone/>
            </a:pPr>
            <a:r>
              <a:rPr lang="en-US" dirty="0" smtClean="0"/>
              <a:t>4.5E-7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there is nothing wrong with using </a:t>
            </a:r>
            <a:r>
              <a:rPr lang="en-US" b="1" dirty="0" err="1"/>
              <a:t>System.out</a:t>
            </a:r>
            <a:r>
              <a:rPr lang="en-US" b="1" dirty="0"/>
              <a:t> </a:t>
            </a:r>
            <a:r>
              <a:rPr lang="en-US" dirty="0"/>
              <a:t>to write simple text </a:t>
            </a:r>
            <a:r>
              <a:rPr lang="en-US" dirty="0" smtClean="0"/>
              <a:t>output to </a:t>
            </a:r>
            <a:r>
              <a:rPr lang="en-US" dirty="0"/>
              <a:t>the console when you are learning Java or debugging your programs. However, </a:t>
            </a:r>
            <a:r>
              <a:rPr lang="en-US" dirty="0" err="1" smtClean="0"/>
              <a:t>usin</a:t>
            </a:r>
            <a:r>
              <a:rPr lang="en-US" dirty="0" smtClean="0"/>
              <a:t> a </a:t>
            </a:r>
            <a:r>
              <a:rPr lang="en-US" b="1" dirty="0" err="1"/>
              <a:t>PrintWriter</a:t>
            </a:r>
            <a:r>
              <a:rPr lang="en-US" b="1" dirty="0"/>
              <a:t> </a:t>
            </a:r>
            <a:r>
              <a:rPr lang="en-US" dirty="0"/>
              <a:t>makes your real-world applications easier to internationalize</a:t>
            </a:r>
          </a:p>
        </p:txBody>
      </p:sp>
    </p:spTree>
    <p:extLst>
      <p:ext uri="{BB962C8B-B14F-4D97-AF65-F5344CB8AC3E}">
        <p14:creationId xmlns:p14="http://schemas.microsoft.com/office/powerpoint/2010/main" val="30688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and Writing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Java provides a number of classes and methods that allow you to read and write files</a:t>
            </a:r>
            <a:r>
              <a:rPr lang="en-US" dirty="0" smtClean="0"/>
              <a:t>.</a:t>
            </a:r>
          </a:p>
          <a:p>
            <a:r>
              <a:rPr lang="en-US" dirty="0"/>
              <a:t>Two of the most often-used stream classes are </a:t>
            </a:r>
            <a:r>
              <a:rPr lang="en-US" b="1" dirty="0" err="1"/>
              <a:t>FileInputStream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 smtClean="0"/>
              <a:t>FileOutputStream</a:t>
            </a:r>
            <a:r>
              <a:rPr lang="en-US" dirty="0" smtClean="0"/>
              <a:t>, which </a:t>
            </a:r>
            <a:r>
              <a:rPr lang="en-US" dirty="0"/>
              <a:t>create byte streams linked to files. To open a file, you simply create an object of </a:t>
            </a:r>
            <a:r>
              <a:rPr lang="en-US" dirty="0" smtClean="0"/>
              <a:t>one of </a:t>
            </a:r>
            <a:r>
              <a:rPr lang="en-US" dirty="0"/>
              <a:t>these classes, specifying the name of the file as an argument to the constructor. </a:t>
            </a:r>
            <a:r>
              <a:rPr lang="en-US" dirty="0" smtClean="0"/>
              <a:t>Although both </a:t>
            </a:r>
            <a:r>
              <a:rPr lang="en-US" dirty="0"/>
              <a:t>classes support additional constructors, the following are the forms that we will be using:</a:t>
            </a:r>
          </a:p>
          <a:p>
            <a:r>
              <a:rPr lang="en-US" dirty="0" err="1"/>
              <a:t>FileInputStream</a:t>
            </a:r>
            <a:r>
              <a:rPr lang="en-US" dirty="0"/>
              <a:t>(String </a:t>
            </a:r>
            <a:r>
              <a:rPr lang="en-US" i="1" dirty="0" err="1"/>
              <a:t>fileName</a:t>
            </a:r>
            <a:r>
              <a:rPr lang="en-US" dirty="0"/>
              <a:t>) </a:t>
            </a:r>
            <a:r>
              <a:rPr lang="en-US" dirty="0" smtClean="0"/>
              <a:t>throws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</a:t>
            </a:r>
            <a:r>
              <a:rPr lang="en-US" dirty="0" err="1" smtClean="0"/>
              <a:t>FileNotFoundException</a:t>
            </a:r>
            <a:endParaRPr lang="en-US" dirty="0"/>
          </a:p>
          <a:p>
            <a:r>
              <a:rPr lang="en-US" dirty="0" err="1"/>
              <a:t>FileOutputStream</a:t>
            </a:r>
            <a:r>
              <a:rPr lang="en-US" dirty="0"/>
              <a:t>(String </a:t>
            </a:r>
            <a:r>
              <a:rPr lang="en-US" i="1" dirty="0" err="1"/>
              <a:t>fileName</a:t>
            </a:r>
            <a:r>
              <a:rPr lang="en-US" dirty="0"/>
              <a:t>) </a:t>
            </a:r>
            <a:r>
              <a:rPr lang="en-US" dirty="0" smtClean="0"/>
              <a:t>throws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</a:t>
            </a:r>
            <a:r>
              <a:rPr lang="en-US" dirty="0" err="1" smtClean="0"/>
              <a:t>FileNotFoundException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0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6.1</a:t>
            </a: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AU" altLang="en-AU" sz="4000">
                <a:latin typeface="Constantia" pitchFamily="18" charset="0"/>
              </a:rPr>
              <a:t>Access Control: Data Hiding and Encapsulation</a:t>
            </a:r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0" y="1600200"/>
            <a:ext cx="8686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AU" altLang="en-AU" sz="2800">
                <a:latin typeface="Constantia" pitchFamily="18" charset="0"/>
              </a:rPr>
              <a:t>Java provides control over the </a:t>
            </a:r>
            <a:r>
              <a:rPr lang="en-AU" altLang="en-AU" sz="2800" i="1">
                <a:latin typeface="Constantia" pitchFamily="18" charset="0"/>
              </a:rPr>
              <a:t>visibility</a:t>
            </a:r>
            <a:r>
              <a:rPr lang="en-AU" altLang="en-AU" sz="2800">
                <a:latin typeface="Constantia" pitchFamily="18" charset="0"/>
              </a:rPr>
              <a:t> of variables and methods.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AU" altLang="en-AU" sz="2800" i="1">
                <a:latin typeface="Constantia" pitchFamily="18" charset="0"/>
              </a:rPr>
              <a:t>Encapsulation, </a:t>
            </a:r>
            <a:r>
              <a:rPr lang="en-AU" altLang="en-AU" sz="2800">
                <a:latin typeface="Constantia" pitchFamily="18" charset="0"/>
              </a:rPr>
              <a:t>safely sealing data within the </a:t>
            </a:r>
            <a:r>
              <a:rPr lang="en-AU" altLang="en-AU" sz="2800" i="1">
                <a:latin typeface="Constantia" pitchFamily="18" charset="0"/>
              </a:rPr>
              <a:t>capsule</a:t>
            </a:r>
            <a:r>
              <a:rPr lang="en-AU" altLang="en-AU" sz="2800">
                <a:latin typeface="Constantia" pitchFamily="18" charset="0"/>
              </a:rPr>
              <a:t> of the class Prevents programmers from relying on details of class implementation, so you can update without worry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AU" altLang="en-AU" sz="2800">
                <a:latin typeface="Constantia" pitchFamily="18" charset="0"/>
              </a:rPr>
              <a:t>Helps in protecting against accidental or wrong usage.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AU" altLang="en-AU" sz="2800">
                <a:latin typeface="Constantia" pitchFamily="18" charset="0"/>
              </a:rPr>
              <a:t>Keeps code elegant and clean (easier to maintain) </a:t>
            </a:r>
          </a:p>
        </p:txBody>
      </p:sp>
    </p:spTree>
    <p:extLst>
      <p:ext uri="{BB962C8B-B14F-4D97-AF65-F5344CB8AC3E}">
        <p14:creationId xmlns:p14="http://schemas.microsoft.com/office/powerpoint/2010/main" val="113918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err="1"/>
              <a:t>fileName</a:t>
            </a:r>
            <a:r>
              <a:rPr lang="en-US" i="1" dirty="0"/>
              <a:t> </a:t>
            </a:r>
            <a:r>
              <a:rPr lang="en-US" dirty="0"/>
              <a:t>specifies the name of the file that you want to open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When you create </a:t>
            </a:r>
            <a:r>
              <a:rPr lang="en-US" dirty="0" smtClean="0"/>
              <a:t>an input </a:t>
            </a:r>
            <a:r>
              <a:rPr lang="en-US" dirty="0"/>
              <a:t>stream, if the file does not exist, then </a:t>
            </a:r>
            <a:r>
              <a:rPr lang="en-US" b="1" dirty="0" err="1"/>
              <a:t>FileNotFoundException</a:t>
            </a:r>
            <a:r>
              <a:rPr lang="en-US" b="1" dirty="0"/>
              <a:t> </a:t>
            </a:r>
            <a:r>
              <a:rPr lang="en-US" dirty="0"/>
              <a:t>is thrown.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outputstreams</a:t>
            </a:r>
            <a:r>
              <a:rPr lang="en-US" dirty="0"/>
              <a:t>, if the file cannot be opened or created, then </a:t>
            </a:r>
            <a:r>
              <a:rPr lang="en-US" b="1" dirty="0" err="1"/>
              <a:t>FileNotFoundException</a:t>
            </a:r>
            <a:r>
              <a:rPr lang="en-US" b="1" dirty="0"/>
              <a:t> </a:t>
            </a:r>
            <a:r>
              <a:rPr lang="en-US" dirty="0"/>
              <a:t>is thrown.</a:t>
            </a:r>
          </a:p>
          <a:p>
            <a:r>
              <a:rPr lang="en-US" b="1" dirty="0" err="1"/>
              <a:t>FileNotFoundException</a:t>
            </a:r>
            <a:r>
              <a:rPr lang="en-US" b="1" dirty="0"/>
              <a:t> </a:t>
            </a:r>
            <a:r>
              <a:rPr lang="en-US" dirty="0"/>
              <a:t>is a subclass of </a:t>
            </a:r>
            <a:r>
              <a:rPr lang="en-US" b="1" dirty="0" err="1"/>
              <a:t>IOException</a:t>
            </a:r>
            <a:r>
              <a:rPr lang="en-US" dirty="0"/>
              <a:t>. When an output file is opened, any</a:t>
            </a:r>
          </a:p>
          <a:p>
            <a:pPr marL="0" indent="0">
              <a:buNone/>
            </a:pPr>
            <a:r>
              <a:rPr lang="en-US" dirty="0" smtClean="0"/>
              <a:t>    preexisting </a:t>
            </a:r>
            <a:r>
              <a:rPr lang="en-US" dirty="0"/>
              <a:t>file by the same name is destroyed</a:t>
            </a:r>
          </a:p>
        </p:txBody>
      </p:sp>
    </p:spTree>
    <p:extLst>
      <p:ext uri="{BB962C8B-B14F-4D97-AF65-F5344CB8AC3E}">
        <p14:creationId xmlns:p14="http://schemas.microsoft.com/office/powerpoint/2010/main" val="23148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you are done with a file, you must close it. This is done by calling the </a:t>
            </a:r>
            <a:r>
              <a:rPr lang="en-US" b="1" dirty="0"/>
              <a:t>close( </a:t>
            </a:r>
            <a:r>
              <a:rPr lang="en-US" b="1" dirty="0" smtClean="0"/>
              <a:t>) </a:t>
            </a:r>
            <a:r>
              <a:rPr lang="en-US" dirty="0" smtClean="0"/>
              <a:t>method</a:t>
            </a:r>
            <a:r>
              <a:rPr lang="en-US" dirty="0"/>
              <a:t>, which is implemented by both </a:t>
            </a:r>
            <a:r>
              <a:rPr lang="en-US" b="1" dirty="0" err="1"/>
              <a:t>FileInputStream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FileOutputStream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</a:t>
            </a:r>
            <a:r>
              <a:rPr lang="en-US" dirty="0" smtClean="0"/>
              <a:t>is shown </a:t>
            </a:r>
            <a:r>
              <a:rPr lang="en-US" dirty="0"/>
              <a:t>here:</a:t>
            </a:r>
          </a:p>
          <a:p>
            <a:r>
              <a:rPr lang="en-US" dirty="0"/>
              <a:t>void close( ) 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Closing a file releases the system resources allocated to the file, allowing them to be used </a:t>
            </a:r>
            <a:r>
              <a:rPr lang="en-US" dirty="0" err="1" smtClean="0"/>
              <a:t>byanother</a:t>
            </a:r>
            <a:r>
              <a:rPr lang="en-US" dirty="0" smtClean="0"/>
              <a:t> </a:t>
            </a:r>
            <a:r>
              <a:rPr lang="en-US" dirty="0"/>
              <a:t>file. Failure to close a file can result in “memory leaks” because of unused </a:t>
            </a:r>
            <a:r>
              <a:rPr lang="en-US" dirty="0" smtClean="0"/>
              <a:t>resources remaining </a:t>
            </a:r>
            <a:r>
              <a:rPr lang="en-US" dirty="0"/>
              <a:t>allocated.</a:t>
            </a:r>
          </a:p>
        </p:txBody>
      </p:sp>
    </p:spTree>
    <p:extLst>
      <p:ext uri="{BB962C8B-B14F-4D97-AF65-F5344CB8AC3E}">
        <p14:creationId xmlns:p14="http://schemas.microsoft.com/office/powerpoint/2010/main" val="15698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read from a file, you can use a version of </a:t>
            </a:r>
            <a:r>
              <a:rPr lang="en-US" b="1" dirty="0"/>
              <a:t>read( ) </a:t>
            </a:r>
            <a:r>
              <a:rPr lang="en-US" dirty="0"/>
              <a:t>that is defined within </a:t>
            </a:r>
            <a:r>
              <a:rPr lang="en-US" b="1" dirty="0" err="1"/>
              <a:t>FileInputStream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one that we will use is shown here:</a:t>
            </a:r>
          </a:p>
          <a:p>
            <a:r>
              <a:rPr lang="en-US" dirty="0" err="1"/>
              <a:t>int</a:t>
            </a:r>
            <a:r>
              <a:rPr lang="en-US" dirty="0"/>
              <a:t> read( ) 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Each time that it is called, it reads a single byte from the file and returns the byte as </a:t>
            </a:r>
            <a:r>
              <a:rPr lang="en-US" dirty="0" smtClean="0"/>
              <a:t>an integer </a:t>
            </a:r>
            <a:r>
              <a:rPr lang="en-US" dirty="0"/>
              <a:t>value. </a:t>
            </a:r>
            <a:r>
              <a:rPr lang="en-US" b="1" dirty="0"/>
              <a:t>read( ) </a:t>
            </a:r>
            <a:r>
              <a:rPr lang="en-US" dirty="0"/>
              <a:t>returns –1 when the end of the file is encountered. It can throw </a:t>
            </a:r>
            <a:r>
              <a:rPr lang="en-US" dirty="0" smtClean="0"/>
              <a:t>an </a:t>
            </a:r>
            <a:r>
              <a:rPr lang="en-US" b="1" dirty="0" err="1" smtClean="0"/>
              <a:t>IOException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859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following program uses </a:t>
            </a:r>
            <a:r>
              <a:rPr lang="en-US" b="1" dirty="0"/>
              <a:t>read( ) </a:t>
            </a:r>
            <a:r>
              <a:rPr lang="en-US" dirty="0"/>
              <a:t>to input and display the contents of a file that</a:t>
            </a:r>
          </a:p>
          <a:p>
            <a:r>
              <a:rPr lang="en-US" dirty="0"/>
              <a:t>contains ASCII text. The name of the file is specified as a command-line argument.</a:t>
            </a:r>
          </a:p>
          <a:p>
            <a:pPr marL="0" indent="0">
              <a:buNone/>
            </a:pPr>
            <a:r>
              <a:rPr lang="en-US" dirty="0"/>
              <a:t>/* Display a text file.</a:t>
            </a:r>
          </a:p>
          <a:p>
            <a:pPr marL="0" indent="0">
              <a:buNone/>
            </a:pPr>
            <a:r>
              <a:rPr lang="en-US" dirty="0"/>
              <a:t>To use this program, specify the </a:t>
            </a:r>
            <a:r>
              <a:rPr lang="en-US" dirty="0" smtClean="0"/>
              <a:t>name of </a:t>
            </a:r>
            <a:r>
              <a:rPr lang="en-US" dirty="0"/>
              <a:t>the file that you want to see.</a:t>
            </a:r>
          </a:p>
          <a:p>
            <a:pPr marL="0" indent="0">
              <a:buNone/>
            </a:pPr>
            <a:r>
              <a:rPr lang="en-US" dirty="0"/>
              <a:t>For example, to see a file called TEST.TXT,</a:t>
            </a:r>
          </a:p>
          <a:p>
            <a:pPr marL="0" indent="0">
              <a:buNone/>
            </a:pPr>
            <a:r>
              <a:rPr lang="en-US" dirty="0"/>
              <a:t>use the following command line.</a:t>
            </a:r>
          </a:p>
          <a:p>
            <a:r>
              <a:rPr lang="en-US" dirty="0"/>
              <a:t>java </a:t>
            </a:r>
            <a:r>
              <a:rPr lang="en-US" dirty="0" err="1"/>
              <a:t>ShowFile</a:t>
            </a:r>
            <a:r>
              <a:rPr lang="en-US" dirty="0"/>
              <a:t> TEST.TXT</a:t>
            </a:r>
          </a:p>
          <a:p>
            <a:pPr marL="0" indent="0">
              <a:buNone/>
            </a:pPr>
            <a:r>
              <a:rPr lang="en-US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8928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open and read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ShowFile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i;</a:t>
            </a:r>
          </a:p>
          <a:p>
            <a:pPr marL="0" indent="0">
              <a:buNone/>
            </a:pPr>
            <a:r>
              <a:rPr lang="en-US" dirty="0" err="1"/>
              <a:t>FileInputStream</a:t>
            </a:r>
            <a:r>
              <a:rPr lang="en-US" dirty="0"/>
              <a:t> fin;</a:t>
            </a:r>
          </a:p>
          <a:p>
            <a:pPr marL="0" indent="0">
              <a:buNone/>
            </a:pPr>
            <a:r>
              <a:rPr lang="en-US" dirty="0"/>
              <a:t>// First, confirm that a filename has been specified.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args.length</a:t>
            </a:r>
            <a:r>
              <a:rPr lang="en-US" dirty="0"/>
              <a:t> != 1)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("Usage: </a:t>
            </a:r>
            <a:r>
              <a:rPr lang="en-US" dirty="0" err="1"/>
              <a:t>ShowFile</a:t>
            </a:r>
            <a:r>
              <a:rPr lang="en-US" dirty="0"/>
              <a:t> filename");</a:t>
            </a:r>
          </a:p>
          <a:p>
            <a:pPr marL="0" indent="0">
              <a:buNone/>
            </a:pPr>
            <a:r>
              <a:rPr lang="en-US" dirty="0"/>
              <a:t>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Attempt to open the file.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fin = new </a:t>
            </a:r>
            <a:r>
              <a:rPr lang="en-US" dirty="0" err="1"/>
              <a:t>FileInputStream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pPr marL="0" indent="0">
              <a:buNone/>
            </a:pPr>
            <a:r>
              <a:rPr lang="en-US" dirty="0"/>
              <a:t>} catch(</a:t>
            </a:r>
            <a:r>
              <a:rPr lang="en-US" dirty="0" err="1"/>
              <a:t>FileNotFoundException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("Cannot Open File");</a:t>
            </a:r>
          </a:p>
          <a:p>
            <a:pPr marL="0" indent="0">
              <a:buNone/>
            </a:pPr>
            <a:r>
              <a:rPr lang="en-US" dirty="0"/>
              <a:t>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At this point, the file is open and can be read.</a:t>
            </a:r>
          </a:p>
          <a:p>
            <a:pPr marL="0" indent="0">
              <a:buNone/>
            </a:pPr>
            <a:r>
              <a:rPr lang="en-US" dirty="0"/>
              <a:t>// The following reads characters until EOF is encountered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do {</a:t>
            </a:r>
          </a:p>
          <a:p>
            <a:pPr marL="0" indent="0">
              <a:buNone/>
            </a:pPr>
            <a:r>
              <a:rPr lang="en-US" dirty="0"/>
              <a:t>i = </a:t>
            </a:r>
            <a:r>
              <a:rPr lang="en-US" dirty="0" err="1"/>
              <a:t>fin.read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if(i != -1) </a:t>
            </a:r>
            <a:r>
              <a:rPr lang="en-US" dirty="0" err="1"/>
              <a:t>System.out.print</a:t>
            </a:r>
            <a:r>
              <a:rPr lang="en-US" dirty="0"/>
              <a:t>((char) i);</a:t>
            </a:r>
          </a:p>
          <a:p>
            <a:pPr marL="0" indent="0">
              <a:buNone/>
            </a:pPr>
            <a:r>
              <a:rPr lang="en-US" dirty="0"/>
              <a:t>} while(i != -1);</a:t>
            </a:r>
          </a:p>
          <a:p>
            <a:pPr marL="0" indent="0">
              <a:buNone/>
            </a:pPr>
            <a:r>
              <a:rPr lang="en-US" dirty="0"/>
              <a:t>} catch(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("Error Reading File");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Close the file.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 err="1"/>
              <a:t>fin.close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 catch(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("Error Closing File");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variation is to call </a:t>
            </a:r>
            <a:r>
              <a:rPr lang="en-US" b="1" dirty="0"/>
              <a:t>close( ) </a:t>
            </a:r>
            <a:r>
              <a:rPr lang="en-US" dirty="0"/>
              <a:t>within a </a:t>
            </a:r>
            <a:r>
              <a:rPr lang="en-US" b="1" dirty="0"/>
              <a:t>finally </a:t>
            </a:r>
            <a:r>
              <a:rPr lang="en-US" dirty="0"/>
              <a:t>block. </a:t>
            </a:r>
            <a:endParaRPr lang="en-US" dirty="0" smtClean="0"/>
          </a:p>
          <a:p>
            <a:r>
              <a:rPr lang="en-US" dirty="0" smtClean="0"/>
              <a:t>In this approach</a:t>
            </a:r>
            <a:r>
              <a:rPr lang="en-US" dirty="0"/>
              <a:t>, all of the methods that access the file are contained within a </a:t>
            </a:r>
            <a:r>
              <a:rPr lang="en-US" b="1" dirty="0"/>
              <a:t>try </a:t>
            </a:r>
            <a:r>
              <a:rPr lang="en-US" dirty="0"/>
              <a:t>block, and </a:t>
            </a:r>
            <a:r>
              <a:rPr lang="en-US" dirty="0" smtClean="0"/>
              <a:t>the </a:t>
            </a:r>
            <a:r>
              <a:rPr lang="en-US" b="1" dirty="0" smtClean="0"/>
              <a:t>finally </a:t>
            </a:r>
            <a:r>
              <a:rPr lang="en-US" dirty="0"/>
              <a:t>block is used to close the file. This way, no matter how the </a:t>
            </a:r>
            <a:r>
              <a:rPr lang="en-US" b="1" dirty="0"/>
              <a:t>try </a:t>
            </a:r>
            <a:r>
              <a:rPr lang="en-US" dirty="0"/>
              <a:t>block </a:t>
            </a:r>
            <a:r>
              <a:rPr lang="en-US" dirty="0" err="1" smtClean="0"/>
              <a:t>terminates,the</a:t>
            </a:r>
            <a:r>
              <a:rPr lang="en-US" dirty="0" smtClean="0"/>
              <a:t> </a:t>
            </a:r>
            <a:r>
              <a:rPr lang="en-US" dirty="0"/>
              <a:t>file is closed. Assuming the preceding example, here is how the </a:t>
            </a:r>
            <a:r>
              <a:rPr lang="en-US" b="1" dirty="0"/>
              <a:t>try </a:t>
            </a:r>
            <a:r>
              <a:rPr lang="en-US" dirty="0"/>
              <a:t>block that reads the</a:t>
            </a:r>
          </a:p>
          <a:p>
            <a:r>
              <a:rPr lang="en-US" dirty="0"/>
              <a:t>file can be recoded:</a:t>
            </a:r>
          </a:p>
        </p:txBody>
      </p:sp>
    </p:spTree>
    <p:extLst>
      <p:ext uri="{BB962C8B-B14F-4D97-AF65-F5344CB8AC3E}">
        <p14:creationId xmlns:p14="http://schemas.microsoft.com/office/powerpoint/2010/main" val="85427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do {</a:t>
            </a:r>
          </a:p>
          <a:p>
            <a:pPr marL="0" indent="0">
              <a:buNone/>
            </a:pPr>
            <a:r>
              <a:rPr lang="en-US" dirty="0"/>
              <a:t>i = </a:t>
            </a:r>
            <a:r>
              <a:rPr lang="en-US" dirty="0" err="1"/>
              <a:t>fin.read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if(i != -1) </a:t>
            </a:r>
            <a:r>
              <a:rPr lang="en-US" dirty="0" err="1"/>
              <a:t>System.out.print</a:t>
            </a:r>
            <a:r>
              <a:rPr lang="en-US" dirty="0"/>
              <a:t>((char) i);</a:t>
            </a:r>
          </a:p>
          <a:p>
            <a:pPr marL="0" indent="0">
              <a:buNone/>
            </a:pPr>
            <a:r>
              <a:rPr lang="en-US" dirty="0"/>
              <a:t>} while(i != -1);</a:t>
            </a:r>
          </a:p>
          <a:p>
            <a:pPr marL="0" indent="0">
              <a:buNone/>
            </a:pPr>
            <a:r>
              <a:rPr lang="en-US" dirty="0"/>
              <a:t>} catch(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("Error Reading File");</a:t>
            </a:r>
          </a:p>
          <a:p>
            <a:pPr marL="0" indent="0">
              <a:buNone/>
            </a:pPr>
            <a:r>
              <a:rPr lang="en-US" dirty="0"/>
              <a:t>} finally {</a:t>
            </a:r>
          </a:p>
          <a:p>
            <a:pPr marL="0" indent="0">
              <a:buNone/>
            </a:pPr>
            <a:r>
              <a:rPr lang="en-US" dirty="0"/>
              <a:t>// Close file on the way out of the try block.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 err="1"/>
              <a:t>fin.close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 catch(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("Error Closing File");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29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Although not an issue in this case, one advantage to this approach in general is that if the</a:t>
            </a:r>
          </a:p>
          <a:p>
            <a:pPr marL="0" indent="0">
              <a:buNone/>
            </a:pPr>
            <a:r>
              <a:rPr lang="en-US" dirty="0" smtClean="0"/>
              <a:t>  code </a:t>
            </a:r>
            <a:r>
              <a:rPr lang="en-US" dirty="0"/>
              <a:t>that accesses a file terminates because of some non-I/O related exception, the file </a:t>
            </a:r>
            <a:r>
              <a:rPr lang="en-US" dirty="0" smtClean="0"/>
              <a:t>is still </a:t>
            </a:r>
            <a:r>
              <a:rPr lang="en-US" dirty="0"/>
              <a:t>closed by the </a:t>
            </a:r>
            <a:r>
              <a:rPr lang="en-US" b="1" dirty="0"/>
              <a:t>finally </a:t>
            </a:r>
            <a:r>
              <a:rPr lang="en-US" dirty="0"/>
              <a:t>block.</a:t>
            </a:r>
          </a:p>
          <a:p>
            <a:r>
              <a:rPr lang="en-US" dirty="0"/>
              <a:t>Sometimes it’s easier to wrap the portions of a program that open the file and access</a:t>
            </a:r>
          </a:p>
          <a:p>
            <a:r>
              <a:rPr lang="en-US" dirty="0"/>
              <a:t>the file within a single </a:t>
            </a:r>
            <a:r>
              <a:rPr lang="en-US" b="1" dirty="0"/>
              <a:t>try </a:t>
            </a:r>
            <a:r>
              <a:rPr lang="en-US" dirty="0"/>
              <a:t>block (rather than separating the two) and then use a </a:t>
            </a:r>
            <a:r>
              <a:rPr lang="en-US" b="1" dirty="0" smtClean="0"/>
              <a:t>finally </a:t>
            </a:r>
            <a:r>
              <a:rPr lang="en-US" dirty="0" smtClean="0"/>
              <a:t>block </a:t>
            </a:r>
            <a:r>
              <a:rPr lang="en-US" dirty="0"/>
              <a:t>to close the file.</a:t>
            </a:r>
          </a:p>
        </p:txBody>
      </p:sp>
    </p:spTree>
    <p:extLst>
      <p:ext uri="{BB962C8B-B14F-4D97-AF65-F5344CB8AC3E}">
        <p14:creationId xmlns:p14="http://schemas.microsoft.com/office/powerpoint/2010/main" val="32414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/* Display a text file.</a:t>
            </a:r>
          </a:p>
          <a:p>
            <a:pPr marL="0" indent="0">
              <a:buNone/>
            </a:pPr>
            <a:r>
              <a:rPr lang="en-US" dirty="0"/>
              <a:t>To use this program, specify the name</a:t>
            </a:r>
          </a:p>
          <a:p>
            <a:pPr marL="0" indent="0">
              <a:buNone/>
            </a:pPr>
            <a:r>
              <a:rPr lang="en-US" dirty="0"/>
              <a:t>of the file that you want to see.</a:t>
            </a:r>
          </a:p>
          <a:p>
            <a:pPr marL="0" indent="0">
              <a:buNone/>
            </a:pPr>
            <a:r>
              <a:rPr lang="en-US" dirty="0"/>
              <a:t>For example, to see a file called TEST.TXT,</a:t>
            </a:r>
          </a:p>
          <a:p>
            <a:pPr marL="0" indent="0">
              <a:buNone/>
            </a:pPr>
            <a:r>
              <a:rPr lang="en-US" dirty="0"/>
              <a:t>use the following command line.</a:t>
            </a:r>
          </a:p>
          <a:p>
            <a:pPr marL="0" indent="0">
              <a:buNone/>
            </a:pPr>
            <a:r>
              <a:rPr lang="en-US" dirty="0" smtClean="0"/>
              <a:t>               java </a:t>
            </a:r>
            <a:r>
              <a:rPr lang="en-US" dirty="0" err="1"/>
              <a:t>ShowFile</a:t>
            </a:r>
            <a:r>
              <a:rPr lang="en-US" dirty="0"/>
              <a:t> TEST.TXT</a:t>
            </a:r>
          </a:p>
          <a:p>
            <a:pPr marL="0" indent="0">
              <a:buNone/>
            </a:pPr>
            <a:r>
              <a:rPr lang="en-US" dirty="0"/>
              <a:t>This variation wraps the code that opens and</a:t>
            </a:r>
          </a:p>
          <a:p>
            <a:pPr marL="0" indent="0">
              <a:buNone/>
            </a:pPr>
            <a:r>
              <a:rPr lang="en-US" dirty="0"/>
              <a:t>accesses the file within a single try block.</a:t>
            </a:r>
          </a:p>
          <a:p>
            <a:pPr marL="0" indent="0">
              <a:buNone/>
            </a:pPr>
            <a:r>
              <a:rPr lang="en-US" dirty="0"/>
              <a:t>The file is closed by the finally block.</a:t>
            </a:r>
          </a:p>
          <a:p>
            <a:pPr marL="0" indent="0">
              <a:buNone/>
            </a:pPr>
            <a:r>
              <a:rPr lang="en-US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1927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6.2</a:t>
            </a:r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304800" y="152400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AU" altLang="en-AU" sz="3800">
                <a:latin typeface="Constantia" pitchFamily="18" charset="0"/>
              </a:rPr>
              <a:t>Access Modifiers: Public, Private, Protected</a:t>
            </a:r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304800" y="16764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AU" altLang="en-AU" sz="3200" i="1">
                <a:latin typeface="Constantia" pitchFamily="18" charset="0"/>
              </a:rPr>
              <a:t>Public:</a:t>
            </a:r>
            <a:r>
              <a:rPr lang="en-AU" altLang="en-AU" sz="3200">
                <a:latin typeface="Constantia" pitchFamily="18" charset="0"/>
              </a:rPr>
              <a:t> keyword applied to a class, makes it available/visible everywhere. Applied to a method or variable, completely visible.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AU" altLang="en-AU" sz="3200">
                <a:latin typeface="Constantia" pitchFamily="18" charset="0"/>
              </a:rPr>
              <a:t>Default(No visibility modifier is specified): it behaves like public in its package and private in other packages.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AU" altLang="en-AU" sz="3200" i="1">
                <a:latin typeface="Constantia" pitchFamily="18" charset="0"/>
              </a:rPr>
              <a:t>Default Public</a:t>
            </a:r>
            <a:r>
              <a:rPr lang="en-AU" altLang="en-AU" sz="3200">
                <a:latin typeface="Constantia" pitchFamily="18" charset="0"/>
              </a:rPr>
              <a:t> keyword applied to a class, makes it available/visible everywhere. Applied to a method or variable, completely visible.</a:t>
            </a:r>
          </a:p>
        </p:txBody>
      </p:sp>
    </p:spTree>
    <p:extLst>
      <p:ext uri="{BB962C8B-B14F-4D97-AF65-F5344CB8AC3E}">
        <p14:creationId xmlns:p14="http://schemas.microsoft.com/office/powerpoint/2010/main" val="37929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ShowFile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i;</a:t>
            </a:r>
          </a:p>
          <a:p>
            <a:pPr marL="0" indent="0">
              <a:buNone/>
            </a:pPr>
            <a:r>
              <a:rPr lang="en-US" dirty="0" err="1"/>
              <a:t>FileInputStream</a:t>
            </a:r>
            <a:r>
              <a:rPr lang="en-US" dirty="0"/>
              <a:t> fin = null;</a:t>
            </a:r>
          </a:p>
          <a:p>
            <a:pPr marL="0" indent="0">
              <a:buNone/>
            </a:pPr>
            <a:r>
              <a:rPr lang="en-US" dirty="0"/>
              <a:t>// First, confirm that a filename has been specified.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args.length</a:t>
            </a:r>
            <a:r>
              <a:rPr lang="en-US" dirty="0"/>
              <a:t> != 1)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("Usage: </a:t>
            </a:r>
            <a:r>
              <a:rPr lang="en-US" dirty="0" err="1"/>
              <a:t>ShowFile</a:t>
            </a:r>
            <a:r>
              <a:rPr lang="en-US" dirty="0"/>
              <a:t> filename");</a:t>
            </a:r>
          </a:p>
          <a:p>
            <a:pPr marL="0" indent="0">
              <a:buNone/>
            </a:pPr>
            <a:r>
              <a:rPr lang="en-US" dirty="0"/>
              <a:t>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The following code opens a file, reads characters until EOF</a:t>
            </a:r>
          </a:p>
          <a:p>
            <a:pPr marL="0" indent="0">
              <a:buNone/>
            </a:pPr>
            <a:r>
              <a:rPr lang="en-US" dirty="0"/>
              <a:t>// is encountered, and then closes the file via a finally block.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fin = new </a:t>
            </a:r>
            <a:r>
              <a:rPr lang="en-US" dirty="0" err="1"/>
              <a:t>FileInputStream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pPr marL="0" indent="0">
              <a:buNone/>
            </a:pPr>
            <a:r>
              <a:rPr lang="en-US" dirty="0"/>
              <a:t>do {</a:t>
            </a:r>
          </a:p>
          <a:p>
            <a:pPr marL="0" indent="0">
              <a:buNone/>
            </a:pPr>
            <a:r>
              <a:rPr lang="en-US" dirty="0"/>
              <a:t>i = </a:t>
            </a:r>
            <a:r>
              <a:rPr lang="en-US" dirty="0" err="1"/>
              <a:t>fin.read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if(i != -1) </a:t>
            </a:r>
            <a:r>
              <a:rPr lang="en-US" dirty="0" err="1"/>
              <a:t>System.out.print</a:t>
            </a:r>
            <a:r>
              <a:rPr lang="en-US" dirty="0"/>
              <a:t>((char) i);</a:t>
            </a:r>
          </a:p>
          <a:p>
            <a:pPr marL="0" indent="0">
              <a:buNone/>
            </a:pPr>
            <a:r>
              <a:rPr lang="en-US" dirty="0"/>
              <a:t>} while(i != -1);</a:t>
            </a:r>
          </a:p>
          <a:p>
            <a:pPr marL="0" indent="0">
              <a:buNone/>
            </a:pPr>
            <a:r>
              <a:rPr lang="en-US" dirty="0"/>
              <a:t>} catch(</a:t>
            </a:r>
            <a:r>
              <a:rPr lang="en-US" dirty="0" err="1"/>
              <a:t>FileNotFoundException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("File Not Found.");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0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catch(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("An I/O Error Occurred");</a:t>
            </a:r>
          </a:p>
          <a:p>
            <a:pPr marL="0" indent="0">
              <a:buNone/>
            </a:pPr>
            <a:r>
              <a:rPr lang="en-US" dirty="0"/>
              <a:t>} finally {</a:t>
            </a:r>
          </a:p>
          <a:p>
            <a:pPr marL="0" indent="0">
              <a:buNone/>
            </a:pPr>
            <a:r>
              <a:rPr lang="en-US" dirty="0"/>
              <a:t>// Close file in all cases.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if(fin != null) </a:t>
            </a:r>
            <a:r>
              <a:rPr lang="en-US" dirty="0" err="1"/>
              <a:t>fin.close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 catch(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("Error Closing File");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write to a file, you can use the </a:t>
            </a:r>
            <a:r>
              <a:rPr lang="en-US" b="1" dirty="0"/>
              <a:t>write( ) </a:t>
            </a:r>
            <a:r>
              <a:rPr lang="en-US" dirty="0"/>
              <a:t>method defined by </a:t>
            </a:r>
            <a:r>
              <a:rPr lang="en-US" b="1" dirty="0" err="1"/>
              <a:t>FileOutputStream</a:t>
            </a:r>
            <a:r>
              <a:rPr lang="en-US" dirty="0"/>
              <a:t>. Its</a:t>
            </a:r>
          </a:p>
          <a:p>
            <a:r>
              <a:rPr lang="en-US" dirty="0"/>
              <a:t>simplest form is shown here:</a:t>
            </a:r>
          </a:p>
          <a:p>
            <a:pPr marL="0" indent="0">
              <a:buNone/>
            </a:pPr>
            <a:r>
              <a:rPr lang="en-US" dirty="0"/>
              <a:t>void write(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 err="1"/>
              <a:t>byteval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This method writes the byte specified by </a:t>
            </a:r>
            <a:r>
              <a:rPr lang="en-US" i="1" dirty="0" err="1"/>
              <a:t>byteval</a:t>
            </a:r>
            <a:r>
              <a:rPr lang="en-US" i="1" dirty="0"/>
              <a:t> </a:t>
            </a:r>
            <a:r>
              <a:rPr lang="en-US" dirty="0"/>
              <a:t>to the file. Although </a:t>
            </a:r>
            <a:r>
              <a:rPr lang="en-US" i="1" dirty="0" err="1"/>
              <a:t>byteval</a:t>
            </a:r>
            <a:r>
              <a:rPr lang="en-US" i="1" dirty="0"/>
              <a:t> </a:t>
            </a:r>
            <a:r>
              <a:rPr lang="en-US" dirty="0"/>
              <a:t>is declared as an</a:t>
            </a:r>
          </a:p>
          <a:p>
            <a:pPr marL="0" indent="0">
              <a:buNone/>
            </a:pPr>
            <a:r>
              <a:rPr lang="en-US" dirty="0" smtClean="0"/>
              <a:t>     integer</a:t>
            </a:r>
            <a:r>
              <a:rPr lang="en-US" dirty="0"/>
              <a:t>, only the low-order eight bits are written to the file. If an error occurs during writing,</a:t>
            </a:r>
          </a:p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 err="1"/>
              <a:t>IOException</a:t>
            </a:r>
            <a:r>
              <a:rPr lang="en-US" b="1" dirty="0"/>
              <a:t> </a:t>
            </a:r>
            <a:r>
              <a:rPr lang="en-US" dirty="0"/>
              <a:t>is thrown. The next example uses </a:t>
            </a:r>
            <a:r>
              <a:rPr lang="en-US" b="1" dirty="0"/>
              <a:t>write( ) </a:t>
            </a:r>
            <a:r>
              <a:rPr lang="en-US" dirty="0"/>
              <a:t>to copy a file:</a:t>
            </a:r>
          </a:p>
        </p:txBody>
      </p:sp>
    </p:spTree>
    <p:extLst>
      <p:ext uri="{BB962C8B-B14F-4D97-AF65-F5344CB8AC3E}">
        <p14:creationId xmlns:p14="http://schemas.microsoft.com/office/powerpoint/2010/main" val="426982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/* Copy a file.</a:t>
            </a:r>
          </a:p>
          <a:p>
            <a:r>
              <a:rPr lang="en-US" dirty="0"/>
              <a:t>To use this program, specify the name</a:t>
            </a:r>
          </a:p>
          <a:p>
            <a:r>
              <a:rPr lang="en-US" dirty="0"/>
              <a:t>of the source file and the destination file.</a:t>
            </a:r>
          </a:p>
          <a:p>
            <a:r>
              <a:rPr lang="en-US" dirty="0"/>
              <a:t>For example, to copy a file called FIRST.TXT</a:t>
            </a:r>
          </a:p>
          <a:p>
            <a:r>
              <a:rPr lang="en-US" dirty="0"/>
              <a:t>to a file called SECOND.TXT, use the following</a:t>
            </a:r>
          </a:p>
          <a:p>
            <a:r>
              <a:rPr lang="en-US" dirty="0"/>
              <a:t>command line.</a:t>
            </a:r>
          </a:p>
          <a:p>
            <a:r>
              <a:rPr lang="en-US" dirty="0"/>
              <a:t>java </a:t>
            </a:r>
            <a:r>
              <a:rPr lang="en-US" dirty="0" err="1"/>
              <a:t>CopyFile</a:t>
            </a:r>
            <a:r>
              <a:rPr lang="en-US" dirty="0"/>
              <a:t> FIRST.TXT SECOND.TXT</a:t>
            </a:r>
          </a:p>
          <a:p>
            <a:r>
              <a:rPr lang="en-US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8390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import java.io.*;</a:t>
            </a:r>
          </a:p>
          <a:p>
            <a:r>
              <a:rPr lang="en-US" dirty="0"/>
              <a:t>class </a:t>
            </a:r>
            <a:r>
              <a:rPr lang="en-US" dirty="0" err="1"/>
              <a:t>CopyFile</a:t>
            </a:r>
            <a:r>
              <a:rPr lang="en-US" dirty="0"/>
              <a:t> {</a:t>
            </a:r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i;</a:t>
            </a:r>
          </a:p>
          <a:p>
            <a:r>
              <a:rPr lang="en-US" dirty="0" err="1"/>
              <a:t>FileInputStream</a:t>
            </a:r>
            <a:r>
              <a:rPr lang="en-US" dirty="0"/>
              <a:t> fin = null;</a:t>
            </a:r>
          </a:p>
          <a:p>
            <a:r>
              <a:rPr lang="en-US" dirty="0" err="1"/>
              <a:t>FileOutputStream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 = null;</a:t>
            </a:r>
          </a:p>
          <a:p>
            <a:r>
              <a:rPr lang="en-US" dirty="0"/>
              <a:t>// First, confirm that both files have been specified.</a:t>
            </a:r>
          </a:p>
          <a:p>
            <a:r>
              <a:rPr lang="en-US" dirty="0"/>
              <a:t>if(</a:t>
            </a:r>
            <a:r>
              <a:rPr lang="en-US" dirty="0" err="1"/>
              <a:t>args.length</a:t>
            </a:r>
            <a:r>
              <a:rPr lang="en-US" dirty="0"/>
              <a:t> != 2) {</a:t>
            </a:r>
          </a:p>
          <a:p>
            <a:r>
              <a:rPr lang="en-US" dirty="0" err="1"/>
              <a:t>System.out.println</a:t>
            </a:r>
            <a:r>
              <a:rPr lang="en-US" dirty="0"/>
              <a:t>("Usage: </a:t>
            </a:r>
            <a:r>
              <a:rPr lang="en-US" dirty="0" err="1"/>
              <a:t>CopyFile</a:t>
            </a:r>
            <a:r>
              <a:rPr lang="en-US" dirty="0"/>
              <a:t> from to");</a:t>
            </a:r>
          </a:p>
          <a:p>
            <a:r>
              <a:rPr lang="en-US" dirty="0"/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0000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Copy a File.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// Attempt to open the files.</a:t>
            </a:r>
          </a:p>
          <a:p>
            <a:pPr marL="0" indent="0">
              <a:buNone/>
            </a:pPr>
            <a:r>
              <a:rPr lang="en-US" dirty="0"/>
              <a:t>fin = new </a:t>
            </a:r>
            <a:r>
              <a:rPr lang="en-US" dirty="0" err="1"/>
              <a:t>FileInputStream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pPr marL="0" indent="0">
              <a:buNone/>
            </a:pPr>
            <a:r>
              <a:rPr lang="en-US" dirty="0" err="1"/>
              <a:t>fout</a:t>
            </a:r>
            <a:r>
              <a:rPr lang="en-US" dirty="0"/>
              <a:t> = new </a:t>
            </a:r>
            <a:r>
              <a:rPr lang="en-US" dirty="0" err="1"/>
              <a:t>FileOutputStream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[1]);</a:t>
            </a:r>
          </a:p>
          <a:p>
            <a:pPr marL="0" indent="0">
              <a:buNone/>
            </a:pPr>
            <a:r>
              <a:rPr lang="en-US" dirty="0"/>
              <a:t>do {</a:t>
            </a:r>
          </a:p>
          <a:p>
            <a:pPr marL="0" indent="0">
              <a:buNone/>
            </a:pPr>
            <a:r>
              <a:rPr lang="en-US" dirty="0"/>
              <a:t>i = </a:t>
            </a:r>
            <a:r>
              <a:rPr lang="en-US" dirty="0" err="1"/>
              <a:t>fin.read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if(i != -1) </a:t>
            </a:r>
            <a:r>
              <a:rPr lang="en-US" dirty="0" err="1"/>
              <a:t>fout.write</a:t>
            </a:r>
            <a:r>
              <a:rPr lang="en-US" dirty="0"/>
              <a:t>(i);</a:t>
            </a:r>
          </a:p>
          <a:p>
            <a:pPr marL="0" indent="0">
              <a:buNone/>
            </a:pPr>
            <a:r>
              <a:rPr lang="en-US" dirty="0"/>
              <a:t>} while(i != -1);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catch(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("I/O Error: " + e);</a:t>
            </a:r>
          </a:p>
          <a:p>
            <a:pPr marL="0" indent="0">
              <a:buNone/>
            </a:pPr>
            <a:r>
              <a:rPr lang="en-US" dirty="0"/>
              <a:t>} finally {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if(fin != null) </a:t>
            </a:r>
            <a:r>
              <a:rPr lang="en-US" dirty="0" err="1"/>
              <a:t>fin.close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 catch(</a:t>
            </a:r>
            <a:r>
              <a:rPr lang="en-US" dirty="0" err="1"/>
              <a:t>IOException</a:t>
            </a:r>
            <a:r>
              <a:rPr lang="en-US" dirty="0"/>
              <a:t> e2)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("Error Closing Input File");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fout</a:t>
            </a:r>
            <a:r>
              <a:rPr lang="en-US" dirty="0"/>
              <a:t> != null) </a:t>
            </a:r>
            <a:r>
              <a:rPr lang="en-US" dirty="0" err="1"/>
              <a:t>fout.close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 catch(</a:t>
            </a:r>
            <a:r>
              <a:rPr lang="en-US" dirty="0" err="1"/>
              <a:t>IOException</a:t>
            </a:r>
            <a:r>
              <a:rPr lang="en-US" dirty="0"/>
              <a:t> e2)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("Error Closing Output File");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}}</a:t>
            </a:r>
            <a:endParaRPr lang="en-US" dirty="0"/>
          </a:p>
          <a:p>
            <a:r>
              <a:rPr lang="en-US" dirty="0"/>
              <a:t>In the program, notice that two separate </a:t>
            </a:r>
            <a:r>
              <a:rPr lang="en-US" b="1" dirty="0"/>
              <a:t>try </a:t>
            </a:r>
            <a:r>
              <a:rPr lang="en-US" dirty="0"/>
              <a:t>blocks are used when closing the files. This</a:t>
            </a:r>
          </a:p>
          <a:p>
            <a:r>
              <a:rPr lang="en-US" dirty="0"/>
              <a:t>ensures that both files are closed, even if the call to </a:t>
            </a:r>
            <a:r>
              <a:rPr lang="en-US" b="1" dirty="0" err="1"/>
              <a:t>fin.close</a:t>
            </a:r>
            <a:r>
              <a:rPr lang="en-US" b="1" dirty="0"/>
              <a:t>( ) </a:t>
            </a:r>
            <a:r>
              <a:rPr lang="en-US" dirty="0"/>
              <a:t>throws an exception.</a:t>
            </a:r>
          </a:p>
        </p:txBody>
      </p:sp>
    </p:spTree>
    <p:extLst>
      <p:ext uri="{BB962C8B-B14F-4D97-AF65-F5344CB8AC3E}">
        <p14:creationId xmlns:p14="http://schemas.microsoft.com/office/powerpoint/2010/main" val="42452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Automatically Closing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Here is its general form:</a:t>
            </a:r>
          </a:p>
          <a:p>
            <a:pPr marL="0" indent="0">
              <a:buNone/>
            </a:pPr>
            <a:r>
              <a:rPr lang="en-US" dirty="0"/>
              <a:t>try (</a:t>
            </a:r>
            <a:r>
              <a:rPr lang="en-US" i="1" dirty="0"/>
              <a:t>resource-specification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// use the resource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Here, </a:t>
            </a:r>
            <a:r>
              <a:rPr lang="en-US" i="1" dirty="0"/>
              <a:t>resource-specification </a:t>
            </a:r>
            <a:r>
              <a:rPr lang="en-US" dirty="0"/>
              <a:t>is a statement that declares and initializes a resource, such as a </a:t>
            </a:r>
            <a:r>
              <a:rPr lang="en-US" dirty="0" smtClean="0"/>
              <a:t>file stream</a:t>
            </a:r>
            <a:r>
              <a:rPr lang="en-US" dirty="0"/>
              <a:t>. It consists of a variable declaration in which the variable is initialized with a reference</a:t>
            </a:r>
          </a:p>
          <a:p>
            <a:pPr marL="0" indent="0">
              <a:buNone/>
            </a:pPr>
            <a:r>
              <a:rPr lang="en-US" dirty="0" smtClean="0"/>
              <a:t>    to </a:t>
            </a:r>
            <a:r>
              <a:rPr lang="en-US" dirty="0"/>
              <a:t>the object being managed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When the </a:t>
            </a:r>
            <a:r>
              <a:rPr lang="en-US" b="1" dirty="0"/>
              <a:t>try </a:t>
            </a:r>
            <a:r>
              <a:rPr lang="en-US" dirty="0"/>
              <a:t>block ends, the resource is automatically released.</a:t>
            </a:r>
          </a:p>
          <a:p>
            <a:r>
              <a:rPr lang="en-US" dirty="0"/>
              <a:t>In the case of a file, this means that the file is automatically closed. (Thus, there is no need </a:t>
            </a:r>
            <a:r>
              <a:rPr lang="en-US" dirty="0" smtClean="0"/>
              <a:t>to call </a:t>
            </a:r>
            <a:r>
              <a:rPr lang="en-US" b="1" dirty="0"/>
              <a:t>close( ) </a:t>
            </a:r>
            <a:r>
              <a:rPr lang="en-US" dirty="0"/>
              <a:t>explicitly.) Of course, this form of </a:t>
            </a:r>
            <a:r>
              <a:rPr lang="en-US" b="1" dirty="0"/>
              <a:t>try </a:t>
            </a:r>
            <a:r>
              <a:rPr lang="en-US" dirty="0"/>
              <a:t>can also include </a:t>
            </a:r>
            <a:r>
              <a:rPr lang="en-US" b="1" dirty="0"/>
              <a:t>catch </a:t>
            </a:r>
            <a:r>
              <a:rPr lang="en-US" dirty="0"/>
              <a:t>and </a:t>
            </a:r>
            <a:r>
              <a:rPr lang="en-US" b="1" dirty="0"/>
              <a:t>finally </a:t>
            </a:r>
            <a:r>
              <a:rPr lang="en-US" dirty="0"/>
              <a:t>clauses.</a:t>
            </a:r>
          </a:p>
          <a:p>
            <a:r>
              <a:rPr lang="en-US" dirty="0"/>
              <a:t>This new form of </a:t>
            </a:r>
            <a:r>
              <a:rPr lang="en-US" b="1" dirty="0"/>
              <a:t>try </a:t>
            </a:r>
            <a:r>
              <a:rPr lang="en-US" dirty="0"/>
              <a:t>is called the </a:t>
            </a:r>
            <a:r>
              <a:rPr lang="en-US" b="1" i="1" dirty="0"/>
              <a:t>try</a:t>
            </a:r>
            <a:r>
              <a:rPr lang="en-US" i="1" dirty="0"/>
              <a:t>-with-resources </a:t>
            </a:r>
            <a:r>
              <a:rPr lang="en-US" dirty="0"/>
              <a:t>statement.</a:t>
            </a:r>
          </a:p>
        </p:txBody>
      </p:sp>
    </p:spTree>
    <p:extLst>
      <p:ext uri="{BB962C8B-B14F-4D97-AF65-F5344CB8AC3E}">
        <p14:creationId xmlns:p14="http://schemas.microsoft.com/office/powerpoint/2010/main" val="16245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/* This version of the </a:t>
            </a:r>
            <a:r>
              <a:rPr lang="en-US" sz="1050" dirty="0" err="1"/>
              <a:t>ShowFile</a:t>
            </a:r>
            <a:r>
              <a:rPr lang="en-US" sz="1050" dirty="0"/>
              <a:t> program uses a try-with-resources</a:t>
            </a:r>
          </a:p>
          <a:p>
            <a:pPr marL="0" indent="0">
              <a:buNone/>
            </a:pPr>
            <a:r>
              <a:rPr lang="en-US" sz="1050" dirty="0"/>
              <a:t>statement to automatically close a file after it is no longer needed.</a:t>
            </a:r>
          </a:p>
          <a:p>
            <a:pPr marL="0" indent="0">
              <a:buNone/>
            </a:pPr>
            <a:r>
              <a:rPr lang="en-US" sz="1050" dirty="0"/>
              <a:t>Note: This code requires JDK 7 or later.</a:t>
            </a:r>
          </a:p>
          <a:p>
            <a:pPr marL="0" indent="0">
              <a:buNone/>
            </a:pPr>
            <a:r>
              <a:rPr lang="en-US" sz="1050" dirty="0"/>
              <a:t>*/</a:t>
            </a:r>
          </a:p>
          <a:p>
            <a:pPr marL="0" indent="0">
              <a:buNone/>
            </a:pPr>
            <a:r>
              <a:rPr lang="en-US" sz="1050" dirty="0"/>
              <a:t>import java.io.*;</a:t>
            </a:r>
          </a:p>
          <a:p>
            <a:pPr marL="0" indent="0">
              <a:buNone/>
            </a:pPr>
            <a:r>
              <a:rPr lang="en-US" sz="1050" dirty="0"/>
              <a:t>class </a:t>
            </a:r>
            <a:r>
              <a:rPr lang="en-US" sz="1050" dirty="0" err="1"/>
              <a:t>ShowFile</a:t>
            </a:r>
            <a:r>
              <a:rPr lang="en-US" sz="1050" dirty="0"/>
              <a:t> {</a:t>
            </a:r>
          </a:p>
          <a:p>
            <a:pPr marL="0" indent="0">
              <a:buNone/>
            </a:pPr>
            <a:r>
              <a:rPr lang="en-US" sz="1050" dirty="0"/>
              <a:t>public static void main(String </a:t>
            </a:r>
            <a:r>
              <a:rPr lang="en-US" sz="1050" dirty="0" err="1"/>
              <a:t>args</a:t>
            </a:r>
            <a:r>
              <a:rPr lang="en-US" sz="1050" dirty="0"/>
              <a:t>[])</a:t>
            </a:r>
          </a:p>
          <a:p>
            <a:pPr marL="0" indent="0">
              <a:buNone/>
            </a:pPr>
            <a:r>
              <a:rPr lang="en-US" sz="1050" dirty="0"/>
              <a:t>{</a:t>
            </a:r>
          </a:p>
          <a:p>
            <a:pPr marL="0" indent="0">
              <a:buNone/>
            </a:pPr>
            <a:r>
              <a:rPr lang="en-US" sz="1050" dirty="0" err="1"/>
              <a:t>int</a:t>
            </a:r>
            <a:r>
              <a:rPr lang="en-US" sz="1050" dirty="0"/>
              <a:t> i;</a:t>
            </a:r>
          </a:p>
          <a:p>
            <a:pPr marL="0" indent="0">
              <a:buNone/>
            </a:pPr>
            <a:r>
              <a:rPr lang="en-US" sz="1050" dirty="0"/>
              <a:t>// First, confirm that a filename has been specified.</a:t>
            </a:r>
          </a:p>
          <a:p>
            <a:pPr marL="0" indent="0">
              <a:buNone/>
            </a:pPr>
            <a:r>
              <a:rPr lang="en-US" sz="1050" dirty="0"/>
              <a:t>if(</a:t>
            </a:r>
            <a:r>
              <a:rPr lang="en-US" sz="1050" dirty="0" err="1"/>
              <a:t>args.length</a:t>
            </a:r>
            <a:r>
              <a:rPr lang="en-US" sz="1050" dirty="0"/>
              <a:t> != 1) {</a:t>
            </a:r>
          </a:p>
          <a:p>
            <a:pPr marL="0" indent="0">
              <a:buNone/>
            </a:pPr>
            <a:r>
              <a:rPr lang="en-US" sz="1050" dirty="0" err="1"/>
              <a:t>System.out.println</a:t>
            </a:r>
            <a:r>
              <a:rPr lang="en-US" sz="1050" dirty="0"/>
              <a:t>("Usage: </a:t>
            </a:r>
            <a:r>
              <a:rPr lang="en-US" sz="1050" dirty="0" err="1"/>
              <a:t>ShowFile</a:t>
            </a:r>
            <a:r>
              <a:rPr lang="en-US" sz="1050" dirty="0"/>
              <a:t> filename");</a:t>
            </a:r>
          </a:p>
          <a:p>
            <a:pPr marL="0" indent="0">
              <a:buNone/>
            </a:pPr>
            <a:r>
              <a:rPr lang="en-US" sz="1050" dirty="0"/>
              <a:t>return;</a:t>
            </a:r>
          </a:p>
          <a:p>
            <a:pPr marL="0" indent="0">
              <a:buNone/>
            </a:pPr>
            <a:r>
              <a:rPr lang="en-US" sz="1050" dirty="0"/>
              <a:t>}</a:t>
            </a:r>
          </a:p>
          <a:p>
            <a:pPr marL="0" indent="0">
              <a:buNone/>
            </a:pPr>
            <a:r>
              <a:rPr lang="en-US" sz="1050" dirty="0"/>
              <a:t>// The following code uses a try-with-resources statement to open</a:t>
            </a:r>
          </a:p>
          <a:p>
            <a:pPr marL="0" indent="0">
              <a:buNone/>
            </a:pPr>
            <a:r>
              <a:rPr lang="en-US" sz="1050" dirty="0"/>
              <a:t>// a file and then automatically close it when the try block is left.</a:t>
            </a:r>
          </a:p>
          <a:p>
            <a:pPr marL="0" indent="0">
              <a:buNone/>
            </a:pPr>
            <a:r>
              <a:rPr lang="en-US" sz="1050" dirty="0"/>
              <a:t>try(</a:t>
            </a:r>
            <a:r>
              <a:rPr lang="en-US" sz="1050" dirty="0" err="1"/>
              <a:t>FileInputStream</a:t>
            </a:r>
            <a:r>
              <a:rPr lang="en-US" sz="1050" dirty="0"/>
              <a:t> fin = new </a:t>
            </a:r>
            <a:r>
              <a:rPr lang="en-US" sz="1050" dirty="0" err="1"/>
              <a:t>FileInputStream</a:t>
            </a:r>
            <a:r>
              <a:rPr lang="en-US" sz="1050" dirty="0"/>
              <a:t>(</a:t>
            </a:r>
            <a:r>
              <a:rPr lang="en-US" sz="1050" dirty="0" err="1"/>
              <a:t>args</a:t>
            </a:r>
            <a:r>
              <a:rPr lang="en-US" sz="1050" dirty="0"/>
              <a:t>[0])) {</a:t>
            </a:r>
          </a:p>
          <a:p>
            <a:pPr marL="0" indent="0">
              <a:buNone/>
            </a:pPr>
            <a:r>
              <a:rPr lang="en-US" sz="1050" dirty="0"/>
              <a:t>do {</a:t>
            </a:r>
          </a:p>
          <a:p>
            <a:pPr marL="0" indent="0">
              <a:buNone/>
            </a:pPr>
            <a:r>
              <a:rPr lang="en-US" sz="1050" dirty="0"/>
              <a:t>i = </a:t>
            </a:r>
            <a:r>
              <a:rPr lang="en-US" sz="1050" dirty="0" err="1"/>
              <a:t>fin.read</a:t>
            </a:r>
            <a:r>
              <a:rPr lang="en-US" sz="1050" dirty="0"/>
              <a:t>();</a:t>
            </a:r>
          </a:p>
          <a:p>
            <a:pPr marL="0" indent="0">
              <a:buNone/>
            </a:pPr>
            <a:r>
              <a:rPr lang="en-US" sz="1050" dirty="0"/>
              <a:t>if(i != -1) </a:t>
            </a:r>
            <a:r>
              <a:rPr lang="en-US" sz="1050" dirty="0" err="1"/>
              <a:t>System.out.print</a:t>
            </a:r>
            <a:r>
              <a:rPr lang="en-US" sz="1050" dirty="0"/>
              <a:t>((char) i);</a:t>
            </a:r>
          </a:p>
          <a:p>
            <a:pPr marL="0" indent="0">
              <a:buNone/>
            </a:pPr>
            <a:r>
              <a:rPr lang="en-US" sz="1050" dirty="0"/>
              <a:t>} while(i != -1);</a:t>
            </a:r>
          </a:p>
          <a:p>
            <a:pPr marL="0" indent="0">
              <a:buNone/>
            </a:pPr>
            <a:r>
              <a:rPr lang="en-US" sz="1050" dirty="0"/>
              <a:t>} catch(</a:t>
            </a:r>
            <a:r>
              <a:rPr lang="en-US" sz="1050" dirty="0" err="1"/>
              <a:t>FileNotFoundException</a:t>
            </a:r>
            <a:r>
              <a:rPr lang="en-US" sz="1050" dirty="0"/>
              <a:t> e) {</a:t>
            </a:r>
          </a:p>
          <a:p>
            <a:pPr marL="0" indent="0">
              <a:buNone/>
            </a:pPr>
            <a:r>
              <a:rPr lang="en-US" sz="1050" dirty="0" err="1"/>
              <a:t>System.out.println</a:t>
            </a:r>
            <a:r>
              <a:rPr lang="en-US" sz="1050" dirty="0"/>
              <a:t>("File Not Found</a:t>
            </a:r>
            <a:r>
              <a:rPr lang="en-US" sz="1050" dirty="0" smtClean="0"/>
              <a:t>.");</a:t>
            </a:r>
          </a:p>
          <a:p>
            <a:pPr marL="0" indent="0">
              <a:buNone/>
            </a:pPr>
            <a:r>
              <a:rPr lang="en-US" sz="1050" dirty="0" smtClean="0"/>
              <a:t>} </a:t>
            </a:r>
            <a:r>
              <a:rPr lang="en-US" sz="1050" dirty="0"/>
              <a:t>catch(</a:t>
            </a:r>
            <a:r>
              <a:rPr lang="en-US" sz="1050" dirty="0" err="1"/>
              <a:t>IOException</a:t>
            </a:r>
            <a:r>
              <a:rPr lang="en-US" sz="1050" dirty="0"/>
              <a:t> e) </a:t>
            </a:r>
            <a:r>
              <a:rPr lang="en-US" sz="1050" dirty="0" smtClean="0"/>
              <a:t>{</a:t>
            </a:r>
          </a:p>
          <a:p>
            <a:pPr marL="0" indent="0">
              <a:buNone/>
            </a:pPr>
            <a:r>
              <a:rPr lang="en-US" sz="1050" dirty="0" err="1"/>
              <a:t>System.out.println</a:t>
            </a:r>
            <a:r>
              <a:rPr lang="en-US" sz="1050" dirty="0"/>
              <a:t>("An I/O Error Occurred");</a:t>
            </a:r>
          </a:p>
          <a:p>
            <a:pPr marL="0" indent="0">
              <a:buNone/>
            </a:pPr>
            <a:r>
              <a:rPr lang="en-US" sz="1050" dirty="0"/>
              <a:t>}</a:t>
            </a:r>
          </a:p>
          <a:p>
            <a:pPr marL="0" indent="0">
              <a:buNone/>
            </a:pPr>
            <a:r>
              <a:rPr lang="en-US" sz="1050" dirty="0"/>
              <a:t>}</a:t>
            </a:r>
          </a:p>
          <a:p>
            <a:pPr marL="0" indent="0">
              <a:buNone/>
            </a:pPr>
            <a:r>
              <a:rPr lang="en-US" sz="1050" dirty="0"/>
              <a:t>}</a:t>
            </a:r>
          </a:p>
          <a:p>
            <a:pPr marL="0" indent="0">
              <a:buNone/>
            </a:pPr>
            <a:r>
              <a:rPr lang="en-US" sz="1050" dirty="0"/>
              <a:t>In the program, pay special attention to how the file is opened within the </a:t>
            </a:r>
            <a:r>
              <a:rPr lang="en-US" sz="1050" b="1" dirty="0"/>
              <a:t>try </a:t>
            </a:r>
            <a:r>
              <a:rPr lang="en-US" sz="1050" dirty="0"/>
              <a:t>statement:</a:t>
            </a:r>
          </a:p>
          <a:p>
            <a:pPr marL="0" indent="0">
              <a:buNone/>
            </a:pPr>
            <a:r>
              <a:rPr lang="en-US" sz="1050" dirty="0"/>
              <a:t>try(</a:t>
            </a:r>
            <a:r>
              <a:rPr lang="en-US" sz="1050" dirty="0" err="1"/>
              <a:t>FileInputStream</a:t>
            </a:r>
            <a:r>
              <a:rPr lang="en-US" sz="1050" dirty="0"/>
              <a:t> fin = new </a:t>
            </a:r>
            <a:r>
              <a:rPr lang="en-US" sz="1050" dirty="0" err="1"/>
              <a:t>FileInputStream</a:t>
            </a:r>
            <a:r>
              <a:rPr lang="en-US" sz="1050" dirty="0"/>
              <a:t>(</a:t>
            </a:r>
            <a:r>
              <a:rPr lang="en-US" sz="1050" dirty="0" err="1"/>
              <a:t>args</a:t>
            </a:r>
            <a:r>
              <a:rPr lang="en-US" sz="1050" dirty="0"/>
              <a:t>[0])) {</a:t>
            </a:r>
          </a:p>
        </p:txBody>
      </p:sp>
    </p:spTree>
    <p:extLst>
      <p:ext uri="{BB962C8B-B14F-4D97-AF65-F5344CB8AC3E}">
        <p14:creationId xmlns:p14="http://schemas.microsoft.com/office/powerpoint/2010/main" val="9372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/* A version of </a:t>
            </a:r>
            <a:r>
              <a:rPr lang="en-US" dirty="0" err="1"/>
              <a:t>CopyFile</a:t>
            </a:r>
            <a:r>
              <a:rPr lang="en-US" dirty="0"/>
              <a:t> that uses try-with-resources.</a:t>
            </a:r>
          </a:p>
          <a:p>
            <a:r>
              <a:rPr lang="en-US" dirty="0"/>
              <a:t>It demonstrates two resources (in this case files) being</a:t>
            </a:r>
          </a:p>
          <a:p>
            <a:r>
              <a:rPr lang="en-US" dirty="0"/>
              <a:t>managed by a single try statement.</a:t>
            </a:r>
          </a:p>
          <a:p>
            <a:r>
              <a:rPr lang="en-US" dirty="0"/>
              <a:t>*/</a:t>
            </a:r>
          </a:p>
          <a:p>
            <a:r>
              <a:rPr lang="en-US" dirty="0"/>
              <a:t>import java.io.*;</a:t>
            </a:r>
          </a:p>
          <a:p>
            <a:r>
              <a:rPr lang="en-US" dirty="0"/>
              <a:t>class </a:t>
            </a:r>
            <a:r>
              <a:rPr lang="en-US" dirty="0" err="1"/>
              <a:t>CopyFile</a:t>
            </a:r>
            <a:r>
              <a:rPr lang="en-US" dirty="0"/>
              <a:t> {</a:t>
            </a:r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i;</a:t>
            </a:r>
          </a:p>
          <a:p>
            <a:r>
              <a:rPr lang="en-US" dirty="0"/>
              <a:t>// First, confirm that both files have been specified.</a:t>
            </a:r>
          </a:p>
          <a:p>
            <a:r>
              <a:rPr lang="en-US" dirty="0"/>
              <a:t>if(</a:t>
            </a:r>
            <a:r>
              <a:rPr lang="en-US" dirty="0" err="1"/>
              <a:t>args.length</a:t>
            </a:r>
            <a:r>
              <a:rPr lang="en-US" dirty="0"/>
              <a:t> != 2) {</a:t>
            </a:r>
          </a:p>
          <a:p>
            <a:r>
              <a:rPr lang="en-US" dirty="0" err="1"/>
              <a:t>System.out.println</a:t>
            </a:r>
            <a:r>
              <a:rPr lang="en-US" dirty="0"/>
              <a:t>("Usage: </a:t>
            </a:r>
            <a:r>
              <a:rPr lang="en-US" dirty="0" err="1"/>
              <a:t>CopyFile</a:t>
            </a:r>
            <a:r>
              <a:rPr lang="en-US" dirty="0"/>
              <a:t> from to");</a:t>
            </a:r>
          </a:p>
          <a:p>
            <a:r>
              <a:rPr lang="en-US" dirty="0"/>
              <a:t>return;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Open and manage two files via the try statement.</a:t>
            </a:r>
          </a:p>
          <a:p>
            <a:r>
              <a:rPr lang="en-US" dirty="0"/>
              <a:t>try (</a:t>
            </a:r>
            <a:r>
              <a:rPr lang="en-US" dirty="0" err="1"/>
              <a:t>FileInputStream</a:t>
            </a:r>
            <a:r>
              <a:rPr lang="en-US" dirty="0"/>
              <a:t> fin = new </a:t>
            </a:r>
            <a:r>
              <a:rPr lang="en-US" dirty="0" err="1"/>
              <a:t>FileInputStream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r>
              <a:rPr lang="en-US" dirty="0" err="1"/>
              <a:t>FileOutputStream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 = new </a:t>
            </a:r>
            <a:r>
              <a:rPr lang="en-US" dirty="0" err="1"/>
              <a:t>FileOutputStream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[1]))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do {</a:t>
            </a:r>
          </a:p>
          <a:p>
            <a:r>
              <a:rPr lang="en-US" dirty="0"/>
              <a:t>i = </a:t>
            </a:r>
            <a:r>
              <a:rPr lang="en-US" dirty="0" err="1"/>
              <a:t>fin.read</a:t>
            </a:r>
            <a:r>
              <a:rPr lang="en-US" dirty="0"/>
              <a:t>();</a:t>
            </a:r>
          </a:p>
          <a:p>
            <a:r>
              <a:rPr lang="en-US" dirty="0"/>
              <a:t>if(i != -1) </a:t>
            </a:r>
            <a:r>
              <a:rPr lang="en-US" dirty="0" err="1"/>
              <a:t>fout.write</a:t>
            </a:r>
            <a:r>
              <a:rPr lang="en-US" dirty="0"/>
              <a:t>(i);</a:t>
            </a:r>
          </a:p>
          <a:p>
            <a:r>
              <a:rPr lang="en-US" dirty="0"/>
              <a:t>} while(i != -1);</a:t>
            </a:r>
          </a:p>
          <a:p>
            <a:r>
              <a:rPr lang="en-US" b="1" dirty="0"/>
              <a:t>318 </a:t>
            </a:r>
            <a:r>
              <a:rPr lang="en-US" dirty="0"/>
              <a:t>PART I The Java Language</a:t>
            </a:r>
          </a:p>
          <a:p>
            <a:r>
              <a:rPr lang="en-US" dirty="0"/>
              <a:t>} catch(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r>
              <a:rPr lang="en-US" dirty="0" err="1"/>
              <a:t>System.out.println</a:t>
            </a:r>
            <a:r>
              <a:rPr lang="en-US" dirty="0"/>
              <a:t>("I/O Error: " + e);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 this program, notice how the input and output files are opened within the </a:t>
            </a:r>
            <a:r>
              <a:rPr lang="en-US" b="1" dirty="0"/>
              <a:t>try </a:t>
            </a:r>
            <a:r>
              <a:rPr lang="en-US" dirty="0"/>
              <a:t>block:</a:t>
            </a:r>
          </a:p>
          <a:p>
            <a:r>
              <a:rPr lang="en-US" dirty="0"/>
              <a:t>try (</a:t>
            </a:r>
            <a:r>
              <a:rPr lang="en-US" dirty="0" err="1"/>
              <a:t>FileInputStream</a:t>
            </a:r>
            <a:r>
              <a:rPr lang="en-US" dirty="0"/>
              <a:t> fin = new </a:t>
            </a:r>
            <a:r>
              <a:rPr lang="en-US" dirty="0" err="1"/>
              <a:t>FileInputStream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r>
              <a:rPr lang="en-US" dirty="0" err="1"/>
              <a:t>FileOutputStream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 = new </a:t>
            </a:r>
            <a:r>
              <a:rPr lang="en-US" dirty="0" err="1"/>
              <a:t>FileOutputStream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[1]))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 ...</a:t>
            </a:r>
          </a:p>
          <a:p>
            <a:r>
              <a:rPr lang="en-US" dirty="0"/>
              <a:t>After this </a:t>
            </a:r>
            <a:r>
              <a:rPr lang="en-US" b="1" dirty="0"/>
              <a:t>try </a:t>
            </a:r>
            <a:r>
              <a:rPr lang="en-US" dirty="0"/>
              <a:t>block ends, both </a:t>
            </a:r>
            <a:r>
              <a:rPr lang="en-US" b="1" dirty="0"/>
              <a:t>fin </a:t>
            </a:r>
            <a:r>
              <a:rPr lang="en-US" dirty="0"/>
              <a:t>and </a:t>
            </a:r>
            <a:r>
              <a:rPr lang="en-US" b="1" dirty="0" err="1"/>
              <a:t>fout</a:t>
            </a:r>
            <a:r>
              <a:rPr lang="en-US" b="1" dirty="0"/>
              <a:t> </a:t>
            </a:r>
            <a:r>
              <a:rPr lang="en-US" dirty="0"/>
              <a:t>will have been closed. If you compare this</a:t>
            </a:r>
          </a:p>
          <a:p>
            <a:r>
              <a:rPr lang="en-US" dirty="0"/>
              <a:t>version of the program to the previous version, you will see that it is much shorter. The</a:t>
            </a:r>
          </a:p>
          <a:p>
            <a:r>
              <a:rPr lang="en-US" dirty="0"/>
              <a:t>ability to streamline source code is a side-benefit of automatic resource management.</a:t>
            </a:r>
          </a:p>
        </p:txBody>
      </p:sp>
    </p:spTree>
    <p:extLst>
      <p:ext uri="{BB962C8B-B14F-4D97-AF65-F5344CB8AC3E}">
        <p14:creationId xmlns:p14="http://schemas.microsoft.com/office/powerpoint/2010/main" val="33938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en-US" dirty="0" err="1" smtClean="0"/>
              <a:t>nio</a:t>
            </a:r>
            <a:r>
              <a:rPr lang="en-US" dirty="0" smtClean="0"/>
              <a:t>(</a:t>
            </a:r>
            <a:r>
              <a:rPr lang="en-US" dirty="0" err="1" smtClean="0"/>
              <a:t>newIO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Java 2, version 1.4 added a new way to handle I/O operations. Called the </a:t>
            </a:r>
            <a:r>
              <a:rPr lang="en-US" i="1" dirty="0"/>
              <a:t>new I/O APIs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it is one of the more interesting additions that Sun included in the 1.4 release because it</a:t>
            </a:r>
          </a:p>
          <a:p>
            <a:pPr marL="0" indent="0">
              <a:buNone/>
            </a:pPr>
            <a:r>
              <a:rPr lang="en-US" dirty="0"/>
              <a:t>supports a channel-based approach to I/O operations.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new I/O classes </a:t>
            </a:r>
            <a:r>
              <a:rPr lang="en-US" dirty="0" smtClean="0"/>
              <a:t>are  contained </a:t>
            </a:r>
            <a:r>
              <a:rPr lang="en-US" dirty="0"/>
              <a:t>in the five packages shown here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Package Purpose</a:t>
            </a:r>
          </a:p>
          <a:p>
            <a:r>
              <a:rPr lang="en-US" dirty="0" err="1"/>
              <a:t>java.nio</a:t>
            </a:r>
            <a:r>
              <a:rPr lang="en-US" dirty="0"/>
              <a:t> </a:t>
            </a:r>
            <a:r>
              <a:rPr lang="en-US" dirty="0" smtClean="0"/>
              <a:t>--------------------Top-level </a:t>
            </a:r>
            <a:r>
              <a:rPr lang="en-US" dirty="0"/>
              <a:t>package for the new I/O </a:t>
            </a:r>
            <a:r>
              <a:rPr lang="en-US" dirty="0" smtClean="0"/>
              <a:t>system. Encapsulates </a:t>
            </a:r>
            <a:r>
              <a:rPr lang="en-US" dirty="0"/>
              <a:t>various types of buffers which </a:t>
            </a:r>
            <a:r>
              <a:rPr lang="en-US" dirty="0" smtClean="0"/>
              <a:t>contain data </a:t>
            </a:r>
            <a:r>
              <a:rPr lang="en-US" dirty="0"/>
              <a:t>operated upon by the new I/O system.</a:t>
            </a:r>
          </a:p>
          <a:p>
            <a:r>
              <a:rPr lang="en-US" dirty="0" err="1"/>
              <a:t>java.nio.channels</a:t>
            </a:r>
            <a:r>
              <a:rPr lang="en-US" dirty="0"/>
              <a:t> </a:t>
            </a:r>
            <a:r>
              <a:rPr lang="en-US" dirty="0" smtClean="0"/>
              <a:t>-------------Supports </a:t>
            </a:r>
            <a:r>
              <a:rPr lang="en-US" dirty="0"/>
              <a:t>channels, which are essentially open I/O</a:t>
            </a:r>
          </a:p>
          <a:p>
            <a:pPr marL="0" indent="0">
              <a:buNone/>
            </a:pPr>
            <a:r>
              <a:rPr lang="en-US" dirty="0" smtClean="0"/>
              <a:t>         connections</a:t>
            </a:r>
            <a:r>
              <a:rPr lang="en-US" dirty="0"/>
              <a:t>.</a:t>
            </a:r>
          </a:p>
          <a:p>
            <a:r>
              <a:rPr lang="en-US" dirty="0" err="1"/>
              <a:t>java.nio.channels.spi</a:t>
            </a:r>
            <a:r>
              <a:rPr lang="en-US" dirty="0"/>
              <a:t> </a:t>
            </a:r>
            <a:r>
              <a:rPr lang="en-US" dirty="0" smtClean="0"/>
              <a:t>-----------Supports </a:t>
            </a:r>
            <a:r>
              <a:rPr lang="en-US" dirty="0"/>
              <a:t>service providers for channels.</a:t>
            </a:r>
          </a:p>
          <a:p>
            <a:r>
              <a:rPr lang="en-US" dirty="0" err="1"/>
              <a:t>java.nio.charset</a:t>
            </a:r>
            <a:r>
              <a:rPr lang="en-US" dirty="0"/>
              <a:t> </a:t>
            </a:r>
            <a:r>
              <a:rPr lang="en-US" dirty="0" smtClean="0"/>
              <a:t>--------------------Encapsulates </a:t>
            </a:r>
            <a:r>
              <a:rPr lang="en-US" dirty="0"/>
              <a:t>character sets. Also supports encoders</a:t>
            </a:r>
          </a:p>
          <a:p>
            <a:pPr marL="0" indent="0">
              <a:buNone/>
            </a:pPr>
            <a:r>
              <a:rPr lang="en-US" dirty="0" smtClean="0"/>
              <a:t>         and </a:t>
            </a:r>
            <a:r>
              <a:rPr lang="en-US" dirty="0"/>
              <a:t>decoders that convert characters to bytes </a:t>
            </a:r>
            <a:r>
              <a:rPr lang="en-US" dirty="0" smtClean="0"/>
              <a:t>and bytes </a:t>
            </a:r>
            <a:r>
              <a:rPr lang="en-US" dirty="0"/>
              <a:t>to characters, respectively.</a:t>
            </a:r>
          </a:p>
          <a:p>
            <a:r>
              <a:rPr lang="en-US" dirty="0" err="1"/>
              <a:t>java.nio.charset.spi</a:t>
            </a:r>
            <a:r>
              <a:rPr lang="en-US" dirty="0"/>
              <a:t> </a:t>
            </a:r>
            <a:r>
              <a:rPr lang="en-US" dirty="0" smtClean="0"/>
              <a:t>--------------Supports </a:t>
            </a:r>
            <a:r>
              <a:rPr lang="en-US" dirty="0"/>
              <a:t>service providers for character sets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NIO </a:t>
            </a:r>
            <a:r>
              <a:rPr lang="en-US" dirty="0"/>
              <a:t>classes supplement the standard I/O system, giving you an alternative</a:t>
            </a:r>
          </a:p>
          <a:p>
            <a:pPr marL="0" indent="0">
              <a:buNone/>
            </a:pPr>
            <a:r>
              <a:rPr lang="en-US" dirty="0" smtClean="0"/>
              <a:t>         approach</a:t>
            </a:r>
            <a:r>
              <a:rPr lang="en-US" dirty="0"/>
              <a:t>, which can be beneficial in some circumstances.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AU" altLang="en-AU" i="1" smtClean="0"/>
              <a:t>Private</a:t>
            </a:r>
            <a:r>
              <a:rPr lang="en-AU" altLang="en-AU" smtClean="0"/>
              <a:t> fields or methods for a class only visible within that class. Private members are </a:t>
            </a:r>
            <a:r>
              <a:rPr lang="en-AU" altLang="en-AU" i="1" smtClean="0"/>
              <a:t>not</a:t>
            </a:r>
            <a:r>
              <a:rPr lang="en-AU" altLang="en-AU" smtClean="0"/>
              <a:t> visible within subclasses, and are </a:t>
            </a:r>
            <a:r>
              <a:rPr lang="en-AU" altLang="en-AU" i="1" smtClean="0"/>
              <a:t>not</a:t>
            </a:r>
            <a:r>
              <a:rPr lang="en-AU" altLang="en-AU" smtClean="0"/>
              <a:t> inherited.</a:t>
            </a:r>
          </a:p>
          <a:p>
            <a:pPr algn="just">
              <a:lnSpc>
                <a:spcPct val="80000"/>
              </a:lnSpc>
            </a:pPr>
            <a:r>
              <a:rPr lang="en-AU" altLang="en-AU" i="1" smtClean="0"/>
              <a:t>Protected</a:t>
            </a:r>
            <a:r>
              <a:rPr lang="en-AU" altLang="en-AU" smtClean="0"/>
              <a:t> members of a class are visible within the class, subclasses and </a:t>
            </a:r>
            <a:r>
              <a:rPr lang="en-AU" altLang="en-AU" i="1" smtClean="0"/>
              <a:t>also</a:t>
            </a:r>
            <a:r>
              <a:rPr lang="en-AU" altLang="en-AU" smtClean="0"/>
              <a:t> within all classes that are in the same package as that class.</a:t>
            </a:r>
          </a:p>
          <a:p>
            <a:endParaRPr lang="en-US" smtClean="0"/>
          </a:p>
        </p:txBody>
      </p:sp>
      <p:sp>
        <p:nvSpPr>
          <p:cNvPr id="10137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6.3</a:t>
            </a:r>
          </a:p>
        </p:txBody>
      </p:sp>
    </p:spTree>
    <p:extLst>
      <p:ext uri="{BB962C8B-B14F-4D97-AF65-F5344CB8AC3E}">
        <p14:creationId xmlns:p14="http://schemas.microsoft.com/office/powerpoint/2010/main" val="21089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NIO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I/O system is built on two foundational items: </a:t>
            </a:r>
            <a:r>
              <a:rPr lang="en-US" i="1" dirty="0"/>
              <a:t>buffers </a:t>
            </a:r>
            <a:r>
              <a:rPr lang="en-US" dirty="0"/>
              <a:t>and </a:t>
            </a:r>
            <a:r>
              <a:rPr lang="en-US" i="1" dirty="0"/>
              <a:t>channels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buffer holds </a:t>
            </a:r>
            <a:r>
              <a:rPr lang="en-US" dirty="0"/>
              <a:t>data.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channel represents an open connection to an I/O device, such as a file </a:t>
            </a:r>
            <a:r>
              <a:rPr lang="en-US" dirty="0" smtClean="0"/>
              <a:t>or a </a:t>
            </a:r>
            <a:r>
              <a:rPr lang="en-US" dirty="0"/>
              <a:t>socket.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Buffers</a:t>
            </a:r>
          </a:p>
          <a:p>
            <a:r>
              <a:rPr lang="en-US" dirty="0"/>
              <a:t>Buffers are defined in the </a:t>
            </a:r>
            <a:r>
              <a:rPr lang="en-US" b="1" dirty="0" err="1"/>
              <a:t>java.nio</a:t>
            </a:r>
            <a:r>
              <a:rPr lang="en-US" b="1" dirty="0"/>
              <a:t> </a:t>
            </a:r>
            <a:r>
              <a:rPr lang="en-US" dirty="0"/>
              <a:t>package. All buffers are subclasses of the </a:t>
            </a:r>
            <a:r>
              <a:rPr lang="en-US" b="1" dirty="0" err="1" smtClean="0"/>
              <a:t>Buffer</a:t>
            </a:r>
            <a:r>
              <a:rPr lang="en-US" dirty="0" err="1" smtClean="0"/>
              <a:t>class</a:t>
            </a:r>
            <a:r>
              <a:rPr lang="en-US" dirty="0"/>
              <a:t>, which defines the core functionality common to all buffers: current </a:t>
            </a:r>
            <a:r>
              <a:rPr lang="en-US" dirty="0" err="1" smtClean="0"/>
              <a:t>position,limit</a:t>
            </a:r>
            <a:r>
              <a:rPr lang="en-US" dirty="0"/>
              <a:t>, and capacity.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/>
              <a:t>current position </a:t>
            </a:r>
            <a:r>
              <a:rPr lang="en-US" dirty="0"/>
              <a:t>is the index within the buffer at which the </a:t>
            </a:r>
            <a:r>
              <a:rPr lang="en-US" dirty="0" smtClean="0"/>
              <a:t>next read </a:t>
            </a:r>
            <a:r>
              <a:rPr lang="en-US" dirty="0"/>
              <a:t>or write operation will take place. The current position is advanced by most </a:t>
            </a:r>
            <a:r>
              <a:rPr lang="en-US" dirty="0" smtClean="0"/>
              <a:t>read or </a:t>
            </a:r>
            <a:r>
              <a:rPr lang="en-US" dirty="0"/>
              <a:t>write operations.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/>
              <a:t>limit </a:t>
            </a:r>
            <a:r>
              <a:rPr lang="en-US" dirty="0"/>
              <a:t>is the index of the end of the buffer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i="1" dirty="0"/>
              <a:t>capacity </a:t>
            </a:r>
            <a:r>
              <a:rPr lang="en-US" dirty="0"/>
              <a:t>is </a:t>
            </a:r>
            <a:r>
              <a:rPr lang="en-US" dirty="0" smtClean="0"/>
              <a:t>the number </a:t>
            </a:r>
            <a:r>
              <a:rPr lang="en-US" dirty="0"/>
              <a:t>of elements that the buffer can hold.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6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 capacity( )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------Returns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the number of elements that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the   invoking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buffer is capable of holding.</a:t>
            </a:r>
          </a:p>
          <a:p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final Buffer clear( )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-------Clears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the invoking buffer and returns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a reference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to the buffer.</a:t>
            </a:r>
          </a:p>
          <a:p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final Buffer flip( )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----------Sets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the invoking buffer’s limit to the 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currentposition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and resets the current position to 0.</a:t>
            </a:r>
          </a:p>
          <a:p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Returns a reference to the buffer.</a:t>
            </a:r>
          </a:p>
          <a:p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6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400" dirty="0" err="1">
                <a:latin typeface="Times New Roman" pitchFamily="18" charset="0"/>
                <a:cs typeface="Times New Roman" pitchFamily="18" charset="0"/>
              </a:rPr>
              <a:t>hasRemaining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--------------Returns </a:t>
            </a:r>
            <a:r>
              <a:rPr lang="en-US" sz="6400" b="1" dirty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if there are elements remaining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invoking buffer. Returns </a:t>
            </a:r>
            <a:r>
              <a:rPr lang="en-US" sz="6400" b="1" dirty="0">
                <a:latin typeface="Times New Roman" pitchFamily="18" charset="0"/>
                <a:cs typeface="Times New Roman" pitchFamily="18" charset="0"/>
              </a:rPr>
              <a:t>false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otherwise.</a:t>
            </a:r>
          </a:p>
          <a:p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abstract </a:t>
            </a:r>
            <a:r>
              <a:rPr lang="en-US" sz="6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400" dirty="0" err="1">
                <a:latin typeface="Times New Roman" pitchFamily="18" charset="0"/>
                <a:cs typeface="Times New Roman" pitchFamily="18" charset="0"/>
              </a:rPr>
              <a:t>isReadOnly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------------------Returns </a:t>
            </a:r>
            <a:r>
              <a:rPr lang="en-US" sz="6400" b="1" dirty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if the invoking buffer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is read-only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. Returns </a:t>
            </a:r>
            <a:r>
              <a:rPr lang="en-US" sz="6400" b="1" dirty="0">
                <a:latin typeface="Times New Roman" pitchFamily="18" charset="0"/>
                <a:cs typeface="Times New Roman" pitchFamily="18" charset="0"/>
              </a:rPr>
              <a:t>false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otherwise.</a:t>
            </a:r>
          </a:p>
          <a:p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6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 limit( )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--------------------Returns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the invoking buffer’s limit.</a:t>
            </a:r>
          </a:p>
          <a:p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final Buffer limit(</a:t>
            </a:r>
            <a:r>
              <a:rPr lang="en-US" sz="6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-----------------------Sets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the invoking buffer’s limit to </a:t>
            </a:r>
            <a:r>
              <a:rPr lang="en-US" sz="6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. Returns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a reference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to the buffer.</a:t>
            </a:r>
          </a:p>
          <a:p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final Buffer mark( )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-------------------Sets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the mark and returns a reference to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the invoking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buffer.</a:t>
            </a:r>
          </a:p>
          <a:p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6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 position( )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----------------------------Returns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the current position.</a:t>
            </a:r>
          </a:p>
          <a:p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final Buffer position(</a:t>
            </a:r>
            <a:r>
              <a:rPr lang="en-US" sz="6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------------------------Sets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the invoking buffer’s current position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6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. Returns a reference to the buffer.</a:t>
            </a:r>
          </a:p>
          <a:p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final Buffer reset( )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-----------------Resets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the current position of the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invoking  buffer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to the previously set mark. Returns a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          reference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to the buffer.</a:t>
            </a:r>
          </a:p>
          <a:p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final Buffer rewind( )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--------------Sets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the position </a:t>
            </a:r>
            <a:r>
              <a:rPr lang="en-US" sz="4800" dirty="0"/>
              <a:t>of the invoking buffer to </a:t>
            </a:r>
            <a:r>
              <a:rPr lang="en-US" sz="4800" dirty="0" smtClean="0"/>
              <a:t>0.  Returns </a:t>
            </a:r>
            <a:r>
              <a:rPr lang="en-US" sz="4800" dirty="0"/>
              <a:t>a reference to the buffer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821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From </a:t>
            </a:r>
            <a:r>
              <a:rPr lang="en-US" b="1" dirty="0"/>
              <a:t>Buffer </a:t>
            </a:r>
            <a:r>
              <a:rPr lang="en-US" dirty="0"/>
              <a:t>are derived the following specific buffer classes, which hold the type</a:t>
            </a:r>
          </a:p>
          <a:p>
            <a:r>
              <a:rPr lang="en-US" dirty="0"/>
              <a:t>of data that their names imply.</a:t>
            </a:r>
          </a:p>
          <a:p>
            <a:r>
              <a:rPr lang="en-US" dirty="0" err="1"/>
              <a:t>ByteBuffer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CharBuffer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DoubleBuffer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FloatBuffer</a:t>
            </a:r>
            <a:endParaRPr lang="en-US" dirty="0"/>
          </a:p>
          <a:p>
            <a:r>
              <a:rPr lang="en-US" dirty="0" err="1" smtClean="0"/>
              <a:t>IntBuffer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LongBuffer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 err="1" smtClean="0"/>
              <a:t>MappedByteBuffer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ShortBuffer</a:t>
            </a:r>
            <a:endParaRPr lang="en-US" dirty="0"/>
          </a:p>
          <a:p>
            <a:r>
              <a:rPr lang="en-US" b="1" dirty="0" err="1"/>
              <a:t>MappedByteBuffer</a:t>
            </a:r>
            <a:r>
              <a:rPr lang="en-US" b="1" dirty="0"/>
              <a:t> </a:t>
            </a:r>
            <a:r>
              <a:rPr lang="en-US" dirty="0"/>
              <a:t>is a subclass of </a:t>
            </a:r>
            <a:r>
              <a:rPr lang="en-US" b="1" dirty="0" err="1"/>
              <a:t>ByteBuffer</a:t>
            </a:r>
            <a:r>
              <a:rPr lang="en-US" b="1" dirty="0"/>
              <a:t> </a:t>
            </a:r>
            <a:r>
              <a:rPr lang="en-US" dirty="0"/>
              <a:t>that is used to map a file to a buffer</a:t>
            </a:r>
            <a:r>
              <a:rPr lang="en-US" dirty="0" smtClean="0"/>
              <a:t>.</a:t>
            </a:r>
          </a:p>
          <a:p>
            <a:r>
              <a:rPr lang="en-US" dirty="0"/>
              <a:t>All buffers support various </a:t>
            </a:r>
            <a:r>
              <a:rPr lang="en-US" b="1" dirty="0"/>
              <a:t>get( ) </a:t>
            </a:r>
            <a:r>
              <a:rPr lang="en-US" dirty="0"/>
              <a:t>and </a:t>
            </a:r>
            <a:r>
              <a:rPr lang="en-US" b="1" dirty="0"/>
              <a:t>put( ) </a:t>
            </a:r>
            <a:r>
              <a:rPr lang="en-US" dirty="0"/>
              <a:t>methods, which allow you to get data</a:t>
            </a:r>
          </a:p>
          <a:p>
            <a:r>
              <a:rPr lang="en-US" dirty="0"/>
              <a:t>from a buffer or put data into a buffer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4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BUFFER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METHOD:</a:t>
            </a:r>
          </a:p>
          <a:p>
            <a:r>
              <a:rPr lang="en-US" dirty="0"/>
              <a:t>abstract byte get( ) </a:t>
            </a:r>
            <a:r>
              <a:rPr lang="en-US" dirty="0" smtClean="0"/>
              <a:t>------Returns </a:t>
            </a:r>
            <a:r>
              <a:rPr lang="en-US" dirty="0"/>
              <a:t>the byte at the current position.</a:t>
            </a:r>
          </a:p>
          <a:p>
            <a:r>
              <a:rPr lang="en-US" dirty="0" err="1"/>
              <a:t>ByteBuffer</a:t>
            </a:r>
            <a:r>
              <a:rPr lang="en-US" dirty="0"/>
              <a:t> get(byte </a:t>
            </a:r>
            <a:r>
              <a:rPr lang="en-US" i="1" dirty="0" err="1"/>
              <a:t>vals</a:t>
            </a:r>
            <a:r>
              <a:rPr lang="en-US" dirty="0"/>
              <a:t>[ ] </a:t>
            </a:r>
            <a:r>
              <a:rPr lang="en-US" dirty="0" smtClean="0"/>
              <a:t>)---- </a:t>
            </a:r>
            <a:r>
              <a:rPr lang="en-US" dirty="0"/>
              <a:t>Copies the invoking buffer into the </a:t>
            </a:r>
            <a:r>
              <a:rPr lang="en-US" dirty="0" smtClean="0"/>
              <a:t>array referred </a:t>
            </a:r>
            <a:r>
              <a:rPr lang="en-US" dirty="0"/>
              <a:t>to by </a:t>
            </a:r>
            <a:r>
              <a:rPr lang="en-US" i="1" dirty="0" err="1"/>
              <a:t>vals</a:t>
            </a:r>
            <a:r>
              <a:rPr lang="en-US" dirty="0"/>
              <a:t>. Returns a reference </a:t>
            </a:r>
            <a:r>
              <a:rPr lang="en-US" dirty="0" smtClean="0"/>
              <a:t>to the </a:t>
            </a:r>
            <a:r>
              <a:rPr lang="en-US" dirty="0"/>
              <a:t>buffer.</a:t>
            </a:r>
          </a:p>
          <a:p>
            <a:r>
              <a:rPr lang="en-US" dirty="0"/>
              <a:t>final </a:t>
            </a:r>
            <a:r>
              <a:rPr lang="en-US" dirty="0" err="1"/>
              <a:t>ByteBuffer</a:t>
            </a:r>
            <a:r>
              <a:rPr lang="en-US" dirty="0"/>
              <a:t> put(byte </a:t>
            </a:r>
            <a:r>
              <a:rPr lang="en-US" dirty="0" err="1"/>
              <a:t>vals</a:t>
            </a:r>
            <a:r>
              <a:rPr lang="en-US" dirty="0"/>
              <a:t>[ ] ) </a:t>
            </a:r>
            <a:r>
              <a:rPr lang="en-US" dirty="0" smtClean="0"/>
              <a:t>-----Copies </a:t>
            </a:r>
            <a:r>
              <a:rPr lang="en-US" dirty="0"/>
              <a:t>all elements of </a:t>
            </a:r>
            <a:r>
              <a:rPr lang="en-US" i="1" dirty="0" err="1"/>
              <a:t>vals</a:t>
            </a:r>
            <a:r>
              <a:rPr lang="en-US" i="1" dirty="0"/>
              <a:t> </a:t>
            </a:r>
            <a:r>
              <a:rPr lang="en-US" dirty="0"/>
              <a:t>into </a:t>
            </a:r>
            <a:r>
              <a:rPr lang="en-US" dirty="0" smtClean="0"/>
              <a:t>the invoking </a:t>
            </a:r>
            <a:r>
              <a:rPr lang="en-US" dirty="0"/>
              <a:t>buffer, beginning at the </a:t>
            </a:r>
            <a:r>
              <a:rPr lang="en-US" dirty="0" err="1" smtClean="0"/>
              <a:t>currentposition</a:t>
            </a:r>
            <a:r>
              <a:rPr lang="en-US" dirty="0"/>
              <a:t>. Returns a reference to the buffer.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Channels are defined in </a:t>
            </a:r>
            <a:r>
              <a:rPr lang="en-US" b="1" dirty="0" err="1"/>
              <a:t>java.nio.channels</a:t>
            </a:r>
            <a:r>
              <a:rPr lang="en-US" dirty="0"/>
              <a:t>. A channel represents an open connection to an</a:t>
            </a:r>
          </a:p>
          <a:p>
            <a:r>
              <a:rPr lang="en-US" dirty="0"/>
              <a:t>I/O source or destination. You obtain a channel by calling </a:t>
            </a:r>
            <a:r>
              <a:rPr lang="en-US" b="1" dirty="0" err="1"/>
              <a:t>getChannel</a:t>
            </a:r>
            <a:r>
              <a:rPr lang="en-US" b="1" dirty="0"/>
              <a:t>( ) </a:t>
            </a:r>
            <a:r>
              <a:rPr lang="en-US" dirty="0"/>
              <a:t>on an object </a:t>
            </a:r>
            <a:r>
              <a:rPr lang="en-US" dirty="0" smtClean="0"/>
              <a:t>that supports </a:t>
            </a:r>
            <a:r>
              <a:rPr lang="en-US" dirty="0"/>
              <a:t>channels.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err="1"/>
              <a:t>getChannel</a:t>
            </a:r>
            <a:r>
              <a:rPr lang="en-US" b="1" dirty="0"/>
              <a:t>( ) </a:t>
            </a:r>
            <a:r>
              <a:rPr lang="en-US" dirty="0"/>
              <a:t>to the following I/O classes.</a:t>
            </a:r>
          </a:p>
          <a:p>
            <a:pPr marL="0" indent="0">
              <a:buNone/>
            </a:pPr>
            <a:r>
              <a:rPr lang="en-US" dirty="0" err="1"/>
              <a:t>FileInputStream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FileOutputStream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RandomAccessFile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socket 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ServerSocket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DatagramSocket</a:t>
            </a:r>
            <a:endParaRPr lang="en-US" dirty="0"/>
          </a:p>
          <a:p>
            <a:r>
              <a:rPr lang="en-US" dirty="0"/>
              <a:t>Thus, to obtain a channel, you first obtain an object of one of these classes and then </a:t>
            </a:r>
            <a:r>
              <a:rPr lang="en-US" dirty="0" smtClean="0"/>
              <a:t>call </a:t>
            </a:r>
            <a:r>
              <a:rPr lang="en-US" b="1" dirty="0" err="1" smtClean="0"/>
              <a:t>getChannel</a:t>
            </a:r>
            <a:r>
              <a:rPr lang="en-US" b="1" dirty="0"/>
              <a:t>( ) </a:t>
            </a:r>
            <a:r>
              <a:rPr lang="en-US" dirty="0"/>
              <a:t>on that 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specific type of channel returned depends upon the type of object </a:t>
            </a:r>
            <a:r>
              <a:rPr lang="en-US" b="1" dirty="0" err="1"/>
              <a:t>getChannel</a:t>
            </a:r>
            <a:r>
              <a:rPr lang="en-US" b="1" dirty="0"/>
              <a:t>( </a:t>
            </a:r>
            <a:r>
              <a:rPr lang="en-US" b="1" dirty="0" smtClean="0"/>
              <a:t>) </a:t>
            </a:r>
            <a:r>
              <a:rPr lang="en-US" dirty="0" smtClean="0"/>
              <a:t>is </a:t>
            </a:r>
            <a:r>
              <a:rPr lang="en-US" dirty="0"/>
              <a:t>called on. For example, when called on a </a:t>
            </a:r>
            <a:r>
              <a:rPr lang="en-US" b="1" dirty="0" err="1"/>
              <a:t>FileInputStream</a:t>
            </a:r>
            <a:r>
              <a:rPr lang="en-US" dirty="0"/>
              <a:t>, </a:t>
            </a:r>
            <a:r>
              <a:rPr lang="en-US" b="1" dirty="0" err="1"/>
              <a:t>FileOuputStream</a:t>
            </a:r>
            <a:r>
              <a:rPr lang="en-US" dirty="0"/>
              <a:t>, or</a:t>
            </a:r>
          </a:p>
          <a:p>
            <a:pPr marL="0" indent="0">
              <a:buNone/>
            </a:pPr>
            <a:r>
              <a:rPr lang="en-US" b="1" dirty="0" err="1"/>
              <a:t>RandomAccessFile</a:t>
            </a:r>
            <a:r>
              <a:rPr lang="en-US" dirty="0"/>
              <a:t>, </a:t>
            </a:r>
            <a:r>
              <a:rPr lang="en-US" b="1" dirty="0" err="1"/>
              <a:t>getChannel</a:t>
            </a:r>
            <a:r>
              <a:rPr lang="en-US" b="1" dirty="0"/>
              <a:t>( ) </a:t>
            </a:r>
            <a:r>
              <a:rPr lang="en-US" dirty="0"/>
              <a:t>returns a channel of type </a:t>
            </a:r>
            <a:r>
              <a:rPr lang="en-US" b="1" dirty="0" err="1"/>
              <a:t>FileChannel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 err="1" smtClean="0"/>
              <a:t>calledon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b="1" dirty="0"/>
              <a:t>Socket</a:t>
            </a:r>
            <a:r>
              <a:rPr lang="en-US" dirty="0"/>
              <a:t>, </a:t>
            </a:r>
            <a:r>
              <a:rPr lang="en-US" b="1" dirty="0" err="1"/>
              <a:t>getChannel</a:t>
            </a:r>
            <a:r>
              <a:rPr lang="en-US" b="1" dirty="0"/>
              <a:t>( ) </a:t>
            </a:r>
            <a:r>
              <a:rPr lang="en-US" dirty="0"/>
              <a:t>returns a </a:t>
            </a:r>
            <a:r>
              <a:rPr lang="en-US" b="1" dirty="0" err="1"/>
              <a:t>SocketChannel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Channels such </a:t>
            </a:r>
            <a:r>
              <a:rPr lang="en-US" dirty="0"/>
              <a:t>as </a:t>
            </a:r>
            <a:r>
              <a:rPr lang="en-US" b="1" dirty="0" err="1"/>
              <a:t>FileChannel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SocketChannel</a:t>
            </a:r>
            <a:r>
              <a:rPr lang="en-US" b="1" dirty="0"/>
              <a:t> </a:t>
            </a:r>
            <a:r>
              <a:rPr lang="en-US" dirty="0"/>
              <a:t>support various </a:t>
            </a:r>
            <a:r>
              <a:rPr lang="en-US" b="1" dirty="0"/>
              <a:t>read( ) </a:t>
            </a:r>
            <a:r>
              <a:rPr lang="en-US" dirty="0"/>
              <a:t>and</a:t>
            </a:r>
          </a:p>
          <a:p>
            <a:r>
              <a:rPr lang="en-US" b="1" dirty="0"/>
              <a:t>write( ) </a:t>
            </a:r>
            <a:r>
              <a:rPr lang="en-US" dirty="0"/>
              <a:t>methods that enable you to perform I/O operations through the channel.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Forexample</a:t>
            </a:r>
            <a:r>
              <a:rPr lang="en-US" dirty="0"/>
              <a:t>, here are a few of the </a:t>
            </a:r>
            <a:r>
              <a:rPr lang="en-US" b="1" dirty="0"/>
              <a:t>read( ) </a:t>
            </a:r>
            <a:r>
              <a:rPr lang="en-US" dirty="0"/>
              <a:t>and </a:t>
            </a:r>
            <a:r>
              <a:rPr lang="en-US" b="1" dirty="0"/>
              <a:t>write( ) </a:t>
            </a:r>
            <a:r>
              <a:rPr lang="en-US" dirty="0"/>
              <a:t>methods defined for </a:t>
            </a:r>
            <a:r>
              <a:rPr lang="en-US" b="1" dirty="0" err="1"/>
              <a:t>FileChannel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</a:t>
            </a:r>
            <a:r>
              <a:rPr lang="en-US" dirty="0" err="1"/>
              <a:t>int</a:t>
            </a:r>
            <a:r>
              <a:rPr lang="en-US" dirty="0"/>
              <a:t> read(</a:t>
            </a:r>
            <a:r>
              <a:rPr lang="en-US" dirty="0" err="1"/>
              <a:t>ByteBuffer</a:t>
            </a:r>
            <a:r>
              <a:rPr lang="en-US" dirty="0"/>
              <a:t> </a:t>
            </a:r>
            <a:r>
              <a:rPr lang="en-US" i="1" dirty="0"/>
              <a:t>bb</a:t>
            </a:r>
            <a:r>
              <a:rPr lang="en-US" dirty="0"/>
              <a:t>) Reads bytes from the invoking channel into </a:t>
            </a:r>
            <a:r>
              <a:rPr lang="en-US" i="1" dirty="0" err="1" smtClean="0"/>
              <a:t>bb</a:t>
            </a:r>
            <a:r>
              <a:rPr lang="en-US" dirty="0" err="1" smtClean="0"/>
              <a:t>until</a:t>
            </a:r>
            <a:r>
              <a:rPr lang="en-US" dirty="0" smtClean="0"/>
              <a:t> </a:t>
            </a:r>
            <a:r>
              <a:rPr lang="en-US" dirty="0"/>
              <a:t>the buffer is full, or there is no more </a:t>
            </a:r>
            <a:r>
              <a:rPr lang="en-US" dirty="0" err="1" smtClean="0"/>
              <a:t>input.Returns</a:t>
            </a:r>
            <a:r>
              <a:rPr lang="en-US" dirty="0" smtClean="0"/>
              <a:t> </a:t>
            </a:r>
            <a:r>
              <a:rPr lang="en-US" dirty="0"/>
              <a:t>the number of bytes actually read</a:t>
            </a:r>
            <a:r>
              <a:rPr lang="en-US" dirty="0" smtClean="0"/>
              <a:t>.</a:t>
            </a:r>
          </a:p>
          <a:p>
            <a:r>
              <a:rPr lang="en-US" dirty="0"/>
              <a:t>abstract </a:t>
            </a:r>
            <a:r>
              <a:rPr lang="en-US" dirty="0" err="1"/>
              <a:t>int</a:t>
            </a:r>
            <a:r>
              <a:rPr lang="en-US" dirty="0"/>
              <a:t> write(</a:t>
            </a:r>
            <a:r>
              <a:rPr lang="en-US" dirty="0" err="1"/>
              <a:t>ByteBuffer</a:t>
            </a:r>
            <a:r>
              <a:rPr lang="en-US" dirty="0"/>
              <a:t> </a:t>
            </a:r>
            <a:r>
              <a:rPr lang="en-US" i="1" dirty="0"/>
              <a:t>bb</a:t>
            </a:r>
            <a:r>
              <a:rPr lang="en-US" dirty="0"/>
              <a:t>) Writes the contents of </a:t>
            </a:r>
            <a:r>
              <a:rPr lang="en-US" i="1" dirty="0"/>
              <a:t>bb </a:t>
            </a:r>
            <a:r>
              <a:rPr lang="en-US" dirty="0"/>
              <a:t>to the </a:t>
            </a:r>
            <a:r>
              <a:rPr lang="en-US" dirty="0" smtClean="0"/>
              <a:t>invoking channel</a:t>
            </a:r>
            <a:r>
              <a:rPr lang="en-US" dirty="0"/>
              <a:t>, starting at the current </a:t>
            </a:r>
            <a:r>
              <a:rPr lang="en-US" dirty="0" smtClean="0"/>
              <a:t>position. Returns </a:t>
            </a:r>
            <a:r>
              <a:rPr lang="en-US" dirty="0"/>
              <a:t>the number of bytes written.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5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Charset and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Charsets and Selectors</a:t>
            </a:r>
          </a:p>
          <a:p>
            <a:r>
              <a:rPr lang="en-US" dirty="0"/>
              <a:t>Two other entities used by NIO are charsets and selectors.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charset </a:t>
            </a:r>
            <a:r>
              <a:rPr lang="en-US" dirty="0"/>
              <a:t>defines the </a:t>
            </a:r>
            <a:r>
              <a:rPr lang="en-US" dirty="0" smtClean="0"/>
              <a:t>way that </a:t>
            </a:r>
            <a:r>
              <a:rPr lang="en-US" dirty="0"/>
              <a:t>bytes are mapped to characters. You can encode a sequence of characters </a:t>
            </a:r>
            <a:r>
              <a:rPr lang="en-US" dirty="0" smtClean="0"/>
              <a:t>into bytes </a:t>
            </a:r>
            <a:r>
              <a:rPr lang="en-US" dirty="0"/>
              <a:t>using an </a:t>
            </a:r>
            <a:r>
              <a:rPr lang="en-US" i="1" dirty="0"/>
              <a:t>encoder</a:t>
            </a:r>
            <a:r>
              <a:rPr lang="en-US" dirty="0"/>
              <a:t>. You can decode a sequence of bytes into characters using </a:t>
            </a:r>
            <a:r>
              <a:rPr lang="en-US" dirty="0" smtClean="0"/>
              <a:t>a </a:t>
            </a:r>
            <a:r>
              <a:rPr lang="en-US" i="1" dirty="0" smtClean="0"/>
              <a:t>decoder</a:t>
            </a:r>
            <a:r>
              <a:rPr lang="en-US" dirty="0"/>
              <a:t>. Charsets, encoders, and decoders are supported by classes defined in the</a:t>
            </a:r>
          </a:p>
          <a:p>
            <a:r>
              <a:rPr lang="en-US" b="1" dirty="0" err="1"/>
              <a:t>java.nio.charset</a:t>
            </a:r>
            <a:r>
              <a:rPr lang="en-US" b="1" dirty="0"/>
              <a:t> </a:t>
            </a:r>
            <a:r>
              <a:rPr lang="en-US" dirty="0"/>
              <a:t>package. Because default encoders and decoders are provided, </a:t>
            </a:r>
            <a:r>
              <a:rPr lang="en-US" dirty="0" smtClean="0"/>
              <a:t>you will </a:t>
            </a:r>
            <a:r>
              <a:rPr lang="en-US" dirty="0"/>
              <a:t>not often need to work explicitly with charsets.</a:t>
            </a:r>
          </a:p>
          <a:p>
            <a:r>
              <a:rPr lang="en-US" dirty="0"/>
              <a:t>A </a:t>
            </a:r>
            <a:r>
              <a:rPr lang="en-US" i="1" dirty="0"/>
              <a:t>selector </a:t>
            </a:r>
            <a:r>
              <a:rPr lang="en-US" dirty="0"/>
              <a:t>supports key-based, non-blocking, multiplexed I/O. In other </a:t>
            </a:r>
            <a:r>
              <a:rPr lang="en-US" dirty="0" smtClean="0"/>
              <a:t>words, selectors </a:t>
            </a:r>
            <a:r>
              <a:rPr lang="en-US" dirty="0"/>
              <a:t>enable you to perform I/O through multiple channels. Selectors </a:t>
            </a:r>
            <a:r>
              <a:rPr lang="en-US" dirty="0" smtClean="0"/>
              <a:t>are supported </a:t>
            </a:r>
            <a:r>
              <a:rPr lang="en-US" dirty="0"/>
              <a:t>by classes defined in the </a:t>
            </a:r>
            <a:r>
              <a:rPr lang="en-US" b="1" dirty="0" err="1"/>
              <a:t>java.nio.channels</a:t>
            </a:r>
            <a:r>
              <a:rPr lang="en-US" b="1" dirty="0"/>
              <a:t> </a:t>
            </a:r>
            <a:r>
              <a:rPr lang="en-US" dirty="0"/>
              <a:t>package. Selectors are most</a:t>
            </a:r>
          </a:p>
          <a:p>
            <a:pPr marL="0" indent="0">
              <a:buNone/>
            </a:pPr>
            <a:r>
              <a:rPr lang="en-US" dirty="0" smtClean="0"/>
              <a:t>      applicable </a:t>
            </a:r>
            <a:r>
              <a:rPr lang="en-US" dirty="0"/>
              <a:t>to socket-backed channels.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read a file using a channel and a manually allocated buffer, follow this procedure.</a:t>
            </a:r>
          </a:p>
          <a:p>
            <a:r>
              <a:rPr lang="en-US" dirty="0"/>
              <a:t>First open the file for input using </a:t>
            </a:r>
            <a:r>
              <a:rPr lang="en-US" b="1" dirty="0" err="1"/>
              <a:t>FileInputStream</a:t>
            </a:r>
            <a:r>
              <a:rPr lang="en-US" dirty="0"/>
              <a:t>. Then, obtain a channel to this file</a:t>
            </a:r>
          </a:p>
          <a:p>
            <a:pPr marL="0" indent="0">
              <a:buNone/>
            </a:pPr>
            <a:r>
              <a:rPr lang="en-US" dirty="0" smtClean="0"/>
              <a:t>         by </a:t>
            </a:r>
            <a:r>
              <a:rPr lang="en-US" dirty="0"/>
              <a:t>calling </a:t>
            </a:r>
            <a:r>
              <a:rPr lang="en-US" b="1" dirty="0" err="1"/>
              <a:t>getChannel</a:t>
            </a:r>
            <a:r>
              <a:rPr lang="en-US" b="1" dirty="0"/>
              <a:t>( )</a:t>
            </a:r>
            <a:r>
              <a:rPr lang="en-US" dirty="0"/>
              <a:t>. It has this general form:</a:t>
            </a:r>
          </a:p>
          <a:p>
            <a:r>
              <a:rPr lang="en-US" dirty="0" err="1"/>
              <a:t>FileChannel</a:t>
            </a:r>
            <a:r>
              <a:rPr lang="en-US" dirty="0"/>
              <a:t> </a:t>
            </a:r>
            <a:r>
              <a:rPr lang="en-US" dirty="0" err="1"/>
              <a:t>getChannel</a:t>
            </a:r>
            <a:r>
              <a:rPr lang="en-US" dirty="0"/>
              <a:t>(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It </a:t>
            </a:r>
            <a:r>
              <a:rPr lang="en-US" dirty="0"/>
              <a:t>returns a </a:t>
            </a:r>
            <a:r>
              <a:rPr lang="en-US" b="1" dirty="0" err="1"/>
              <a:t>FileChannel</a:t>
            </a:r>
            <a:r>
              <a:rPr lang="en-US" b="1" dirty="0"/>
              <a:t> </a:t>
            </a:r>
            <a:r>
              <a:rPr lang="en-US" dirty="0"/>
              <a:t>object, which encapsulates the channel for file operations. Once</a:t>
            </a:r>
          </a:p>
          <a:p>
            <a:r>
              <a:rPr lang="en-US" dirty="0"/>
              <a:t>a file channel has been opened, obtain the size of the file by calling </a:t>
            </a:r>
            <a:r>
              <a:rPr lang="en-US" b="1" dirty="0"/>
              <a:t>size( )</a:t>
            </a:r>
            <a:r>
              <a:rPr lang="en-US" dirty="0"/>
              <a:t>, shown here: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long </a:t>
            </a:r>
            <a:r>
              <a:rPr lang="en-US" dirty="0"/>
              <a:t>size( ) 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It returns the current size, in bytes, of the channel, which reflects the underlying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Next, call </a:t>
            </a:r>
            <a:r>
              <a:rPr lang="en-US" b="1" dirty="0"/>
              <a:t>allocate( ) </a:t>
            </a:r>
            <a:r>
              <a:rPr lang="en-US" dirty="0"/>
              <a:t>to allocate a buffer large enough to hold the file’s contents. Because</a:t>
            </a:r>
          </a:p>
          <a:p>
            <a:pPr marL="0" indent="0">
              <a:buNone/>
            </a:pPr>
            <a:r>
              <a:rPr lang="en-US" dirty="0" smtClean="0"/>
              <a:t>         file </a:t>
            </a:r>
            <a:r>
              <a:rPr lang="en-US" dirty="0"/>
              <a:t>channels operate on byte buffers you will use the </a:t>
            </a:r>
            <a:r>
              <a:rPr lang="en-US" b="1" dirty="0"/>
              <a:t>allocate( ) </a:t>
            </a:r>
            <a:r>
              <a:rPr lang="en-US" dirty="0"/>
              <a:t>method defined by</a:t>
            </a:r>
          </a:p>
          <a:p>
            <a:pPr marL="0" indent="0">
              <a:buNone/>
            </a:pPr>
            <a:r>
              <a:rPr lang="en-US" b="1" dirty="0" smtClean="0"/>
              <a:t>         </a:t>
            </a:r>
            <a:r>
              <a:rPr lang="en-US" b="1" dirty="0" err="1" smtClean="0"/>
              <a:t>ByteBuffer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has this general form.</a:t>
            </a:r>
          </a:p>
          <a:p>
            <a:r>
              <a:rPr lang="en-US" dirty="0"/>
              <a:t>static </a:t>
            </a:r>
            <a:r>
              <a:rPr lang="en-US" dirty="0" err="1"/>
              <a:t>ByteBuffer</a:t>
            </a:r>
            <a:r>
              <a:rPr lang="en-US" dirty="0"/>
              <a:t> allocate(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cap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8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6.4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AU" altLang="en-AU" sz="4400">
                <a:latin typeface="Constantia" pitchFamily="18" charset="0"/>
              </a:rPr>
              <a:t>Visibility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-685800" y="1325563"/>
            <a:ext cx="105918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3"/>
            <a:r>
              <a:rPr lang="en-AU" altLang="en-AU" sz="2400">
                <a:latin typeface="Times New Roman" pitchFamily="18" charset="0"/>
                <a:ea typeface="SimSun" pitchFamily="2" charset="-122"/>
              </a:rPr>
              <a:t>public class Circle {</a:t>
            </a:r>
          </a:p>
          <a:p>
            <a:pPr lvl="3"/>
            <a:r>
              <a:rPr lang="en-AU" altLang="en-AU" sz="2400">
                <a:latin typeface="Times New Roman" pitchFamily="18" charset="0"/>
                <a:ea typeface="SimSun" pitchFamily="2" charset="-122"/>
              </a:rPr>
              <a:t>     private double x,y,r;</a:t>
            </a:r>
          </a:p>
          <a:p>
            <a:pPr lvl="3"/>
            <a:endParaRPr lang="en-AU" altLang="en-AU" sz="2400">
              <a:latin typeface="Times New Roman" pitchFamily="18" charset="0"/>
              <a:ea typeface="SimSun" pitchFamily="2" charset="-122"/>
            </a:endParaRPr>
          </a:p>
          <a:p>
            <a:pPr lvl="3"/>
            <a:r>
              <a:rPr lang="en-AU" altLang="en-AU" sz="2400">
                <a:latin typeface="Times New Roman" pitchFamily="18" charset="0"/>
                <a:ea typeface="SimSun" pitchFamily="2" charset="-122"/>
              </a:rPr>
              <a:t>            // Constructor</a:t>
            </a:r>
          </a:p>
          <a:p>
            <a:pPr lvl="3"/>
            <a:r>
              <a:rPr lang="en-AU" altLang="en-AU" sz="2400">
                <a:latin typeface="Times New Roman" pitchFamily="18" charset="0"/>
                <a:ea typeface="SimSun" pitchFamily="2" charset="-122"/>
              </a:rPr>
              <a:t>	public Circle (double x, double y, double r) {</a:t>
            </a:r>
          </a:p>
          <a:p>
            <a:pPr lvl="3"/>
            <a:r>
              <a:rPr lang="en-AU" altLang="en-AU" sz="2400">
                <a:latin typeface="Times New Roman" pitchFamily="18" charset="0"/>
                <a:ea typeface="SimSun" pitchFamily="2" charset="-122"/>
              </a:rPr>
              <a:t>		this.x = x;</a:t>
            </a:r>
          </a:p>
          <a:p>
            <a:pPr lvl="3"/>
            <a:r>
              <a:rPr lang="en-AU" altLang="en-AU" sz="2400">
                <a:latin typeface="Times New Roman" pitchFamily="18" charset="0"/>
                <a:ea typeface="SimSun" pitchFamily="2" charset="-122"/>
              </a:rPr>
              <a:t>		this.y = y;</a:t>
            </a:r>
          </a:p>
          <a:p>
            <a:pPr lvl="3"/>
            <a:r>
              <a:rPr lang="en-AU" altLang="en-AU" sz="2400">
                <a:latin typeface="Times New Roman" pitchFamily="18" charset="0"/>
                <a:ea typeface="SimSun" pitchFamily="2" charset="-122"/>
              </a:rPr>
              <a:t>		this.r = r;</a:t>
            </a:r>
          </a:p>
          <a:p>
            <a:pPr lvl="3"/>
            <a:r>
              <a:rPr lang="en-AU" altLang="en-AU" sz="2400">
                <a:latin typeface="Times New Roman" pitchFamily="18" charset="0"/>
                <a:ea typeface="SimSun" pitchFamily="2" charset="-122"/>
              </a:rPr>
              <a:t>	}</a:t>
            </a:r>
          </a:p>
          <a:p>
            <a:pPr lvl="2"/>
            <a:r>
              <a:rPr lang="en-AU" altLang="en-AU" sz="2400">
                <a:latin typeface="Times New Roman" pitchFamily="18" charset="0"/>
                <a:ea typeface="SimSun" pitchFamily="2" charset="-122"/>
              </a:rPr>
              <a:t>            //Methods to return circumference and area</a:t>
            </a:r>
          </a:p>
          <a:p>
            <a:pPr lvl="2"/>
            <a:r>
              <a:rPr lang="en-AU" altLang="en-AU" sz="2400">
                <a:latin typeface="Times New Roman" pitchFamily="18" charset="0"/>
                <a:ea typeface="SimSun" pitchFamily="2" charset="-122"/>
              </a:rPr>
              <a:t>           public double circumference() { return 2*3.14*r;}</a:t>
            </a:r>
          </a:p>
          <a:p>
            <a:pPr lvl="2"/>
            <a:r>
              <a:rPr lang="en-AU" altLang="en-AU" sz="2400">
                <a:latin typeface="Times New Roman" pitchFamily="18" charset="0"/>
                <a:ea typeface="SimSun" pitchFamily="2" charset="-122"/>
              </a:rPr>
              <a:t>           public double area() { return 3.14 * r * r; }	  </a:t>
            </a:r>
          </a:p>
          <a:p>
            <a:pPr lvl="2"/>
            <a:r>
              <a:rPr lang="en-AU" altLang="en-AU" sz="2400">
                <a:latin typeface="Times New Roman" pitchFamily="18" charset="0"/>
                <a:ea typeface="SimSun" pitchFamily="2" charset="-122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0957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/>
              <a:t>import java.io.*;</a:t>
            </a:r>
          </a:p>
          <a:p>
            <a:pPr marL="0" indent="0">
              <a:buNone/>
            </a:pPr>
            <a:r>
              <a:rPr lang="en-US" sz="4000" b="1" dirty="0"/>
              <a:t>import </a:t>
            </a:r>
            <a:r>
              <a:rPr lang="en-US" sz="4000" b="1" dirty="0" err="1"/>
              <a:t>java.nio</a:t>
            </a:r>
            <a:r>
              <a:rPr lang="en-US" sz="4000" b="1" dirty="0"/>
              <a:t>.*;</a:t>
            </a:r>
          </a:p>
          <a:p>
            <a:pPr marL="0" indent="0">
              <a:buNone/>
            </a:pPr>
            <a:r>
              <a:rPr lang="en-US" sz="4000" b="1" dirty="0"/>
              <a:t>import </a:t>
            </a:r>
            <a:r>
              <a:rPr lang="en-US" sz="4000" b="1" dirty="0" err="1"/>
              <a:t>java.nio.channels</a:t>
            </a:r>
            <a:r>
              <a:rPr lang="en-US" sz="4000" b="1" dirty="0"/>
              <a:t>.*;</a:t>
            </a:r>
          </a:p>
          <a:p>
            <a:pPr marL="0" indent="0">
              <a:buNone/>
            </a:pPr>
            <a:r>
              <a:rPr lang="en-US" sz="4000" b="1" dirty="0"/>
              <a:t>public class </a:t>
            </a:r>
            <a:r>
              <a:rPr lang="en-US" sz="4000" b="1" dirty="0" err="1"/>
              <a:t>ExplicitChannelRead</a:t>
            </a:r>
            <a:r>
              <a:rPr lang="en-US" sz="4000" b="1" dirty="0"/>
              <a:t> {</a:t>
            </a:r>
          </a:p>
          <a:p>
            <a:pPr marL="0" indent="0">
              <a:buNone/>
            </a:pPr>
            <a:r>
              <a:rPr lang="en-US" sz="4000" b="1" dirty="0"/>
              <a:t>public static void main(String </a:t>
            </a:r>
            <a:r>
              <a:rPr lang="en-US" sz="4000" b="1" dirty="0" err="1"/>
              <a:t>args</a:t>
            </a:r>
            <a:r>
              <a:rPr lang="en-US" sz="4000" b="1" dirty="0"/>
              <a:t>[])</a:t>
            </a:r>
          </a:p>
          <a:p>
            <a:pPr marL="0" indent="0">
              <a:buNone/>
            </a:pPr>
            <a:r>
              <a:rPr lang="en-US" sz="4000" b="1" dirty="0" err="1"/>
              <a:t>FileInputStream</a:t>
            </a:r>
            <a:r>
              <a:rPr lang="en-US" sz="4000" b="1" dirty="0"/>
              <a:t> </a:t>
            </a:r>
            <a:r>
              <a:rPr lang="en-US" sz="4000" b="1" dirty="0" err="1"/>
              <a:t>fIn</a:t>
            </a:r>
            <a:r>
              <a:rPr lang="en-US" sz="4000" b="1" dirty="0"/>
              <a:t>;</a:t>
            </a:r>
          </a:p>
          <a:p>
            <a:pPr marL="0" indent="0">
              <a:buNone/>
            </a:pPr>
            <a:r>
              <a:rPr lang="en-US" sz="4000" b="1" dirty="0" err="1"/>
              <a:t>FileChannel</a:t>
            </a:r>
            <a:r>
              <a:rPr lang="en-US" sz="4000" b="1" dirty="0"/>
              <a:t> </a:t>
            </a:r>
            <a:r>
              <a:rPr lang="en-US" sz="4000" b="1" dirty="0" err="1"/>
              <a:t>fChan</a:t>
            </a:r>
            <a:r>
              <a:rPr lang="en-US" sz="4000" b="1" dirty="0"/>
              <a:t>;</a:t>
            </a:r>
          </a:p>
          <a:p>
            <a:pPr marL="0" indent="0">
              <a:buNone/>
            </a:pPr>
            <a:r>
              <a:rPr lang="en-US" sz="4000" b="1" dirty="0"/>
              <a:t>long </a:t>
            </a:r>
            <a:r>
              <a:rPr lang="en-US" sz="4000" b="1" dirty="0" err="1"/>
              <a:t>fSize</a:t>
            </a:r>
            <a:r>
              <a:rPr lang="en-US" sz="4000" b="1" dirty="0"/>
              <a:t>;</a:t>
            </a:r>
          </a:p>
          <a:p>
            <a:pPr marL="0" indent="0">
              <a:buNone/>
            </a:pPr>
            <a:r>
              <a:rPr lang="en-US" sz="4000" b="1" dirty="0" err="1"/>
              <a:t>ByteBuffer</a:t>
            </a:r>
            <a:r>
              <a:rPr lang="en-US" sz="4000" b="1" dirty="0"/>
              <a:t> </a:t>
            </a:r>
            <a:r>
              <a:rPr lang="en-US" sz="4000" b="1" dirty="0" err="1"/>
              <a:t>mBuf</a:t>
            </a:r>
            <a:r>
              <a:rPr lang="en-US" sz="4000" b="1" dirty="0"/>
              <a:t>;</a:t>
            </a:r>
          </a:p>
          <a:p>
            <a:pPr marL="0" indent="0">
              <a:buNone/>
            </a:pPr>
            <a:r>
              <a:rPr lang="en-US" sz="4000" b="1" dirty="0"/>
              <a:t>try</a:t>
            </a:r>
          </a:p>
          <a:p>
            <a:pPr marL="0" indent="0">
              <a:buNone/>
            </a:pPr>
            <a:r>
              <a:rPr lang="en-US" sz="4000" b="1" dirty="0"/>
              <a:t>// First, open a file for input.</a:t>
            </a:r>
          </a:p>
          <a:p>
            <a:pPr marL="0" indent="0">
              <a:buNone/>
            </a:pPr>
            <a:r>
              <a:rPr lang="en-US" sz="4000" b="1" dirty="0" err="1"/>
              <a:t>fIn</a:t>
            </a:r>
            <a:r>
              <a:rPr lang="en-US" sz="4000" b="1" dirty="0"/>
              <a:t> = new </a:t>
            </a:r>
            <a:r>
              <a:rPr lang="en-US" sz="4000" b="1" dirty="0" err="1"/>
              <a:t>FileInputStream</a:t>
            </a:r>
            <a:r>
              <a:rPr lang="en-US" sz="4000" b="1" dirty="0"/>
              <a:t>("test.txt");</a:t>
            </a:r>
          </a:p>
          <a:p>
            <a:pPr marL="0" indent="0">
              <a:buNone/>
            </a:pPr>
            <a:r>
              <a:rPr lang="en-US" sz="4000" b="1" dirty="0"/>
              <a:t>// Next, obtain a channel to that file.</a:t>
            </a:r>
          </a:p>
          <a:p>
            <a:pPr marL="0" indent="0">
              <a:buNone/>
            </a:pPr>
            <a:r>
              <a:rPr lang="en-US" sz="4000" b="1" dirty="0" err="1"/>
              <a:t>fChan</a:t>
            </a:r>
            <a:r>
              <a:rPr lang="en-US" sz="4000" b="1" dirty="0"/>
              <a:t> = </a:t>
            </a:r>
            <a:r>
              <a:rPr lang="en-US" sz="4000" b="1" dirty="0" err="1"/>
              <a:t>fIn.getChannel</a:t>
            </a:r>
            <a:r>
              <a:rPr lang="en-US" sz="4000" b="1" dirty="0"/>
              <a:t>();</a:t>
            </a:r>
          </a:p>
          <a:p>
            <a:pPr marL="0" indent="0">
              <a:buNone/>
            </a:pPr>
            <a:r>
              <a:rPr lang="en-US" sz="4000" b="1" dirty="0"/>
              <a:t>// Now, get the file's size.</a:t>
            </a:r>
          </a:p>
          <a:p>
            <a:pPr marL="0" indent="0">
              <a:buNone/>
            </a:pPr>
            <a:r>
              <a:rPr lang="en-US" sz="4000" b="1" dirty="0" err="1"/>
              <a:t>fSize</a:t>
            </a:r>
            <a:r>
              <a:rPr lang="en-US" sz="4000" b="1" dirty="0"/>
              <a:t> = </a:t>
            </a:r>
            <a:r>
              <a:rPr lang="en-US" sz="4000" b="1" dirty="0" err="1"/>
              <a:t>fChan.size</a:t>
            </a:r>
            <a:r>
              <a:rPr lang="en-US" sz="4000" b="1" dirty="0"/>
              <a:t>();</a:t>
            </a:r>
          </a:p>
          <a:p>
            <a:pPr marL="0" indent="0">
              <a:buNone/>
            </a:pPr>
            <a:r>
              <a:rPr lang="en-US" sz="4000" b="1" dirty="0"/>
              <a:t>// Allocate a buffer of the necessary size.</a:t>
            </a:r>
          </a:p>
          <a:p>
            <a:pPr marL="0" indent="0">
              <a:buNone/>
            </a:pPr>
            <a:r>
              <a:rPr lang="en-US" sz="4000" b="1" dirty="0" err="1"/>
              <a:t>mBuf</a:t>
            </a:r>
            <a:r>
              <a:rPr lang="en-US" sz="4000" b="1" dirty="0"/>
              <a:t> = </a:t>
            </a:r>
            <a:r>
              <a:rPr lang="en-US" sz="4000" b="1" dirty="0" err="1"/>
              <a:t>ByteBuffer.allocate</a:t>
            </a:r>
            <a:r>
              <a:rPr lang="en-US" sz="4000" b="1" dirty="0"/>
              <a:t>((</a:t>
            </a:r>
            <a:r>
              <a:rPr lang="en-US" sz="4000" b="1" dirty="0" err="1"/>
              <a:t>int</a:t>
            </a:r>
            <a:r>
              <a:rPr lang="en-US" sz="4000" b="1" dirty="0"/>
              <a:t>)</a:t>
            </a:r>
            <a:r>
              <a:rPr lang="en-US" sz="4000" b="1" dirty="0" err="1"/>
              <a:t>fSize</a:t>
            </a:r>
            <a:r>
              <a:rPr lang="en-US" sz="4000" b="1" dirty="0"/>
              <a:t>);</a:t>
            </a:r>
          </a:p>
          <a:p>
            <a:pPr marL="0" indent="0">
              <a:buNone/>
            </a:pPr>
            <a:r>
              <a:rPr lang="en-US" sz="4000" b="1" dirty="0"/>
              <a:t>// Read the file into the buffer.</a:t>
            </a:r>
          </a:p>
          <a:p>
            <a:pPr marL="0" indent="0">
              <a:buNone/>
            </a:pPr>
            <a:r>
              <a:rPr lang="en-US" sz="4000" b="1" dirty="0" err="1"/>
              <a:t>fChan.read</a:t>
            </a:r>
            <a:r>
              <a:rPr lang="en-US" sz="4000" b="1" dirty="0"/>
              <a:t>(</a:t>
            </a:r>
            <a:r>
              <a:rPr lang="en-US" sz="4000" b="1" dirty="0" err="1"/>
              <a:t>mBuf</a:t>
            </a:r>
            <a:r>
              <a:rPr lang="en-US" sz="4000" b="1" dirty="0"/>
              <a:t>);</a:t>
            </a:r>
          </a:p>
          <a:p>
            <a:pPr marL="0" indent="0">
              <a:buNone/>
            </a:pPr>
            <a:r>
              <a:rPr lang="en-US" sz="4000" b="1" dirty="0"/>
              <a:t>// Rewind the buffer so that it can be read.</a:t>
            </a:r>
          </a:p>
          <a:p>
            <a:pPr marL="0" indent="0">
              <a:buNone/>
            </a:pPr>
            <a:r>
              <a:rPr lang="en-US" sz="4000" b="1" dirty="0" err="1"/>
              <a:t>mBuf.rewind</a:t>
            </a:r>
            <a:r>
              <a:rPr lang="en-US" sz="4000" b="1" dirty="0"/>
              <a:t>();</a:t>
            </a:r>
          </a:p>
          <a:p>
            <a:pPr marL="0" indent="0">
              <a:buNone/>
            </a:pPr>
            <a:r>
              <a:rPr lang="en-US" sz="4000" b="1" dirty="0"/>
              <a:t>// Read bytes from the buffer.</a:t>
            </a:r>
          </a:p>
          <a:p>
            <a:pPr marL="0" indent="0">
              <a:buNone/>
            </a:pPr>
            <a:r>
              <a:rPr lang="nn-NO" sz="4000" b="1" dirty="0"/>
              <a:t>for(int i=0; i &lt; fSize; i</a:t>
            </a:r>
            <a:r>
              <a:rPr lang="nn-NO" sz="4000" b="1" dirty="0" smtClean="0"/>
              <a:t>++)</a:t>
            </a:r>
            <a:endParaRPr lang="pt-BR" sz="4000" b="1" dirty="0"/>
          </a:p>
          <a:p>
            <a:pPr marL="0" indent="0">
              <a:buNone/>
            </a:pPr>
            <a:r>
              <a:rPr lang="en-US" sz="4000" b="1" dirty="0" err="1"/>
              <a:t>System.out.print</a:t>
            </a:r>
            <a:r>
              <a:rPr lang="en-US" sz="4000" b="1" dirty="0"/>
              <a:t>((char)</a:t>
            </a:r>
            <a:r>
              <a:rPr lang="en-US" sz="4000" b="1" dirty="0" err="1"/>
              <a:t>mBuf.get</a:t>
            </a:r>
            <a:r>
              <a:rPr lang="en-US" sz="4000" b="1" dirty="0"/>
              <a:t>());</a:t>
            </a:r>
          </a:p>
          <a:p>
            <a:pPr marL="0" indent="0">
              <a:buNone/>
            </a:pPr>
            <a:r>
              <a:rPr lang="en-US" sz="4000" b="1" dirty="0" err="1"/>
              <a:t>System.out.println</a:t>
            </a:r>
            <a:r>
              <a:rPr lang="en-US" sz="4000" b="1" dirty="0"/>
              <a:t>();</a:t>
            </a:r>
          </a:p>
          <a:p>
            <a:pPr marL="0" indent="0">
              <a:buNone/>
            </a:pPr>
            <a:r>
              <a:rPr lang="en-US" sz="4000" b="1" dirty="0" err="1"/>
              <a:t>fChan.close</a:t>
            </a:r>
            <a:r>
              <a:rPr lang="en-US" sz="4000" b="1" dirty="0"/>
              <a:t>(); // close channel</a:t>
            </a:r>
          </a:p>
          <a:p>
            <a:pPr marL="0" indent="0">
              <a:buNone/>
            </a:pPr>
            <a:r>
              <a:rPr lang="en-US" sz="4000" b="1" dirty="0" err="1"/>
              <a:t>fIn.close</a:t>
            </a:r>
            <a:r>
              <a:rPr lang="en-US" sz="4000" b="1" dirty="0"/>
              <a:t>(); // close file</a:t>
            </a:r>
          </a:p>
          <a:p>
            <a:pPr marL="0" indent="0">
              <a:buNone/>
            </a:pPr>
            <a:r>
              <a:rPr lang="en-US" sz="4000" b="1" dirty="0"/>
              <a:t>} catch (</a:t>
            </a:r>
            <a:r>
              <a:rPr lang="en-US" sz="4000" b="1" dirty="0" err="1"/>
              <a:t>IOException</a:t>
            </a:r>
            <a:r>
              <a:rPr lang="en-US" sz="4000" b="1" dirty="0"/>
              <a:t> </a:t>
            </a:r>
            <a:r>
              <a:rPr lang="en-US" sz="4000" b="1" dirty="0" err="1"/>
              <a:t>exc</a:t>
            </a:r>
            <a:r>
              <a:rPr lang="en-US" sz="4000" b="1" dirty="0"/>
              <a:t>) {</a:t>
            </a:r>
          </a:p>
          <a:p>
            <a:pPr marL="0" indent="0">
              <a:buNone/>
            </a:pPr>
            <a:r>
              <a:rPr lang="en-US" sz="4000" b="1" dirty="0" err="1"/>
              <a:t>System.out.println</a:t>
            </a:r>
            <a:r>
              <a:rPr lang="en-US" sz="4000" b="1" dirty="0"/>
              <a:t>(</a:t>
            </a:r>
            <a:r>
              <a:rPr lang="en-US" sz="4000" b="1" dirty="0" err="1"/>
              <a:t>exc</a:t>
            </a:r>
            <a:r>
              <a:rPr lang="en-US" sz="4000" b="1" dirty="0"/>
              <a:t>);</a:t>
            </a:r>
          </a:p>
          <a:p>
            <a:pPr marL="0" indent="0">
              <a:buNone/>
            </a:pPr>
            <a:r>
              <a:rPr lang="en-US" sz="4000" b="1" dirty="0" err="1"/>
              <a:t>System.exit</a:t>
            </a:r>
            <a:r>
              <a:rPr lang="en-US" sz="4000" b="1" dirty="0"/>
              <a:t>(1);</a:t>
            </a:r>
          </a:p>
          <a:p>
            <a:pPr marL="0" indent="0">
              <a:buNone/>
            </a:pPr>
            <a:r>
              <a:rPr lang="en-US" sz="4000" b="1" dirty="0"/>
              <a:t>}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20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map( ) </a:t>
            </a:r>
            <a:r>
              <a:rPr lang="en-US" dirty="0"/>
              <a:t>method is shown here:</a:t>
            </a:r>
          </a:p>
          <a:p>
            <a:r>
              <a:rPr lang="en-US" dirty="0" err="1"/>
              <a:t>MappedByteBuffer</a:t>
            </a:r>
            <a:r>
              <a:rPr lang="en-US" dirty="0"/>
              <a:t> map(</a:t>
            </a:r>
            <a:r>
              <a:rPr lang="en-US" dirty="0" err="1"/>
              <a:t>FileChannel.MapMode</a:t>
            </a:r>
            <a:r>
              <a:rPr lang="en-US" dirty="0"/>
              <a:t> </a:t>
            </a:r>
            <a:r>
              <a:rPr lang="en-US" i="1" dirty="0" err="1" smtClean="0"/>
              <a:t>how</a:t>
            </a:r>
            <a:r>
              <a:rPr lang="en-US" dirty="0" err="1" smtClean="0"/>
              <a:t>,long</a:t>
            </a:r>
            <a:r>
              <a:rPr lang="en-US" dirty="0" smtClean="0"/>
              <a:t> </a:t>
            </a:r>
            <a:r>
              <a:rPr lang="en-US" i="1" dirty="0" err="1"/>
              <a:t>pos</a:t>
            </a:r>
            <a:r>
              <a:rPr lang="en-US" dirty="0"/>
              <a:t>, long </a:t>
            </a:r>
            <a:r>
              <a:rPr lang="en-US" i="1" dirty="0"/>
              <a:t>size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map( ) </a:t>
            </a:r>
            <a:r>
              <a:rPr lang="en-US" dirty="0"/>
              <a:t>method causes the data in the file to be mapped into a buffer in memory.</a:t>
            </a:r>
          </a:p>
          <a:p>
            <a:r>
              <a:rPr lang="en-US" dirty="0"/>
              <a:t>The value in </a:t>
            </a:r>
            <a:r>
              <a:rPr lang="en-US" i="1" dirty="0"/>
              <a:t>how </a:t>
            </a:r>
            <a:r>
              <a:rPr lang="en-US" dirty="0"/>
              <a:t>determines what type of operations are allowed. It must be one </a:t>
            </a:r>
            <a:r>
              <a:rPr lang="en-US" dirty="0" smtClean="0"/>
              <a:t>of these </a:t>
            </a:r>
            <a:r>
              <a:rPr lang="en-US" dirty="0"/>
              <a:t>values.</a:t>
            </a:r>
          </a:p>
          <a:p>
            <a:r>
              <a:rPr lang="en-US" dirty="0" err="1" smtClean="0"/>
              <a:t>MapMode.READ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MapMode.READ_WRITE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MapMode.PRIVATE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map to read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The following program reworks the first example so that it uses a mapped file.</a:t>
            </a:r>
          </a:p>
          <a:p>
            <a:pPr marL="0" indent="0">
              <a:buNone/>
            </a:pPr>
            <a:r>
              <a:rPr lang="en-US" sz="4000" dirty="0"/>
              <a:t>// Use a mapped file to read a text file.</a:t>
            </a:r>
          </a:p>
          <a:p>
            <a:pPr marL="0" indent="0">
              <a:buNone/>
            </a:pPr>
            <a:r>
              <a:rPr lang="en-US" sz="4000" dirty="0"/>
              <a:t>import java.io.*;</a:t>
            </a:r>
          </a:p>
          <a:p>
            <a:pPr marL="0" indent="0">
              <a:buNone/>
            </a:pPr>
            <a:r>
              <a:rPr lang="en-US" sz="4000" dirty="0"/>
              <a:t>import </a:t>
            </a:r>
            <a:r>
              <a:rPr lang="en-US" sz="4000" dirty="0" err="1"/>
              <a:t>java.nio</a:t>
            </a:r>
            <a:r>
              <a:rPr lang="en-US" sz="4000" dirty="0"/>
              <a:t>.*;</a:t>
            </a:r>
          </a:p>
          <a:p>
            <a:pPr marL="0" indent="0">
              <a:buNone/>
            </a:pPr>
            <a:r>
              <a:rPr lang="en-US" sz="4000" dirty="0"/>
              <a:t>import </a:t>
            </a:r>
            <a:r>
              <a:rPr lang="en-US" sz="4000" dirty="0" err="1"/>
              <a:t>java.nio.channels</a:t>
            </a:r>
            <a:r>
              <a:rPr lang="en-US" sz="4000" dirty="0"/>
              <a:t>.*;</a:t>
            </a:r>
          </a:p>
          <a:p>
            <a:pPr marL="0" indent="0">
              <a:buNone/>
            </a:pPr>
            <a:r>
              <a:rPr lang="en-US" sz="4000" dirty="0"/>
              <a:t>public class </a:t>
            </a:r>
            <a:r>
              <a:rPr lang="en-US" sz="4000" dirty="0" err="1"/>
              <a:t>MappedChannelRead</a:t>
            </a:r>
            <a:r>
              <a:rPr lang="en-US" sz="4000" dirty="0"/>
              <a:t> {</a:t>
            </a:r>
          </a:p>
          <a:p>
            <a:pPr marL="0" indent="0">
              <a:buNone/>
            </a:pPr>
            <a:r>
              <a:rPr lang="en-US" sz="4000" dirty="0"/>
              <a:t>public static void main(String </a:t>
            </a:r>
            <a:r>
              <a:rPr lang="en-US" sz="4000" dirty="0" err="1"/>
              <a:t>args</a:t>
            </a:r>
            <a:r>
              <a:rPr lang="en-US" sz="4000" dirty="0"/>
              <a:t>[]) {</a:t>
            </a:r>
          </a:p>
          <a:p>
            <a:pPr marL="0" indent="0">
              <a:buNone/>
            </a:pPr>
            <a:r>
              <a:rPr lang="en-US" sz="4000" dirty="0" err="1"/>
              <a:t>FileInputStream</a:t>
            </a:r>
            <a:r>
              <a:rPr lang="en-US" sz="4000" dirty="0"/>
              <a:t> </a:t>
            </a:r>
            <a:r>
              <a:rPr lang="en-US" sz="4000" dirty="0" err="1"/>
              <a:t>fIn</a:t>
            </a:r>
            <a:r>
              <a:rPr lang="en-US" sz="4000" dirty="0"/>
              <a:t>;</a:t>
            </a:r>
          </a:p>
          <a:p>
            <a:pPr marL="0" indent="0">
              <a:buNone/>
            </a:pPr>
            <a:r>
              <a:rPr lang="en-US" sz="4000" dirty="0" err="1"/>
              <a:t>FileChannel</a:t>
            </a:r>
            <a:r>
              <a:rPr lang="en-US" sz="4000" dirty="0"/>
              <a:t> </a:t>
            </a:r>
            <a:r>
              <a:rPr lang="en-US" sz="4000" dirty="0" err="1"/>
              <a:t>fChan</a:t>
            </a:r>
            <a:r>
              <a:rPr lang="en-US" sz="4000" dirty="0"/>
              <a:t>;</a:t>
            </a:r>
          </a:p>
          <a:p>
            <a:pPr marL="0" indent="0">
              <a:buNone/>
            </a:pPr>
            <a:r>
              <a:rPr lang="en-US" sz="4000" dirty="0"/>
              <a:t>long </a:t>
            </a:r>
            <a:r>
              <a:rPr lang="en-US" sz="4000" dirty="0" err="1"/>
              <a:t>fSize</a:t>
            </a:r>
            <a:r>
              <a:rPr lang="en-US" sz="4000" dirty="0"/>
              <a:t>;</a:t>
            </a:r>
          </a:p>
          <a:p>
            <a:pPr marL="0" indent="0">
              <a:buNone/>
            </a:pPr>
            <a:r>
              <a:rPr lang="en-US" sz="4000" dirty="0" err="1"/>
              <a:t>MappedByteBuffer</a:t>
            </a:r>
            <a:r>
              <a:rPr lang="en-US" sz="4000" dirty="0"/>
              <a:t> </a:t>
            </a:r>
            <a:r>
              <a:rPr lang="en-US" sz="4000" dirty="0" err="1"/>
              <a:t>mBuf</a:t>
            </a:r>
            <a:r>
              <a:rPr lang="en-US" sz="4000" dirty="0"/>
              <a:t>;</a:t>
            </a:r>
          </a:p>
          <a:p>
            <a:pPr marL="0" indent="0">
              <a:buNone/>
            </a:pPr>
            <a:r>
              <a:rPr lang="en-US" sz="4000" dirty="0"/>
              <a:t>try {</a:t>
            </a:r>
          </a:p>
          <a:p>
            <a:pPr marL="0" indent="0">
              <a:buNone/>
            </a:pPr>
            <a:r>
              <a:rPr lang="en-US" sz="4000" dirty="0"/>
              <a:t>// First, open an file for input.</a:t>
            </a:r>
          </a:p>
          <a:p>
            <a:pPr marL="0" indent="0">
              <a:buNone/>
            </a:pPr>
            <a:r>
              <a:rPr lang="en-US" sz="4000" dirty="0" err="1"/>
              <a:t>fIn</a:t>
            </a:r>
            <a:r>
              <a:rPr lang="en-US" sz="4000" dirty="0"/>
              <a:t> = new </a:t>
            </a:r>
            <a:r>
              <a:rPr lang="en-US" sz="4000" dirty="0" err="1"/>
              <a:t>FileInputStream</a:t>
            </a:r>
            <a:r>
              <a:rPr lang="en-US" sz="4000" dirty="0"/>
              <a:t>("test.txt");</a:t>
            </a:r>
          </a:p>
          <a:p>
            <a:pPr marL="0" indent="0">
              <a:buNone/>
            </a:pPr>
            <a:r>
              <a:rPr lang="en-US" sz="4000" dirty="0"/>
              <a:t>// Next, obtain a channel to that file.</a:t>
            </a:r>
          </a:p>
          <a:p>
            <a:pPr marL="0" indent="0">
              <a:buNone/>
            </a:pPr>
            <a:r>
              <a:rPr lang="en-US" sz="4000" dirty="0" err="1"/>
              <a:t>fChan</a:t>
            </a:r>
            <a:r>
              <a:rPr lang="en-US" sz="4000" dirty="0"/>
              <a:t> = </a:t>
            </a:r>
            <a:r>
              <a:rPr lang="en-US" sz="4000" dirty="0" err="1"/>
              <a:t>fIn.getChannel</a:t>
            </a:r>
            <a:r>
              <a:rPr lang="en-US" sz="4000" dirty="0"/>
              <a:t>();</a:t>
            </a:r>
          </a:p>
          <a:p>
            <a:pPr marL="0" indent="0">
              <a:buNone/>
            </a:pPr>
            <a:r>
              <a:rPr lang="en-US" sz="4000" dirty="0"/>
              <a:t>// Get the size of the file.</a:t>
            </a:r>
          </a:p>
          <a:p>
            <a:pPr marL="0" indent="0">
              <a:buNone/>
            </a:pPr>
            <a:r>
              <a:rPr lang="en-US" sz="4000" dirty="0" err="1"/>
              <a:t>fSize</a:t>
            </a:r>
            <a:r>
              <a:rPr lang="en-US" sz="4000" dirty="0"/>
              <a:t> = </a:t>
            </a:r>
            <a:r>
              <a:rPr lang="en-US" sz="4000" dirty="0" err="1"/>
              <a:t>fChan.size</a:t>
            </a:r>
            <a:r>
              <a:rPr lang="en-US" sz="4000" dirty="0"/>
              <a:t>();</a:t>
            </a:r>
          </a:p>
          <a:p>
            <a:pPr marL="0" indent="0">
              <a:buNone/>
            </a:pPr>
            <a:r>
              <a:rPr lang="en-US" sz="4000" dirty="0"/>
              <a:t>// Now, map the file into a buffer.</a:t>
            </a:r>
          </a:p>
          <a:p>
            <a:pPr marL="0" indent="0">
              <a:buNone/>
            </a:pPr>
            <a:r>
              <a:rPr lang="en-US" sz="4000" dirty="0" err="1"/>
              <a:t>mBuf</a:t>
            </a:r>
            <a:r>
              <a:rPr lang="en-US" sz="4000" dirty="0"/>
              <a:t> = </a:t>
            </a:r>
            <a:r>
              <a:rPr lang="en-US" sz="4000" dirty="0" err="1"/>
              <a:t>fChan.map</a:t>
            </a:r>
            <a:r>
              <a:rPr lang="en-US" sz="4000" dirty="0"/>
              <a:t>(</a:t>
            </a:r>
            <a:r>
              <a:rPr lang="en-US" sz="4000" dirty="0" err="1"/>
              <a:t>FileChannel.MapMode.READ_ONLY</a:t>
            </a:r>
            <a:r>
              <a:rPr lang="en-US" sz="4000" dirty="0"/>
              <a:t>,</a:t>
            </a:r>
          </a:p>
          <a:p>
            <a:pPr marL="0" indent="0">
              <a:buNone/>
            </a:pPr>
            <a:r>
              <a:rPr lang="en-US" sz="4000" dirty="0"/>
              <a:t>0, </a:t>
            </a:r>
            <a:r>
              <a:rPr lang="en-US" sz="4000" dirty="0" err="1"/>
              <a:t>fSize</a:t>
            </a:r>
            <a:r>
              <a:rPr lang="en-US" sz="4000" dirty="0"/>
              <a:t>);</a:t>
            </a:r>
          </a:p>
          <a:p>
            <a:pPr marL="0" indent="0">
              <a:buNone/>
            </a:pPr>
            <a:r>
              <a:rPr lang="en-US" sz="4000" dirty="0"/>
              <a:t>// Read bytes from the buffer.</a:t>
            </a:r>
          </a:p>
          <a:p>
            <a:pPr marL="0" indent="0">
              <a:buNone/>
            </a:pPr>
            <a:r>
              <a:rPr lang="nn-NO" sz="4000" dirty="0"/>
              <a:t>for(int i=0; i &lt; fSize; i++)</a:t>
            </a:r>
          </a:p>
          <a:p>
            <a:pPr marL="0" indent="0">
              <a:buNone/>
            </a:pPr>
            <a:r>
              <a:rPr lang="en-US" sz="4000" dirty="0" err="1"/>
              <a:t>System.out.print</a:t>
            </a:r>
            <a:r>
              <a:rPr lang="en-US" sz="4000" dirty="0"/>
              <a:t>((char)</a:t>
            </a:r>
            <a:r>
              <a:rPr lang="en-US" sz="4000" dirty="0" err="1"/>
              <a:t>mBuf.get</a:t>
            </a:r>
            <a:r>
              <a:rPr lang="en-US" sz="4000" dirty="0"/>
              <a:t>());</a:t>
            </a:r>
          </a:p>
          <a:p>
            <a:pPr marL="0" indent="0">
              <a:buNone/>
            </a:pPr>
            <a:r>
              <a:rPr lang="en-US" sz="4000" dirty="0" err="1"/>
              <a:t>fChan.close</a:t>
            </a:r>
            <a:r>
              <a:rPr lang="en-US" sz="4000" dirty="0"/>
              <a:t>(); // close channel</a:t>
            </a:r>
          </a:p>
          <a:p>
            <a:pPr marL="0" indent="0">
              <a:buNone/>
            </a:pPr>
            <a:r>
              <a:rPr lang="en-US" sz="4000" dirty="0" err="1"/>
              <a:t>fIn.close</a:t>
            </a:r>
            <a:r>
              <a:rPr lang="en-US" sz="4000" dirty="0"/>
              <a:t>(); // close file</a:t>
            </a:r>
          </a:p>
          <a:p>
            <a:pPr marL="0" indent="0">
              <a:buNone/>
            </a:pPr>
            <a:r>
              <a:rPr lang="en-US" sz="4000" dirty="0"/>
              <a:t>} catch (</a:t>
            </a:r>
            <a:r>
              <a:rPr lang="en-US" sz="4000" dirty="0" err="1"/>
              <a:t>IOException</a:t>
            </a:r>
            <a:r>
              <a:rPr lang="en-US" sz="4000" dirty="0"/>
              <a:t> </a:t>
            </a:r>
            <a:r>
              <a:rPr lang="en-US" sz="4000" dirty="0" err="1"/>
              <a:t>exc</a:t>
            </a:r>
            <a:r>
              <a:rPr lang="en-US" sz="4000" dirty="0"/>
              <a:t>) </a:t>
            </a:r>
            <a:r>
              <a:rPr lang="en-US" sz="4000" dirty="0" smtClean="0"/>
              <a:t>{</a:t>
            </a:r>
          </a:p>
          <a:p>
            <a:pPr marL="0" indent="0">
              <a:buNone/>
            </a:pPr>
            <a:r>
              <a:rPr lang="en-US" sz="4000" dirty="0" err="1"/>
              <a:t>System.out.println</a:t>
            </a:r>
            <a:r>
              <a:rPr lang="en-US" sz="4000" dirty="0"/>
              <a:t>(</a:t>
            </a:r>
            <a:r>
              <a:rPr lang="en-US" sz="4000" dirty="0" err="1"/>
              <a:t>exc</a:t>
            </a:r>
            <a:r>
              <a:rPr lang="en-US" sz="4000" dirty="0"/>
              <a:t>);</a:t>
            </a:r>
          </a:p>
          <a:p>
            <a:pPr marL="0" indent="0">
              <a:buNone/>
            </a:pPr>
            <a:r>
              <a:rPr lang="en-US" sz="4000" dirty="0" err="1"/>
              <a:t>System.exit</a:t>
            </a:r>
            <a:r>
              <a:rPr lang="en-US" sz="4000" dirty="0"/>
              <a:t>(1);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pPr marL="0" indent="0">
              <a:buNone/>
            </a:pPr>
            <a:r>
              <a:rPr lang="en-US" sz="4000" dirty="0"/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04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are several ways to write to a file through a channel. Again, we will look at </a:t>
            </a:r>
            <a:r>
              <a:rPr lang="en-US" dirty="0" smtClean="0"/>
              <a:t>two. First</a:t>
            </a:r>
            <a:r>
              <a:rPr lang="en-US" dirty="0"/>
              <a:t>, you can write data to an output file through a channel, by using explicit </a:t>
            </a:r>
            <a:r>
              <a:rPr lang="en-US" dirty="0" smtClean="0"/>
              <a:t>write operations.</a:t>
            </a:r>
          </a:p>
          <a:p>
            <a:r>
              <a:rPr lang="en-US" dirty="0" smtClean="0"/>
              <a:t> </a:t>
            </a:r>
            <a:r>
              <a:rPr lang="en-US" dirty="0"/>
              <a:t>Second, if the file is opened for read/write operations, you can map the </a:t>
            </a:r>
            <a:r>
              <a:rPr lang="en-US" dirty="0" smtClean="0"/>
              <a:t>file to </a:t>
            </a:r>
            <a:r>
              <a:rPr lang="en-US" dirty="0"/>
              <a:t>a buffer and then write to that buffer. Changes to the buffer will automatically </a:t>
            </a:r>
            <a:r>
              <a:rPr lang="en-US" dirty="0" smtClean="0"/>
              <a:t>be reflected </a:t>
            </a:r>
            <a:r>
              <a:rPr lang="en-US" dirty="0"/>
              <a:t>in the file. Both ways are described here.</a:t>
            </a:r>
          </a:p>
          <a:p>
            <a:r>
              <a:rPr lang="en-US" dirty="0"/>
              <a:t>To write to a file through a channel using explicit calls to </a:t>
            </a:r>
            <a:r>
              <a:rPr lang="en-US" b="1" dirty="0"/>
              <a:t>write( )</a:t>
            </a:r>
            <a:r>
              <a:rPr lang="en-US" dirty="0"/>
              <a:t>, follow </a:t>
            </a:r>
            <a:r>
              <a:rPr lang="en-US" dirty="0" smtClean="0"/>
              <a:t>these steps</a:t>
            </a:r>
            <a:r>
              <a:rPr lang="en-US" dirty="0"/>
              <a:t>. First, open the file for output. Then, allocate a byte buffer, put the data </a:t>
            </a:r>
            <a:r>
              <a:rPr lang="en-US" dirty="0" smtClean="0"/>
              <a:t>you want </a:t>
            </a:r>
            <a:r>
              <a:rPr lang="en-US" dirty="0"/>
              <a:t>to write into that buffer, and then called </a:t>
            </a:r>
            <a:r>
              <a:rPr lang="en-US" b="1" dirty="0"/>
              <a:t>write( ) </a:t>
            </a:r>
            <a:r>
              <a:rPr lang="en-US" dirty="0"/>
              <a:t>on the channel. </a:t>
            </a:r>
            <a:endParaRPr lang="en-US" dirty="0" smtClean="0"/>
          </a:p>
          <a:p>
            <a:r>
              <a:rPr lang="en-US" dirty="0" smtClean="0"/>
              <a:t>The following program </a:t>
            </a:r>
            <a:r>
              <a:rPr lang="en-US" dirty="0"/>
              <a:t>demonstrates this procedure. It writes the alphabet to a file called </a:t>
            </a:r>
            <a:r>
              <a:rPr lang="en-US" b="1" dirty="0"/>
              <a:t>test.txt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// Write to a file using the new I/O.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/>
              <a:t>import </a:t>
            </a:r>
            <a:r>
              <a:rPr lang="en-US" sz="1000" dirty="0"/>
              <a:t>java.io.*;</a:t>
            </a:r>
          </a:p>
          <a:p>
            <a:pPr marL="0" indent="0">
              <a:buNone/>
            </a:pPr>
            <a:r>
              <a:rPr lang="en-US" sz="1000" dirty="0"/>
              <a:t>import </a:t>
            </a:r>
            <a:r>
              <a:rPr lang="en-US" sz="1000" dirty="0" err="1"/>
              <a:t>java.nio</a:t>
            </a:r>
            <a:r>
              <a:rPr lang="en-US" sz="1000" dirty="0"/>
              <a:t>.*;</a:t>
            </a:r>
          </a:p>
          <a:p>
            <a:pPr marL="0" indent="0">
              <a:buNone/>
            </a:pPr>
            <a:r>
              <a:rPr lang="en-US" sz="1000" dirty="0"/>
              <a:t>import </a:t>
            </a:r>
            <a:r>
              <a:rPr lang="en-US" sz="1000" dirty="0" err="1"/>
              <a:t>java.nio.channels</a:t>
            </a:r>
            <a:r>
              <a:rPr lang="en-US" sz="1000" dirty="0"/>
              <a:t>.*;</a:t>
            </a:r>
          </a:p>
          <a:p>
            <a:pPr marL="0" indent="0">
              <a:buNone/>
            </a:pPr>
            <a:r>
              <a:rPr lang="en-US" sz="1000" dirty="0"/>
              <a:t>public class </a:t>
            </a:r>
            <a:r>
              <a:rPr lang="en-US" sz="1000" dirty="0" err="1"/>
              <a:t>ExplicitChannelWrite</a:t>
            </a:r>
            <a:r>
              <a:rPr lang="en-US" sz="1000" dirty="0"/>
              <a:t> {</a:t>
            </a:r>
          </a:p>
          <a:p>
            <a:pPr marL="0" indent="0">
              <a:buNone/>
            </a:pPr>
            <a:r>
              <a:rPr lang="en-US" sz="1000" dirty="0"/>
              <a:t>public static void main(String </a:t>
            </a:r>
            <a:r>
              <a:rPr lang="en-US" sz="1000" dirty="0" err="1"/>
              <a:t>args</a:t>
            </a:r>
            <a:r>
              <a:rPr lang="en-US" sz="1000" dirty="0"/>
              <a:t>[]) {</a:t>
            </a:r>
          </a:p>
          <a:p>
            <a:pPr marL="0" indent="0">
              <a:buNone/>
            </a:pPr>
            <a:r>
              <a:rPr lang="en-US" sz="1000" dirty="0" err="1"/>
              <a:t>FileOutputStream</a:t>
            </a:r>
            <a:r>
              <a:rPr lang="en-US" sz="1000" dirty="0"/>
              <a:t> </a:t>
            </a:r>
            <a:r>
              <a:rPr lang="en-US" sz="1000" dirty="0" err="1"/>
              <a:t>fOut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 err="1"/>
              <a:t>FileChannel</a:t>
            </a:r>
            <a:r>
              <a:rPr lang="en-US" sz="1000" dirty="0"/>
              <a:t> </a:t>
            </a:r>
            <a:r>
              <a:rPr lang="en-US" sz="1000" dirty="0" err="1"/>
              <a:t>fChan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 err="1"/>
              <a:t>ByteBuffer</a:t>
            </a:r>
            <a:r>
              <a:rPr lang="en-US" sz="1000" dirty="0"/>
              <a:t> </a:t>
            </a:r>
            <a:r>
              <a:rPr lang="en-US" sz="1000" dirty="0" err="1"/>
              <a:t>mBuf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try {</a:t>
            </a:r>
          </a:p>
          <a:p>
            <a:pPr marL="0" indent="0">
              <a:buNone/>
            </a:pPr>
            <a:r>
              <a:rPr lang="en-US" sz="1000" dirty="0" err="1"/>
              <a:t>fOut</a:t>
            </a:r>
            <a:r>
              <a:rPr lang="en-US" sz="1000" dirty="0"/>
              <a:t> = new </a:t>
            </a:r>
            <a:r>
              <a:rPr lang="en-US" sz="1000" dirty="0" err="1"/>
              <a:t>FileOutputStream</a:t>
            </a:r>
            <a:r>
              <a:rPr lang="en-US" sz="1000" dirty="0"/>
              <a:t>("test.txt");</a:t>
            </a:r>
          </a:p>
          <a:p>
            <a:pPr marL="0" indent="0">
              <a:buNone/>
            </a:pPr>
            <a:r>
              <a:rPr lang="en-US" sz="1000" dirty="0"/>
              <a:t>// Get a channel to the output file.</a:t>
            </a:r>
          </a:p>
          <a:p>
            <a:pPr marL="0" indent="0">
              <a:buNone/>
            </a:pPr>
            <a:r>
              <a:rPr lang="en-US" sz="1000" dirty="0" err="1"/>
              <a:t>fChan</a:t>
            </a:r>
            <a:r>
              <a:rPr lang="en-US" sz="1000" dirty="0"/>
              <a:t> = </a:t>
            </a:r>
            <a:r>
              <a:rPr lang="en-US" sz="1000" dirty="0" err="1"/>
              <a:t>fOut.getChannel</a:t>
            </a:r>
            <a:r>
              <a:rPr lang="en-US" sz="1000" dirty="0"/>
              <a:t>();</a:t>
            </a:r>
          </a:p>
          <a:p>
            <a:pPr marL="0" indent="0">
              <a:buNone/>
            </a:pPr>
            <a:r>
              <a:rPr lang="en-US" sz="1000" dirty="0"/>
              <a:t>// Create a buffer.</a:t>
            </a:r>
          </a:p>
          <a:p>
            <a:pPr marL="0" indent="0">
              <a:buNone/>
            </a:pPr>
            <a:r>
              <a:rPr lang="en-US" sz="1000" dirty="0" err="1" smtClean="0"/>
              <a:t>mBuf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/>
              <a:t>ByteBuffer.allocateDirect</a:t>
            </a:r>
            <a:r>
              <a:rPr lang="en-US" sz="1000" dirty="0"/>
              <a:t>(26);</a:t>
            </a:r>
          </a:p>
          <a:p>
            <a:pPr marL="0" indent="0">
              <a:buNone/>
            </a:pPr>
            <a:r>
              <a:rPr lang="en-US" sz="1000" dirty="0"/>
              <a:t>// Write some bytes to the buffer.</a:t>
            </a:r>
          </a:p>
          <a:p>
            <a:pPr marL="0" indent="0">
              <a:buNone/>
            </a:pPr>
            <a:r>
              <a:rPr lang="en-US" sz="1000" dirty="0"/>
              <a:t>for(</a:t>
            </a:r>
            <a:r>
              <a:rPr lang="en-US" sz="1000" dirty="0" err="1"/>
              <a:t>int</a:t>
            </a:r>
            <a:r>
              <a:rPr lang="en-US" sz="1000" dirty="0"/>
              <a:t> i=0; i&lt;26; i++)</a:t>
            </a:r>
          </a:p>
          <a:p>
            <a:pPr marL="0" indent="0">
              <a:buNone/>
            </a:pPr>
            <a:r>
              <a:rPr lang="en-US" sz="1000" dirty="0" err="1"/>
              <a:t>mBuf.put</a:t>
            </a:r>
            <a:r>
              <a:rPr lang="en-US" sz="1000" dirty="0"/>
              <a:t>((byte)('A' + i));</a:t>
            </a:r>
          </a:p>
          <a:p>
            <a:pPr marL="0" indent="0">
              <a:buNone/>
            </a:pPr>
            <a:r>
              <a:rPr lang="en-US" sz="1000" dirty="0"/>
              <a:t>// Rewind the buffer so that it can written.</a:t>
            </a:r>
          </a:p>
          <a:p>
            <a:pPr marL="0" indent="0">
              <a:buNone/>
            </a:pPr>
            <a:r>
              <a:rPr lang="en-US" sz="1000" dirty="0" err="1"/>
              <a:t>mBuf.rewind</a:t>
            </a:r>
            <a:r>
              <a:rPr lang="en-US" sz="1000" dirty="0"/>
              <a:t>();</a:t>
            </a:r>
          </a:p>
          <a:p>
            <a:pPr marL="0" indent="0">
              <a:buNone/>
            </a:pPr>
            <a:r>
              <a:rPr lang="en-US" sz="1000" dirty="0"/>
              <a:t>// Write the buffer to the output file.</a:t>
            </a:r>
          </a:p>
          <a:p>
            <a:pPr marL="0" indent="0">
              <a:buNone/>
            </a:pPr>
            <a:r>
              <a:rPr lang="en-US" sz="1000" dirty="0" err="1"/>
              <a:t>fChan.write</a:t>
            </a:r>
            <a:r>
              <a:rPr lang="en-US" sz="1000" dirty="0"/>
              <a:t>(</a:t>
            </a:r>
            <a:r>
              <a:rPr lang="en-US" sz="1000" dirty="0" err="1"/>
              <a:t>mBuf</a:t>
            </a:r>
            <a:r>
              <a:rPr lang="en-US" sz="1000" dirty="0"/>
              <a:t>);</a:t>
            </a:r>
          </a:p>
          <a:p>
            <a:pPr marL="0" indent="0">
              <a:buNone/>
            </a:pPr>
            <a:r>
              <a:rPr lang="en-US" sz="1000" dirty="0"/>
              <a:t>// close channel and file.</a:t>
            </a:r>
          </a:p>
          <a:p>
            <a:pPr marL="0" indent="0">
              <a:buNone/>
            </a:pPr>
            <a:r>
              <a:rPr lang="en-US" sz="1000" dirty="0" err="1"/>
              <a:t>fChan.close</a:t>
            </a:r>
            <a:r>
              <a:rPr lang="en-US" sz="1000" dirty="0"/>
              <a:t>();</a:t>
            </a:r>
          </a:p>
          <a:p>
            <a:pPr marL="0" indent="0">
              <a:buNone/>
            </a:pPr>
            <a:r>
              <a:rPr lang="en-US" sz="1000" dirty="0" err="1"/>
              <a:t>fOut.close</a:t>
            </a:r>
            <a:r>
              <a:rPr lang="en-US" sz="1000" dirty="0"/>
              <a:t>();</a:t>
            </a:r>
          </a:p>
          <a:p>
            <a:pPr marL="0" indent="0">
              <a:buNone/>
            </a:pPr>
            <a:r>
              <a:rPr lang="en-US" sz="1000" dirty="0"/>
              <a:t>} catch (</a:t>
            </a:r>
            <a:r>
              <a:rPr lang="en-US" sz="1000" dirty="0" err="1"/>
              <a:t>IOException</a:t>
            </a:r>
            <a:r>
              <a:rPr lang="en-US" sz="1000" dirty="0"/>
              <a:t> </a:t>
            </a:r>
            <a:r>
              <a:rPr lang="en-US" sz="1000" dirty="0" err="1"/>
              <a:t>exc</a:t>
            </a:r>
            <a:r>
              <a:rPr lang="en-US" sz="1000" dirty="0"/>
              <a:t>) {</a:t>
            </a:r>
          </a:p>
          <a:p>
            <a:pPr marL="0" indent="0">
              <a:buNone/>
            </a:pPr>
            <a:r>
              <a:rPr lang="en-US" sz="1000" dirty="0" err="1"/>
              <a:t>System.out.println</a:t>
            </a:r>
            <a:r>
              <a:rPr lang="en-US" sz="1000" dirty="0"/>
              <a:t>(</a:t>
            </a:r>
            <a:r>
              <a:rPr lang="en-US" sz="1000" dirty="0" err="1"/>
              <a:t>exc</a:t>
            </a:r>
            <a:r>
              <a:rPr lang="en-US" sz="1000" dirty="0"/>
              <a:t>);</a:t>
            </a:r>
          </a:p>
          <a:p>
            <a:pPr marL="0" indent="0">
              <a:buNone/>
            </a:pPr>
            <a:r>
              <a:rPr lang="en-US" sz="1000" dirty="0" err="1"/>
              <a:t>System.exit</a:t>
            </a:r>
            <a:r>
              <a:rPr lang="en-US" sz="1000" dirty="0"/>
              <a:t>(1);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r>
              <a:rPr lang="en-US" sz="1000" dirty="0"/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157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method for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write to a file using a mapped file, follow these steps. First, open the file for</a:t>
            </a:r>
          </a:p>
          <a:p>
            <a:r>
              <a:rPr lang="en-US" dirty="0"/>
              <a:t>read/write operations. Next, map that file to a buffer by calling </a:t>
            </a:r>
            <a:r>
              <a:rPr lang="en-US" b="1" dirty="0"/>
              <a:t>map( )</a:t>
            </a:r>
            <a:r>
              <a:rPr lang="en-US" dirty="0"/>
              <a:t>. Then, </a:t>
            </a:r>
            <a:r>
              <a:rPr lang="en-US" dirty="0" smtClean="0"/>
              <a:t>write to </a:t>
            </a:r>
            <a:r>
              <a:rPr lang="en-US" dirty="0"/>
              <a:t>the buffer. Because the buffer is mapped to the file, any changes to that buffer </a:t>
            </a:r>
            <a:r>
              <a:rPr lang="en-US" dirty="0" smtClean="0"/>
              <a:t>are automatically </a:t>
            </a:r>
            <a:r>
              <a:rPr lang="en-US" dirty="0"/>
              <a:t>reflected in the file.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no explicit write operations to the </a:t>
            </a:r>
            <a:r>
              <a:rPr lang="en-US" dirty="0" smtClean="0"/>
              <a:t>channel are </a:t>
            </a:r>
            <a:r>
              <a:rPr lang="en-US" dirty="0"/>
              <a:t>necessary. Here is the preceding program reworked so that a mapped file is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6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// Write to a mapped </a:t>
            </a:r>
            <a:r>
              <a:rPr lang="en-US" sz="1100" dirty="0" smtClean="0"/>
              <a:t>file.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import java.io.*;</a:t>
            </a:r>
          </a:p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java.nio</a:t>
            </a:r>
            <a:r>
              <a:rPr lang="en-US" sz="1100" dirty="0"/>
              <a:t>.*;</a:t>
            </a:r>
          </a:p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java.nio.channels</a:t>
            </a:r>
            <a:r>
              <a:rPr lang="en-US" sz="1100" dirty="0"/>
              <a:t>.*;</a:t>
            </a:r>
          </a:p>
          <a:p>
            <a:pPr marL="0" indent="0">
              <a:buNone/>
            </a:pPr>
            <a:r>
              <a:rPr lang="en-US" sz="1100" dirty="0"/>
              <a:t>public class </a:t>
            </a:r>
            <a:r>
              <a:rPr lang="en-US" sz="1100" dirty="0" err="1"/>
              <a:t>MappedChannelWrite</a:t>
            </a:r>
            <a:r>
              <a:rPr lang="en-US" sz="1100" dirty="0"/>
              <a:t> {</a:t>
            </a:r>
          </a:p>
          <a:p>
            <a:pPr marL="0" indent="0">
              <a:buNone/>
            </a:pPr>
            <a:r>
              <a:rPr lang="pt-BR" sz="1100" dirty="0"/>
              <a:t>856 J a v a ™ 2 : T h e C o m p l e t e R e f e r e n c e</a:t>
            </a:r>
          </a:p>
          <a:p>
            <a:pPr marL="0" indent="0">
              <a:buNone/>
            </a:pPr>
            <a:r>
              <a:rPr lang="en-US" sz="1100" dirty="0"/>
              <a:t>public static void main(String </a:t>
            </a:r>
            <a:r>
              <a:rPr lang="en-US" sz="1100" dirty="0" err="1"/>
              <a:t>args</a:t>
            </a:r>
            <a:r>
              <a:rPr lang="en-US" sz="1100" dirty="0"/>
              <a:t>[]) {</a:t>
            </a:r>
          </a:p>
          <a:p>
            <a:pPr marL="0" indent="0">
              <a:buNone/>
            </a:pPr>
            <a:r>
              <a:rPr lang="en-US" sz="1100" dirty="0" err="1"/>
              <a:t>RandomAccessFile</a:t>
            </a:r>
            <a:r>
              <a:rPr lang="en-US" sz="1100" dirty="0"/>
              <a:t> </a:t>
            </a:r>
            <a:r>
              <a:rPr lang="en-US" sz="1100" dirty="0" err="1"/>
              <a:t>fOut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 err="1"/>
              <a:t>FileChannel</a:t>
            </a:r>
            <a:r>
              <a:rPr lang="en-US" sz="1100" dirty="0"/>
              <a:t> </a:t>
            </a:r>
            <a:r>
              <a:rPr lang="en-US" sz="1100" dirty="0" err="1"/>
              <a:t>fChan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 err="1"/>
              <a:t>ByteBuffer</a:t>
            </a:r>
            <a:r>
              <a:rPr lang="en-US" sz="1100" dirty="0"/>
              <a:t> </a:t>
            </a:r>
            <a:r>
              <a:rPr lang="en-US" sz="1100" dirty="0" err="1"/>
              <a:t>mBuf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try {</a:t>
            </a:r>
          </a:p>
          <a:p>
            <a:pPr marL="0" indent="0">
              <a:buNone/>
            </a:pPr>
            <a:r>
              <a:rPr lang="en-US" sz="1100" dirty="0" err="1"/>
              <a:t>fOut</a:t>
            </a:r>
            <a:r>
              <a:rPr lang="en-US" sz="1100" dirty="0"/>
              <a:t> = new </a:t>
            </a:r>
            <a:r>
              <a:rPr lang="en-US" sz="1100" dirty="0" err="1"/>
              <a:t>RandomAccessFile</a:t>
            </a:r>
            <a:r>
              <a:rPr lang="en-US" sz="1100" dirty="0"/>
              <a:t>("test.txt", "</a:t>
            </a:r>
            <a:r>
              <a:rPr lang="en-US" sz="1100" dirty="0" err="1"/>
              <a:t>rw</a:t>
            </a:r>
            <a:r>
              <a:rPr lang="en-US" sz="1100" dirty="0"/>
              <a:t>");</a:t>
            </a:r>
          </a:p>
          <a:p>
            <a:pPr marL="0" indent="0">
              <a:buNone/>
            </a:pPr>
            <a:r>
              <a:rPr lang="en-US" sz="1100" dirty="0"/>
              <a:t>// Next, obtain a channel to that file.</a:t>
            </a:r>
          </a:p>
          <a:p>
            <a:pPr marL="0" indent="0">
              <a:buNone/>
            </a:pPr>
            <a:r>
              <a:rPr lang="en-US" sz="1100" dirty="0" err="1"/>
              <a:t>fChan</a:t>
            </a:r>
            <a:r>
              <a:rPr lang="en-US" sz="1100" dirty="0"/>
              <a:t> = </a:t>
            </a:r>
            <a:r>
              <a:rPr lang="en-US" sz="1100" dirty="0" err="1"/>
              <a:t>fOut.getChannel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r>
              <a:rPr lang="en-US" sz="1100" dirty="0"/>
              <a:t>// Then, map the file into a buffer.</a:t>
            </a:r>
          </a:p>
          <a:p>
            <a:pPr marL="0" indent="0">
              <a:buNone/>
            </a:pPr>
            <a:r>
              <a:rPr lang="en-US" sz="1100" dirty="0" err="1"/>
              <a:t>mBuf</a:t>
            </a:r>
            <a:r>
              <a:rPr lang="en-US" sz="1100" dirty="0"/>
              <a:t> = </a:t>
            </a:r>
            <a:r>
              <a:rPr lang="en-US" sz="1100" dirty="0" err="1"/>
              <a:t>fChan.map</a:t>
            </a:r>
            <a:r>
              <a:rPr lang="en-US" sz="1100" dirty="0"/>
              <a:t>(</a:t>
            </a:r>
            <a:r>
              <a:rPr lang="en-US" sz="1100" dirty="0" err="1"/>
              <a:t>FileChannel.MapMode.READ_WRITE</a:t>
            </a:r>
            <a:r>
              <a:rPr lang="en-US" sz="1100" dirty="0"/>
              <a:t>,</a:t>
            </a:r>
          </a:p>
          <a:p>
            <a:pPr marL="0" indent="0">
              <a:buNone/>
            </a:pPr>
            <a:r>
              <a:rPr lang="en-US" sz="1100" dirty="0"/>
              <a:t>0, 26);</a:t>
            </a:r>
          </a:p>
          <a:p>
            <a:pPr marL="0" indent="0">
              <a:buNone/>
            </a:pPr>
            <a:r>
              <a:rPr lang="en-US" sz="1100" dirty="0"/>
              <a:t>// Write some bytes to the buffer.</a:t>
            </a:r>
          </a:p>
          <a:p>
            <a:pPr marL="0" indent="0">
              <a:buNone/>
            </a:pPr>
            <a:r>
              <a:rPr lang="en-US" sz="1100" dirty="0"/>
              <a:t>for(</a:t>
            </a:r>
            <a:r>
              <a:rPr lang="en-US" sz="1100" dirty="0" err="1"/>
              <a:t>int</a:t>
            </a:r>
            <a:r>
              <a:rPr lang="en-US" sz="1100" dirty="0"/>
              <a:t> i=0; i&lt;26; i++)</a:t>
            </a:r>
          </a:p>
          <a:p>
            <a:pPr marL="0" indent="0">
              <a:buNone/>
            </a:pPr>
            <a:r>
              <a:rPr lang="en-US" sz="1100" dirty="0" err="1"/>
              <a:t>mBuf.put</a:t>
            </a:r>
            <a:r>
              <a:rPr lang="en-US" sz="1100" dirty="0"/>
              <a:t>((byte)('A' + i));</a:t>
            </a:r>
          </a:p>
          <a:p>
            <a:pPr marL="0" indent="0">
              <a:buNone/>
            </a:pPr>
            <a:r>
              <a:rPr lang="en-US" sz="1100" dirty="0"/>
              <a:t>// close channel and file.</a:t>
            </a:r>
          </a:p>
          <a:p>
            <a:pPr marL="0" indent="0">
              <a:buNone/>
            </a:pPr>
            <a:r>
              <a:rPr lang="en-US" sz="1100" dirty="0" err="1"/>
              <a:t>fChan.close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r>
              <a:rPr lang="en-US" sz="1100" dirty="0" err="1"/>
              <a:t>fOut.close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r>
              <a:rPr lang="en-US" sz="1100" dirty="0"/>
              <a:t>} catch (</a:t>
            </a:r>
            <a:r>
              <a:rPr lang="en-US" sz="1100" dirty="0" err="1"/>
              <a:t>IOException</a:t>
            </a:r>
            <a:r>
              <a:rPr lang="en-US" sz="1100" dirty="0"/>
              <a:t> </a:t>
            </a:r>
            <a:r>
              <a:rPr lang="en-US" sz="1100" dirty="0" err="1"/>
              <a:t>exc</a:t>
            </a:r>
            <a:r>
              <a:rPr lang="en-US" sz="1100" dirty="0"/>
              <a:t>) {</a:t>
            </a:r>
          </a:p>
          <a:p>
            <a:pPr marL="0" indent="0">
              <a:buNone/>
            </a:pPr>
            <a:r>
              <a:rPr lang="en-US" sz="1100" dirty="0" err="1"/>
              <a:t>System.out.println</a:t>
            </a:r>
            <a:r>
              <a:rPr lang="en-US" sz="1100" dirty="0"/>
              <a:t>(</a:t>
            </a:r>
            <a:r>
              <a:rPr lang="en-US" sz="1100" dirty="0" err="1"/>
              <a:t>exc</a:t>
            </a:r>
            <a:r>
              <a:rPr lang="en-US" sz="1100" dirty="0"/>
              <a:t>);</a:t>
            </a:r>
          </a:p>
          <a:p>
            <a:pPr marL="0" indent="0">
              <a:buNone/>
            </a:pPr>
            <a:r>
              <a:rPr lang="en-US" sz="1100" dirty="0" err="1"/>
              <a:t>System.exit</a:t>
            </a:r>
            <a:r>
              <a:rPr lang="en-US" sz="1100" dirty="0"/>
              <a:t>(1);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  <a:p>
            <a:pPr marL="0" indent="0">
              <a:buNone/>
            </a:pPr>
            <a:r>
              <a:rPr lang="en-US" sz="11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780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 File Using the New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I/O system simplifies some types of file operations. For example, </a:t>
            </a:r>
            <a:r>
              <a:rPr lang="en-US" dirty="0" smtClean="0"/>
              <a:t>the following </a:t>
            </a:r>
            <a:r>
              <a:rPr lang="en-US" dirty="0"/>
              <a:t>program copies a file. It does so by opening an input channel to the </a:t>
            </a:r>
            <a:r>
              <a:rPr lang="en-US" dirty="0" smtClean="0"/>
              <a:t>source file </a:t>
            </a:r>
            <a:r>
              <a:rPr lang="en-US" dirty="0"/>
              <a:t>and an output channel to the target file. It then writes the mapped input </a:t>
            </a:r>
            <a:r>
              <a:rPr lang="en-US" dirty="0" smtClean="0"/>
              <a:t>buffer to </a:t>
            </a:r>
            <a:r>
              <a:rPr lang="en-US" dirty="0"/>
              <a:t>the output file in a single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/>
              <a:t>import </a:t>
            </a:r>
            <a:r>
              <a:rPr lang="en-US" sz="1000" dirty="0"/>
              <a:t>java.io.*;</a:t>
            </a:r>
          </a:p>
          <a:p>
            <a:pPr marL="0" indent="0">
              <a:buNone/>
            </a:pPr>
            <a:r>
              <a:rPr lang="en-US" sz="1000" dirty="0"/>
              <a:t>import </a:t>
            </a:r>
            <a:r>
              <a:rPr lang="en-US" sz="1000" dirty="0" err="1"/>
              <a:t>java.nio</a:t>
            </a:r>
            <a:r>
              <a:rPr lang="en-US" sz="1000" dirty="0"/>
              <a:t>.*;</a:t>
            </a:r>
          </a:p>
          <a:p>
            <a:pPr marL="0" indent="0">
              <a:buNone/>
            </a:pPr>
            <a:r>
              <a:rPr lang="en-US" sz="1000" dirty="0"/>
              <a:t>import </a:t>
            </a:r>
            <a:r>
              <a:rPr lang="en-US" sz="1000" dirty="0" err="1"/>
              <a:t>java.nio.channels</a:t>
            </a:r>
            <a:r>
              <a:rPr lang="en-US" sz="1000" dirty="0"/>
              <a:t>.*;</a:t>
            </a:r>
          </a:p>
          <a:p>
            <a:pPr marL="0" indent="0">
              <a:buNone/>
            </a:pPr>
            <a:r>
              <a:rPr lang="en-US" sz="1000" dirty="0"/>
              <a:t>public class </a:t>
            </a:r>
            <a:r>
              <a:rPr lang="en-US" sz="1000" dirty="0" err="1"/>
              <a:t>NIOCopy</a:t>
            </a:r>
            <a:r>
              <a:rPr lang="en-US" sz="1000" dirty="0"/>
              <a:t> {</a:t>
            </a:r>
          </a:p>
          <a:p>
            <a:pPr marL="0" indent="0">
              <a:buNone/>
            </a:pPr>
            <a:r>
              <a:rPr lang="en-US" sz="1000" dirty="0"/>
              <a:t>public static void main(String </a:t>
            </a:r>
            <a:r>
              <a:rPr lang="en-US" sz="1000" dirty="0" err="1"/>
              <a:t>args</a:t>
            </a:r>
            <a:r>
              <a:rPr lang="en-US" sz="1000" dirty="0"/>
              <a:t>[]) {</a:t>
            </a:r>
          </a:p>
          <a:p>
            <a:pPr marL="0" indent="0">
              <a:buNone/>
            </a:pPr>
            <a:r>
              <a:rPr lang="en-US" sz="1000" dirty="0" err="1"/>
              <a:t>FileInputStream</a:t>
            </a:r>
            <a:r>
              <a:rPr lang="en-US" sz="1000" dirty="0"/>
              <a:t> </a:t>
            </a:r>
            <a:r>
              <a:rPr lang="en-US" sz="1000" dirty="0" err="1"/>
              <a:t>fIn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 err="1"/>
              <a:t>FileOutputStream</a:t>
            </a:r>
            <a:r>
              <a:rPr lang="en-US" sz="1000" dirty="0"/>
              <a:t> </a:t>
            </a:r>
            <a:r>
              <a:rPr lang="en-US" sz="1000" dirty="0" err="1"/>
              <a:t>fOut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 err="1"/>
              <a:t>FileChannel</a:t>
            </a:r>
            <a:r>
              <a:rPr lang="en-US" sz="1000" dirty="0"/>
              <a:t> </a:t>
            </a:r>
            <a:r>
              <a:rPr lang="en-US" sz="1000" dirty="0" err="1"/>
              <a:t>fIChan</a:t>
            </a:r>
            <a:r>
              <a:rPr lang="en-US" sz="1000" dirty="0"/>
              <a:t>, </a:t>
            </a:r>
            <a:r>
              <a:rPr lang="en-US" sz="1000" dirty="0" err="1"/>
              <a:t>fOChan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long </a:t>
            </a:r>
            <a:r>
              <a:rPr lang="en-US" sz="1000" dirty="0" err="1"/>
              <a:t>fSize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 err="1"/>
              <a:t>MappedByteBuffer</a:t>
            </a:r>
            <a:r>
              <a:rPr lang="en-US" sz="1000" dirty="0"/>
              <a:t> </a:t>
            </a:r>
            <a:r>
              <a:rPr lang="en-US" sz="1000" dirty="0" err="1"/>
              <a:t>mBuf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try {</a:t>
            </a:r>
          </a:p>
          <a:p>
            <a:pPr marL="0" indent="0">
              <a:buNone/>
            </a:pPr>
            <a:r>
              <a:rPr lang="en-US" sz="1000" dirty="0" err="1"/>
              <a:t>fIn</a:t>
            </a:r>
            <a:r>
              <a:rPr lang="en-US" sz="1000" dirty="0"/>
              <a:t> = new </a:t>
            </a:r>
            <a:r>
              <a:rPr lang="en-US" sz="1000" dirty="0" err="1"/>
              <a:t>FileInputStream</a:t>
            </a:r>
            <a:r>
              <a:rPr lang="en-US" sz="1000" dirty="0"/>
              <a:t>(</a:t>
            </a:r>
            <a:r>
              <a:rPr lang="en-US" sz="1000" dirty="0" err="1"/>
              <a:t>args</a:t>
            </a:r>
            <a:r>
              <a:rPr lang="en-US" sz="1000" dirty="0"/>
              <a:t>[0]);</a:t>
            </a:r>
          </a:p>
          <a:p>
            <a:pPr marL="0" indent="0">
              <a:buNone/>
            </a:pPr>
            <a:r>
              <a:rPr lang="en-US" sz="1000" dirty="0" err="1"/>
              <a:t>fOut</a:t>
            </a:r>
            <a:r>
              <a:rPr lang="en-US" sz="1000" dirty="0"/>
              <a:t> = new </a:t>
            </a:r>
            <a:r>
              <a:rPr lang="en-US" sz="1000" dirty="0" err="1"/>
              <a:t>FileOutputStream</a:t>
            </a:r>
            <a:r>
              <a:rPr lang="en-US" sz="1000" dirty="0"/>
              <a:t>(</a:t>
            </a:r>
            <a:r>
              <a:rPr lang="en-US" sz="1000" dirty="0" err="1"/>
              <a:t>args</a:t>
            </a:r>
            <a:r>
              <a:rPr lang="en-US" sz="1000" dirty="0"/>
              <a:t>[1]);</a:t>
            </a:r>
          </a:p>
          <a:p>
            <a:pPr marL="0" indent="0">
              <a:buNone/>
            </a:pPr>
            <a:r>
              <a:rPr lang="en-US" sz="1000" dirty="0"/>
              <a:t>// Get channels to the input and output files.</a:t>
            </a:r>
          </a:p>
          <a:p>
            <a:pPr marL="0" indent="0">
              <a:buNone/>
            </a:pPr>
            <a:r>
              <a:rPr lang="en-US" sz="1000" dirty="0" err="1"/>
              <a:t>fIChan</a:t>
            </a:r>
            <a:r>
              <a:rPr lang="en-US" sz="1000" dirty="0"/>
              <a:t> = </a:t>
            </a:r>
            <a:r>
              <a:rPr lang="en-US" sz="1000" dirty="0" err="1"/>
              <a:t>fIn.getChannel</a:t>
            </a:r>
            <a:r>
              <a:rPr lang="en-US" sz="1000" dirty="0"/>
              <a:t>();</a:t>
            </a:r>
          </a:p>
          <a:p>
            <a:pPr marL="0" indent="0">
              <a:buNone/>
            </a:pPr>
            <a:r>
              <a:rPr lang="en-US" sz="1000" dirty="0" err="1"/>
              <a:t>fOChan</a:t>
            </a:r>
            <a:r>
              <a:rPr lang="en-US" sz="1000" dirty="0"/>
              <a:t> = </a:t>
            </a:r>
            <a:r>
              <a:rPr lang="en-US" sz="1000" dirty="0" err="1"/>
              <a:t>fOut.getChannel</a:t>
            </a:r>
            <a:r>
              <a:rPr lang="en-US" sz="1000" dirty="0"/>
              <a:t>();</a:t>
            </a:r>
          </a:p>
          <a:p>
            <a:pPr marL="0" indent="0">
              <a:buNone/>
            </a:pPr>
            <a:r>
              <a:rPr lang="en-US" sz="1000" dirty="0"/>
              <a:t>// Get the size of the file.</a:t>
            </a:r>
          </a:p>
          <a:p>
            <a:pPr marL="0" indent="0">
              <a:buNone/>
            </a:pPr>
            <a:r>
              <a:rPr lang="en-US" sz="1000" dirty="0" err="1"/>
              <a:t>fSize</a:t>
            </a:r>
            <a:r>
              <a:rPr lang="en-US" sz="1000" dirty="0"/>
              <a:t> = </a:t>
            </a:r>
            <a:r>
              <a:rPr lang="en-US" sz="1000" dirty="0" err="1"/>
              <a:t>fIChan.size</a:t>
            </a:r>
            <a:r>
              <a:rPr lang="en-US" sz="1000" dirty="0"/>
              <a:t>();</a:t>
            </a:r>
          </a:p>
          <a:p>
            <a:pPr marL="0" indent="0">
              <a:buNone/>
            </a:pPr>
            <a:r>
              <a:rPr lang="en-US" sz="1000" dirty="0"/>
              <a:t>// Map the input file to a buffer.</a:t>
            </a:r>
          </a:p>
          <a:p>
            <a:pPr marL="0" indent="0">
              <a:buNone/>
            </a:pPr>
            <a:r>
              <a:rPr lang="en-US" sz="1000" dirty="0" err="1"/>
              <a:t>mBuf</a:t>
            </a:r>
            <a:r>
              <a:rPr lang="en-US" sz="1000" dirty="0"/>
              <a:t> = </a:t>
            </a:r>
            <a:r>
              <a:rPr lang="en-US" sz="1000" dirty="0" err="1"/>
              <a:t>fIChan.map</a:t>
            </a:r>
            <a:r>
              <a:rPr lang="en-US" sz="1000" dirty="0"/>
              <a:t>(</a:t>
            </a:r>
            <a:r>
              <a:rPr lang="en-US" sz="1000" dirty="0" err="1"/>
              <a:t>FileChannel.MapMode.READ_ONLY</a:t>
            </a:r>
            <a:r>
              <a:rPr lang="en-US" sz="1000" dirty="0"/>
              <a:t>,</a:t>
            </a:r>
          </a:p>
          <a:p>
            <a:pPr marL="0" indent="0">
              <a:buNone/>
            </a:pPr>
            <a:r>
              <a:rPr lang="en-US" sz="1000" dirty="0"/>
              <a:t>0, </a:t>
            </a:r>
            <a:r>
              <a:rPr lang="en-US" sz="1000" dirty="0" err="1"/>
              <a:t>fSize</a:t>
            </a:r>
            <a:r>
              <a:rPr lang="en-US" sz="1000" dirty="0" smtClean="0"/>
              <a:t>);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104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// Write the buffer to the output file.</a:t>
            </a:r>
          </a:p>
          <a:p>
            <a:pPr marL="0" indent="0">
              <a:buNone/>
            </a:pPr>
            <a:r>
              <a:rPr lang="en-US" dirty="0" err="1"/>
              <a:t>fOChan.write</a:t>
            </a:r>
            <a:r>
              <a:rPr lang="en-US" dirty="0"/>
              <a:t>(</a:t>
            </a:r>
            <a:r>
              <a:rPr lang="en-US" dirty="0" err="1"/>
              <a:t>mBuf</a:t>
            </a:r>
            <a:r>
              <a:rPr lang="en-US" dirty="0"/>
              <a:t>); // this copies the file</a:t>
            </a:r>
          </a:p>
          <a:p>
            <a:pPr marL="0" indent="0">
              <a:buNone/>
            </a:pPr>
            <a:r>
              <a:rPr lang="en-US" dirty="0"/>
              <a:t>// Close the channels and files.</a:t>
            </a:r>
          </a:p>
          <a:p>
            <a:pPr marL="0" indent="0">
              <a:buNone/>
            </a:pPr>
            <a:r>
              <a:rPr lang="en-US" dirty="0" err="1"/>
              <a:t>fIChan.close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fIn.close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fOChan.close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fOut.close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IOException</a:t>
            </a:r>
            <a:r>
              <a:rPr lang="en-US" dirty="0"/>
              <a:t> </a:t>
            </a:r>
            <a:r>
              <a:rPr lang="en-US" dirty="0" err="1"/>
              <a:t>exc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exc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System.exit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ArrayIndexOutOfBoundsException</a:t>
            </a:r>
            <a:r>
              <a:rPr lang="en-US" dirty="0"/>
              <a:t> </a:t>
            </a:r>
            <a:r>
              <a:rPr lang="en-US" dirty="0" err="1"/>
              <a:t>exc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("Usage: Copy from to");</a:t>
            </a:r>
          </a:p>
          <a:p>
            <a:pPr marL="0" indent="0">
              <a:buNone/>
            </a:pPr>
            <a:r>
              <a:rPr lang="pt-BR" dirty="0"/>
              <a:t>858 J a v a ™ 2 : T h e C o m p l e t e R e f e r e n c e</a:t>
            </a:r>
          </a:p>
          <a:p>
            <a:pPr marL="0" indent="0">
              <a:buNone/>
            </a:pPr>
            <a:r>
              <a:rPr lang="en-US" dirty="0" err="1"/>
              <a:t>System.exit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6.5</a:t>
            </a:r>
          </a:p>
        </p:txBody>
      </p:sp>
      <p:sp>
        <p:nvSpPr>
          <p:cNvPr id="10342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  <a:latin typeface="Constantia" pitchFamily="18" charset="0"/>
              </a:rPr>
              <a:t>Keyword this</a:t>
            </a:r>
            <a:br>
              <a:rPr lang="en-US" sz="4400">
                <a:solidFill>
                  <a:schemeClr val="tx2"/>
                </a:solidFill>
                <a:latin typeface="Constantia" pitchFamily="18" charset="0"/>
              </a:rPr>
            </a:br>
            <a:endParaRPr lang="en-US" sz="4400">
              <a:solidFill>
                <a:schemeClr val="tx2"/>
              </a:solidFill>
              <a:latin typeface="Constantia" pitchFamily="18" charset="0"/>
            </a:endParaRP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>
                <a:latin typeface="Constantia" pitchFamily="18" charset="0"/>
              </a:rPr>
              <a:t>Can be used by any object to refer to itself in any class method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>
                <a:latin typeface="Constantia" pitchFamily="18" charset="0"/>
              </a:rPr>
              <a:t>Typically used to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800">
                <a:latin typeface="Constantia" pitchFamily="18" charset="0"/>
              </a:rPr>
              <a:t>Avoid variable name collisions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800">
                <a:latin typeface="Constantia" pitchFamily="18" charset="0"/>
              </a:rPr>
              <a:t>Pass the receiver as an argument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2800">
                <a:latin typeface="Constantia" pitchFamily="18" charset="0"/>
              </a:rPr>
              <a:t>Chain constructors</a:t>
            </a:r>
          </a:p>
        </p:txBody>
      </p:sp>
    </p:spTree>
    <p:extLst>
      <p:ext uri="{BB962C8B-B14F-4D97-AF65-F5344CB8AC3E}">
        <p14:creationId xmlns:p14="http://schemas.microsoft.com/office/powerpoint/2010/main" val="2989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Real world objects are things that have: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		1) state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		2) behavior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		Example: your dog: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state – name, color, breed, sits?, barks?, wages tail?, runs?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behavior – sitting, barking, waging tail, running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 software object is a bundle of variables (state) and methods (operations).</a:t>
            </a:r>
          </a:p>
        </p:txBody>
      </p:sp>
      <p:sp>
        <p:nvSpPr>
          <p:cNvPr id="8601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4.2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What is an Object?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30363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Keyword this allows a method to refer to the object that invoked it.</a:t>
            </a:r>
          </a:p>
          <a:p>
            <a:r>
              <a:rPr lang="en-US" sz="2800" smtClean="0"/>
              <a:t>It can be used inside any method to refer to the current object:</a:t>
            </a:r>
          </a:p>
          <a:p>
            <a:pPr>
              <a:buFontTx/>
              <a:buNone/>
            </a:pPr>
            <a:r>
              <a:rPr lang="en-US" sz="2800" smtClean="0"/>
              <a:t>	Box(double width, double height, double depth) {</a:t>
            </a:r>
          </a:p>
          <a:p>
            <a:pPr>
              <a:buFontTx/>
              <a:buNone/>
            </a:pPr>
            <a:r>
              <a:rPr lang="en-US" sz="2800" smtClean="0"/>
              <a:t>	this.width = width;</a:t>
            </a:r>
          </a:p>
          <a:p>
            <a:pPr>
              <a:buFontTx/>
              <a:buNone/>
            </a:pPr>
            <a:r>
              <a:rPr lang="en-US" sz="2800" smtClean="0"/>
              <a:t>	this.height = height;</a:t>
            </a:r>
          </a:p>
          <a:p>
            <a:pPr>
              <a:buFontTx/>
              <a:buNone/>
            </a:pPr>
            <a:r>
              <a:rPr lang="en-US" sz="2800" smtClean="0"/>
              <a:t>	this.depth = depth;</a:t>
            </a:r>
          </a:p>
          <a:p>
            <a:pPr>
              <a:buFontTx/>
              <a:buNone/>
            </a:pPr>
            <a:r>
              <a:rPr lang="en-US" sz="2800" smtClean="0"/>
              <a:t>	}</a:t>
            </a:r>
          </a:p>
        </p:txBody>
      </p:sp>
      <p:sp>
        <p:nvSpPr>
          <p:cNvPr id="1044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6.6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Keyword this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40019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Garbage collection is a mechanism to remove objects from memory when they are no longer needed.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Garbage collection is carried out by the garbage collector: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1) The garbage collector keeps track of how many references an object has.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2) It removes an object from memory when it has no longer any references.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3) Thereafter, the memory occupied by the object can be allocated again.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4) The garbage collector invokes the finalize method.</a:t>
            </a:r>
          </a:p>
        </p:txBody>
      </p:sp>
      <p:sp>
        <p:nvSpPr>
          <p:cNvPr id="1054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6.7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Garbage Collection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19439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 constructor helps to initialize an object just after it has been created.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In contrast, the finalize method is invoked just before the object is destroyed: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1) implemented inside a class as: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		protected void finalize() { … }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2) implemented when the usual way of removing objects from memory is insufficient, and some special actions has to be carried out</a:t>
            </a:r>
          </a:p>
        </p:txBody>
      </p:sp>
      <p:sp>
        <p:nvSpPr>
          <p:cNvPr id="10649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6.8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finalize() Method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19374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0010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It is legal for a class to have two or more methods with the same name.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However, Java has to be able to uniquely associate the invocation of a method with its definition relying on the number and types of arguments.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Therefore the same-named methods must be distinguished: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1) by the number of arguments, or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2) by the types of arguments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Overloading and inheritance are two ways to implement polymorphism.</a:t>
            </a:r>
          </a:p>
        </p:txBody>
      </p:sp>
      <p:sp>
        <p:nvSpPr>
          <p:cNvPr id="10752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7.1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Method Overloading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39740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610600" cy="42672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class OverloadDemo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void test()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System.out.println("No parameters");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void test(int a)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System.out.println("a: " + a);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void test(int a, int b)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System.out.println("a and b: " + a + " " + b);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double test(double a)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System.out.println("double a: " + a); return a*a;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}</a:t>
            </a:r>
          </a:p>
        </p:txBody>
      </p:sp>
      <p:sp>
        <p:nvSpPr>
          <p:cNvPr id="1085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7.2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Example: Overloading 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23959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class Box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double width, height, depth;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Box(double w, double h, double d)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width = w; height = h; depth = d;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Box()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width = -1; height = -1; depth = -1;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Box(double len)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width = height = depth = len;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double volume() { return width * height * depth; 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}</a:t>
            </a:r>
          </a:p>
        </p:txBody>
      </p:sp>
      <p:sp>
        <p:nvSpPr>
          <p:cNvPr id="10957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7.3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/>
              <a:t>Constructor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21701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Two types of variables: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		1) simple types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		2) class types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Two corresponding ways of how the arguments are passed to methods: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1) by value  a method receives a cope of the original value; parameters of simple types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2) by reference  a method receives the memory address of the original value, not the value itself; parameters of class types</a:t>
            </a:r>
          </a:p>
        </p:txBody>
      </p:sp>
      <p:sp>
        <p:nvSpPr>
          <p:cNvPr id="11059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7.4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Parameter Passing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28641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/>
              <a:t>class CallByValue {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/>
              <a:t>public static void main(String args[]) {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/>
              <a:t>Test ob = new Test();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/>
              <a:t>int a = 15, b = 20;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/>
              <a:t>System.out.print("a and b before call: “);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/>
              <a:t>System.out.println(a + " " + b);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/>
              <a:t>ob.meth(a, b);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/>
              <a:t>System.out.print("a and b after call: ");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/>
              <a:t>System.out.println(a + " " + b);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/>
              <a:t>}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/>
              <a:t>}</a:t>
            </a:r>
          </a:p>
        </p:txBody>
      </p:sp>
      <p:sp>
        <p:nvSpPr>
          <p:cNvPr id="11161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7.5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/>
              <a:t>Call by value</a:t>
            </a:r>
          </a:p>
        </p:txBody>
      </p:sp>
    </p:spTree>
    <p:extLst>
      <p:ext uri="{BB962C8B-B14F-4D97-AF65-F5344CB8AC3E}">
        <p14:creationId xmlns:p14="http://schemas.microsoft.com/office/powerpoint/2010/main" val="22164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4267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200" b="1" smtClean="0"/>
              <a:t>As the parameter hold the same address as the argument, changes to the object inside the method do affect the object used by the argument: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smtClean="0"/>
              <a:t>class CallByRef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smtClean="0"/>
              <a:t>public static void main(String args[])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smtClean="0"/>
              <a:t>Test ob = new Test(15, 20);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smtClean="0"/>
              <a:t>System.out.print("ob.a and ob.b before call: “);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smtClean="0"/>
              <a:t>System.out.println(ob.a + " " + ob.b);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smtClean="0"/>
              <a:t>ob.meth(ob);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smtClean="0"/>
              <a:t>System.out.print("ob.a and ob.b after call: ");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smtClean="0"/>
              <a:t>System.out.println(ob.a + " " + ob.b);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smtClean="0"/>
              <a:t>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smtClean="0"/>
              <a:t>}</a:t>
            </a:r>
          </a:p>
        </p:txBody>
      </p:sp>
      <p:sp>
        <p:nvSpPr>
          <p:cNvPr id="11264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7.6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/>
              <a:t>Call by refference</a:t>
            </a:r>
          </a:p>
        </p:txBody>
      </p:sp>
    </p:spTree>
    <p:extLst>
      <p:ext uri="{BB962C8B-B14F-4D97-AF65-F5344CB8AC3E}">
        <p14:creationId xmlns:p14="http://schemas.microsoft.com/office/powerpoint/2010/main" val="19756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0010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A recursive method is a method that calls itself: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1) all method parameters and local variables are allocated on the stack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2) arguments are prepared in the corresponding parameter positions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3) the method code is executed for the new arguments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4) upon return, all parameters and variables are removed from the stack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5) the execution continues immediately after the invocation point</a:t>
            </a:r>
          </a:p>
        </p:txBody>
      </p:sp>
      <p:sp>
        <p:nvSpPr>
          <p:cNvPr id="11366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8.1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Recursion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10666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 class is a blueprint that defines the variables and methods common to all objects of a certain kind.</a:t>
            </a:r>
          </a:p>
          <a:p>
            <a:pPr>
              <a:lnSpc>
                <a:spcPct val="90000"/>
              </a:lnSpc>
            </a:pPr>
            <a:r>
              <a:rPr lang="en-US" smtClean="0"/>
              <a:t>Example: ‘your dog’ is a object of the class Dog.</a:t>
            </a:r>
          </a:p>
          <a:p>
            <a:pPr>
              <a:lnSpc>
                <a:spcPct val="90000"/>
              </a:lnSpc>
            </a:pPr>
            <a:r>
              <a:rPr lang="en-US" smtClean="0"/>
              <a:t>An object holds values for the variables defines in the class.</a:t>
            </a:r>
          </a:p>
          <a:p>
            <a:pPr>
              <a:lnSpc>
                <a:spcPct val="90000"/>
              </a:lnSpc>
            </a:pPr>
            <a:r>
              <a:rPr lang="en-US" smtClean="0"/>
              <a:t>An object is called an instance of the Class</a:t>
            </a:r>
          </a:p>
        </p:txBody>
      </p:sp>
      <p:sp>
        <p:nvSpPr>
          <p:cNvPr id="8704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4.3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What is a Class?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446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001000" cy="4648200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class Factorial {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int fact(int n) {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if (n==1) return 1;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return fact(n-1) * n;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}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}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class Recursion {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public static void main(String args[]) {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Factorial f = new Factorial();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System.out.print("Factorial of 5 is ");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System.out.println(f.fact(5));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/>
              <a:t>}  }</a:t>
            </a:r>
          </a:p>
        </p:txBody>
      </p:sp>
      <p:sp>
        <p:nvSpPr>
          <p:cNvPr id="11469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8.2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Example: Recursion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18698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smtClean="0"/>
              <a:t>String </a:t>
            </a:r>
            <a:r>
              <a:rPr lang="en-US" sz="2800" smtClean="0"/>
              <a:t>is probably the most commonly used class in Java's class library. The obvious reason for this is that strings are a very important part of programming.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The first thing to understand about strings is that every string you create is actually an object of type </a:t>
            </a:r>
            <a:r>
              <a:rPr lang="en-US" sz="2800" b="1" smtClean="0"/>
              <a:t>String</a:t>
            </a:r>
            <a:r>
              <a:rPr lang="en-US" sz="2800" smtClean="0"/>
              <a:t>. Even string constants are actually </a:t>
            </a:r>
            <a:r>
              <a:rPr lang="en-US" sz="2800" b="1" smtClean="0"/>
              <a:t>String </a:t>
            </a:r>
            <a:r>
              <a:rPr lang="en-US" sz="2800" smtClean="0"/>
              <a:t>objects. 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For example, in the statement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        System.out.println("This is a String, too");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	the string "This is a String, too" is a </a:t>
            </a:r>
            <a:r>
              <a:rPr lang="en-US" sz="2800" b="1" smtClean="0"/>
              <a:t>String </a:t>
            </a:r>
            <a:r>
              <a:rPr lang="en-US" sz="2800" smtClean="0"/>
              <a:t>constant </a:t>
            </a:r>
          </a:p>
        </p:txBody>
      </p:sp>
      <p:sp>
        <p:nvSpPr>
          <p:cNvPr id="11571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8.3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 b="1"/>
              <a:t>String Handling</a:t>
            </a:r>
            <a:br>
              <a:rPr sz="4000" b="1"/>
            </a:br>
            <a:endParaRPr sz="4000" b="1"/>
          </a:p>
        </p:txBody>
      </p:sp>
    </p:spTree>
    <p:extLst>
      <p:ext uri="{BB962C8B-B14F-4D97-AF65-F5344CB8AC3E}">
        <p14:creationId xmlns:p14="http://schemas.microsoft.com/office/powerpoint/2010/main" val="34994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915400" cy="4267200"/>
          </a:xfrm>
        </p:spPr>
        <p:txBody>
          <a:bodyPr/>
          <a:lstStyle/>
          <a:p>
            <a:r>
              <a:rPr lang="en-US" smtClean="0"/>
              <a:t>Java defines one operator for </a:t>
            </a:r>
            <a:r>
              <a:rPr lang="en-US" b="1" smtClean="0"/>
              <a:t>String </a:t>
            </a:r>
            <a:r>
              <a:rPr lang="en-US" smtClean="0"/>
              <a:t>objects: </a:t>
            </a:r>
            <a:r>
              <a:rPr lang="en-US" b="1" smtClean="0"/>
              <a:t>+</a:t>
            </a:r>
            <a:r>
              <a:rPr lang="en-US" smtClean="0"/>
              <a:t>. </a:t>
            </a:r>
          </a:p>
          <a:p>
            <a:r>
              <a:rPr lang="en-US" smtClean="0"/>
              <a:t>It is used to concatenate two strings. For example, this statement</a:t>
            </a:r>
          </a:p>
          <a:p>
            <a:r>
              <a:rPr lang="en-US" smtClean="0"/>
              <a:t>String myString = "I" + " like " + "Java.";</a:t>
            </a:r>
          </a:p>
          <a:p>
            <a:pPr>
              <a:buFontTx/>
              <a:buNone/>
            </a:pPr>
            <a:r>
              <a:rPr lang="en-US" smtClean="0"/>
              <a:t>	results in </a:t>
            </a:r>
            <a:r>
              <a:rPr lang="en-US" b="1" smtClean="0"/>
              <a:t>myString </a:t>
            </a:r>
            <a:r>
              <a:rPr lang="en-US" smtClean="0"/>
              <a:t>containing </a:t>
            </a:r>
          </a:p>
          <a:p>
            <a:pPr>
              <a:buFontTx/>
              <a:buNone/>
            </a:pPr>
            <a:r>
              <a:rPr lang="en-US" smtClean="0"/>
              <a:t>	"I like Java."</a:t>
            </a:r>
          </a:p>
        </p:txBody>
      </p:sp>
      <p:sp>
        <p:nvSpPr>
          <p:cNvPr id="11673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8.4</a:t>
            </a:r>
          </a:p>
        </p:txBody>
      </p:sp>
    </p:spTree>
    <p:extLst>
      <p:ext uri="{BB962C8B-B14F-4D97-AF65-F5344CB8AC3E}">
        <p14:creationId xmlns:p14="http://schemas.microsoft.com/office/powerpoint/2010/main" val="26435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9144000" cy="7010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mtClean="0"/>
              <a:t>The </a:t>
            </a:r>
            <a:r>
              <a:rPr lang="en-US" b="1" smtClean="0"/>
              <a:t>String </a:t>
            </a:r>
            <a:r>
              <a:rPr lang="en-US" smtClean="0"/>
              <a:t>class contains several methods that you can use. Here are a few. You can</a:t>
            </a:r>
          </a:p>
          <a:p>
            <a:pPr>
              <a:lnSpc>
                <a:spcPct val="80000"/>
              </a:lnSpc>
            </a:pPr>
            <a:r>
              <a:rPr lang="en-US" smtClean="0"/>
              <a:t>test two strings for equality by using </a:t>
            </a:r>
            <a:endParaRPr lang="en-US" b="1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/>
              <a:t>	equals( )</a:t>
            </a:r>
            <a:r>
              <a:rPr lang="en-US" smtClean="0"/>
              <a:t>. You can obtain the length of a string by calling the </a:t>
            </a:r>
            <a:r>
              <a:rPr lang="en-US" b="1" smtClean="0"/>
              <a:t>length( ) </a:t>
            </a:r>
            <a:r>
              <a:rPr lang="en-US" smtClean="0"/>
              <a:t>method. You can obtain the character at a specified index within a string by calling </a:t>
            </a:r>
            <a:r>
              <a:rPr lang="en-US" b="1" smtClean="0"/>
              <a:t>charAt( )</a:t>
            </a:r>
            <a:r>
              <a:rPr lang="en-US" smtClean="0"/>
              <a:t>. The general forms of these three methods are shown here:</a:t>
            </a:r>
          </a:p>
          <a:p>
            <a:pPr>
              <a:lnSpc>
                <a:spcPct val="80000"/>
              </a:lnSpc>
            </a:pPr>
            <a:r>
              <a:rPr lang="en-US" smtClean="0"/>
              <a:t>// Demonstrating some String methods.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mtClean="0"/>
              <a:t>		class StringDemo2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mtClean="0"/>
              <a:t>		public static void main(String args[])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mtClean="0"/>
              <a:t>			String strOb1 = "First String";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mtClean="0"/>
              <a:t>			String strOb2 = "Second String";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mtClean="0"/>
              <a:t>			String strOb3 = strOb1;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mtClean="0"/>
              <a:t>	System.out.println("Length of strOb1: " 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mtClean="0"/>
              <a:t>						strOb1.length());</a:t>
            </a:r>
          </a:p>
        </p:txBody>
      </p:sp>
      <p:sp>
        <p:nvSpPr>
          <p:cNvPr id="11776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8.5</a:t>
            </a:r>
          </a:p>
        </p:txBody>
      </p:sp>
    </p:spTree>
    <p:extLst>
      <p:ext uri="{BB962C8B-B14F-4D97-AF65-F5344CB8AC3E}">
        <p14:creationId xmlns:p14="http://schemas.microsoft.com/office/powerpoint/2010/main" val="34379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609600"/>
            <a:ext cx="8001000" cy="54102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System.out.println ("Char at index 3 in strOb1: " +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strOb1.charAt(3));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if(strOb1.equals(strOb2))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200" b="1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System.out.println("strOb1 == strOb2");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else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System.out.println("strOb1 != strOb2");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if(strOb1.equals(strOb3))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System.out.println("strOb1 == strOb3");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else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System.out.println("strOb1 != strOb3");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} 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200" b="1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This program generates the following output: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Length of strOb1: 12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Char at index 3 in strOb1: s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strOb1 != strOb2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200" b="1"/>
              <a:t>strOb1 == strOb3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2200" b="1"/>
          </a:p>
        </p:txBody>
      </p:sp>
      <p:sp>
        <p:nvSpPr>
          <p:cNvPr id="11878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8.6</a:t>
            </a:r>
          </a:p>
        </p:txBody>
      </p:sp>
    </p:spTree>
    <p:extLst>
      <p:ext uri="{BB962C8B-B14F-4D97-AF65-F5344CB8AC3E}">
        <p14:creationId xmlns:p14="http://schemas.microsoft.com/office/powerpoint/2010/main" val="23685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381000"/>
            <a:ext cx="247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Argument Passing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00587" y="1371600"/>
            <a:ext cx="1809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call-by-value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84582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 smtClean="0"/>
              <a:t>call-by-value </a:t>
            </a:r>
            <a:r>
              <a:rPr lang="en-US" dirty="0" smtClean="0"/>
              <a:t> copies the </a:t>
            </a:r>
            <a:r>
              <a:rPr lang="en-US" i="1" dirty="0"/>
              <a:t>value of an argument into the </a:t>
            </a:r>
            <a:r>
              <a:rPr lang="en-US" i="1" dirty="0" smtClean="0"/>
              <a:t>formal </a:t>
            </a:r>
            <a:r>
              <a:rPr lang="en-US" dirty="0" smtClean="0"/>
              <a:t>parameter </a:t>
            </a:r>
            <a:r>
              <a:rPr lang="en-US" dirty="0"/>
              <a:t>of the subroutine.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Changes </a:t>
            </a:r>
            <a:r>
              <a:rPr lang="en-US" dirty="0"/>
              <a:t>made to the parameter of the </a:t>
            </a:r>
            <a:r>
              <a:rPr lang="en-US" dirty="0" smtClean="0"/>
              <a:t>subroutine have </a:t>
            </a:r>
            <a:r>
              <a:rPr lang="en-US" dirty="0"/>
              <a:t>no effect on the argument.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sz="2400" b="1" i="1" dirty="0"/>
              <a:t>call-by-reference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 smtClean="0"/>
              <a:t>call-by-reference </a:t>
            </a:r>
            <a:r>
              <a:rPr lang="en-US" dirty="0" smtClean="0"/>
              <a:t>, </a:t>
            </a:r>
            <a:r>
              <a:rPr lang="en-US" dirty="0"/>
              <a:t>a reference to an argument (not the value of the argument) is passed to </a:t>
            </a:r>
            <a:r>
              <a:rPr lang="en-US" dirty="0" smtClean="0"/>
              <a:t>the parameter.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C</a:t>
            </a:r>
            <a:r>
              <a:rPr lang="en-US" dirty="0" smtClean="0"/>
              <a:t>hanges </a:t>
            </a:r>
            <a:r>
              <a:rPr lang="en-US" dirty="0"/>
              <a:t>made to the parameter will affect the argument used </a:t>
            </a:r>
            <a:r>
              <a:rPr lang="en-US" dirty="0" smtClean="0"/>
              <a:t>to call </a:t>
            </a:r>
            <a:r>
              <a:rPr lang="en-US" dirty="0"/>
              <a:t>the subroutine. As you will see, Java uses both approaches, depending upon what is passed.</a:t>
            </a:r>
          </a:p>
        </p:txBody>
      </p:sp>
    </p:spTree>
    <p:extLst>
      <p:ext uri="{BB962C8B-B14F-4D97-AF65-F5344CB8AC3E}">
        <p14:creationId xmlns:p14="http://schemas.microsoft.com/office/powerpoint/2010/main" val="8420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838200"/>
            <a:ext cx="66293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7200"/>
            <a:ext cx="655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667000"/>
            <a:ext cx="65532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1522" y="152400"/>
            <a:ext cx="215347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762000"/>
            <a:ext cx="6400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971800"/>
            <a:ext cx="6172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381000"/>
            <a:ext cx="1752600" cy="44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914400"/>
            <a:ext cx="6629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895600"/>
            <a:ext cx="6705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 variable is declared to refer to the objects of type/class String: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			String s;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 value of s is null; it does not yet refer to any object.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 new String object is created in memory with initial “abc” value: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String s = new String(“abc”);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Now s contains the address of this new object.</a:t>
            </a:r>
          </a:p>
        </p:txBody>
      </p:sp>
      <p:sp>
        <p:nvSpPr>
          <p:cNvPr id="8806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4.4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Object Creation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5754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3400"/>
            <a:ext cx="6477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8600"/>
            <a:ext cx="565265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09600" y="1219200"/>
            <a:ext cx="7620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Encapsulation </a:t>
            </a:r>
            <a:r>
              <a:rPr lang="en-US" dirty="0"/>
              <a:t>provides another important attribute: </a:t>
            </a:r>
            <a:r>
              <a:rPr lang="en-US" i="1" dirty="0"/>
              <a:t>access control. </a:t>
            </a:r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Encapsulation -  </a:t>
            </a:r>
            <a:r>
              <a:rPr lang="en-US" dirty="0" smtClean="0"/>
              <a:t>control </a:t>
            </a:r>
            <a:r>
              <a:rPr lang="en-US" dirty="0"/>
              <a:t>what parts of a program can access the members of a class.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Prevent </a:t>
            </a:r>
            <a:r>
              <a:rPr lang="en-US" dirty="0"/>
              <a:t>misuse.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Java’s access </a:t>
            </a:r>
            <a:r>
              <a:rPr lang="en-US" dirty="0" err="1"/>
              <a:t>specifiers</a:t>
            </a:r>
            <a:r>
              <a:rPr lang="en-US" dirty="0"/>
              <a:t> are </a:t>
            </a:r>
            <a:r>
              <a:rPr lang="en-US" b="1" dirty="0"/>
              <a:t>public, private, and </a:t>
            </a:r>
            <a:r>
              <a:rPr lang="en-US" b="1" dirty="0" smtClean="0"/>
              <a:t>protected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dirty="0"/>
              <a:t>Java also defines a </a:t>
            </a:r>
            <a:r>
              <a:rPr lang="en-US" dirty="0" smtClean="0"/>
              <a:t>default access </a:t>
            </a:r>
            <a:r>
              <a:rPr lang="en-US" dirty="0"/>
              <a:t>level. </a:t>
            </a:r>
            <a:r>
              <a:rPr lang="en-US" b="1" dirty="0"/>
              <a:t>protected applies only when inheritance is involved</a:t>
            </a:r>
            <a:r>
              <a:rPr lang="en-US" b="1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When a member of a class is modified </a:t>
            </a:r>
            <a:r>
              <a:rPr lang="en-US" dirty="0" smtClean="0"/>
              <a:t>by the </a:t>
            </a:r>
            <a:r>
              <a:rPr lang="en-US" b="1" dirty="0"/>
              <a:t>public </a:t>
            </a:r>
            <a:r>
              <a:rPr lang="en-US" b="1" dirty="0" err="1"/>
              <a:t>specifier</a:t>
            </a:r>
            <a:r>
              <a:rPr lang="en-US" b="1" dirty="0"/>
              <a:t>, then that member can be accessed by any other code</a:t>
            </a:r>
            <a:r>
              <a:rPr lang="en-US" b="1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 </a:t>
            </a:r>
            <a:r>
              <a:rPr lang="en-US" b="1" dirty="0"/>
              <a:t>When a </a:t>
            </a:r>
            <a:r>
              <a:rPr lang="en-US" b="1" dirty="0" smtClean="0"/>
              <a:t>member </a:t>
            </a:r>
            <a:r>
              <a:rPr lang="en-US" dirty="0" smtClean="0"/>
              <a:t>of </a:t>
            </a:r>
            <a:r>
              <a:rPr lang="en-US" dirty="0"/>
              <a:t>a class is specified as </a:t>
            </a:r>
            <a:r>
              <a:rPr lang="en-US" b="1" dirty="0"/>
              <a:t>private, then that member can only be accessed by other members </a:t>
            </a:r>
            <a:r>
              <a:rPr lang="en-US" b="1" dirty="0" smtClean="0"/>
              <a:t>of </a:t>
            </a:r>
            <a:r>
              <a:rPr lang="en-US" dirty="0" smtClean="0"/>
              <a:t>its </a:t>
            </a:r>
            <a:r>
              <a:rPr lang="en-US" dirty="0"/>
              <a:t>class.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85800"/>
            <a:ext cx="6629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"/>
            <a:ext cx="495748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09600" y="1219200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Static - </a:t>
            </a:r>
            <a:r>
              <a:rPr lang="en-US" dirty="0"/>
              <a:t>When a member is declared </a:t>
            </a:r>
            <a:r>
              <a:rPr lang="en-US" b="1" dirty="0"/>
              <a:t>static, it can be </a:t>
            </a:r>
            <a:r>
              <a:rPr lang="en-US" b="1" dirty="0" smtClean="0"/>
              <a:t>accessed </a:t>
            </a:r>
            <a:r>
              <a:rPr lang="en-US" dirty="0" smtClean="0"/>
              <a:t>before </a:t>
            </a:r>
            <a:r>
              <a:rPr lang="en-US" dirty="0"/>
              <a:t>any objects of its class are created, and without reference to any object.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methods and variables to be </a:t>
            </a:r>
            <a:r>
              <a:rPr lang="en-US" b="1" dirty="0"/>
              <a:t>static.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The </a:t>
            </a:r>
            <a:r>
              <a:rPr lang="en-US" b="1" dirty="0"/>
              <a:t>most common example of a static member </a:t>
            </a:r>
            <a:r>
              <a:rPr lang="en-US" b="1" dirty="0" smtClean="0"/>
              <a:t>is main</a:t>
            </a:r>
            <a:r>
              <a:rPr lang="en-US" b="1" dirty="0"/>
              <a:t>( ). 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/>
              <a:t>Instance variables declared as </a:t>
            </a:r>
            <a:r>
              <a:rPr lang="en-US" b="1" dirty="0"/>
              <a:t>static are, essentially, global variables. When objects </a:t>
            </a:r>
            <a:r>
              <a:rPr lang="en-US" b="1" dirty="0" smtClean="0"/>
              <a:t>of </a:t>
            </a:r>
            <a:r>
              <a:rPr lang="en-US" dirty="0" smtClean="0"/>
              <a:t>its </a:t>
            </a:r>
            <a:r>
              <a:rPr lang="en-US" dirty="0"/>
              <a:t>class are declared, no copy of a </a:t>
            </a:r>
            <a:r>
              <a:rPr lang="en-US" b="1" dirty="0"/>
              <a:t>static variable is made. Instead, all instances of the </a:t>
            </a:r>
            <a:r>
              <a:rPr lang="en-US" b="1" dirty="0" smtClean="0"/>
              <a:t>class </a:t>
            </a:r>
            <a:r>
              <a:rPr lang="en-US" dirty="0" smtClean="0"/>
              <a:t>share </a:t>
            </a:r>
            <a:r>
              <a:rPr lang="en-US" dirty="0"/>
              <a:t>the same </a:t>
            </a:r>
            <a:r>
              <a:rPr lang="en-US" b="1" dirty="0"/>
              <a:t>static variable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dirty="0"/>
              <a:t>Methods declared as </a:t>
            </a:r>
            <a:r>
              <a:rPr lang="en-US" b="1" dirty="0"/>
              <a:t>static have several restrictions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They can only call other </a:t>
            </a:r>
            <a:r>
              <a:rPr lang="en-US" b="1" dirty="0"/>
              <a:t>static methods</a:t>
            </a:r>
            <a:r>
              <a:rPr lang="en-US" b="1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They must only access </a:t>
            </a:r>
            <a:r>
              <a:rPr lang="en-US" b="1" dirty="0"/>
              <a:t>static data</a:t>
            </a:r>
            <a:r>
              <a:rPr lang="en-US" b="1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They cannot refer to </a:t>
            </a:r>
            <a:r>
              <a:rPr lang="en-US" b="1" dirty="0"/>
              <a:t>this or super in any way.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6858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133600"/>
            <a:ext cx="685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4347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Call </a:t>
            </a:r>
            <a:r>
              <a:rPr lang="en-US" dirty="0"/>
              <a:t>a </a:t>
            </a:r>
            <a:r>
              <a:rPr lang="en-US" b="1" dirty="0"/>
              <a:t>static method from outside its class, </a:t>
            </a:r>
            <a:endParaRPr lang="en-US" b="1" dirty="0" smtClean="0"/>
          </a:p>
          <a:p>
            <a:r>
              <a:rPr lang="en-US" dirty="0" smtClean="0"/>
              <a:t>general form:  </a:t>
            </a:r>
            <a:r>
              <a:rPr lang="en-US" i="1" dirty="0" err="1" smtClean="0"/>
              <a:t>classname.method</a:t>
            </a:r>
            <a:r>
              <a:rPr lang="en-US" i="1" dirty="0"/>
              <a:t>( 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6400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667000"/>
            <a:ext cx="6705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81000"/>
            <a:ext cx="2514600" cy="49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09600" y="1066800"/>
            <a:ext cx="739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final keyword</a:t>
            </a:r>
            <a:r>
              <a:rPr lang="en-US" dirty="0" smtClean="0"/>
              <a:t> in java is used to restrict the user. </a:t>
            </a:r>
          </a:p>
          <a:p>
            <a:r>
              <a:rPr lang="en-US" dirty="0" smtClean="0"/>
              <a:t>Final can be: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variable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method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Class</a:t>
            </a:r>
          </a:p>
          <a:p>
            <a:endParaRPr lang="en-US" dirty="0" smtClean="0"/>
          </a:p>
          <a:p>
            <a:r>
              <a:rPr lang="en-US" dirty="0" smtClean="0"/>
              <a:t>Final Variable </a:t>
            </a:r>
          </a:p>
          <a:p>
            <a:r>
              <a:rPr lang="en-US" dirty="0" smtClean="0"/>
              <a:t>	Variable as final, you cannot change the value of final variable(It will be constant).</a:t>
            </a:r>
          </a:p>
          <a:p>
            <a:endParaRPr lang="en-US" dirty="0" smtClean="0"/>
          </a:p>
          <a:p>
            <a:r>
              <a:rPr lang="en-US" b="1" dirty="0" smtClean="0"/>
              <a:t>class</a:t>
            </a:r>
            <a:r>
              <a:rPr lang="en-US" dirty="0" smtClean="0"/>
              <a:t> Bike9{  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final</a:t>
            </a:r>
            <a:r>
              <a:rPr lang="en-US" dirty="0" smtClean="0"/>
              <a:t> </a:t>
            </a:r>
            <a:r>
              <a:rPr lang="en-US" b="1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speedlimit</a:t>
            </a:r>
            <a:r>
              <a:rPr lang="en-US" dirty="0" smtClean="0"/>
              <a:t>=90;//final variable  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run(){  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speedlimit</a:t>
            </a:r>
            <a:r>
              <a:rPr lang="en-US" dirty="0" smtClean="0"/>
              <a:t>=400;  </a:t>
            </a:r>
          </a:p>
          <a:p>
            <a:r>
              <a:rPr lang="en-US" dirty="0" smtClean="0"/>
              <a:t> }  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r>
              <a:rPr lang="en-US" dirty="0" smtClean="0"/>
              <a:t> Bike9 </a:t>
            </a:r>
            <a:r>
              <a:rPr lang="en-US" dirty="0" err="1" smtClean="0"/>
              <a:t>obj</a:t>
            </a:r>
            <a:r>
              <a:rPr lang="en-US" dirty="0" smtClean="0"/>
              <a:t>=</a:t>
            </a:r>
            <a:r>
              <a:rPr lang="en-US" b="1" dirty="0" smtClean="0"/>
              <a:t>new</a:t>
            </a:r>
            <a:r>
              <a:rPr lang="en-US" dirty="0" smtClean="0"/>
              <a:t>  Bike9();  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obj.run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 }  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52400"/>
            <a:ext cx="762000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Java final method</a:t>
            </a:r>
          </a:p>
          <a:p>
            <a:r>
              <a:rPr lang="en-US" b="1" dirty="0" smtClean="0"/>
              <a:t>If you make any method as final, you cannot override it.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 Bike{  </a:t>
            </a:r>
          </a:p>
          <a:p>
            <a:r>
              <a:rPr lang="en-US" dirty="0" smtClean="0"/>
              <a:t>  </a:t>
            </a:r>
            <a:r>
              <a:rPr lang="en-US" b="1" dirty="0" smtClean="0"/>
              <a:t>final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run(){</a:t>
            </a:r>
            <a:r>
              <a:rPr lang="en-US" dirty="0" err="1" smtClean="0"/>
              <a:t>System.out.println</a:t>
            </a:r>
            <a:r>
              <a:rPr lang="en-US" dirty="0" smtClean="0"/>
              <a:t>("running");}  </a:t>
            </a:r>
          </a:p>
          <a:p>
            <a:r>
              <a:rPr lang="en-US" dirty="0" smtClean="0"/>
              <a:t>}  </a:t>
            </a:r>
          </a:p>
          <a:p>
            <a:r>
              <a:rPr lang="en-US" dirty="0" smtClean="0"/>
              <a:t>     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 Honda </a:t>
            </a:r>
            <a:r>
              <a:rPr lang="en-US" b="1" dirty="0" smtClean="0"/>
              <a:t>extends</a:t>
            </a:r>
            <a:r>
              <a:rPr lang="en-US" dirty="0" smtClean="0"/>
              <a:t> Bike{  </a:t>
            </a:r>
          </a:p>
          <a:p>
            <a:r>
              <a:rPr lang="en-US" dirty="0" smtClean="0"/>
              <a:t>   </a:t>
            </a:r>
            <a:r>
              <a:rPr lang="en-US" b="1" dirty="0" smtClean="0"/>
              <a:t>void</a:t>
            </a:r>
            <a:r>
              <a:rPr lang="en-US" dirty="0" smtClean="0"/>
              <a:t> run(){</a:t>
            </a:r>
            <a:r>
              <a:rPr lang="en-US" dirty="0" err="1" smtClean="0"/>
              <a:t>System.out.println</a:t>
            </a:r>
            <a:r>
              <a:rPr lang="en-US" dirty="0" smtClean="0"/>
              <a:t>("running safely with 100kmph");}  </a:t>
            </a:r>
          </a:p>
          <a:p>
            <a:r>
              <a:rPr lang="en-US" dirty="0" smtClean="0"/>
              <a:t>     </a:t>
            </a:r>
          </a:p>
          <a:p>
            <a:r>
              <a:rPr lang="en-US" dirty="0" smtClean="0"/>
              <a:t>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r>
              <a:rPr lang="en-US" dirty="0" smtClean="0"/>
              <a:t>   Honda </a:t>
            </a:r>
            <a:r>
              <a:rPr lang="en-US" dirty="0" err="1" smtClean="0"/>
              <a:t>honda</a:t>
            </a:r>
            <a:r>
              <a:rPr lang="en-US" dirty="0" smtClean="0"/>
              <a:t>= </a:t>
            </a:r>
            <a:r>
              <a:rPr lang="en-US" b="1" dirty="0" smtClean="0"/>
              <a:t>new</a:t>
            </a:r>
            <a:r>
              <a:rPr lang="en-US" dirty="0" smtClean="0"/>
              <a:t> Honda();  </a:t>
            </a:r>
          </a:p>
          <a:p>
            <a:r>
              <a:rPr lang="en-US" dirty="0" smtClean="0"/>
              <a:t>   </a:t>
            </a:r>
            <a:r>
              <a:rPr lang="en-US" dirty="0" err="1" smtClean="0"/>
              <a:t>honda.run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   }  </a:t>
            </a:r>
          </a:p>
          <a:p>
            <a:r>
              <a:rPr lang="en-US" dirty="0" smtClean="0"/>
              <a:t>}  </a:t>
            </a:r>
          </a:p>
          <a:p>
            <a:r>
              <a:rPr lang="en-US" b="1" dirty="0" smtClean="0"/>
              <a:t>Final method is inherited but you cannot override it</a:t>
            </a:r>
          </a:p>
          <a:p>
            <a:endParaRPr lang="en-US" dirty="0" smtClean="0"/>
          </a:p>
          <a:p>
            <a:r>
              <a:rPr lang="en-US" b="1" dirty="0" smtClean="0"/>
              <a:t>class</a:t>
            </a:r>
            <a:r>
              <a:rPr lang="en-US" dirty="0" smtClean="0"/>
              <a:t> Bike{  </a:t>
            </a:r>
          </a:p>
          <a:p>
            <a:r>
              <a:rPr lang="en-US" dirty="0" smtClean="0"/>
              <a:t>  </a:t>
            </a:r>
            <a:r>
              <a:rPr lang="en-US" b="1" dirty="0" smtClean="0"/>
              <a:t>final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run(){</a:t>
            </a:r>
            <a:r>
              <a:rPr lang="en-US" dirty="0" err="1" smtClean="0"/>
              <a:t>System.out.println</a:t>
            </a:r>
            <a:r>
              <a:rPr lang="en-US" dirty="0" smtClean="0"/>
              <a:t>("running...");}  </a:t>
            </a:r>
          </a:p>
          <a:p>
            <a:r>
              <a:rPr lang="en-US" dirty="0" smtClean="0"/>
              <a:t>}  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 Honda2 </a:t>
            </a:r>
            <a:r>
              <a:rPr lang="en-US" b="1" dirty="0" smtClean="0"/>
              <a:t>extends</a:t>
            </a:r>
            <a:r>
              <a:rPr lang="en-US" dirty="0" smtClean="0"/>
              <a:t> Bike{  </a:t>
            </a:r>
          </a:p>
          <a:p>
            <a:r>
              <a:rPr lang="en-US" dirty="0" smtClean="0"/>
              <a:t>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r>
              <a:rPr lang="en-US" dirty="0" smtClean="0"/>
              <a:t>    </a:t>
            </a:r>
            <a:r>
              <a:rPr lang="en-US" b="1" dirty="0" smtClean="0"/>
              <a:t>new</a:t>
            </a:r>
            <a:r>
              <a:rPr lang="en-US" dirty="0" smtClean="0"/>
              <a:t> Honda2().run();  </a:t>
            </a:r>
          </a:p>
          <a:p>
            <a:r>
              <a:rPr lang="en-US" dirty="0" smtClean="0"/>
              <a:t>   }  </a:t>
            </a:r>
          </a:p>
          <a:p>
            <a:r>
              <a:rPr lang="en-US" dirty="0" smtClean="0"/>
              <a:t>}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81000"/>
            <a:ext cx="77724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Java final class</a:t>
            </a:r>
          </a:p>
          <a:p>
            <a:r>
              <a:rPr lang="en-US" dirty="0" smtClean="0"/>
              <a:t>If you make any class as final, you cannot extend it.</a:t>
            </a:r>
          </a:p>
          <a:p>
            <a:endParaRPr lang="en-US" dirty="0" smtClean="0"/>
          </a:p>
          <a:p>
            <a:r>
              <a:rPr lang="en-US" b="1" dirty="0" smtClean="0"/>
              <a:t>final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Bike{}  </a:t>
            </a:r>
          </a:p>
          <a:p>
            <a:r>
              <a:rPr lang="en-US" dirty="0" smtClean="0"/>
              <a:t>  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 Honda1 </a:t>
            </a:r>
            <a:r>
              <a:rPr lang="en-US" b="1" dirty="0" smtClean="0"/>
              <a:t>extends</a:t>
            </a:r>
            <a:r>
              <a:rPr lang="en-US" dirty="0" smtClean="0"/>
              <a:t> Bike{  </a:t>
            </a:r>
          </a:p>
          <a:p>
            <a:r>
              <a:rPr lang="en-US" dirty="0" smtClean="0"/>
              <a:t>  </a:t>
            </a:r>
            <a:r>
              <a:rPr lang="en-US" b="1" dirty="0" smtClean="0"/>
              <a:t>void</a:t>
            </a:r>
            <a:r>
              <a:rPr lang="en-US" dirty="0" smtClean="0"/>
              <a:t> run(){</a:t>
            </a:r>
            <a:r>
              <a:rPr lang="en-US" dirty="0" err="1" smtClean="0"/>
              <a:t>System.out.println</a:t>
            </a:r>
            <a:r>
              <a:rPr lang="en-US" dirty="0" smtClean="0"/>
              <a:t>("running safely with 100kmph");}  </a:t>
            </a:r>
          </a:p>
          <a:p>
            <a:r>
              <a:rPr lang="en-US" dirty="0" smtClean="0"/>
              <a:t>    </a:t>
            </a:r>
          </a:p>
          <a:p>
            <a:r>
              <a:rPr lang="en-US" dirty="0" smtClean="0"/>
              <a:t>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r>
              <a:rPr lang="en-US" dirty="0" smtClean="0"/>
              <a:t>  Honda1 </a:t>
            </a:r>
            <a:r>
              <a:rPr lang="en-US" dirty="0" err="1" smtClean="0"/>
              <a:t>honda</a:t>
            </a:r>
            <a:r>
              <a:rPr lang="en-US" dirty="0" smtClean="0"/>
              <a:t>= </a:t>
            </a:r>
            <a:r>
              <a:rPr lang="en-US" b="1" dirty="0" smtClean="0"/>
              <a:t>new</a:t>
            </a:r>
            <a:r>
              <a:rPr lang="en-US" dirty="0" smtClean="0"/>
              <a:t> Honda();  </a:t>
            </a:r>
          </a:p>
          <a:p>
            <a:r>
              <a:rPr lang="en-US" dirty="0" smtClean="0"/>
              <a:t>  </a:t>
            </a:r>
            <a:r>
              <a:rPr lang="en-US" dirty="0" err="1" smtClean="0"/>
              <a:t>honda.run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  }  </a:t>
            </a:r>
          </a:p>
          <a:p>
            <a:r>
              <a:rPr lang="en-US" dirty="0" smtClean="0"/>
              <a:t>}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01511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914400"/>
            <a:ext cx="6705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200400"/>
            <a:ext cx="6858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 program accumulates memory through its execution.</a:t>
            </a:r>
          </a:p>
          <a:p>
            <a:pPr>
              <a:lnSpc>
                <a:spcPct val="90000"/>
              </a:lnSpc>
            </a:pPr>
            <a:r>
              <a:rPr lang="en-US" smtClean="0"/>
              <a:t>Two mechanism to free memory that is no longer need by the program: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1) manual – done in C/C++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2) automatic – done in Java</a:t>
            </a:r>
          </a:p>
          <a:p>
            <a:pPr>
              <a:lnSpc>
                <a:spcPct val="90000"/>
              </a:lnSpc>
            </a:pPr>
            <a:r>
              <a:rPr lang="en-US" smtClean="0"/>
              <a:t>In Java, when an object is no longer accessible through any variable, it is eventually removed from the memory by the garbage collector.</a:t>
            </a:r>
          </a:p>
          <a:p>
            <a:pPr>
              <a:lnSpc>
                <a:spcPct val="90000"/>
              </a:lnSpc>
            </a:pPr>
            <a:r>
              <a:rPr lang="en-US" smtClean="0"/>
              <a:t>Garbage collector is parts of the Java Run-Time Environment.</a:t>
            </a:r>
          </a:p>
        </p:txBody>
      </p:sp>
      <p:sp>
        <p:nvSpPr>
          <p:cNvPr id="8909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4.5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Object Destruction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186728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6705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7086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6934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04800"/>
            <a:ext cx="789093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90600"/>
            <a:ext cx="6553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429000"/>
            <a:ext cx="6553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2400" y="228600"/>
            <a:ext cx="635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14400"/>
            <a:ext cx="6934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352800"/>
            <a:ext cx="7162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2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419600"/>
            <a:ext cx="6629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7239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505200"/>
            <a:ext cx="7239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0"/>
            <a:ext cx="6934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6934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6400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457200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String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685800" y="1066800"/>
            <a:ext cx="8077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String is a sequence of characters. </a:t>
            </a:r>
          </a:p>
          <a:p>
            <a:endParaRPr lang="en-US" i="1" dirty="0" smtClean="0"/>
          </a:p>
          <a:p>
            <a:r>
              <a:rPr lang="en-US" i="1" dirty="0" smtClean="0"/>
              <a:t>Other languages that implement </a:t>
            </a:r>
            <a:r>
              <a:rPr lang="en-US" dirty="0" smtClean="0"/>
              <a:t>strings as character arrays</a:t>
            </a:r>
          </a:p>
          <a:p>
            <a:endParaRPr lang="en-US" dirty="0" smtClean="0"/>
          </a:p>
          <a:p>
            <a:r>
              <a:rPr lang="en-US" dirty="0" smtClean="0"/>
              <a:t> Java implements strings as objects of type </a:t>
            </a:r>
            <a:r>
              <a:rPr lang="en-US" b="1" dirty="0" smtClean="0"/>
              <a:t>String.</a:t>
            </a:r>
          </a:p>
          <a:p>
            <a:endParaRPr lang="en-US" b="1" dirty="0" smtClean="0"/>
          </a:p>
          <a:p>
            <a:r>
              <a:rPr lang="en-US" dirty="0" smtClean="0"/>
              <a:t>Once a </a:t>
            </a:r>
            <a:r>
              <a:rPr lang="en-US" b="1" dirty="0" smtClean="0"/>
              <a:t>String object has been created, you cannot change the</a:t>
            </a:r>
          </a:p>
          <a:p>
            <a:r>
              <a:rPr lang="en-US" dirty="0" smtClean="0"/>
              <a:t>characters that comprise that string</a:t>
            </a:r>
          </a:p>
          <a:p>
            <a:endParaRPr lang="en-US" dirty="0" smtClean="0"/>
          </a:p>
          <a:p>
            <a:r>
              <a:rPr lang="en-US" dirty="0" smtClean="0"/>
              <a:t>Java provides two options: </a:t>
            </a:r>
            <a:r>
              <a:rPr lang="en-US" b="1" dirty="0" err="1" smtClean="0"/>
              <a:t>StringBuffer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StringBuilder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 Both hold strings that can be modified after they are created.</a:t>
            </a:r>
          </a:p>
          <a:p>
            <a:endParaRPr lang="en-US" b="1" dirty="0" smtClean="0"/>
          </a:p>
          <a:p>
            <a:r>
              <a:rPr lang="en-US" dirty="0" smtClean="0"/>
              <a:t>The strings within objects of type </a:t>
            </a:r>
            <a:r>
              <a:rPr lang="en-US" b="1" dirty="0" smtClean="0"/>
              <a:t>String are unchangeable means </a:t>
            </a:r>
            <a:r>
              <a:rPr lang="en-US" dirty="0" smtClean="0"/>
              <a:t>that the contents of the </a:t>
            </a:r>
            <a:r>
              <a:rPr lang="en-US" b="1" dirty="0" smtClean="0"/>
              <a:t>String instance cannot be changed after it has been created. </a:t>
            </a:r>
          </a:p>
          <a:p>
            <a:endParaRPr lang="en-US" b="1" dirty="0" smtClean="0"/>
          </a:p>
          <a:p>
            <a:r>
              <a:rPr lang="en-US" dirty="0" smtClean="0"/>
              <a:t>A variable declared as a </a:t>
            </a:r>
            <a:r>
              <a:rPr lang="en-US" b="1" dirty="0" smtClean="0"/>
              <a:t>String reference can be changed to point at some other String object </a:t>
            </a:r>
            <a:r>
              <a:rPr lang="en-US" dirty="0" smtClean="0"/>
              <a:t>at any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basis for the Java language.</a:t>
            </a:r>
          </a:p>
          <a:p>
            <a:r>
              <a:rPr lang="en-US" smtClean="0"/>
              <a:t>Each concept we wish to describe in Java must be included inside a class.</a:t>
            </a:r>
          </a:p>
          <a:p>
            <a:r>
              <a:rPr lang="en-US" smtClean="0"/>
              <a:t>A class defines a new data type, whose values are objects:</a:t>
            </a:r>
          </a:p>
          <a:p>
            <a:r>
              <a:rPr lang="en-US" smtClean="0"/>
              <a:t>A class is a template for objects</a:t>
            </a:r>
          </a:p>
          <a:p>
            <a:r>
              <a:rPr lang="en-US" smtClean="0"/>
              <a:t>An object is an instance of a class</a:t>
            </a:r>
          </a:p>
        </p:txBody>
      </p:sp>
      <p:sp>
        <p:nvSpPr>
          <p:cNvPr id="9011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4.6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Class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105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304800"/>
            <a:ext cx="3165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The String Constructors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62000" y="990600"/>
            <a:ext cx="7467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create an empty </a:t>
            </a:r>
            <a:r>
              <a:rPr lang="en-US" b="1" dirty="0" smtClean="0"/>
              <a:t>String</a:t>
            </a:r>
          </a:p>
          <a:p>
            <a:endParaRPr lang="en-US" b="1" dirty="0" smtClean="0"/>
          </a:p>
          <a:p>
            <a:pPr algn="ctr"/>
            <a:r>
              <a:rPr lang="en-US" dirty="0" smtClean="0"/>
              <a:t>String s = new String();</a:t>
            </a:r>
          </a:p>
          <a:p>
            <a:endParaRPr lang="en-US" dirty="0" smtClean="0"/>
          </a:p>
          <a:p>
            <a:r>
              <a:rPr lang="en-US" dirty="0" smtClean="0"/>
              <a:t>you will want to create strings that have </a:t>
            </a:r>
            <a:r>
              <a:rPr lang="en-US" b="1" dirty="0" smtClean="0"/>
              <a:t>initial values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String(char </a:t>
            </a:r>
            <a:r>
              <a:rPr lang="en-US" i="1" dirty="0" smtClean="0"/>
              <a:t>chars[ ])</a:t>
            </a:r>
          </a:p>
          <a:p>
            <a:endParaRPr lang="en-US" i="1" dirty="0" smtClean="0"/>
          </a:p>
          <a:p>
            <a:r>
              <a:rPr lang="en-US" dirty="0" smtClean="0"/>
              <a:t>char chars[] = { 'a', 'b', 'c' };</a:t>
            </a:r>
          </a:p>
          <a:p>
            <a:r>
              <a:rPr lang="en-US" dirty="0" smtClean="0"/>
              <a:t>String s = new String(chars);</a:t>
            </a:r>
          </a:p>
          <a:p>
            <a:endParaRPr lang="en-US" dirty="0" smtClean="0"/>
          </a:p>
          <a:p>
            <a:r>
              <a:rPr lang="en-US" dirty="0" smtClean="0"/>
              <a:t>You can specify a </a:t>
            </a:r>
            <a:r>
              <a:rPr lang="en-US" b="1" dirty="0" err="1" smtClean="0"/>
              <a:t>subrange</a:t>
            </a:r>
            <a:r>
              <a:rPr lang="en-US" b="1" dirty="0" smtClean="0"/>
              <a:t> of a character array as an </a:t>
            </a:r>
            <a:r>
              <a:rPr lang="en-US" b="1" dirty="0" err="1" smtClean="0"/>
              <a:t>initializer</a:t>
            </a:r>
            <a:r>
              <a:rPr lang="en-US" b="1" dirty="0" smtClean="0"/>
              <a:t> </a:t>
            </a:r>
            <a:r>
              <a:rPr lang="en-US" dirty="0" smtClean="0"/>
              <a:t>using the following constructor: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String(char </a:t>
            </a:r>
            <a:r>
              <a:rPr lang="en-US" i="1" dirty="0" smtClean="0"/>
              <a:t>chars[ ],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startIndex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numChars</a:t>
            </a:r>
            <a:r>
              <a:rPr lang="en-US" i="1" dirty="0" smtClean="0"/>
              <a:t>)</a:t>
            </a:r>
          </a:p>
          <a:p>
            <a:endParaRPr lang="en-US" i="1" dirty="0" smtClean="0"/>
          </a:p>
          <a:p>
            <a:r>
              <a:rPr lang="en-US" dirty="0" smtClean="0"/>
              <a:t>char chars[] = { 'a', 'b', 'c', 'd', 'e', 'f' };</a:t>
            </a:r>
          </a:p>
          <a:p>
            <a:r>
              <a:rPr lang="en-US" dirty="0" smtClean="0"/>
              <a:t>String s = new String(chars, 2, 3);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7200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can construct a </a:t>
            </a:r>
            <a:r>
              <a:rPr lang="en-US" b="1" dirty="0" smtClean="0"/>
              <a:t>String object that contains the same character sequence as another String object using this constructor:</a:t>
            </a:r>
          </a:p>
          <a:p>
            <a:endParaRPr lang="en-US" b="1" dirty="0" smtClean="0"/>
          </a:p>
          <a:p>
            <a:pPr algn="ctr"/>
            <a:r>
              <a:rPr lang="en-US" dirty="0" smtClean="0"/>
              <a:t>String(String </a:t>
            </a:r>
            <a:r>
              <a:rPr lang="en-US" i="1" dirty="0" err="1" smtClean="0"/>
              <a:t>strObj</a:t>
            </a:r>
            <a:r>
              <a:rPr lang="en-US" i="1" dirty="0" smtClean="0"/>
              <a:t>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0274"/>
            <a:ext cx="6476999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739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828800"/>
            <a:ext cx="7315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229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String Constructors Added by J2SE 5</a:t>
            </a:r>
          </a:p>
          <a:p>
            <a:endParaRPr lang="en-US" b="1" dirty="0" smtClean="0"/>
          </a:p>
          <a:p>
            <a:pPr algn="ctr"/>
            <a:r>
              <a:rPr lang="en-US" dirty="0" smtClean="0"/>
              <a:t>String(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err="1" smtClean="0"/>
              <a:t>codePoints</a:t>
            </a:r>
            <a:r>
              <a:rPr lang="en-US" i="1" dirty="0" smtClean="0"/>
              <a:t>[ ],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startIndex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numChars</a:t>
            </a:r>
            <a:r>
              <a:rPr lang="en-US" i="1" dirty="0" smtClean="0"/>
              <a:t>)</a:t>
            </a:r>
          </a:p>
          <a:p>
            <a:endParaRPr lang="en-US" b="1" i="1" dirty="0" smtClean="0"/>
          </a:p>
          <a:p>
            <a:r>
              <a:rPr lang="en-US" i="1" dirty="0" err="1" smtClean="0"/>
              <a:t>codePoints</a:t>
            </a:r>
            <a:r>
              <a:rPr lang="en-US" i="1" dirty="0" smtClean="0"/>
              <a:t> is an array that contains Unicode code points</a:t>
            </a:r>
          </a:p>
          <a:p>
            <a:endParaRPr lang="en-US" b="1" i="1" dirty="0" smtClean="0"/>
          </a:p>
          <a:p>
            <a:pPr algn="ctr"/>
            <a:r>
              <a:rPr lang="en-US" dirty="0" smtClean="0"/>
              <a:t>String(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i="1" dirty="0" err="1" smtClean="0"/>
              <a:t>strBuildObj</a:t>
            </a:r>
            <a:r>
              <a:rPr lang="en-US" i="1" dirty="0" smtClean="0"/>
              <a:t>)</a:t>
            </a:r>
          </a:p>
          <a:p>
            <a:r>
              <a:rPr lang="en-US" b="1" dirty="0" smtClean="0"/>
              <a:t>String Length</a:t>
            </a:r>
          </a:p>
          <a:p>
            <a:endParaRPr lang="en-US" b="1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length( )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char chars[] = { 'a', 'b', 'c' };</a:t>
            </a:r>
          </a:p>
          <a:p>
            <a:r>
              <a:rPr lang="en-US" dirty="0" smtClean="0"/>
              <a:t>String s = new String(chars);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s.length</a:t>
            </a:r>
            <a:r>
              <a:rPr lang="en-US" dirty="0" smtClean="0"/>
              <a:t>());</a:t>
            </a:r>
          </a:p>
          <a:p>
            <a:endParaRPr lang="en-US" b="1" dirty="0" smtClean="0"/>
          </a:p>
          <a:p>
            <a:r>
              <a:rPr lang="en-US" b="1" dirty="0" smtClean="0"/>
              <a:t>Special String Operations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automatic creation of new </a:t>
            </a:r>
            <a:r>
              <a:rPr lang="en-US" b="1" dirty="0" smtClean="0"/>
              <a:t>String instances from string literals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Concatenation of </a:t>
            </a:r>
            <a:r>
              <a:rPr lang="en-US" dirty="0" smtClean="0"/>
              <a:t>multiple </a:t>
            </a:r>
            <a:r>
              <a:rPr lang="en-US" b="1" dirty="0" smtClean="0"/>
              <a:t>String objects by use of the + operator,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The conversion of other data types to a </a:t>
            </a:r>
            <a:r>
              <a:rPr lang="en-US" dirty="0" smtClean="0"/>
              <a:t>string representation.</a:t>
            </a:r>
          </a:p>
          <a:p>
            <a:endParaRPr lang="en-US" dirty="0" smtClean="0"/>
          </a:p>
          <a:p>
            <a:r>
              <a:rPr lang="en-US" dirty="0" smtClean="0"/>
              <a:t>There are explicit methods available to perform all of these </a:t>
            </a:r>
            <a:r>
              <a:rPr lang="en-US" dirty="0" err="1" smtClean="0"/>
              <a:t>funtions</a:t>
            </a:r>
            <a:r>
              <a:rPr lang="en-US" dirty="0" smtClean="0"/>
              <a:t>, but Java does them automatically as a convenience for the programmer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7200"/>
            <a:ext cx="777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String Literals</a:t>
            </a:r>
          </a:p>
          <a:p>
            <a:endParaRPr lang="en-US" b="1" dirty="0" smtClean="0"/>
          </a:p>
          <a:p>
            <a:r>
              <a:rPr lang="en-US" dirty="0" smtClean="0"/>
              <a:t>char chars[] = { 'a', 'b', 'c' };</a:t>
            </a:r>
          </a:p>
          <a:p>
            <a:r>
              <a:rPr lang="en-US" dirty="0" smtClean="0"/>
              <a:t>String s1 = new String(chars);</a:t>
            </a:r>
          </a:p>
          <a:p>
            <a:endParaRPr lang="en-US" dirty="0" smtClean="0"/>
          </a:p>
          <a:p>
            <a:r>
              <a:rPr lang="en-US" dirty="0" smtClean="0"/>
              <a:t>String s2 = "</a:t>
            </a:r>
            <a:r>
              <a:rPr lang="en-US" dirty="0" err="1" smtClean="0"/>
              <a:t>abc</a:t>
            </a:r>
            <a:r>
              <a:rPr lang="en-US" dirty="0" smtClean="0"/>
              <a:t>";</a:t>
            </a:r>
          </a:p>
          <a:p>
            <a:endParaRPr lang="en-US" dirty="0" smtClean="0"/>
          </a:p>
          <a:p>
            <a:r>
              <a:rPr lang="en-US" dirty="0" smtClean="0"/>
              <a:t>you can call methods directly on a quoted string as if it were an object reference, as the following statement shows.</a:t>
            </a:r>
          </a:p>
          <a:p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abc".length</a:t>
            </a:r>
            <a:r>
              <a:rPr lang="en-US" dirty="0" smtClean="0"/>
              <a:t>());</a:t>
            </a:r>
          </a:p>
          <a:p>
            <a:endParaRPr lang="en-US" dirty="0" smtClean="0"/>
          </a:p>
          <a:p>
            <a:r>
              <a:rPr lang="en-US" b="1" dirty="0" smtClean="0"/>
              <a:t>String Concatenation</a:t>
            </a:r>
          </a:p>
          <a:p>
            <a:endParaRPr lang="en-US" b="1" dirty="0" smtClean="0"/>
          </a:p>
          <a:p>
            <a:r>
              <a:rPr lang="en-US" dirty="0" smtClean="0"/>
              <a:t>String age = "9";</a:t>
            </a:r>
          </a:p>
          <a:p>
            <a:r>
              <a:rPr lang="en-US" dirty="0" smtClean="0"/>
              <a:t>String s = "He is " + age + " years old.";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String Concatenation with Other Data Types</a:t>
            </a:r>
          </a:p>
          <a:p>
            <a:endParaRPr lang="en-US" b="1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age = 9;</a:t>
            </a:r>
          </a:p>
          <a:p>
            <a:r>
              <a:rPr lang="en-US" dirty="0" smtClean="0"/>
              <a:t>String s = "He is " + age + " years old.";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String s = "four: " + 2 + 2;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</a:p>
          <a:p>
            <a:r>
              <a:rPr lang="en-US" dirty="0" smtClean="0"/>
              <a:t>This fragment displays</a:t>
            </a:r>
          </a:p>
          <a:p>
            <a:r>
              <a:rPr lang="en-US" dirty="0" smtClean="0"/>
              <a:t>four: 22</a:t>
            </a:r>
          </a:p>
          <a:p>
            <a:r>
              <a:rPr lang="en-US" dirty="0" smtClean="0"/>
              <a:t>rather than the</a:t>
            </a:r>
          </a:p>
          <a:p>
            <a:r>
              <a:rPr lang="en-US" dirty="0" smtClean="0"/>
              <a:t>four: 4</a:t>
            </a:r>
          </a:p>
          <a:p>
            <a:endParaRPr lang="en-US" dirty="0" smtClean="0"/>
          </a:p>
          <a:p>
            <a:r>
              <a:rPr lang="en-US" dirty="0" smtClean="0"/>
              <a:t>To complete the integer addition first, you must use parentheses, like this:</a:t>
            </a:r>
          </a:p>
          <a:p>
            <a:endParaRPr lang="en-US" dirty="0" smtClean="0"/>
          </a:p>
          <a:p>
            <a:r>
              <a:rPr lang="en-US" dirty="0" smtClean="0"/>
              <a:t>String s = "four: " + (2 + 2);</a:t>
            </a:r>
          </a:p>
          <a:p>
            <a:r>
              <a:rPr lang="en-US" dirty="0" smtClean="0"/>
              <a:t>Now </a:t>
            </a:r>
            <a:r>
              <a:rPr lang="en-US" b="1" dirty="0" smtClean="0"/>
              <a:t>s contains the string “four: 4”.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04801"/>
            <a:ext cx="8001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String Conversion and </a:t>
            </a:r>
            <a:r>
              <a:rPr lang="en-US" b="1" dirty="0" err="1" smtClean="0"/>
              <a:t>toString</a:t>
            </a:r>
            <a:r>
              <a:rPr lang="en-US" b="1" dirty="0" smtClean="0"/>
              <a:t>( )</a:t>
            </a:r>
          </a:p>
          <a:p>
            <a:r>
              <a:rPr lang="en-US" dirty="0" smtClean="0"/>
              <a:t>// Override </a:t>
            </a:r>
            <a:r>
              <a:rPr lang="en-US" dirty="0" err="1" smtClean="0"/>
              <a:t>toString</a:t>
            </a:r>
            <a:r>
              <a:rPr lang="en-US" dirty="0" smtClean="0"/>
              <a:t>() for Box class.</a:t>
            </a:r>
          </a:p>
          <a:p>
            <a:r>
              <a:rPr lang="en-US" dirty="0" smtClean="0"/>
              <a:t>class Box {</a:t>
            </a:r>
          </a:p>
          <a:p>
            <a:r>
              <a:rPr lang="en-US" dirty="0" smtClean="0"/>
              <a:t>double width;</a:t>
            </a:r>
          </a:p>
          <a:p>
            <a:r>
              <a:rPr lang="en-US" dirty="0" smtClean="0"/>
              <a:t>double height;</a:t>
            </a:r>
          </a:p>
          <a:p>
            <a:r>
              <a:rPr lang="en-US" dirty="0" smtClean="0"/>
              <a:t>double depth;</a:t>
            </a:r>
          </a:p>
          <a:p>
            <a:r>
              <a:rPr lang="fr-FR" dirty="0" smtClean="0"/>
              <a:t>Box(double w, double h, double d) {</a:t>
            </a:r>
          </a:p>
          <a:p>
            <a:r>
              <a:rPr lang="en-US" dirty="0" smtClean="0"/>
              <a:t>width = w;</a:t>
            </a:r>
          </a:p>
          <a:p>
            <a:r>
              <a:rPr lang="en-US" dirty="0" smtClean="0"/>
              <a:t>height = h;</a:t>
            </a:r>
          </a:p>
          <a:p>
            <a:r>
              <a:rPr lang="en-US" dirty="0" smtClean="0"/>
              <a:t>depth = d;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public String </a:t>
            </a:r>
            <a:r>
              <a:rPr lang="en-US" dirty="0" err="1" smtClean="0"/>
              <a:t>toString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return "Dimensions are " + width + " by " +</a:t>
            </a:r>
          </a:p>
          <a:p>
            <a:r>
              <a:rPr lang="en-US" dirty="0" smtClean="0"/>
              <a:t>depth + " by " + height + ".";</a:t>
            </a:r>
          </a:p>
          <a:p>
            <a:r>
              <a:rPr lang="en-US" dirty="0" smtClean="0"/>
              <a:t>} }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toStringDemo</a:t>
            </a:r>
            <a:r>
              <a:rPr lang="en-US" dirty="0" smtClean="0"/>
              <a:t> 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Box b = new Box(10, 12, 14);</a:t>
            </a:r>
          </a:p>
          <a:p>
            <a:r>
              <a:rPr lang="en-US" dirty="0" smtClean="0"/>
              <a:t>String s = "Box b: " + b; // concatenate Box object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(b); // convert Box to string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</a:p>
          <a:p>
            <a:r>
              <a:rPr lang="en-US" dirty="0" smtClean="0"/>
              <a:t>}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2286000" cy="32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7620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1295400"/>
            <a:ext cx="2133600" cy="458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1828800"/>
            <a:ext cx="295532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32766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6800" y="4114800"/>
            <a:ext cx="76935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" y="4800600"/>
            <a:ext cx="17499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47799" y="5638800"/>
            <a:ext cx="226290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807520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3886200"/>
            <a:ext cx="240145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5029200"/>
            <a:ext cx="325966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281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14400"/>
            <a:ext cx="3771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828800"/>
            <a:ext cx="294132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1905000"/>
            <a:ext cx="400858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2819400"/>
            <a:ext cx="7162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/>
              <a:t>A class contains a name, several variable declarations (instance variables) and several method declarations. All are called members of the class.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/>
              <a:t>General form of a class: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		class classname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			type instance-variable-1;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			…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			type instance-variable-n;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			type method-name-1(parameter-list) { … 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			type method-name-2(parameter-list) { … 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			…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			type method-name-m(parameter-list) { … 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/>
              <a:t>				}</a:t>
            </a:r>
          </a:p>
        </p:txBody>
      </p:sp>
      <p:sp>
        <p:nvSpPr>
          <p:cNvPr id="9113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4.7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Class Definition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27943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2403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599" y="1142999"/>
            <a:ext cx="7088265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1905000"/>
            <a:ext cx="644892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3124200"/>
            <a:ext cx="342207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4038600"/>
            <a:ext cx="3505200" cy="880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" y="3810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181600"/>
            <a:ext cx="305409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4191000" cy="9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716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210638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90600"/>
            <a:ext cx="278744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851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657600"/>
            <a:ext cx="7848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1066800"/>
            <a:ext cx="450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1000"/>
            <a:ext cx="6172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381000"/>
            <a:ext cx="312420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066800"/>
            <a:ext cx="769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981200"/>
            <a:ext cx="7467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39139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381000"/>
            <a:ext cx="2590800" cy="3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90600"/>
            <a:ext cx="1371600" cy="4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16002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2057400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2743200"/>
            <a:ext cx="6172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7696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1295400" cy="39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990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676400"/>
            <a:ext cx="350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1828800"/>
            <a:ext cx="3429000" cy="76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2895600"/>
            <a:ext cx="162339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3505200"/>
            <a:ext cx="505921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52599" y="4343400"/>
            <a:ext cx="592182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19200" y="51054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72000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900"/>
              <a:t>class Box {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900"/>
              <a:t>double width;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900"/>
              <a:t>double height;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900"/>
              <a:t>double depth;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900"/>
              <a:t>}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900"/>
              <a:t>class BoxDemo {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900"/>
              <a:t>public static void main(String args[]) {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900"/>
              <a:t>Box mybox = new Box();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900"/>
              <a:t>double vol;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900"/>
              <a:t>mybox.width = 10;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900"/>
              <a:t>mybox.height = 20;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900"/>
              <a:t>mybox.depth = 15;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900"/>
              <a:t>vol = mybox.width * mybox.height * mybox.depth;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900"/>
              <a:t>System.out.println ("Volume is " + vol);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900"/>
              <a:t>}  }</a:t>
            </a:r>
          </a:p>
        </p:txBody>
      </p:sp>
      <p:sp>
        <p:nvSpPr>
          <p:cNvPr id="9216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4.8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Example: Class Usage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363764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1143000" cy="45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990600"/>
            <a:ext cx="19473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1066800"/>
            <a:ext cx="48227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1676400"/>
            <a:ext cx="685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9906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362200"/>
            <a:ext cx="712763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4290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28800" y="4419600"/>
            <a:ext cx="365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7543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752600"/>
            <a:ext cx="7010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3432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81063"/>
            <a:ext cx="8458200" cy="597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77724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21762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914399"/>
            <a:ext cx="5486400" cy="199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895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34290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215411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14400"/>
            <a:ext cx="6096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828800"/>
            <a:ext cx="1752600" cy="42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2514600"/>
            <a:ext cx="2971800" cy="40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3505199"/>
            <a:ext cx="3276600" cy="4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62200" y="4267200"/>
            <a:ext cx="388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746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16154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066800"/>
            <a:ext cx="65408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828800"/>
            <a:ext cx="1676400" cy="53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599" y="2514600"/>
            <a:ext cx="33432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3429000"/>
            <a:ext cx="7620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199"/>
            <a:ext cx="1600200" cy="55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399" y="1295400"/>
            <a:ext cx="513510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971800"/>
            <a:ext cx="6934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 constructor initializes the instance variables of an object.</a:t>
            </a:r>
          </a:p>
          <a:p>
            <a:pPr>
              <a:lnSpc>
                <a:spcPct val="90000"/>
              </a:lnSpc>
            </a:pPr>
            <a:r>
              <a:rPr lang="en-US" smtClean="0"/>
              <a:t>It is called immediately after the object is created but before the new operator completes.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1) it is syntactically similar to a method: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2) it has the same name as the name of its class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3) it is written without return type; the default 		return type of a class</a:t>
            </a:r>
          </a:p>
          <a:p>
            <a:pPr>
              <a:lnSpc>
                <a:spcPct val="90000"/>
              </a:lnSpc>
            </a:pPr>
            <a:r>
              <a:rPr lang="en-US" smtClean="0"/>
              <a:t>constructor is the same class</a:t>
            </a:r>
          </a:p>
          <a:p>
            <a:pPr>
              <a:lnSpc>
                <a:spcPct val="90000"/>
              </a:lnSpc>
            </a:pPr>
            <a:r>
              <a:rPr lang="en-US" smtClean="0"/>
              <a:t>When the class has no constructor, the default constructor automatically initializes all its instance variables with zero.</a:t>
            </a:r>
          </a:p>
        </p:txBody>
      </p:sp>
      <p:sp>
        <p:nvSpPr>
          <p:cNvPr id="9318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tx2"/>
                </a:solidFill>
              </a:rPr>
              <a:t>L 5.1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Constructor</a:t>
            </a:r>
            <a:br>
              <a:rPr sz="4000"/>
            </a:b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26957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1676400" cy="53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1430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228600"/>
            <a:ext cx="392205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143000"/>
            <a:ext cx="4953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462213"/>
            <a:ext cx="7391400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304800"/>
            <a:ext cx="136434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762000"/>
            <a:ext cx="622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371600"/>
            <a:ext cx="16611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2133600"/>
            <a:ext cx="5657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533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762000"/>
            <a:ext cx="8473096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8458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 </a:t>
            </a:r>
            <a:r>
              <a:rPr lang="en-US" b="1" dirty="0"/>
              <a:t>naming convention</a:t>
            </a:r>
            <a:r>
              <a:rPr lang="en-US" dirty="0"/>
              <a:t> is a rule to follow as you decide what to name your identifiers such as class, package, variable, constant, method etc.</a:t>
            </a:r>
          </a:p>
          <a:p>
            <a:r>
              <a:rPr lang="en-US" dirty="0"/>
              <a:t>But, it is not forced to follow. So, it is known as convention not rule.</a:t>
            </a:r>
          </a:p>
          <a:p>
            <a:r>
              <a:rPr lang="en-US" dirty="0"/>
              <a:t>All the classes, interfaces, packages, methods and fields of java programming language are given according to java naming convention.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186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Advantage </a:t>
            </a:r>
            <a:r>
              <a:rPr lang="en-US" dirty="0"/>
              <a:t>of naming conventions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standard Java naming conventions, you make your code easier to read for yourself and for other programmers. </a:t>
            </a:r>
            <a:endParaRPr lang="en-US" dirty="0" smtClean="0"/>
          </a:p>
          <a:p>
            <a:r>
              <a:rPr lang="en-US" dirty="0" smtClean="0"/>
              <a:t>Readability </a:t>
            </a:r>
            <a:r>
              <a:rPr lang="en-US" dirty="0"/>
              <a:t>of Java program is very important. It indicates that </a:t>
            </a:r>
            <a:r>
              <a:rPr lang="en-US" b="1" dirty="0"/>
              <a:t>less time</a:t>
            </a:r>
            <a:r>
              <a:rPr lang="en-US" dirty="0"/>
              <a:t> is spent to figure out what the code does.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748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convention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048791"/>
              </p:ext>
            </p:extLst>
          </p:nvPr>
        </p:nvGraphicFramePr>
        <p:xfrm>
          <a:off x="304800" y="990600"/>
          <a:ext cx="8305800" cy="5638799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33710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38460" marR="38460" marT="38460" marB="38460">
                    <a:lnL w="9525" cap="flat" cmpd="sng" algn="ctr">
                      <a:solidFill>
                        <a:srgbClr val="201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1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Convention</a:t>
                      </a:r>
                    </a:p>
                  </a:txBody>
                  <a:tcPr marL="38460" marR="38460" marT="38460" marB="38460">
                    <a:lnL w="9525" cap="flat" cmpd="sng" algn="ctr">
                      <a:solidFill>
                        <a:srgbClr val="201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1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09381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class name</a:t>
                      </a:r>
                    </a:p>
                  </a:txBody>
                  <a:tcPr marL="38460" marR="38460" marT="38460" marB="384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should start with uppercase letter and be a noun e.g. String, Color, Button, System, Thread etc.</a:t>
                      </a:r>
                    </a:p>
                  </a:txBody>
                  <a:tcPr marL="38460" marR="38460" marT="38460" marB="384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381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interface name</a:t>
                      </a:r>
                    </a:p>
                  </a:txBody>
                  <a:tcPr marL="38460" marR="38460" marT="38460" marB="384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should start with uppercase letter and be an adjective e.g. Runnable, Remote, ActionListener etc.</a:t>
                      </a:r>
                    </a:p>
                  </a:txBody>
                  <a:tcPr marL="38460" marR="38460" marT="38460" marB="384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09381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method name</a:t>
                      </a:r>
                    </a:p>
                  </a:txBody>
                  <a:tcPr marL="38460" marR="38460" marT="38460" marB="384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should start with lowercase letter and be a verb e.g. </a:t>
                      </a:r>
                      <a:r>
                        <a:rPr lang="en-US" sz="15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actionPerformed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(), main(), print(), </a:t>
                      </a:r>
                      <a:r>
                        <a:rPr lang="en-US" sz="15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println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() etc.</a:t>
                      </a:r>
                    </a:p>
                  </a:txBody>
                  <a:tcPr marL="38460" marR="38460" marT="38460" marB="384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9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variable name</a:t>
                      </a:r>
                    </a:p>
                  </a:txBody>
                  <a:tcPr marL="38460" marR="38460" marT="38460" marB="384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should start with lowercase letter e.g. firstName, orderNumber etc.</a:t>
                      </a:r>
                    </a:p>
                  </a:txBody>
                  <a:tcPr marL="38460" marR="38460" marT="38460" marB="384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89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package name</a:t>
                      </a:r>
                    </a:p>
                  </a:txBody>
                  <a:tcPr marL="38460" marR="38460" marT="38460" marB="384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should be in lowercase letter e.g. java, lang, sql, util etc.</a:t>
                      </a:r>
                    </a:p>
                  </a:txBody>
                  <a:tcPr marL="38460" marR="38460" marT="38460" marB="384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157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constants name</a:t>
                      </a:r>
                    </a:p>
                  </a:txBody>
                  <a:tcPr marL="38460" marR="38460" marT="38460" marB="384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should be in uppercase letter. e.g. RED, YELLOW, MAX_PRIORITY etc.</a:t>
                      </a:r>
                    </a:p>
                  </a:txBody>
                  <a:tcPr marL="38460" marR="38460" marT="38460" marB="384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5930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413338"/>
            <a:ext cx="853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Java Bean is a java class that should follow following conventions:</a:t>
            </a:r>
          </a:p>
          <a:p>
            <a:r>
              <a:rPr lang="en-US" dirty="0"/>
              <a:t>It should have a no-</a:t>
            </a:r>
            <a:r>
              <a:rPr lang="en-US" dirty="0" err="1"/>
              <a:t>arg</a:t>
            </a:r>
            <a:r>
              <a:rPr lang="en-US" dirty="0"/>
              <a:t> constructor.</a:t>
            </a:r>
          </a:p>
          <a:p>
            <a:r>
              <a:rPr lang="en-US" dirty="0"/>
              <a:t>It should be </a:t>
            </a:r>
            <a:r>
              <a:rPr lang="en-US" dirty="0" err="1"/>
              <a:t>Serializable</a:t>
            </a:r>
            <a:r>
              <a:rPr lang="en-US" dirty="0"/>
              <a:t>.</a:t>
            </a:r>
          </a:p>
          <a:p>
            <a:r>
              <a:rPr lang="en-US" dirty="0"/>
              <a:t>It should provide methods to set and get the values of the properties, known as getter and setter methods.</a:t>
            </a:r>
          </a:p>
        </p:txBody>
      </p:sp>
    </p:spTree>
    <p:extLst>
      <p:ext uri="{BB962C8B-B14F-4D97-AF65-F5344CB8AC3E}">
        <p14:creationId xmlns:p14="http://schemas.microsoft.com/office/powerpoint/2010/main" val="27724602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use Java Bean?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Java white paper, it is a reusable software component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bean encapsulates many objects into one object, so we can access this object from multiple places. </a:t>
            </a:r>
            <a:endParaRPr lang="en-US" dirty="0" smtClean="0"/>
          </a:p>
          <a:p>
            <a:r>
              <a:rPr lang="en-US" dirty="0" smtClean="0"/>
              <a:t>Moreover</a:t>
            </a:r>
            <a:r>
              <a:rPr lang="en-US" dirty="0"/>
              <a:t>, it provides the easy maintenance.</a:t>
            </a:r>
          </a:p>
        </p:txBody>
      </p:sp>
    </p:spTree>
    <p:extLst>
      <p:ext uri="{BB962C8B-B14F-4D97-AF65-F5344CB8AC3E}">
        <p14:creationId xmlns:p14="http://schemas.microsoft.com/office/powerpoint/2010/main" val="308770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10748</Words>
  <Application>Microsoft Office PowerPoint</Application>
  <PresentationFormat>On-screen Show (4:3)</PresentationFormat>
  <Paragraphs>1611</Paragraphs>
  <Slides>189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189</vt:i4>
      </vt:variant>
    </vt:vector>
  </HeadingPairs>
  <TitlesOfParts>
    <vt:vector size="190" baseType="lpstr">
      <vt:lpstr>Office Theme</vt:lpstr>
      <vt:lpstr>Simple Java Program </vt:lpstr>
      <vt:lpstr>What is an Object? </vt:lpstr>
      <vt:lpstr>What is a Class? </vt:lpstr>
      <vt:lpstr>Object Creation </vt:lpstr>
      <vt:lpstr>Object Destruction </vt:lpstr>
      <vt:lpstr>Class </vt:lpstr>
      <vt:lpstr>Class Definition </vt:lpstr>
      <vt:lpstr>Example: Class Usage </vt:lpstr>
      <vt:lpstr>Constructor </vt:lpstr>
      <vt:lpstr>Example: Constructor  </vt:lpstr>
      <vt:lpstr>Parameterized Constructor  </vt:lpstr>
      <vt:lpstr>Methods </vt:lpstr>
      <vt:lpstr>Example: Method  </vt:lpstr>
      <vt:lpstr>Parameterized Method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Keyword this </vt:lpstr>
      <vt:lpstr>Garbage Collection </vt:lpstr>
      <vt:lpstr>finalize() Method </vt:lpstr>
      <vt:lpstr>Method Overloading </vt:lpstr>
      <vt:lpstr>Example: Overloading  </vt:lpstr>
      <vt:lpstr>Constructor Overloading</vt:lpstr>
      <vt:lpstr>Parameter Passing </vt:lpstr>
      <vt:lpstr>Call by value</vt:lpstr>
      <vt:lpstr>Call by refference</vt:lpstr>
      <vt:lpstr>Recursion </vt:lpstr>
      <vt:lpstr>Example: Recursion </vt:lpstr>
      <vt:lpstr>String Handling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Naming conventions</vt:lpstr>
      <vt:lpstr> Advantage of naming conventions in java </vt:lpstr>
      <vt:lpstr>convention</vt:lpstr>
      <vt:lpstr>Java bean</vt:lpstr>
      <vt:lpstr>Why use Java Bean? </vt:lpstr>
      <vt:lpstr>Definitions</vt:lpstr>
      <vt:lpstr>Simple example of java bean class</vt:lpstr>
      <vt:lpstr> </vt:lpstr>
      <vt:lpstr>PowerPoint Presentation</vt:lpstr>
      <vt:lpstr>Advantages of Java Beans</vt:lpstr>
      <vt:lpstr>Introspection </vt:lpstr>
      <vt:lpstr>Design Patterns for Properties</vt:lpstr>
      <vt:lpstr>Simple property</vt:lpstr>
      <vt:lpstr>Simple property</vt:lpstr>
      <vt:lpstr>PowerPoint Presentation</vt:lpstr>
      <vt:lpstr>Indexed property</vt:lpstr>
      <vt:lpstr>Bound and Constrained Properties</vt:lpstr>
      <vt:lpstr>beaninfo</vt:lpstr>
      <vt:lpstr>Persistence </vt:lpstr>
      <vt:lpstr>Customizers </vt:lpstr>
      <vt:lpstr>Intro to JavaBeans</vt:lpstr>
      <vt:lpstr>The JavaBeans API</vt:lpstr>
      <vt:lpstr>User Interface Merging</vt:lpstr>
      <vt:lpstr>Persistence</vt:lpstr>
      <vt:lpstr>Event Handling</vt:lpstr>
      <vt:lpstr>Introspection</vt:lpstr>
      <vt:lpstr>Application Builder Support</vt:lpstr>
      <vt:lpstr>Bean Requirements</vt:lpstr>
      <vt:lpstr>Bean Requirements</vt:lpstr>
      <vt:lpstr>Other properties</vt:lpstr>
      <vt:lpstr>BeanInfo class</vt:lpstr>
      <vt:lpstr>BeanInfo class </vt:lpstr>
      <vt:lpstr>The beanbox</vt:lpstr>
      <vt:lpstr>I/O basics</vt:lpstr>
      <vt:lpstr>STREAMS</vt:lpstr>
      <vt:lpstr>BYTE AND CHARACTER STREAMS</vt:lpstr>
      <vt:lpstr>The Byte Stream Classes</vt:lpstr>
      <vt:lpstr>BYTE STREAM CLASSES IN java.io</vt:lpstr>
      <vt:lpstr>Character stream classes</vt:lpstr>
      <vt:lpstr>Character stream classes</vt:lpstr>
      <vt:lpstr>Predefined streams</vt:lpstr>
      <vt:lpstr>PowerPoint Presentation</vt:lpstr>
      <vt:lpstr>Reading Console Input</vt:lpstr>
      <vt:lpstr>BufferedReader</vt:lpstr>
      <vt:lpstr>Reading Characters</vt:lpstr>
      <vt:lpstr>PowerPoint Presentation</vt:lpstr>
      <vt:lpstr>Reading Strings</vt:lpstr>
      <vt:lpstr>PowerPoint Presentation</vt:lpstr>
      <vt:lpstr>EXAMPLE PROGRAM</vt:lpstr>
      <vt:lpstr>PowerPoint Presentation</vt:lpstr>
      <vt:lpstr>Writing Console Output</vt:lpstr>
      <vt:lpstr>PowerPoint Presentation</vt:lpstr>
      <vt:lpstr>The PrintWriter Class</vt:lpstr>
      <vt:lpstr>EXAMPLE PRINTWRITER</vt:lpstr>
      <vt:lpstr>Reading and Writing Files</vt:lpstr>
      <vt:lpstr>PowerPoint Presentation</vt:lpstr>
      <vt:lpstr>Close method</vt:lpstr>
      <vt:lpstr>Read method</vt:lpstr>
      <vt:lpstr>PowerPoint Presentation</vt:lpstr>
      <vt:lpstr>To open and read a file</vt:lpstr>
      <vt:lpstr>Cont….</vt:lpstr>
      <vt:lpstr>Finally block</vt:lpstr>
      <vt:lpstr>finally</vt:lpstr>
      <vt:lpstr>PowerPoint Presentation</vt:lpstr>
      <vt:lpstr>PowerPoint Presentation</vt:lpstr>
      <vt:lpstr>PowerPoint Presentation</vt:lpstr>
      <vt:lpstr>PowerPoint Presentation</vt:lpstr>
      <vt:lpstr>Write method</vt:lpstr>
      <vt:lpstr>Copy a file</vt:lpstr>
      <vt:lpstr>example</vt:lpstr>
      <vt:lpstr>PowerPoint Presentation</vt:lpstr>
      <vt:lpstr>Automatically Closing a File</vt:lpstr>
      <vt:lpstr>PowerPoint Presentation</vt:lpstr>
      <vt:lpstr>Copy </vt:lpstr>
      <vt:lpstr>API nio(newIO)</vt:lpstr>
      <vt:lpstr>NIO FUNDAMENTALS</vt:lpstr>
      <vt:lpstr>BUFFERS</vt:lpstr>
      <vt:lpstr>BUFFER METHODS</vt:lpstr>
      <vt:lpstr>BUFFER CLASSES</vt:lpstr>
      <vt:lpstr>BYTE BUFFER METHODS</vt:lpstr>
      <vt:lpstr>CHANNELS</vt:lpstr>
      <vt:lpstr>Channel classes</vt:lpstr>
      <vt:lpstr>Channel methods</vt:lpstr>
      <vt:lpstr>Charset and selectors</vt:lpstr>
      <vt:lpstr>Reading a File</vt:lpstr>
      <vt:lpstr>Reading a file</vt:lpstr>
      <vt:lpstr>Map method</vt:lpstr>
      <vt:lpstr>Using map to read a file</vt:lpstr>
      <vt:lpstr>Writing to a File</vt:lpstr>
      <vt:lpstr>// Write to a file using the new I/O. </vt:lpstr>
      <vt:lpstr>Map method for write</vt:lpstr>
      <vt:lpstr>Map method</vt:lpstr>
      <vt:lpstr>Copying a File Using the New I/O</vt:lpstr>
      <vt:lpstr>Copy </vt:lpstr>
      <vt:lpstr>copy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KSRCE</dc:creator>
  <cp:lastModifiedBy>GAYATHRI.M</cp:lastModifiedBy>
  <cp:revision>95</cp:revision>
  <dcterms:created xsi:type="dcterms:W3CDTF">2017-02-13T18:58:40Z</dcterms:created>
  <dcterms:modified xsi:type="dcterms:W3CDTF">2017-03-01T08:56:21Z</dcterms:modified>
</cp:coreProperties>
</file>