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304" r:id="rId40"/>
    <p:sldId id="311" r:id="rId41"/>
    <p:sldId id="305" r:id="rId42"/>
    <p:sldId id="306" r:id="rId43"/>
    <p:sldId id="307" r:id="rId44"/>
    <p:sldId id="308" r:id="rId45"/>
    <p:sldId id="309" r:id="rId46"/>
    <p:sldId id="310" r:id="rId47"/>
    <p:sldId id="296" r:id="rId48"/>
    <p:sldId id="297" r:id="rId49"/>
    <p:sldId id="298" r:id="rId50"/>
    <p:sldId id="299" r:id="rId51"/>
    <p:sldId id="300" r:id="rId52"/>
    <p:sldId id="301" r:id="rId53"/>
    <p:sldId id="322" r:id="rId54"/>
    <p:sldId id="323" r:id="rId55"/>
    <p:sldId id="338" r:id="rId56"/>
    <p:sldId id="339" r:id="rId57"/>
    <p:sldId id="340" r:id="rId58"/>
    <p:sldId id="341" r:id="rId59"/>
    <p:sldId id="345" r:id="rId60"/>
    <p:sldId id="346" r:id="rId61"/>
    <p:sldId id="342" r:id="rId62"/>
    <p:sldId id="343" r:id="rId63"/>
    <p:sldId id="344" r:id="rId64"/>
    <p:sldId id="324" r:id="rId65"/>
    <p:sldId id="325" r:id="rId66"/>
    <p:sldId id="326" r:id="rId67"/>
    <p:sldId id="327" r:id="rId68"/>
    <p:sldId id="328" r:id="rId69"/>
    <p:sldId id="329" r:id="rId70"/>
    <p:sldId id="330" r:id="rId71"/>
    <p:sldId id="331" r:id="rId72"/>
    <p:sldId id="332" r:id="rId73"/>
    <p:sldId id="333" r:id="rId74"/>
    <p:sldId id="334" r:id="rId75"/>
    <p:sldId id="302" r:id="rId76"/>
    <p:sldId id="303" r:id="rId77"/>
    <p:sldId id="312" r:id="rId78"/>
    <p:sldId id="313" r:id="rId79"/>
    <p:sldId id="314" r:id="rId80"/>
    <p:sldId id="315" r:id="rId81"/>
    <p:sldId id="316" r:id="rId82"/>
    <p:sldId id="317" r:id="rId83"/>
    <p:sldId id="318" r:id="rId84"/>
    <p:sldId id="319" r:id="rId85"/>
    <p:sldId id="320" r:id="rId86"/>
    <p:sldId id="321" r:id="rId87"/>
    <p:sldId id="335" r:id="rId88"/>
    <p:sldId id="336" r:id="rId89"/>
    <p:sldId id="337"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4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90EB2-E219-477A-B065-2F29313E25B1}" type="datetimeFigureOut">
              <a:rPr lang="en-US" smtClean="0"/>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D2070-5338-4855-90DE-5CDE1058A073}" type="slidenum">
              <a:rPr lang="en-US" smtClean="0"/>
              <a:t>‹#›</a:t>
            </a:fld>
            <a:endParaRPr lang="en-US"/>
          </a:p>
        </p:txBody>
      </p:sp>
    </p:spTree>
    <p:extLst>
      <p:ext uri="{BB962C8B-B14F-4D97-AF65-F5344CB8AC3E}">
        <p14:creationId xmlns:p14="http://schemas.microsoft.com/office/powerpoint/2010/main" val="167863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1E574670-33DD-44AF-B94E-ECB65F055FD6}" type="slidenum">
              <a:rPr lang="en-US" sz="1200"/>
              <a:pPr/>
              <a:t>5</a:t>
            </a:fld>
            <a:endParaRPr lang="en-US" sz="1200"/>
          </a:p>
        </p:txBody>
      </p:sp>
      <p:sp>
        <p:nvSpPr>
          <p:cNvPr id="54275" name="Rectangle 2"/>
          <p:cNvSpPr>
            <a:spLocks noChangeArrowheads="1" noTextEdit="1"/>
          </p:cNvSpPr>
          <p:nvPr>
            <p:ph type="sldImg"/>
          </p:nvPr>
        </p:nvSpPr>
        <p:spPr>
          <a:xfrm>
            <a:off x="1151833" y="686543"/>
            <a:ext cx="4554335" cy="3428022"/>
          </a:xfrm>
          <a:ln/>
        </p:spPr>
      </p:sp>
      <p:sp>
        <p:nvSpPr>
          <p:cNvPr id="5427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5C3B8B2F-F401-40F9-9206-273A37FA0F1D}" type="slidenum">
              <a:rPr lang="en-US" sz="1200"/>
              <a:pPr/>
              <a:t>29</a:t>
            </a:fld>
            <a:endParaRPr lang="en-US" sz="1200"/>
          </a:p>
        </p:txBody>
      </p:sp>
      <p:sp>
        <p:nvSpPr>
          <p:cNvPr id="67587" name="Rectangle 2"/>
          <p:cNvSpPr>
            <a:spLocks noChangeArrowheads="1" noTextEdit="1"/>
          </p:cNvSpPr>
          <p:nvPr>
            <p:ph type="sldImg"/>
          </p:nvPr>
        </p:nvSpPr>
        <p:spPr>
          <a:xfrm>
            <a:off x="1151833" y="686543"/>
            <a:ext cx="4554335" cy="3428022"/>
          </a:xfrm>
          <a:ln/>
        </p:spPr>
      </p:sp>
      <p:sp>
        <p:nvSpPr>
          <p:cNvPr id="6758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1D2070-5338-4855-90DE-5CDE1058A073}" type="slidenum">
              <a:rPr lang="en-US" smtClean="0"/>
              <a:t>33</a:t>
            </a:fld>
            <a:endParaRPr lang="en-US"/>
          </a:p>
        </p:txBody>
      </p:sp>
    </p:spTree>
    <p:extLst>
      <p:ext uri="{BB962C8B-B14F-4D97-AF65-F5344CB8AC3E}">
        <p14:creationId xmlns:p14="http://schemas.microsoft.com/office/powerpoint/2010/main" val="4056262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92AF0E-37AE-4900-9C76-30DAFEABC1E7}" type="slidenum">
              <a:rPr lang="en-US" smtClean="0"/>
              <a:pPr/>
              <a:t>53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482DCD-2AC7-491A-A9BD-DBD6F7BA239A}" type="slidenum">
              <a:rPr lang="en-US" smtClean="0"/>
              <a:pPr/>
              <a:t>54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B002212-4A6D-4048-990B-D9DF4B5D0D04}" type="slidenum">
              <a:rPr lang="en-US"/>
              <a:pPr/>
              <a:t>84</a:t>
            </a:fld>
            <a:endParaRPr lang="en-US"/>
          </a:p>
        </p:txBody>
      </p:sp>
      <p:sp>
        <p:nvSpPr>
          <p:cNvPr id="125955" name="Rectangle 2"/>
          <p:cNvSpPr>
            <a:spLocks noGrp="1" noRot="1" noChangeAspect="1" noChangeArrowheads="1" noTextEdit="1"/>
          </p:cNvSpPr>
          <p:nvPr>
            <p:ph type="sldImg"/>
          </p:nvPr>
        </p:nvSpPr>
        <p:spPr>
          <a:xfrm>
            <a:off x="393700" y="692150"/>
            <a:ext cx="6070600" cy="3416300"/>
          </a:xfrm>
          <a:ln/>
        </p:spPr>
      </p:sp>
      <p:sp>
        <p:nvSpPr>
          <p:cNvPr id="125956" name="Rectangle 3"/>
          <p:cNvSpPr>
            <a:spLocks noGrp="1" noChangeArrowheads="1"/>
          </p:cNvSpPr>
          <p:nvPr>
            <p:ph type="body" idx="1"/>
          </p:nvPr>
        </p:nvSpPr>
        <p:spPr>
          <a:xfrm>
            <a:off x="913805" y="4343704"/>
            <a:ext cx="5030391" cy="4113892"/>
          </a:xfrm>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785B8920-52F9-433C-9026-0DB26DB15E2E}" type="slidenum">
              <a:rPr lang="en-US" sz="1200"/>
              <a:pPr/>
              <a:t>9</a:t>
            </a:fld>
            <a:endParaRPr lang="en-US" sz="1200"/>
          </a:p>
        </p:txBody>
      </p:sp>
      <p:sp>
        <p:nvSpPr>
          <p:cNvPr id="57347" name="Rectangle 2"/>
          <p:cNvSpPr>
            <a:spLocks noChangeArrowheads="1" noTextEdit="1"/>
          </p:cNvSpPr>
          <p:nvPr>
            <p:ph type="sldImg"/>
          </p:nvPr>
        </p:nvSpPr>
        <p:spPr>
          <a:xfrm>
            <a:off x="1151833" y="686543"/>
            <a:ext cx="4554335" cy="3428022"/>
          </a:xfrm>
          <a:ln/>
        </p:spPr>
      </p:sp>
      <p:sp>
        <p:nvSpPr>
          <p:cNvPr id="573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B641FF8B-FDEB-44EA-B54D-20258B9A49C1}" type="slidenum">
              <a:rPr lang="en-US" sz="1200"/>
              <a:pPr/>
              <a:t>11</a:t>
            </a:fld>
            <a:endParaRPr lang="en-US" sz="1200"/>
          </a:p>
        </p:txBody>
      </p:sp>
      <p:sp>
        <p:nvSpPr>
          <p:cNvPr id="58371" name="Rectangle 2"/>
          <p:cNvSpPr>
            <a:spLocks noChangeArrowheads="1" noTextEdit="1"/>
          </p:cNvSpPr>
          <p:nvPr>
            <p:ph type="sldImg"/>
          </p:nvPr>
        </p:nvSpPr>
        <p:spPr>
          <a:xfrm>
            <a:off x="1151833" y="686543"/>
            <a:ext cx="4554335" cy="3428022"/>
          </a:xfrm>
          <a:ln/>
        </p:spPr>
      </p:sp>
      <p:sp>
        <p:nvSpPr>
          <p:cNvPr id="5837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7856FC5A-51FA-4EC1-ADFA-7E8A87F655A9}" type="slidenum">
              <a:rPr lang="en-US" sz="1200"/>
              <a:pPr/>
              <a:t>12</a:t>
            </a:fld>
            <a:endParaRPr lang="en-US" sz="1200"/>
          </a:p>
        </p:txBody>
      </p:sp>
      <p:sp>
        <p:nvSpPr>
          <p:cNvPr id="59395" name="Rectangle 2"/>
          <p:cNvSpPr>
            <a:spLocks noChangeArrowheads="1" noTextEdit="1"/>
          </p:cNvSpPr>
          <p:nvPr>
            <p:ph type="sldImg"/>
          </p:nvPr>
        </p:nvSpPr>
        <p:spPr>
          <a:xfrm>
            <a:off x="1151833" y="686543"/>
            <a:ext cx="4554335" cy="3428022"/>
          </a:xfrm>
          <a:ln/>
        </p:spPr>
      </p:sp>
      <p:sp>
        <p:nvSpPr>
          <p:cNvPr id="5939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E3226465-3178-42E6-B420-ECA0CCC53AAD}" type="slidenum">
              <a:rPr lang="en-US" sz="1200"/>
              <a:pPr/>
              <a:t>13</a:t>
            </a:fld>
            <a:endParaRPr lang="en-US" sz="1200"/>
          </a:p>
        </p:txBody>
      </p:sp>
      <p:sp>
        <p:nvSpPr>
          <p:cNvPr id="60419" name="Rectangle 2"/>
          <p:cNvSpPr>
            <a:spLocks noChangeArrowheads="1" noTextEdit="1"/>
          </p:cNvSpPr>
          <p:nvPr>
            <p:ph type="sldImg"/>
          </p:nvPr>
        </p:nvSpPr>
        <p:spPr>
          <a:xfrm>
            <a:off x="1151833" y="686543"/>
            <a:ext cx="4554335" cy="3428022"/>
          </a:xfrm>
          <a:ln/>
        </p:spPr>
      </p:sp>
      <p:sp>
        <p:nvSpPr>
          <p:cNvPr id="6042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9BBB67A6-82A9-4E68-910A-1AFAA75B5981}" type="slidenum">
              <a:rPr lang="en-US" sz="1200"/>
              <a:pPr/>
              <a:t>14</a:t>
            </a:fld>
            <a:endParaRPr lang="en-US" sz="1200"/>
          </a:p>
        </p:txBody>
      </p:sp>
      <p:sp>
        <p:nvSpPr>
          <p:cNvPr id="61443" name="Rectangle 2"/>
          <p:cNvSpPr>
            <a:spLocks noChangeArrowheads="1" noTextEdit="1"/>
          </p:cNvSpPr>
          <p:nvPr>
            <p:ph type="sldImg"/>
          </p:nvPr>
        </p:nvSpPr>
        <p:spPr>
          <a:xfrm>
            <a:off x="1151833" y="686543"/>
            <a:ext cx="4554335" cy="3428022"/>
          </a:xfrm>
          <a:ln/>
        </p:spPr>
      </p:sp>
      <p:sp>
        <p:nvSpPr>
          <p:cNvPr id="614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B2864AD5-7416-41EF-8BCB-A5767993CB11}" type="slidenum">
              <a:rPr lang="en-US" sz="1200"/>
              <a:pPr/>
              <a:t>15</a:t>
            </a:fld>
            <a:endParaRPr lang="en-US" sz="1200"/>
          </a:p>
        </p:txBody>
      </p:sp>
      <p:sp>
        <p:nvSpPr>
          <p:cNvPr id="62467" name="Rectangle 2"/>
          <p:cNvSpPr>
            <a:spLocks noChangeArrowheads="1" noTextEdit="1"/>
          </p:cNvSpPr>
          <p:nvPr>
            <p:ph type="sldImg"/>
          </p:nvPr>
        </p:nvSpPr>
        <p:spPr>
          <a:xfrm>
            <a:off x="1151833" y="686543"/>
            <a:ext cx="4554335" cy="3428022"/>
          </a:xfrm>
          <a:ln/>
        </p:spPr>
      </p:sp>
      <p:sp>
        <p:nvSpPr>
          <p:cNvPr id="6246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B299D3D4-E7FD-49BB-AA50-EE90D9E9FD9F}" type="slidenum">
              <a:rPr lang="en-US" sz="1200"/>
              <a:pPr/>
              <a:t>20</a:t>
            </a:fld>
            <a:endParaRPr lang="en-US" sz="1200"/>
          </a:p>
        </p:txBody>
      </p:sp>
      <p:sp>
        <p:nvSpPr>
          <p:cNvPr id="64515" name="Rectangle 2"/>
          <p:cNvSpPr>
            <a:spLocks noChangeArrowheads="1" noTextEdit="1"/>
          </p:cNvSpPr>
          <p:nvPr>
            <p:ph type="sldImg"/>
          </p:nvPr>
        </p:nvSpPr>
        <p:spPr>
          <a:xfrm>
            <a:off x="1151833" y="686543"/>
            <a:ext cx="4554335" cy="3428022"/>
          </a:xfrm>
          <a:ln/>
        </p:spPr>
      </p:sp>
      <p:sp>
        <p:nvSpPr>
          <p:cNvPr id="6451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5112">
              <a:defRPr sz="2400">
                <a:solidFill>
                  <a:schemeClr val="tx1"/>
                </a:solidFill>
                <a:latin typeface="Times New Roman" pitchFamily="18" charset="0"/>
              </a:defRPr>
            </a:lvl1pPr>
            <a:lvl2pPr marL="730840" indent="-281092" defTabSz="915112">
              <a:defRPr sz="2400">
                <a:solidFill>
                  <a:schemeClr val="tx1"/>
                </a:solidFill>
                <a:latin typeface="Times New Roman" pitchFamily="18" charset="0"/>
              </a:defRPr>
            </a:lvl2pPr>
            <a:lvl3pPr marL="1124369" indent="-224874" defTabSz="915112">
              <a:defRPr sz="2400">
                <a:solidFill>
                  <a:schemeClr val="tx1"/>
                </a:solidFill>
                <a:latin typeface="Times New Roman" pitchFamily="18" charset="0"/>
              </a:defRPr>
            </a:lvl3pPr>
            <a:lvl4pPr marL="1574117" indent="-224874" defTabSz="915112">
              <a:defRPr sz="2400">
                <a:solidFill>
                  <a:schemeClr val="tx1"/>
                </a:solidFill>
                <a:latin typeface="Times New Roman" pitchFamily="18" charset="0"/>
              </a:defRPr>
            </a:lvl4pPr>
            <a:lvl5pPr marL="2023864" indent="-224874" defTabSz="915112">
              <a:defRPr sz="2400">
                <a:solidFill>
                  <a:schemeClr val="tx1"/>
                </a:solidFill>
                <a:latin typeface="Times New Roman" pitchFamily="18" charset="0"/>
              </a:defRPr>
            </a:lvl5pPr>
            <a:lvl6pPr marL="2473612" indent="-224874" defTabSz="915112" eaLnBrk="0" fontAlgn="base" hangingPunct="0">
              <a:spcBef>
                <a:spcPct val="0"/>
              </a:spcBef>
              <a:spcAft>
                <a:spcPct val="0"/>
              </a:spcAft>
              <a:defRPr sz="2400">
                <a:solidFill>
                  <a:schemeClr val="tx1"/>
                </a:solidFill>
                <a:latin typeface="Times New Roman" pitchFamily="18" charset="0"/>
              </a:defRPr>
            </a:lvl6pPr>
            <a:lvl7pPr marL="2923360" indent="-224874" defTabSz="915112" eaLnBrk="0" fontAlgn="base" hangingPunct="0">
              <a:spcBef>
                <a:spcPct val="0"/>
              </a:spcBef>
              <a:spcAft>
                <a:spcPct val="0"/>
              </a:spcAft>
              <a:defRPr sz="2400">
                <a:solidFill>
                  <a:schemeClr val="tx1"/>
                </a:solidFill>
                <a:latin typeface="Times New Roman" pitchFamily="18" charset="0"/>
              </a:defRPr>
            </a:lvl7pPr>
            <a:lvl8pPr marL="3373107" indent="-224874" defTabSz="915112" eaLnBrk="0" fontAlgn="base" hangingPunct="0">
              <a:spcBef>
                <a:spcPct val="0"/>
              </a:spcBef>
              <a:spcAft>
                <a:spcPct val="0"/>
              </a:spcAft>
              <a:defRPr sz="2400">
                <a:solidFill>
                  <a:schemeClr val="tx1"/>
                </a:solidFill>
                <a:latin typeface="Times New Roman" pitchFamily="18" charset="0"/>
              </a:defRPr>
            </a:lvl8pPr>
            <a:lvl9pPr marL="3822855" indent="-224874" defTabSz="915112" eaLnBrk="0" fontAlgn="base" hangingPunct="0">
              <a:spcBef>
                <a:spcPct val="0"/>
              </a:spcBef>
              <a:spcAft>
                <a:spcPct val="0"/>
              </a:spcAft>
              <a:defRPr sz="2400">
                <a:solidFill>
                  <a:schemeClr val="tx1"/>
                </a:solidFill>
                <a:latin typeface="Times New Roman" pitchFamily="18" charset="0"/>
              </a:defRPr>
            </a:lvl9pPr>
          </a:lstStyle>
          <a:p>
            <a:fld id="{9383AB9A-5BAE-4048-8ABC-9702D4CB5CDA}" type="slidenum">
              <a:rPr lang="en-US" sz="1200"/>
              <a:pPr/>
              <a:t>24</a:t>
            </a:fld>
            <a:endParaRPr lang="en-US" sz="1200"/>
          </a:p>
        </p:txBody>
      </p:sp>
      <p:sp>
        <p:nvSpPr>
          <p:cNvPr id="65539" name="Rectangle 2"/>
          <p:cNvSpPr>
            <a:spLocks noChangeArrowheads="1" noTextEdit="1"/>
          </p:cNvSpPr>
          <p:nvPr>
            <p:ph type="sldImg"/>
          </p:nvPr>
        </p:nvSpPr>
        <p:spPr>
          <a:xfrm>
            <a:off x="1151833" y="686543"/>
            <a:ext cx="4554335" cy="3428022"/>
          </a:xfrm>
          <a:ln/>
        </p:spPr>
      </p:sp>
      <p:sp>
        <p:nvSpPr>
          <p:cNvPr id="6554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81AD2E-3B56-43D8-828E-7DEF28EDEFF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301377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1AD2E-3B56-43D8-828E-7DEF28EDEFF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329072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1AD2E-3B56-43D8-828E-7DEF28EDEFF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3777575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11188" y="404813"/>
            <a:ext cx="8001000" cy="863600"/>
          </a:xfrm>
        </p:spPr>
        <p:txBody>
          <a:bodyPr/>
          <a:lstStyle/>
          <a:p>
            <a:r>
              <a:rPr lang="en-US"/>
              <a:t>Click to edit Master title style</a:t>
            </a:r>
          </a:p>
        </p:txBody>
      </p:sp>
      <p:sp>
        <p:nvSpPr>
          <p:cNvPr id="3" name="Content Placeholder 2"/>
          <p:cNvSpPr>
            <a:spLocks noGrp="1"/>
          </p:cNvSpPr>
          <p:nvPr>
            <p:ph sz="quarter" idx="1"/>
          </p:nvPr>
        </p:nvSpPr>
        <p:spPr>
          <a:xfrm>
            <a:off x="566738" y="1752600"/>
            <a:ext cx="39243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3438" y="1752600"/>
            <a:ext cx="39243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66738" y="3962400"/>
            <a:ext cx="39243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3438" y="3962400"/>
            <a:ext cx="39243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1981200" cy="476250"/>
          </a:xfrm>
        </p:spPr>
        <p:txBody>
          <a:bodyPr/>
          <a:lstStyle>
            <a:lvl1pPr>
              <a:defRPr/>
            </a:lvl1pPr>
          </a:lstStyle>
          <a:p>
            <a:endParaRPr lang="en-US" altLang="zh-TW"/>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9" name="Slide Number Placeholder 8"/>
          <p:cNvSpPr>
            <a:spLocks noGrp="1"/>
          </p:cNvSpPr>
          <p:nvPr>
            <p:ph type="sldNum" sz="quarter" idx="12"/>
          </p:nvPr>
        </p:nvSpPr>
        <p:spPr>
          <a:xfrm>
            <a:off x="6553200" y="6245225"/>
            <a:ext cx="1981200" cy="476250"/>
          </a:xfrm>
        </p:spPr>
        <p:txBody>
          <a:bodyPr/>
          <a:lstStyle>
            <a:lvl1pPr>
              <a:defRPr/>
            </a:lvl1pPr>
          </a:lstStyle>
          <a:p>
            <a:fld id="{8C3D6B24-E285-4A03-90B0-098F3E683D9F}" type="slidenum">
              <a:rPr lang="zh-TW" altLang="en-US"/>
              <a:pPr/>
              <a:t>‹#›</a:t>
            </a:fld>
            <a:endParaRPr lang="en-US" altLang="zh-TW"/>
          </a:p>
        </p:txBody>
      </p:sp>
    </p:spTree>
    <p:extLst>
      <p:ext uri="{BB962C8B-B14F-4D97-AF65-F5344CB8AC3E}">
        <p14:creationId xmlns:p14="http://schemas.microsoft.com/office/powerpoint/2010/main" val="4027128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1AD2E-3B56-43D8-828E-7DEF28EDEFF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426880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1AD2E-3B56-43D8-828E-7DEF28EDEFF4}" type="datetimeFigureOut">
              <a:rPr lang="en-US" smtClean="0"/>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18146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81AD2E-3B56-43D8-828E-7DEF28EDEFF4}"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51207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81AD2E-3B56-43D8-828E-7DEF28EDEFF4}" type="datetimeFigureOut">
              <a:rPr lang="en-US" smtClean="0"/>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206927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1AD2E-3B56-43D8-828E-7DEF28EDEFF4}" type="datetimeFigureOut">
              <a:rPr lang="en-US" smtClean="0"/>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40197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1AD2E-3B56-43D8-828E-7DEF28EDEFF4}" type="datetimeFigureOut">
              <a:rPr lang="en-US" smtClean="0"/>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204354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1AD2E-3B56-43D8-828E-7DEF28EDEFF4}"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38970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1AD2E-3B56-43D8-828E-7DEF28EDEFF4}" type="datetimeFigureOut">
              <a:rPr lang="en-US" smtClean="0"/>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9F393-0AE8-4DB5-AADF-93A77B4F4CFC}" type="slidenum">
              <a:rPr lang="en-US" smtClean="0"/>
              <a:t>‹#›</a:t>
            </a:fld>
            <a:endParaRPr lang="en-US"/>
          </a:p>
        </p:txBody>
      </p:sp>
    </p:spTree>
    <p:extLst>
      <p:ext uri="{BB962C8B-B14F-4D97-AF65-F5344CB8AC3E}">
        <p14:creationId xmlns:p14="http://schemas.microsoft.com/office/powerpoint/2010/main" val="15058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1AD2E-3B56-43D8-828E-7DEF28EDEFF4}" type="datetimeFigureOut">
              <a:rPr lang="en-US" smtClean="0"/>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9F393-0AE8-4DB5-AADF-93A77B4F4CFC}" type="slidenum">
              <a:rPr lang="en-US" smtClean="0"/>
              <a:t>‹#›</a:t>
            </a:fld>
            <a:endParaRPr lang="en-US"/>
          </a:p>
        </p:txBody>
      </p:sp>
    </p:spTree>
    <p:extLst>
      <p:ext uri="{BB962C8B-B14F-4D97-AF65-F5344CB8AC3E}">
        <p14:creationId xmlns:p14="http://schemas.microsoft.com/office/powerpoint/2010/main" val="988717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hyperlink" Target="http://www.csi.uottawa.ca:4321/java/statement.html" TargetMode="External"/><Relationship Id="rId2" Type="http://schemas.openxmlformats.org/officeDocument/2006/relationships/hyperlink" Target="http://www.csi.uottawa.ca:4321/java/method.html" TargetMode="External"/><Relationship Id="rId1" Type="http://schemas.openxmlformats.org/officeDocument/2006/relationships/slideLayout" Target="../slideLayouts/slideLayout2.xml"/><Relationship Id="rId5" Type="http://schemas.openxmlformats.org/officeDocument/2006/relationships/hyperlink" Target="http://www.csi.uottawa.ca:4321/java/expression.html" TargetMode="External"/><Relationship Id="rId4" Type="http://schemas.openxmlformats.org/officeDocument/2006/relationships/hyperlink" Target="http://www.csi.uottawa.ca:4321/java/methodcall.html" TargetMode="External"/></Relationships>
</file>

<file path=ppt/slides/_rels/slide6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png"/><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55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Logical Operators (boolean)</a:t>
            </a:r>
            <a:r>
              <a:rPr lang="en-US" sz="2800" smtClean="0"/>
              <a:t/>
            </a:r>
            <a:br>
              <a:rPr lang="en-US" sz="2800" smtClean="0"/>
            </a:br>
            <a:r>
              <a:rPr lang="en-US" sz="2800" smtClean="0"/>
              <a:t> </a:t>
            </a:r>
            <a:r>
              <a:rPr lang="en-US" sz="2800" b="1" smtClean="0">
                <a:latin typeface="Courier New" pitchFamily="49" charset="0"/>
              </a:rPr>
              <a:t>&amp;&amp;  || !</a:t>
            </a:r>
          </a:p>
        </p:txBody>
      </p:sp>
      <p:sp>
        <p:nvSpPr>
          <p:cNvPr id="21507" name="Rectangle 3"/>
          <p:cNvSpPr>
            <a:spLocks noChangeArrowheads="1"/>
          </p:cNvSpPr>
          <p:nvPr/>
        </p:nvSpPr>
        <p:spPr bwMode="auto">
          <a:xfrm>
            <a:off x="2209800" y="1600200"/>
            <a:ext cx="4953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FontTx/>
              <a:buChar char="•"/>
            </a:pPr>
            <a:r>
              <a:rPr lang="en-US" b="1">
                <a:latin typeface="Arial" charset="0"/>
              </a:rPr>
              <a:t>Logical AND 		</a:t>
            </a:r>
            <a:r>
              <a:rPr lang="en-US" b="1">
                <a:latin typeface="Courier New" pitchFamily="49" charset="0"/>
              </a:rPr>
              <a:t>&amp;&amp;</a:t>
            </a:r>
            <a:endParaRPr lang="en-US" b="1">
              <a:latin typeface="Arial" charset="0"/>
            </a:endParaRPr>
          </a:p>
          <a:p>
            <a:pPr marL="342900" indent="-342900">
              <a:lnSpc>
                <a:spcPct val="120000"/>
              </a:lnSpc>
              <a:spcBef>
                <a:spcPct val="20000"/>
              </a:spcBef>
              <a:buFontTx/>
              <a:buChar char="•"/>
            </a:pPr>
            <a:r>
              <a:rPr lang="en-US" b="1">
                <a:latin typeface="Arial" charset="0"/>
              </a:rPr>
              <a:t>Logical OR 		</a:t>
            </a:r>
            <a:r>
              <a:rPr lang="en-US" b="1">
                <a:latin typeface="Courier New" pitchFamily="49" charset="0"/>
              </a:rPr>
              <a:t>||</a:t>
            </a:r>
            <a:endParaRPr lang="en-US" b="1">
              <a:latin typeface="Arial" charset="0"/>
            </a:endParaRPr>
          </a:p>
          <a:p>
            <a:pPr marL="342900" indent="-342900">
              <a:lnSpc>
                <a:spcPct val="120000"/>
              </a:lnSpc>
              <a:spcBef>
                <a:spcPct val="20000"/>
              </a:spcBef>
              <a:buFontTx/>
              <a:buChar char="•"/>
            </a:pPr>
            <a:r>
              <a:rPr lang="en-US" b="1">
                <a:latin typeface="Arial" charset="0"/>
              </a:rPr>
              <a:t>Logical NOT		</a:t>
            </a:r>
            <a:r>
              <a:rPr lang="en-US" b="1">
                <a:latin typeface="Courier New" pitchFamily="49" charset="0"/>
              </a:rPr>
              <a:t>!</a:t>
            </a:r>
            <a:endParaRPr lang="en-US" sz="1800" b="1">
              <a:latin typeface="Courier New" pitchFamily="49" charset="0"/>
            </a:endParaRPr>
          </a:p>
        </p:txBody>
      </p:sp>
    </p:spTree>
    <p:extLst>
      <p:ext uri="{BB962C8B-B14F-4D97-AF65-F5344CB8AC3E}">
        <p14:creationId xmlns:p14="http://schemas.microsoft.com/office/powerpoint/2010/main" val="1253228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381000" y="152400"/>
            <a:ext cx="8305800" cy="533400"/>
          </a:xfrm>
        </p:spPr>
        <p:txBody>
          <a:bodyPr>
            <a:normAutofit fontScale="90000"/>
          </a:bodyPr>
          <a:lstStyle/>
          <a:p>
            <a:r>
              <a:rPr lang="en-US" smtClean="0"/>
              <a:t>Logical (&amp;&amp;) Operator Examples</a:t>
            </a:r>
          </a:p>
        </p:txBody>
      </p:sp>
      <p:sp>
        <p:nvSpPr>
          <p:cNvPr id="62469" name="AutoShape 5"/>
          <p:cNvSpPr>
            <a:spLocks noChangeArrowheads="1"/>
          </p:cNvSpPr>
          <p:nvPr/>
        </p:nvSpPr>
        <p:spPr bwMode="auto">
          <a:xfrm rot="1935010">
            <a:off x="3048000" y="3886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2471" name="Rectangle 7"/>
          <p:cNvSpPr>
            <a:spLocks noChangeArrowheads="1"/>
          </p:cNvSpPr>
          <p:nvPr/>
        </p:nvSpPr>
        <p:spPr bwMode="auto">
          <a:xfrm>
            <a:off x="1447800" y="1828800"/>
            <a:ext cx="60960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 name="Rectangle 10"/>
          <p:cNvSpPr>
            <a:spLocks noChangeArrowheads="1"/>
          </p:cNvSpPr>
          <p:nvPr/>
        </p:nvSpPr>
        <p:spPr bwMode="auto">
          <a:xfrm>
            <a:off x="1447800" y="2514600"/>
            <a:ext cx="6096000" cy="1219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11"/>
          <p:cNvSpPr>
            <a:spLocks noGrp="1" noChangeArrowheads="1"/>
          </p:cNvSpPr>
          <p:nvPr>
            <p:ph type="body" idx="1"/>
          </p:nvPr>
        </p:nvSpPr>
        <p:spPr>
          <a:xfrm>
            <a:off x="685800" y="1219200"/>
            <a:ext cx="7010400" cy="3048000"/>
          </a:xfrm>
        </p:spPr>
        <p:txBody>
          <a:bodyPr>
            <a:normAutofit lnSpcReduction="1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boolean t = true;</a:t>
            </a:r>
          </a:p>
          <a:p>
            <a:pPr>
              <a:lnSpc>
                <a:spcPct val="80000"/>
              </a:lnSpc>
              <a:buFontTx/>
              <a:buNone/>
            </a:pPr>
            <a:r>
              <a:rPr lang="en-US" sz="1800" b="1" smtClean="0">
                <a:latin typeface="Courier New" pitchFamily="49" charset="0"/>
              </a:rPr>
              <a:t>		boolean f = false;</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System.out.println("f &amp;&amp; f " + (f &amp;&amp; f));</a:t>
            </a:r>
          </a:p>
          <a:p>
            <a:pPr>
              <a:lnSpc>
                <a:spcPct val="80000"/>
              </a:lnSpc>
              <a:buFontTx/>
              <a:buNone/>
            </a:pPr>
            <a:r>
              <a:rPr lang="en-US" sz="1800" b="1" smtClean="0">
                <a:latin typeface="Courier New" pitchFamily="49" charset="0"/>
              </a:rPr>
              <a:t>		System.out.println("f &amp;&amp; t " + (f &amp;&amp; t));</a:t>
            </a:r>
          </a:p>
          <a:p>
            <a:pPr>
              <a:lnSpc>
                <a:spcPct val="80000"/>
              </a:lnSpc>
              <a:buFontTx/>
              <a:buNone/>
            </a:pPr>
            <a:r>
              <a:rPr lang="en-US" sz="1800" b="1" smtClean="0">
                <a:latin typeface="Courier New" pitchFamily="49" charset="0"/>
              </a:rPr>
              <a:t>		System.out.println("t &amp;&amp; f " + (t &amp;&amp; f));</a:t>
            </a:r>
          </a:p>
          <a:p>
            <a:pPr>
              <a:lnSpc>
                <a:spcPct val="80000"/>
              </a:lnSpc>
              <a:buFontTx/>
              <a:buNone/>
            </a:pPr>
            <a:r>
              <a:rPr lang="en-US" sz="1800" b="1" smtClean="0">
                <a:latin typeface="Courier New" pitchFamily="49" charset="0"/>
              </a:rPr>
              <a:t>		System.out.println("t &amp;&amp; t " + (t &amp;&amp; t));</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
        <p:nvSpPr>
          <p:cNvPr id="62476" name="Rectangle 12"/>
          <p:cNvSpPr>
            <a:spLocks noChangeArrowheads="1"/>
          </p:cNvSpPr>
          <p:nvPr/>
        </p:nvSpPr>
        <p:spPr bwMode="auto">
          <a:xfrm>
            <a:off x="5334000" y="426720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f &amp;&amp; f false</a:t>
            </a:r>
          </a:p>
          <a:p>
            <a:pPr>
              <a:lnSpc>
                <a:spcPct val="90000"/>
              </a:lnSpc>
              <a:defRPr/>
            </a:pPr>
            <a:r>
              <a:rPr lang="en-US" sz="1800" b="1">
                <a:latin typeface="Courier New" pitchFamily="49" charset="0"/>
              </a:rPr>
              <a:t> f &amp;&amp; t false</a:t>
            </a:r>
          </a:p>
          <a:p>
            <a:pPr>
              <a:lnSpc>
                <a:spcPct val="90000"/>
              </a:lnSpc>
              <a:defRPr/>
            </a:pPr>
            <a:r>
              <a:rPr lang="en-US" sz="1800" b="1">
                <a:latin typeface="Courier New" pitchFamily="49" charset="0"/>
              </a:rPr>
              <a:t> t &amp;&amp; f false</a:t>
            </a:r>
          </a:p>
          <a:p>
            <a:pPr>
              <a:lnSpc>
                <a:spcPct val="90000"/>
              </a:lnSpc>
              <a:defRPr/>
            </a:pPr>
            <a:r>
              <a:rPr lang="en-US" sz="1800" b="1">
                <a:latin typeface="Courier New" pitchFamily="49" charset="0"/>
              </a:rPr>
              <a:t> t &amp;&amp; t true</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403000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71"/>
                                        </p:tgtEl>
                                        <p:attrNameLst>
                                          <p:attrName>style.visibility</p:attrName>
                                        </p:attrNameLst>
                                      </p:cBhvr>
                                      <p:to>
                                        <p:strVal val="visible"/>
                                      </p:to>
                                    </p:set>
                                  </p:childTnLst>
                                  <p:subTnLst>
                                    <p:set>
                                      <p:cBhvr override="childStyle">
                                        <p:cTn dur="1" fill="hold" display="0" masterRel="nextClick" afterEffect="1"/>
                                        <p:tgtEl>
                                          <p:spTgt spid="6247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74"/>
                                        </p:tgtEl>
                                        <p:attrNameLst>
                                          <p:attrName>style.visibility</p:attrName>
                                        </p:attrNameLst>
                                      </p:cBhvr>
                                      <p:to>
                                        <p:strVal val="visible"/>
                                      </p:to>
                                    </p:set>
                                  </p:childTnLst>
                                  <p:subTnLst>
                                    <p:set>
                                      <p:cBhvr override="childStyle">
                                        <p:cTn dur="1" fill="hold" display="0" masterRel="nextClick" afterEffect="1"/>
                                        <p:tgtEl>
                                          <p:spTgt spid="6247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2469"/>
                                        </p:tgtEl>
                                        <p:attrNameLst>
                                          <p:attrName>style.visibility</p:attrName>
                                        </p:attrNameLst>
                                      </p:cBhvr>
                                      <p:to>
                                        <p:strVal val="visible"/>
                                      </p:to>
                                    </p:set>
                                    <p:animEffect transition="in" filter="wipe(left)">
                                      <p:cBhvr>
                                        <p:cTn id="15" dur="500"/>
                                        <p:tgtEl>
                                          <p:spTgt spid="62469"/>
                                        </p:tgtEl>
                                      </p:cBhvr>
                                    </p:animEffect>
                                  </p:childTnLst>
                                  <p:subTnLst>
                                    <p:set>
                                      <p:cBhvr override="childStyle">
                                        <p:cTn dur="1" fill="hold" display="0" masterRel="sameClick" afterEffect="1">
                                          <p:stCondLst>
                                            <p:cond evt="end" delay="0">
                                              <p:tn val="13"/>
                                            </p:cond>
                                          </p:stCondLst>
                                        </p:cTn>
                                        <p:tgtEl>
                                          <p:spTgt spid="62469"/>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2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1" grpId="0" animBg="1"/>
      <p:bldP spid="62474" grpId="0" animBg="1"/>
      <p:bldP spid="6247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52400"/>
            <a:ext cx="8305800" cy="533400"/>
          </a:xfrm>
        </p:spPr>
        <p:txBody>
          <a:bodyPr>
            <a:normAutofit fontScale="90000"/>
          </a:bodyPr>
          <a:lstStyle/>
          <a:p>
            <a:r>
              <a:rPr lang="en-US" smtClean="0"/>
              <a:t>Logical (||) Operator Examples</a:t>
            </a:r>
          </a:p>
        </p:txBody>
      </p:sp>
      <p:sp>
        <p:nvSpPr>
          <p:cNvPr id="64515" name="AutoShape 3"/>
          <p:cNvSpPr>
            <a:spLocks noChangeArrowheads="1"/>
          </p:cNvSpPr>
          <p:nvPr/>
        </p:nvSpPr>
        <p:spPr bwMode="auto">
          <a:xfrm rot="1935010">
            <a:off x="3048000" y="3886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4516" name="Rectangle 4"/>
          <p:cNvSpPr>
            <a:spLocks noChangeArrowheads="1"/>
          </p:cNvSpPr>
          <p:nvPr/>
        </p:nvSpPr>
        <p:spPr bwMode="auto">
          <a:xfrm>
            <a:off x="1447800" y="1828800"/>
            <a:ext cx="60960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Rectangle 5"/>
          <p:cNvSpPr>
            <a:spLocks noChangeArrowheads="1"/>
          </p:cNvSpPr>
          <p:nvPr/>
        </p:nvSpPr>
        <p:spPr bwMode="auto">
          <a:xfrm>
            <a:off x="1447800" y="2514600"/>
            <a:ext cx="6096000" cy="1219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p:cNvSpPr>
            <a:spLocks noGrp="1" noChangeArrowheads="1"/>
          </p:cNvSpPr>
          <p:nvPr>
            <p:ph type="body" idx="1"/>
          </p:nvPr>
        </p:nvSpPr>
        <p:spPr>
          <a:xfrm>
            <a:off x="685800" y="1219200"/>
            <a:ext cx="7010400" cy="3048000"/>
          </a:xfrm>
        </p:spPr>
        <p:txBody>
          <a:bodyPr>
            <a:normAutofit lnSpcReduction="1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boolean t = true;</a:t>
            </a:r>
          </a:p>
          <a:p>
            <a:pPr>
              <a:lnSpc>
                <a:spcPct val="80000"/>
              </a:lnSpc>
              <a:buFontTx/>
              <a:buNone/>
            </a:pPr>
            <a:r>
              <a:rPr lang="en-US" sz="1800" b="1" smtClean="0">
                <a:latin typeface="Courier New" pitchFamily="49" charset="0"/>
              </a:rPr>
              <a:t>		boolean f = false;</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System.out.println("f || f " + (f || f));</a:t>
            </a:r>
          </a:p>
          <a:p>
            <a:pPr>
              <a:lnSpc>
                <a:spcPct val="80000"/>
              </a:lnSpc>
              <a:buFontTx/>
              <a:buNone/>
            </a:pPr>
            <a:r>
              <a:rPr lang="en-US" sz="1800" b="1" smtClean="0">
                <a:latin typeface="Courier New" pitchFamily="49" charset="0"/>
              </a:rPr>
              <a:t>		System.out.println("f || t " + (f || t));</a:t>
            </a:r>
          </a:p>
          <a:p>
            <a:pPr>
              <a:lnSpc>
                <a:spcPct val="80000"/>
              </a:lnSpc>
              <a:buFontTx/>
              <a:buNone/>
            </a:pPr>
            <a:r>
              <a:rPr lang="en-US" sz="1800" b="1" smtClean="0">
                <a:latin typeface="Courier New" pitchFamily="49" charset="0"/>
              </a:rPr>
              <a:t>		System.out.println("t || f " + (t || f));</a:t>
            </a:r>
          </a:p>
          <a:p>
            <a:pPr>
              <a:lnSpc>
                <a:spcPct val="80000"/>
              </a:lnSpc>
              <a:buFontTx/>
              <a:buNone/>
            </a:pPr>
            <a:r>
              <a:rPr lang="en-US" sz="1800" b="1" smtClean="0">
                <a:latin typeface="Courier New" pitchFamily="49" charset="0"/>
              </a:rPr>
              <a:t>		System.out.println("t || t " + (t || t));</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endParaRPr lang="en-US" sz="1800" smtClean="0">
              <a:latin typeface="Courier New" pitchFamily="49" charset="0"/>
            </a:endParaRPr>
          </a:p>
        </p:txBody>
      </p:sp>
      <p:sp>
        <p:nvSpPr>
          <p:cNvPr id="64519" name="Rectangle 7"/>
          <p:cNvSpPr>
            <a:spLocks noChangeArrowheads="1"/>
          </p:cNvSpPr>
          <p:nvPr/>
        </p:nvSpPr>
        <p:spPr bwMode="auto">
          <a:xfrm>
            <a:off x="5334000" y="426720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f || f false</a:t>
            </a:r>
          </a:p>
          <a:p>
            <a:pPr>
              <a:lnSpc>
                <a:spcPct val="90000"/>
              </a:lnSpc>
              <a:defRPr/>
            </a:pPr>
            <a:r>
              <a:rPr lang="en-US" sz="1800" b="1">
                <a:latin typeface="Courier New" pitchFamily="49" charset="0"/>
              </a:rPr>
              <a:t> f || t true</a:t>
            </a:r>
          </a:p>
          <a:p>
            <a:pPr>
              <a:lnSpc>
                <a:spcPct val="90000"/>
              </a:lnSpc>
              <a:defRPr/>
            </a:pPr>
            <a:r>
              <a:rPr lang="en-US" sz="1800" b="1">
                <a:latin typeface="Courier New" pitchFamily="49" charset="0"/>
              </a:rPr>
              <a:t> t || f true</a:t>
            </a:r>
          </a:p>
          <a:p>
            <a:pPr>
              <a:lnSpc>
                <a:spcPct val="90000"/>
              </a:lnSpc>
              <a:defRPr/>
            </a:pPr>
            <a:r>
              <a:rPr lang="en-US" sz="1800" b="1">
                <a:latin typeface="Courier New" pitchFamily="49" charset="0"/>
              </a:rPr>
              <a:t> t || t true</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3565870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subTnLst>
                                    <p:set>
                                      <p:cBhvr override="childStyle">
                                        <p:cTn dur="1" fill="hold" display="0" masterRel="nextClick" afterEffect="1"/>
                                        <p:tgtEl>
                                          <p:spTgt spid="6451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7"/>
                                        </p:tgtEl>
                                        <p:attrNameLst>
                                          <p:attrName>style.visibility</p:attrName>
                                        </p:attrNameLst>
                                      </p:cBhvr>
                                      <p:to>
                                        <p:strVal val="visible"/>
                                      </p:to>
                                    </p:set>
                                  </p:childTnLst>
                                  <p:subTnLst>
                                    <p:set>
                                      <p:cBhvr override="childStyle">
                                        <p:cTn dur="1" fill="hold" display="0" masterRel="nextClick" afterEffect="1"/>
                                        <p:tgtEl>
                                          <p:spTgt spid="6451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4515"/>
                                        </p:tgtEl>
                                        <p:attrNameLst>
                                          <p:attrName>style.visibility</p:attrName>
                                        </p:attrNameLst>
                                      </p:cBhvr>
                                      <p:to>
                                        <p:strVal val="visible"/>
                                      </p:to>
                                    </p:set>
                                    <p:animEffect transition="in" filter="wipe(left)">
                                      <p:cBhvr>
                                        <p:cTn id="15" dur="500"/>
                                        <p:tgtEl>
                                          <p:spTgt spid="64515"/>
                                        </p:tgtEl>
                                      </p:cBhvr>
                                    </p:animEffect>
                                  </p:childTnLst>
                                  <p:subTnLst>
                                    <p:set>
                                      <p:cBhvr override="childStyle">
                                        <p:cTn dur="1" fill="hold" display="0" masterRel="sameClick" afterEffect="1">
                                          <p:stCondLst>
                                            <p:cond evt="end" delay="0">
                                              <p:tn val="13"/>
                                            </p:cond>
                                          </p:stCondLst>
                                        </p:cTn>
                                        <p:tgtEl>
                                          <p:spTgt spid="64515"/>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nimBg="1"/>
      <p:bldP spid="64516" grpId="0" animBg="1"/>
      <p:bldP spid="64517" grpId="0" animBg="1"/>
      <p:bldP spid="6451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381000" y="152400"/>
            <a:ext cx="8305800" cy="533400"/>
          </a:xfrm>
        </p:spPr>
        <p:txBody>
          <a:bodyPr>
            <a:normAutofit fontScale="90000"/>
          </a:bodyPr>
          <a:lstStyle/>
          <a:p>
            <a:r>
              <a:rPr lang="en-US" smtClean="0"/>
              <a:t>Logical (!) Operator Examples</a:t>
            </a:r>
          </a:p>
        </p:txBody>
      </p:sp>
      <p:sp>
        <p:nvSpPr>
          <p:cNvPr id="66563" name="AutoShape 1027"/>
          <p:cNvSpPr>
            <a:spLocks noChangeArrowheads="1"/>
          </p:cNvSpPr>
          <p:nvPr/>
        </p:nvSpPr>
        <p:spPr bwMode="auto">
          <a:xfrm rot="1935010">
            <a:off x="3048000" y="3886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6564" name="Rectangle 1028"/>
          <p:cNvSpPr>
            <a:spLocks noChangeArrowheads="1"/>
          </p:cNvSpPr>
          <p:nvPr/>
        </p:nvSpPr>
        <p:spPr bwMode="auto">
          <a:xfrm>
            <a:off x="1447800" y="1828800"/>
            <a:ext cx="60960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Rectangle 1029"/>
          <p:cNvSpPr>
            <a:spLocks noChangeArrowheads="1"/>
          </p:cNvSpPr>
          <p:nvPr/>
        </p:nvSpPr>
        <p:spPr bwMode="auto">
          <a:xfrm>
            <a:off x="1447800" y="2514600"/>
            <a:ext cx="6096000" cy="685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1030"/>
          <p:cNvSpPr>
            <a:spLocks noGrp="1" noChangeArrowheads="1"/>
          </p:cNvSpPr>
          <p:nvPr>
            <p:ph type="body" idx="1"/>
          </p:nvPr>
        </p:nvSpPr>
        <p:spPr>
          <a:xfrm>
            <a:off x="685800" y="1219200"/>
            <a:ext cx="7010400" cy="3048000"/>
          </a:xfrm>
        </p:spPr>
        <p:txBody>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boolean t = true;</a:t>
            </a:r>
          </a:p>
          <a:p>
            <a:pPr>
              <a:lnSpc>
                <a:spcPct val="80000"/>
              </a:lnSpc>
              <a:buFontTx/>
              <a:buNone/>
            </a:pPr>
            <a:r>
              <a:rPr lang="en-US" sz="1800" b="1" smtClean="0">
                <a:latin typeface="Courier New" pitchFamily="49" charset="0"/>
              </a:rPr>
              <a:t>		boolean f = false;</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System.out.println("!f " + !f);</a:t>
            </a:r>
          </a:p>
          <a:p>
            <a:pPr>
              <a:lnSpc>
                <a:spcPct val="80000"/>
              </a:lnSpc>
              <a:buFontTx/>
              <a:buNone/>
            </a:pPr>
            <a:r>
              <a:rPr lang="en-US" sz="1800" b="1" smtClean="0">
                <a:latin typeface="Courier New" pitchFamily="49" charset="0"/>
              </a:rPr>
              <a:t>		System.out.println("!t " + !t);</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endParaRPr lang="en-US" sz="1800" smtClean="0">
              <a:latin typeface="Courier New" pitchFamily="49" charset="0"/>
            </a:endParaRPr>
          </a:p>
        </p:txBody>
      </p:sp>
      <p:sp>
        <p:nvSpPr>
          <p:cNvPr id="66567" name="Rectangle 1031"/>
          <p:cNvSpPr>
            <a:spLocks noChangeArrowheads="1"/>
          </p:cNvSpPr>
          <p:nvPr/>
        </p:nvSpPr>
        <p:spPr bwMode="auto">
          <a:xfrm>
            <a:off x="5334000" y="426720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!f true</a:t>
            </a:r>
          </a:p>
          <a:p>
            <a:pPr>
              <a:lnSpc>
                <a:spcPct val="90000"/>
              </a:lnSpc>
              <a:defRPr/>
            </a:pPr>
            <a:r>
              <a:rPr lang="en-US" sz="1800" b="1">
                <a:latin typeface="Courier New" pitchFamily="49" charset="0"/>
              </a:rPr>
              <a:t> !t false</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1219345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subTnLst>
                                    <p:set>
                                      <p:cBhvr override="childStyle">
                                        <p:cTn dur="1" fill="hold" display="0" masterRel="nextClick" afterEffect="1"/>
                                        <p:tgtEl>
                                          <p:spTgt spid="665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5"/>
                                        </p:tgtEl>
                                        <p:attrNameLst>
                                          <p:attrName>style.visibility</p:attrName>
                                        </p:attrNameLst>
                                      </p:cBhvr>
                                      <p:to>
                                        <p:strVal val="visible"/>
                                      </p:to>
                                    </p:set>
                                  </p:childTnLst>
                                  <p:subTnLst>
                                    <p:set>
                                      <p:cBhvr override="childStyle">
                                        <p:cTn dur="1" fill="hold" display="0" masterRel="nextClick" afterEffect="1"/>
                                        <p:tgtEl>
                                          <p:spTgt spid="6656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6563"/>
                                        </p:tgtEl>
                                        <p:attrNameLst>
                                          <p:attrName>style.visibility</p:attrName>
                                        </p:attrNameLst>
                                      </p:cBhvr>
                                      <p:to>
                                        <p:strVal val="visible"/>
                                      </p:to>
                                    </p:set>
                                    <p:animEffect transition="in" filter="wipe(left)">
                                      <p:cBhvr>
                                        <p:cTn id="15" dur="500"/>
                                        <p:tgtEl>
                                          <p:spTgt spid="66563"/>
                                        </p:tgtEl>
                                      </p:cBhvr>
                                    </p:animEffect>
                                  </p:childTnLst>
                                  <p:subTnLst>
                                    <p:set>
                                      <p:cBhvr override="childStyle">
                                        <p:cTn dur="1" fill="hold" display="0" masterRel="sameClick" afterEffect="1">
                                          <p:stCondLst>
                                            <p:cond evt="end" delay="0">
                                              <p:tn val="13"/>
                                            </p:cond>
                                          </p:stCondLst>
                                        </p:cTn>
                                        <p:tgtEl>
                                          <p:spTgt spid="66563"/>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nimBg="1"/>
      <p:bldP spid="66564" grpId="0" animBg="1"/>
      <p:bldP spid="66565" grpId="0" animBg="1"/>
      <p:bldP spid="6656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3" name="Rectangle 1033"/>
          <p:cNvSpPr>
            <a:spLocks noChangeArrowheads="1"/>
          </p:cNvSpPr>
          <p:nvPr/>
        </p:nvSpPr>
        <p:spPr bwMode="auto">
          <a:xfrm>
            <a:off x="990600" y="3810000"/>
            <a:ext cx="7924800" cy="990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1026"/>
          <p:cNvSpPr>
            <a:spLocks noGrp="1" noChangeArrowheads="1"/>
          </p:cNvSpPr>
          <p:nvPr>
            <p:ph type="title"/>
          </p:nvPr>
        </p:nvSpPr>
        <p:spPr>
          <a:xfrm>
            <a:off x="381000" y="304800"/>
            <a:ext cx="8305800" cy="762000"/>
          </a:xfrm>
        </p:spPr>
        <p:txBody>
          <a:bodyPr>
            <a:normAutofit fontScale="90000"/>
          </a:bodyPr>
          <a:lstStyle/>
          <a:p>
            <a:r>
              <a:rPr lang="en-US" smtClean="0"/>
              <a:t>Logical Operator Examples</a:t>
            </a:r>
            <a:br>
              <a:rPr lang="en-US" smtClean="0"/>
            </a:br>
            <a:r>
              <a:rPr lang="en-US" sz="2400" smtClean="0"/>
              <a:t>Short Circuiting with &amp;&amp;</a:t>
            </a:r>
            <a:endParaRPr lang="en-US" smtClean="0"/>
          </a:p>
        </p:txBody>
      </p:sp>
      <p:sp>
        <p:nvSpPr>
          <p:cNvPr id="103427" name="AutoShape 1027"/>
          <p:cNvSpPr>
            <a:spLocks noChangeArrowheads="1"/>
          </p:cNvSpPr>
          <p:nvPr/>
        </p:nvSpPr>
        <p:spPr bwMode="auto">
          <a:xfrm rot="1935010">
            <a:off x="3276600" y="4876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28" name="Rectangle 1028"/>
          <p:cNvSpPr>
            <a:spLocks noChangeArrowheads="1"/>
          </p:cNvSpPr>
          <p:nvPr/>
        </p:nvSpPr>
        <p:spPr bwMode="auto">
          <a:xfrm>
            <a:off x="990600" y="2057400"/>
            <a:ext cx="7924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29" name="Rectangle 1029"/>
          <p:cNvSpPr>
            <a:spLocks noChangeArrowheads="1"/>
          </p:cNvSpPr>
          <p:nvPr/>
        </p:nvSpPr>
        <p:spPr bwMode="auto">
          <a:xfrm>
            <a:off x="990600" y="2743200"/>
            <a:ext cx="7924800" cy="990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Rectangle 1030"/>
          <p:cNvSpPr>
            <a:spLocks noGrp="1" noChangeArrowheads="1"/>
          </p:cNvSpPr>
          <p:nvPr>
            <p:ph type="body" idx="1"/>
          </p:nvPr>
        </p:nvSpPr>
        <p:spPr>
          <a:xfrm>
            <a:off x="152400" y="1447800"/>
            <a:ext cx="8991600" cy="3048000"/>
          </a:xfrm>
        </p:spPr>
        <p:txBody>
          <a:bodyPr>
            <a:normAutofit fontScale="92500" lnSpcReduction="2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boolean b;</a:t>
            </a:r>
          </a:p>
          <a:p>
            <a:pPr>
              <a:lnSpc>
                <a:spcPct val="80000"/>
              </a:lnSpc>
              <a:buFontTx/>
              <a:buNone/>
            </a:pPr>
            <a:r>
              <a:rPr lang="en-US" sz="1800" b="1" smtClean="0">
                <a:latin typeface="Courier New" pitchFamily="49" charset="0"/>
              </a:rPr>
              <a:t>		int j, k;</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j = 0; k = 0;</a:t>
            </a:r>
          </a:p>
          <a:p>
            <a:pPr>
              <a:lnSpc>
                <a:spcPct val="80000"/>
              </a:lnSpc>
              <a:buFontTx/>
              <a:buNone/>
            </a:pPr>
            <a:r>
              <a:rPr lang="en-US" sz="1800" b="1" smtClean="0">
                <a:latin typeface="Courier New" pitchFamily="49" charset="0"/>
              </a:rPr>
              <a:t>		b = ( j++ == k ) &amp;&amp; ( j == ++k );</a:t>
            </a:r>
          </a:p>
          <a:p>
            <a:pPr>
              <a:lnSpc>
                <a:spcPct val="80000"/>
              </a:lnSpc>
              <a:buFontTx/>
              <a:buNone/>
            </a:pPr>
            <a:r>
              <a:rPr lang="en-US" sz="1800" b="1" smtClean="0">
                <a:latin typeface="Courier New" pitchFamily="49" charset="0"/>
              </a:rPr>
              <a:t>		System.out.println("b, j, k " + b + ", " + j + ", " + k);</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j = 0; k = 0;</a:t>
            </a:r>
          </a:p>
          <a:p>
            <a:pPr>
              <a:lnSpc>
                <a:spcPct val="80000"/>
              </a:lnSpc>
              <a:buFontTx/>
              <a:buNone/>
            </a:pPr>
            <a:r>
              <a:rPr lang="en-US" sz="1800" b="1" smtClean="0">
                <a:latin typeface="Courier New" pitchFamily="49" charset="0"/>
              </a:rPr>
              <a:t>		b = ( j++ != k ) &amp;&amp; ( j == ++k );</a:t>
            </a:r>
          </a:p>
          <a:p>
            <a:pPr>
              <a:lnSpc>
                <a:spcPct val="80000"/>
              </a:lnSpc>
              <a:buFontTx/>
              <a:buNone/>
            </a:pPr>
            <a:r>
              <a:rPr lang="en-US" sz="1800" b="1" smtClean="0">
                <a:latin typeface="Courier New" pitchFamily="49" charset="0"/>
              </a:rPr>
              <a:t>		System.out.println("b, j, k " + b + ", " + j + ", " + k);</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endParaRPr lang="en-US" sz="1800" smtClean="0">
              <a:latin typeface="Courier New" pitchFamily="49" charset="0"/>
            </a:endParaRPr>
          </a:p>
        </p:txBody>
      </p:sp>
      <p:sp>
        <p:nvSpPr>
          <p:cNvPr id="103431" name="Rectangle 1031"/>
          <p:cNvSpPr>
            <a:spLocks noChangeArrowheads="1"/>
          </p:cNvSpPr>
          <p:nvPr/>
        </p:nvSpPr>
        <p:spPr bwMode="auto">
          <a:xfrm>
            <a:off x="5334000" y="5334000"/>
            <a:ext cx="3352800" cy="12192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b, j, k true 1, 1</a:t>
            </a:r>
          </a:p>
          <a:p>
            <a:pPr>
              <a:lnSpc>
                <a:spcPct val="90000"/>
              </a:lnSpc>
              <a:defRPr/>
            </a:pPr>
            <a:endParaRPr lang="en-US" sz="1800" b="1">
              <a:latin typeface="Courier New" pitchFamily="49" charset="0"/>
            </a:endParaRPr>
          </a:p>
        </p:txBody>
      </p:sp>
      <p:sp>
        <p:nvSpPr>
          <p:cNvPr id="103432" name="Rectangle 1032"/>
          <p:cNvSpPr>
            <a:spLocks noChangeArrowheads="1"/>
          </p:cNvSpPr>
          <p:nvPr/>
        </p:nvSpPr>
        <p:spPr bwMode="auto">
          <a:xfrm>
            <a:off x="5334000" y="5334000"/>
            <a:ext cx="3352800" cy="12192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b, j, k true 1, 1</a:t>
            </a:r>
          </a:p>
          <a:p>
            <a:pPr>
              <a:lnSpc>
                <a:spcPct val="90000"/>
              </a:lnSpc>
              <a:defRPr/>
            </a:pPr>
            <a:r>
              <a:rPr lang="en-US" sz="1800" b="1">
                <a:latin typeface="Courier New" pitchFamily="49" charset="0"/>
              </a:rPr>
              <a:t> b, j, k false 1, 0</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1955326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8"/>
                                        </p:tgtEl>
                                        <p:attrNameLst>
                                          <p:attrName>style.visibility</p:attrName>
                                        </p:attrNameLst>
                                      </p:cBhvr>
                                      <p:to>
                                        <p:strVal val="visible"/>
                                      </p:to>
                                    </p:set>
                                  </p:childTnLst>
                                  <p:subTnLst>
                                    <p:set>
                                      <p:cBhvr override="childStyle">
                                        <p:cTn dur="1" fill="hold" display="0" masterRel="nextClick" afterEffect="1"/>
                                        <p:tgtEl>
                                          <p:spTgt spid="10342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9"/>
                                        </p:tgtEl>
                                        <p:attrNameLst>
                                          <p:attrName>style.visibility</p:attrName>
                                        </p:attrNameLst>
                                      </p:cBhvr>
                                      <p:to>
                                        <p:strVal val="visible"/>
                                      </p:to>
                                    </p:set>
                                  </p:childTnLst>
                                  <p:subTnLst>
                                    <p:set>
                                      <p:cBhvr override="childStyle">
                                        <p:cTn dur="1" fill="hold" display="0" masterRel="nextClick" afterEffect="1"/>
                                        <p:tgtEl>
                                          <p:spTgt spid="10342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3427"/>
                                        </p:tgtEl>
                                        <p:attrNameLst>
                                          <p:attrName>style.visibility</p:attrName>
                                        </p:attrNameLst>
                                      </p:cBhvr>
                                      <p:to>
                                        <p:strVal val="visible"/>
                                      </p:to>
                                    </p:set>
                                    <p:animEffect transition="in" filter="wipe(left)">
                                      <p:cBhvr>
                                        <p:cTn id="15" dur="500"/>
                                        <p:tgtEl>
                                          <p:spTgt spid="103427"/>
                                        </p:tgtEl>
                                      </p:cBhvr>
                                    </p:animEffect>
                                  </p:childTnLst>
                                  <p:subTnLst>
                                    <p:set>
                                      <p:cBhvr override="childStyle">
                                        <p:cTn dur="1" fill="hold" display="0" masterRel="sameClick" afterEffect="1">
                                          <p:stCondLst>
                                            <p:cond evt="end" delay="0">
                                              <p:tn val="13"/>
                                            </p:cond>
                                          </p:stCondLst>
                                        </p:cTn>
                                        <p:tgtEl>
                                          <p:spTgt spid="103427"/>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034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33"/>
                                        </p:tgtEl>
                                        <p:attrNameLst>
                                          <p:attrName>style.visibility</p:attrName>
                                        </p:attrNameLst>
                                      </p:cBhvr>
                                      <p:to>
                                        <p:strVal val="visible"/>
                                      </p:to>
                                    </p:set>
                                  </p:childTnLst>
                                  <p:subTnLst>
                                    <p:set>
                                      <p:cBhvr override="childStyle">
                                        <p:cTn dur="1" fill="hold" display="0" masterRel="nextClick" afterEffect="1"/>
                                        <p:tgtEl>
                                          <p:spTgt spid="10343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3" grpId="0" animBg="1"/>
      <p:bldP spid="103427" grpId="0" animBg="1"/>
      <p:bldP spid="103428" grpId="0" animBg="1"/>
      <p:bldP spid="103429" grpId="0" animBg="1"/>
      <p:bldP spid="103431" grpId="0" animBg="1" autoUpdateAnimBg="0"/>
      <p:bldP spid="10343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990600" y="3810000"/>
            <a:ext cx="7924800" cy="990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Grp="1" noChangeArrowheads="1"/>
          </p:cNvSpPr>
          <p:nvPr>
            <p:ph type="title"/>
          </p:nvPr>
        </p:nvSpPr>
        <p:spPr>
          <a:xfrm>
            <a:off x="381000" y="304800"/>
            <a:ext cx="8305800" cy="762000"/>
          </a:xfrm>
        </p:spPr>
        <p:txBody>
          <a:bodyPr>
            <a:normAutofit fontScale="90000"/>
          </a:bodyPr>
          <a:lstStyle/>
          <a:p>
            <a:r>
              <a:rPr lang="en-US" smtClean="0"/>
              <a:t>Logical Operator Examples</a:t>
            </a:r>
            <a:br>
              <a:rPr lang="en-US" smtClean="0"/>
            </a:br>
            <a:r>
              <a:rPr lang="en-US" sz="2400" smtClean="0"/>
              <a:t>Short Circuiting with ||</a:t>
            </a:r>
            <a:endParaRPr lang="en-US" smtClean="0"/>
          </a:p>
        </p:txBody>
      </p:sp>
      <p:sp>
        <p:nvSpPr>
          <p:cNvPr id="105476" name="AutoShape 4"/>
          <p:cNvSpPr>
            <a:spLocks noChangeArrowheads="1"/>
          </p:cNvSpPr>
          <p:nvPr/>
        </p:nvSpPr>
        <p:spPr bwMode="auto">
          <a:xfrm rot="1935010">
            <a:off x="3276600" y="4876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5477" name="Rectangle 5"/>
          <p:cNvSpPr>
            <a:spLocks noChangeArrowheads="1"/>
          </p:cNvSpPr>
          <p:nvPr/>
        </p:nvSpPr>
        <p:spPr bwMode="auto">
          <a:xfrm>
            <a:off x="990600" y="2057400"/>
            <a:ext cx="7924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8" name="Rectangle 6"/>
          <p:cNvSpPr>
            <a:spLocks noChangeArrowheads="1"/>
          </p:cNvSpPr>
          <p:nvPr/>
        </p:nvSpPr>
        <p:spPr bwMode="auto">
          <a:xfrm>
            <a:off x="990600" y="2743200"/>
            <a:ext cx="7924800" cy="990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Rectangle 7"/>
          <p:cNvSpPr>
            <a:spLocks noGrp="1" noChangeArrowheads="1"/>
          </p:cNvSpPr>
          <p:nvPr>
            <p:ph type="body" idx="1"/>
          </p:nvPr>
        </p:nvSpPr>
        <p:spPr>
          <a:xfrm>
            <a:off x="152400" y="1447800"/>
            <a:ext cx="8991600" cy="3048000"/>
          </a:xfrm>
        </p:spPr>
        <p:txBody>
          <a:bodyPr>
            <a:normAutofit fontScale="92500" lnSpcReduction="2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boolean b;</a:t>
            </a:r>
          </a:p>
          <a:p>
            <a:pPr>
              <a:lnSpc>
                <a:spcPct val="80000"/>
              </a:lnSpc>
              <a:buFontTx/>
              <a:buNone/>
            </a:pPr>
            <a:r>
              <a:rPr lang="en-US" sz="1800" b="1" smtClean="0">
                <a:latin typeface="Courier New" pitchFamily="49" charset="0"/>
              </a:rPr>
              <a:t>		int j, k;</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j = 0; k = 0;</a:t>
            </a:r>
          </a:p>
          <a:p>
            <a:pPr>
              <a:lnSpc>
                <a:spcPct val="80000"/>
              </a:lnSpc>
              <a:buFontTx/>
              <a:buNone/>
            </a:pPr>
            <a:r>
              <a:rPr lang="en-US" sz="1800" b="1" smtClean="0">
                <a:latin typeface="Courier New" pitchFamily="49" charset="0"/>
              </a:rPr>
              <a:t>		b = ( j++ == k ) || ( j == ++k );</a:t>
            </a:r>
          </a:p>
          <a:p>
            <a:pPr>
              <a:lnSpc>
                <a:spcPct val="80000"/>
              </a:lnSpc>
              <a:buFontTx/>
              <a:buNone/>
            </a:pPr>
            <a:r>
              <a:rPr lang="en-US" sz="1800" b="1" smtClean="0">
                <a:latin typeface="Courier New" pitchFamily="49" charset="0"/>
              </a:rPr>
              <a:t>		System.out.println("b, j, k " + b + ", " + j + ", " + k);</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j = 0; k = 0;</a:t>
            </a:r>
          </a:p>
          <a:p>
            <a:pPr>
              <a:lnSpc>
                <a:spcPct val="80000"/>
              </a:lnSpc>
              <a:buFontTx/>
              <a:buNone/>
            </a:pPr>
            <a:r>
              <a:rPr lang="en-US" sz="1800" b="1" smtClean="0">
                <a:latin typeface="Courier New" pitchFamily="49" charset="0"/>
              </a:rPr>
              <a:t>		b = ( j++ != k ) || ( j == ++k );</a:t>
            </a:r>
          </a:p>
          <a:p>
            <a:pPr>
              <a:lnSpc>
                <a:spcPct val="80000"/>
              </a:lnSpc>
              <a:buFontTx/>
              <a:buNone/>
            </a:pPr>
            <a:r>
              <a:rPr lang="en-US" sz="1800" b="1" smtClean="0">
                <a:latin typeface="Courier New" pitchFamily="49" charset="0"/>
              </a:rPr>
              <a:t>		System.out.println("b, j, k " + b + ", " + j + ", " + k);</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endParaRPr lang="en-US" sz="1800" smtClean="0">
              <a:latin typeface="Courier New" pitchFamily="49" charset="0"/>
            </a:endParaRPr>
          </a:p>
        </p:txBody>
      </p:sp>
      <p:sp>
        <p:nvSpPr>
          <p:cNvPr id="105480" name="Rectangle 8"/>
          <p:cNvSpPr>
            <a:spLocks noChangeArrowheads="1"/>
          </p:cNvSpPr>
          <p:nvPr/>
        </p:nvSpPr>
        <p:spPr bwMode="auto">
          <a:xfrm>
            <a:off x="5334000" y="5334000"/>
            <a:ext cx="3352800" cy="12192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b, j, k true 1, 0</a:t>
            </a:r>
          </a:p>
          <a:p>
            <a:pPr>
              <a:lnSpc>
                <a:spcPct val="90000"/>
              </a:lnSpc>
              <a:defRPr/>
            </a:pPr>
            <a:endParaRPr lang="en-US" sz="1800" b="1">
              <a:latin typeface="Courier New" pitchFamily="49" charset="0"/>
            </a:endParaRPr>
          </a:p>
        </p:txBody>
      </p:sp>
      <p:sp>
        <p:nvSpPr>
          <p:cNvPr id="105481" name="Rectangle 9"/>
          <p:cNvSpPr>
            <a:spLocks noChangeArrowheads="1"/>
          </p:cNvSpPr>
          <p:nvPr/>
        </p:nvSpPr>
        <p:spPr bwMode="auto">
          <a:xfrm>
            <a:off x="5334000" y="5334000"/>
            <a:ext cx="3352800" cy="12192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b, j, k true 1, 0</a:t>
            </a:r>
          </a:p>
          <a:p>
            <a:pPr>
              <a:lnSpc>
                <a:spcPct val="90000"/>
              </a:lnSpc>
              <a:defRPr/>
            </a:pPr>
            <a:r>
              <a:rPr lang="en-US" sz="1800" b="1">
                <a:latin typeface="Courier New" pitchFamily="49" charset="0"/>
              </a:rPr>
              <a:t> b, j, k true 1, 1</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2306785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7"/>
                                        </p:tgtEl>
                                        <p:attrNameLst>
                                          <p:attrName>style.visibility</p:attrName>
                                        </p:attrNameLst>
                                      </p:cBhvr>
                                      <p:to>
                                        <p:strVal val="visible"/>
                                      </p:to>
                                    </p:set>
                                  </p:childTnLst>
                                  <p:subTnLst>
                                    <p:set>
                                      <p:cBhvr override="childStyle">
                                        <p:cTn dur="1" fill="hold" display="0" masterRel="nextClick" afterEffect="1"/>
                                        <p:tgtEl>
                                          <p:spTgt spid="10547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8"/>
                                        </p:tgtEl>
                                        <p:attrNameLst>
                                          <p:attrName>style.visibility</p:attrName>
                                        </p:attrNameLst>
                                      </p:cBhvr>
                                      <p:to>
                                        <p:strVal val="visible"/>
                                      </p:to>
                                    </p:set>
                                  </p:childTnLst>
                                  <p:subTnLst>
                                    <p:set>
                                      <p:cBhvr override="childStyle">
                                        <p:cTn dur="1" fill="hold" display="0" masterRel="nextClick" afterEffect="1"/>
                                        <p:tgtEl>
                                          <p:spTgt spid="10547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5476"/>
                                        </p:tgtEl>
                                        <p:attrNameLst>
                                          <p:attrName>style.visibility</p:attrName>
                                        </p:attrNameLst>
                                      </p:cBhvr>
                                      <p:to>
                                        <p:strVal val="visible"/>
                                      </p:to>
                                    </p:set>
                                    <p:animEffect transition="in" filter="wipe(left)">
                                      <p:cBhvr>
                                        <p:cTn id="15" dur="500"/>
                                        <p:tgtEl>
                                          <p:spTgt spid="105476"/>
                                        </p:tgtEl>
                                      </p:cBhvr>
                                    </p:animEffect>
                                  </p:childTnLst>
                                  <p:subTnLst>
                                    <p:set>
                                      <p:cBhvr override="childStyle">
                                        <p:cTn dur="1" fill="hold" display="0" masterRel="sameClick" afterEffect="1">
                                          <p:stCondLst>
                                            <p:cond evt="end" delay="0">
                                              <p:tn val="13"/>
                                            </p:cond>
                                          </p:stCondLst>
                                        </p:cTn>
                                        <p:tgtEl>
                                          <p:spTgt spid="105476"/>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054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474"/>
                                        </p:tgtEl>
                                        <p:attrNameLst>
                                          <p:attrName>style.visibility</p:attrName>
                                        </p:attrNameLst>
                                      </p:cBhvr>
                                      <p:to>
                                        <p:strVal val="visible"/>
                                      </p:to>
                                    </p:set>
                                  </p:childTnLst>
                                  <p:subTnLst>
                                    <p:set>
                                      <p:cBhvr override="childStyle">
                                        <p:cTn dur="1" fill="hold" display="0" masterRel="nextClick" afterEffect="1"/>
                                        <p:tgtEl>
                                          <p:spTgt spid="10547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5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nimBg="1"/>
      <p:bldP spid="105476" grpId="0" animBg="1"/>
      <p:bldP spid="105477" grpId="0" animBg="1"/>
      <p:bldP spid="105478" grpId="0" animBg="1"/>
      <p:bldP spid="105480" grpId="0" animBg="1" autoUpdateAnimBg="0"/>
      <p:bldP spid="10548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Logical Operators (Bit Level)</a:t>
            </a:r>
            <a:r>
              <a:rPr lang="en-US" sz="2800" smtClean="0"/>
              <a:t/>
            </a:r>
            <a:br>
              <a:rPr lang="en-US" sz="2800" smtClean="0"/>
            </a:br>
            <a:r>
              <a:rPr lang="en-US" sz="2800" smtClean="0"/>
              <a:t> </a:t>
            </a:r>
            <a:r>
              <a:rPr lang="en-US" sz="2800" b="1" smtClean="0">
                <a:latin typeface="Courier New" pitchFamily="49" charset="0"/>
              </a:rPr>
              <a:t>&amp;  |  ^  ~</a:t>
            </a:r>
            <a:r>
              <a:rPr lang="en-US" b="1" smtClean="0">
                <a:latin typeface="Courier New" pitchFamily="49" charset="0"/>
              </a:rPr>
              <a:t> </a:t>
            </a:r>
          </a:p>
        </p:txBody>
      </p:sp>
      <p:sp>
        <p:nvSpPr>
          <p:cNvPr id="28675" name="Rectangle 5"/>
          <p:cNvSpPr>
            <a:spLocks noChangeArrowheads="1"/>
          </p:cNvSpPr>
          <p:nvPr/>
        </p:nvSpPr>
        <p:spPr bwMode="auto">
          <a:xfrm>
            <a:off x="2667000" y="2057400"/>
            <a:ext cx="3886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b="1">
                <a:latin typeface="Arial" charset="0"/>
              </a:rPr>
              <a:t>AND 		&amp;</a:t>
            </a:r>
          </a:p>
          <a:p>
            <a:pPr marL="342900" indent="-342900">
              <a:spcBef>
                <a:spcPct val="20000"/>
              </a:spcBef>
              <a:buFontTx/>
              <a:buChar char="•"/>
            </a:pPr>
            <a:r>
              <a:rPr lang="en-US" b="1">
                <a:latin typeface="Arial" charset="0"/>
              </a:rPr>
              <a:t>OR 			|</a:t>
            </a:r>
          </a:p>
          <a:p>
            <a:pPr marL="342900" indent="-342900">
              <a:spcBef>
                <a:spcPct val="20000"/>
              </a:spcBef>
              <a:buFontTx/>
              <a:buChar char="•"/>
            </a:pPr>
            <a:r>
              <a:rPr lang="en-US" b="1">
                <a:latin typeface="Arial" charset="0"/>
              </a:rPr>
              <a:t>XOR 		^</a:t>
            </a:r>
          </a:p>
          <a:p>
            <a:pPr marL="342900" indent="-342900">
              <a:spcBef>
                <a:spcPct val="20000"/>
              </a:spcBef>
              <a:buFontTx/>
              <a:buChar char="•"/>
            </a:pPr>
            <a:r>
              <a:rPr lang="en-US" b="1">
                <a:latin typeface="Arial" charset="0"/>
              </a:rPr>
              <a:t>NOT 		~</a:t>
            </a:r>
          </a:p>
        </p:txBody>
      </p:sp>
    </p:spTree>
    <p:extLst>
      <p:ext uri="{BB962C8B-B14F-4D97-AF65-F5344CB8AC3E}">
        <p14:creationId xmlns:p14="http://schemas.microsoft.com/office/powerpoint/2010/main" val="190228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457200"/>
            <a:ext cx="7772400" cy="685800"/>
          </a:xfrm>
        </p:spPr>
        <p:txBody>
          <a:bodyPr>
            <a:normAutofit fontScale="90000"/>
          </a:bodyPr>
          <a:lstStyle/>
          <a:p>
            <a:r>
              <a:rPr lang="en-US" smtClean="0"/>
              <a:t>Twos Complement Numbers</a:t>
            </a:r>
          </a:p>
        </p:txBody>
      </p:sp>
      <p:sp>
        <p:nvSpPr>
          <p:cNvPr id="29699" name="Rectangle 3"/>
          <p:cNvSpPr>
            <a:spLocks noGrp="1" noChangeArrowheads="1"/>
          </p:cNvSpPr>
          <p:nvPr>
            <p:ph type="body" idx="1"/>
          </p:nvPr>
        </p:nvSpPr>
        <p:spPr>
          <a:xfrm>
            <a:off x="2362200" y="1219200"/>
            <a:ext cx="4495800" cy="5181600"/>
          </a:xfrm>
        </p:spPr>
        <p:txBody>
          <a:bodyPr/>
          <a:lstStyle/>
          <a:p>
            <a:pPr>
              <a:buFontTx/>
              <a:buNone/>
            </a:pPr>
            <a:r>
              <a:rPr lang="en-US" sz="2000" b="1" smtClean="0"/>
              <a:t>Base 10</a:t>
            </a:r>
            <a:r>
              <a:rPr lang="en-US" sz="2000" b="1" smtClean="0">
                <a:latin typeface="Courier New" pitchFamily="49" charset="0"/>
              </a:rPr>
              <a:t>	A </a:t>
            </a:r>
            <a:r>
              <a:rPr lang="en-US" sz="2000" b="1" smtClean="0"/>
              <a:t>byte of binary</a:t>
            </a:r>
            <a:endParaRPr lang="en-US" sz="2000" smtClean="0">
              <a:latin typeface="Courier New" pitchFamily="49" charset="0"/>
            </a:endParaRPr>
          </a:p>
          <a:p>
            <a:pPr>
              <a:buFontTx/>
              <a:buNone/>
            </a:pPr>
            <a:r>
              <a:rPr lang="en-US" sz="2000" b="1" smtClean="0">
                <a:latin typeface="Courier New" pitchFamily="49" charset="0"/>
              </a:rPr>
              <a:t>+127		01111111</a:t>
            </a:r>
          </a:p>
          <a:p>
            <a:pPr>
              <a:buFontTx/>
              <a:buNone/>
            </a:pPr>
            <a:endParaRPr lang="en-US" sz="2000" b="1" smtClean="0">
              <a:latin typeface="Courier New" pitchFamily="49" charset="0"/>
            </a:endParaRPr>
          </a:p>
          <a:p>
            <a:pPr>
              <a:buFontTx/>
              <a:buNone/>
            </a:pPr>
            <a:r>
              <a:rPr lang="en-US" sz="2000" b="1" smtClean="0">
                <a:latin typeface="Courier New" pitchFamily="49" charset="0"/>
              </a:rPr>
              <a:t>+4			00000100</a:t>
            </a:r>
          </a:p>
          <a:p>
            <a:pPr>
              <a:buFontTx/>
              <a:buNone/>
            </a:pPr>
            <a:r>
              <a:rPr lang="en-US" sz="2000" b="1" smtClean="0">
                <a:latin typeface="Courier New" pitchFamily="49" charset="0"/>
              </a:rPr>
              <a:t>+3			00000011</a:t>
            </a:r>
          </a:p>
          <a:p>
            <a:pPr>
              <a:buFontTx/>
              <a:buNone/>
            </a:pPr>
            <a:r>
              <a:rPr lang="en-US" sz="2000" b="1" smtClean="0">
                <a:latin typeface="Courier New" pitchFamily="49" charset="0"/>
              </a:rPr>
              <a:t>+2			00000010</a:t>
            </a:r>
          </a:p>
          <a:p>
            <a:pPr>
              <a:buFontTx/>
              <a:buNone/>
            </a:pPr>
            <a:r>
              <a:rPr lang="en-US" sz="2000" b="1" smtClean="0">
                <a:latin typeface="Courier New" pitchFamily="49" charset="0"/>
              </a:rPr>
              <a:t>+1			00000001</a:t>
            </a:r>
          </a:p>
          <a:p>
            <a:pPr>
              <a:buFontTx/>
              <a:buNone/>
            </a:pPr>
            <a:r>
              <a:rPr lang="en-US" sz="2000" b="1" smtClean="0">
                <a:latin typeface="Courier New" pitchFamily="49" charset="0"/>
              </a:rPr>
              <a:t>+0			00000000</a:t>
            </a:r>
          </a:p>
          <a:p>
            <a:pPr>
              <a:buFontTx/>
              <a:buNone/>
            </a:pPr>
            <a:r>
              <a:rPr lang="en-US" sz="2000" b="1" smtClean="0">
                <a:latin typeface="Courier New" pitchFamily="49" charset="0"/>
              </a:rPr>
              <a:t>-1			11111111</a:t>
            </a:r>
          </a:p>
          <a:p>
            <a:pPr>
              <a:buFontTx/>
              <a:buNone/>
            </a:pPr>
            <a:r>
              <a:rPr lang="en-US" sz="2000" b="1" smtClean="0">
                <a:latin typeface="Courier New" pitchFamily="49" charset="0"/>
              </a:rPr>
              <a:t>-2			11111110</a:t>
            </a:r>
          </a:p>
          <a:p>
            <a:pPr>
              <a:buFontTx/>
              <a:buNone/>
            </a:pPr>
            <a:r>
              <a:rPr lang="en-US" sz="2000" b="1" smtClean="0">
                <a:latin typeface="Courier New" pitchFamily="49" charset="0"/>
              </a:rPr>
              <a:t>-3			11111101</a:t>
            </a:r>
          </a:p>
          <a:p>
            <a:pPr>
              <a:buFontTx/>
              <a:buNone/>
            </a:pPr>
            <a:r>
              <a:rPr lang="en-US" sz="2000" b="1" smtClean="0">
                <a:latin typeface="Courier New" pitchFamily="49" charset="0"/>
              </a:rPr>
              <a:t>-4			11111100</a:t>
            </a:r>
          </a:p>
          <a:p>
            <a:pPr>
              <a:buFontTx/>
              <a:buNone/>
            </a:pPr>
            <a:endParaRPr lang="en-US" sz="2000" b="1" smtClean="0">
              <a:latin typeface="Courier New" pitchFamily="49" charset="0"/>
            </a:endParaRPr>
          </a:p>
          <a:p>
            <a:pPr>
              <a:buFontTx/>
              <a:buNone/>
            </a:pPr>
            <a:r>
              <a:rPr lang="en-US" sz="2000" b="1" smtClean="0">
                <a:latin typeface="Courier New" pitchFamily="49" charset="0"/>
              </a:rPr>
              <a:t>-128		10000000</a:t>
            </a:r>
          </a:p>
        </p:txBody>
      </p:sp>
    </p:spTree>
    <p:extLst>
      <p:ext uri="{BB962C8B-B14F-4D97-AF65-F5344CB8AC3E}">
        <p14:creationId xmlns:p14="http://schemas.microsoft.com/office/powerpoint/2010/main" val="417284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457200"/>
            <a:ext cx="7772400" cy="685800"/>
          </a:xfrm>
        </p:spPr>
        <p:txBody>
          <a:bodyPr>
            <a:normAutofit fontScale="90000"/>
          </a:bodyPr>
          <a:lstStyle/>
          <a:p>
            <a:r>
              <a:rPr lang="en-US" smtClean="0"/>
              <a:t>Adding Twos Complements</a:t>
            </a:r>
          </a:p>
        </p:txBody>
      </p:sp>
      <p:sp>
        <p:nvSpPr>
          <p:cNvPr id="30723" name="Rectangle 3"/>
          <p:cNvSpPr>
            <a:spLocks noGrp="1" noChangeArrowheads="1"/>
          </p:cNvSpPr>
          <p:nvPr>
            <p:ph type="body" idx="1"/>
          </p:nvPr>
        </p:nvSpPr>
        <p:spPr>
          <a:xfrm>
            <a:off x="685800" y="1600200"/>
            <a:ext cx="3810000" cy="2667000"/>
          </a:xfrm>
        </p:spPr>
        <p:txBody>
          <a:bodyPr>
            <a:normAutofit fontScale="85000" lnSpcReduction="10000"/>
          </a:bodyPr>
          <a:lstStyle/>
          <a:p>
            <a:pPr>
              <a:buFontTx/>
              <a:buNone/>
            </a:pPr>
            <a:r>
              <a:rPr lang="en-US" b="1" smtClean="0"/>
              <a:t>Base 10</a:t>
            </a:r>
            <a:r>
              <a:rPr lang="en-US" b="1" smtClean="0">
                <a:latin typeface="Courier New" pitchFamily="49" charset="0"/>
              </a:rPr>
              <a:t>	</a:t>
            </a:r>
            <a:r>
              <a:rPr lang="en-US" b="1" smtClean="0"/>
              <a:t>Binary</a:t>
            </a:r>
            <a:endParaRPr lang="en-US" smtClean="0">
              <a:latin typeface="Courier New" pitchFamily="49" charset="0"/>
            </a:endParaRPr>
          </a:p>
          <a:p>
            <a:pPr>
              <a:buFontTx/>
              <a:buNone/>
            </a:pPr>
            <a:r>
              <a:rPr lang="en-US" b="1" smtClean="0">
                <a:latin typeface="Courier New" pitchFamily="49" charset="0"/>
              </a:rPr>
              <a:t>+3		00000011</a:t>
            </a:r>
          </a:p>
          <a:p>
            <a:pPr>
              <a:buFontTx/>
              <a:buNone/>
            </a:pPr>
            <a:r>
              <a:rPr lang="en-US" b="1" smtClean="0">
                <a:latin typeface="Courier New" pitchFamily="49" charset="0"/>
              </a:rPr>
              <a:t>-2		</a:t>
            </a:r>
            <a:r>
              <a:rPr lang="en-US" b="1" u="sng" smtClean="0">
                <a:latin typeface="Courier New" pitchFamily="49" charset="0"/>
              </a:rPr>
              <a:t>11111110</a:t>
            </a:r>
            <a:endParaRPr lang="en-US" b="1" smtClean="0">
              <a:latin typeface="Courier New" pitchFamily="49" charset="0"/>
            </a:endParaRPr>
          </a:p>
          <a:p>
            <a:pPr>
              <a:buFontTx/>
              <a:buNone/>
            </a:pPr>
            <a:r>
              <a:rPr lang="en-US" b="1" smtClean="0">
                <a:latin typeface="Courier New" pitchFamily="49" charset="0"/>
              </a:rPr>
              <a:t>+1		00000001</a:t>
            </a:r>
            <a:endParaRPr lang="en-US" smtClean="0">
              <a:latin typeface="Courier New" pitchFamily="49" charset="0"/>
            </a:endParaRPr>
          </a:p>
        </p:txBody>
      </p:sp>
      <p:sp>
        <p:nvSpPr>
          <p:cNvPr id="30724" name="Rectangle 4"/>
          <p:cNvSpPr>
            <a:spLocks noChangeArrowheads="1"/>
          </p:cNvSpPr>
          <p:nvPr/>
        </p:nvSpPr>
        <p:spPr bwMode="auto">
          <a:xfrm>
            <a:off x="4876800" y="1676400"/>
            <a:ext cx="3657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b="1">
                <a:latin typeface="Arial" charset="0"/>
              </a:rPr>
              <a:t>Base 10</a:t>
            </a:r>
            <a:r>
              <a:rPr lang="en-US" b="1">
                <a:latin typeface="Courier New" pitchFamily="49" charset="0"/>
              </a:rPr>
              <a:t>	</a:t>
            </a:r>
            <a:r>
              <a:rPr lang="en-US" b="1">
                <a:latin typeface="Arial" charset="0"/>
              </a:rPr>
              <a:t>Binary</a:t>
            </a:r>
            <a:endParaRPr lang="en-US">
              <a:latin typeface="Courier New" pitchFamily="49" charset="0"/>
            </a:endParaRPr>
          </a:p>
          <a:p>
            <a:pPr marL="342900" indent="-342900">
              <a:spcBef>
                <a:spcPct val="20000"/>
              </a:spcBef>
            </a:pPr>
            <a:r>
              <a:rPr lang="en-US" b="1">
                <a:latin typeface="Courier New" pitchFamily="49" charset="0"/>
              </a:rPr>
              <a:t>+2		00000010</a:t>
            </a:r>
          </a:p>
          <a:p>
            <a:pPr marL="342900" indent="-342900">
              <a:spcBef>
                <a:spcPct val="20000"/>
              </a:spcBef>
            </a:pPr>
            <a:r>
              <a:rPr lang="en-US" b="1">
                <a:latin typeface="Courier New" pitchFamily="49" charset="0"/>
              </a:rPr>
              <a:t>-3		</a:t>
            </a:r>
            <a:r>
              <a:rPr lang="en-US" b="1" u="sng">
                <a:latin typeface="Courier New" pitchFamily="49" charset="0"/>
              </a:rPr>
              <a:t>11111101</a:t>
            </a:r>
            <a:endParaRPr lang="en-US" b="1">
              <a:latin typeface="Courier New" pitchFamily="49" charset="0"/>
            </a:endParaRPr>
          </a:p>
          <a:p>
            <a:pPr marL="342900" indent="-342900">
              <a:spcBef>
                <a:spcPct val="20000"/>
              </a:spcBef>
            </a:pPr>
            <a:r>
              <a:rPr lang="en-US" b="1">
                <a:latin typeface="Courier New" pitchFamily="49" charset="0"/>
              </a:rPr>
              <a:t>-1		11111111</a:t>
            </a:r>
            <a:endParaRPr lang="en-US">
              <a:latin typeface="Courier New" pitchFamily="49" charset="0"/>
            </a:endParaRPr>
          </a:p>
        </p:txBody>
      </p:sp>
    </p:spTree>
    <p:extLst>
      <p:ext uri="{BB962C8B-B14F-4D97-AF65-F5344CB8AC3E}">
        <p14:creationId xmlns:p14="http://schemas.microsoft.com/office/powerpoint/2010/main" val="34329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Logical Operators (Bit Level)</a:t>
            </a:r>
            <a:r>
              <a:rPr lang="en-US" sz="2800" smtClean="0"/>
              <a:t/>
            </a:r>
            <a:br>
              <a:rPr lang="en-US" sz="2800" smtClean="0"/>
            </a:br>
            <a:r>
              <a:rPr lang="en-US" sz="2800" smtClean="0"/>
              <a:t> </a:t>
            </a:r>
            <a:r>
              <a:rPr lang="en-US" sz="2800" b="1" smtClean="0">
                <a:latin typeface="Courier New" pitchFamily="49" charset="0"/>
              </a:rPr>
              <a:t>&amp;  |  ^  ~</a:t>
            </a:r>
            <a:r>
              <a:rPr lang="en-US" b="1" smtClean="0">
                <a:latin typeface="Courier New" pitchFamily="49" charset="0"/>
              </a:rPr>
              <a:t> </a:t>
            </a:r>
          </a:p>
        </p:txBody>
      </p:sp>
      <p:sp>
        <p:nvSpPr>
          <p:cNvPr id="31747" name="Rectangle 1028"/>
          <p:cNvSpPr>
            <a:spLocks noGrp="1" noChangeArrowheads="1"/>
          </p:cNvSpPr>
          <p:nvPr>
            <p:ph type="body" idx="1"/>
          </p:nvPr>
        </p:nvSpPr>
        <p:spPr>
          <a:xfrm>
            <a:off x="2438400" y="1371600"/>
            <a:ext cx="4495800" cy="609600"/>
          </a:xfrm>
          <a:noFill/>
        </p:spPr>
        <p:txBody>
          <a:bodyPr/>
          <a:lstStyle/>
          <a:p>
            <a:pPr>
              <a:lnSpc>
                <a:spcPct val="80000"/>
              </a:lnSpc>
              <a:buFontTx/>
              <a:buNone/>
            </a:pPr>
            <a:r>
              <a:rPr lang="en-US" sz="1800" b="1" smtClean="0">
                <a:latin typeface="Courier New" pitchFamily="49" charset="0"/>
              </a:rPr>
              <a:t>int a = 10; // 00001010 = 10</a:t>
            </a:r>
          </a:p>
          <a:p>
            <a:pPr>
              <a:lnSpc>
                <a:spcPct val="80000"/>
              </a:lnSpc>
              <a:buFontTx/>
              <a:buNone/>
            </a:pPr>
            <a:r>
              <a:rPr lang="en-US" sz="1800" b="1" smtClean="0">
                <a:latin typeface="Courier New" pitchFamily="49" charset="0"/>
              </a:rPr>
              <a:t>int b = 12; // 00001100 = 12</a:t>
            </a:r>
            <a:endParaRPr lang="en-US" sz="1800" smtClean="0">
              <a:latin typeface="Courier New" pitchFamily="49" charset="0"/>
            </a:endParaRPr>
          </a:p>
        </p:txBody>
      </p:sp>
      <p:sp>
        <p:nvSpPr>
          <p:cNvPr id="31748" name="Rectangle 1029"/>
          <p:cNvSpPr>
            <a:spLocks noChangeArrowheads="1"/>
          </p:cNvSpPr>
          <p:nvPr/>
        </p:nvSpPr>
        <p:spPr bwMode="auto">
          <a:xfrm>
            <a:off x="1219200" y="2133600"/>
            <a:ext cx="69342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00000000000000000000000000001010    10</a:t>
            </a:r>
          </a:p>
          <a:p>
            <a:pPr marL="342900" indent="-342900">
              <a:lnSpc>
                <a:spcPct val="80000"/>
              </a:lnSpc>
              <a:spcBef>
                <a:spcPct val="20000"/>
              </a:spcBef>
            </a:pPr>
            <a:r>
              <a:rPr lang="en-US" sz="1800" b="1">
                <a:latin typeface="Courier New" pitchFamily="49" charset="0"/>
              </a:rPr>
              <a:t>b		</a:t>
            </a:r>
            <a:r>
              <a:rPr lang="en-US" sz="1800" b="1" u="sng">
                <a:latin typeface="Courier New" pitchFamily="49" charset="0"/>
              </a:rPr>
              <a:t>00000000000000000000000000001100</a:t>
            </a:r>
            <a:r>
              <a:rPr lang="en-US" sz="1800" b="1">
                <a:latin typeface="Courier New" pitchFamily="49" charset="0"/>
              </a:rPr>
              <a:t>    12</a:t>
            </a:r>
          </a:p>
          <a:p>
            <a:pPr marL="342900" indent="-342900">
              <a:lnSpc>
                <a:spcPct val="80000"/>
              </a:lnSpc>
              <a:spcBef>
                <a:spcPct val="20000"/>
              </a:spcBef>
            </a:pPr>
            <a:r>
              <a:rPr lang="en-US" sz="1800" b="1">
                <a:latin typeface="Courier New" pitchFamily="49" charset="0"/>
              </a:rPr>
              <a:t>a &amp; b	00000000000000000000000000001000     8</a:t>
            </a:r>
            <a:endParaRPr lang="en-US" sz="1800">
              <a:latin typeface="Courier New" pitchFamily="49" charset="0"/>
            </a:endParaRPr>
          </a:p>
        </p:txBody>
      </p:sp>
      <p:sp>
        <p:nvSpPr>
          <p:cNvPr id="31749" name="Rectangle 1030"/>
          <p:cNvSpPr>
            <a:spLocks noChangeArrowheads="1"/>
          </p:cNvSpPr>
          <p:nvPr/>
        </p:nvSpPr>
        <p:spPr bwMode="auto">
          <a:xfrm>
            <a:off x="1219200" y="3403600"/>
            <a:ext cx="69342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00000000000000000000000000001010    10</a:t>
            </a:r>
          </a:p>
          <a:p>
            <a:pPr marL="342900" indent="-342900">
              <a:lnSpc>
                <a:spcPct val="80000"/>
              </a:lnSpc>
              <a:spcBef>
                <a:spcPct val="20000"/>
              </a:spcBef>
            </a:pPr>
            <a:r>
              <a:rPr lang="en-US" sz="1800" b="1">
                <a:latin typeface="Courier New" pitchFamily="49" charset="0"/>
              </a:rPr>
              <a:t>b		</a:t>
            </a:r>
            <a:r>
              <a:rPr lang="en-US" sz="1800" b="1" u="sng">
                <a:latin typeface="Courier New" pitchFamily="49" charset="0"/>
              </a:rPr>
              <a:t>00000000000000000000000000001100</a:t>
            </a:r>
            <a:r>
              <a:rPr lang="en-US" sz="1800" b="1">
                <a:latin typeface="Courier New" pitchFamily="49" charset="0"/>
              </a:rPr>
              <a:t>    12</a:t>
            </a:r>
          </a:p>
          <a:p>
            <a:pPr marL="342900" indent="-342900">
              <a:lnSpc>
                <a:spcPct val="80000"/>
              </a:lnSpc>
              <a:spcBef>
                <a:spcPct val="20000"/>
              </a:spcBef>
            </a:pPr>
            <a:r>
              <a:rPr lang="en-US" sz="1800" b="1">
                <a:latin typeface="Courier New" pitchFamily="49" charset="0"/>
              </a:rPr>
              <a:t>a | b	00000000000000000000000000001110    14</a:t>
            </a:r>
            <a:endParaRPr lang="en-US" sz="1800">
              <a:latin typeface="Courier New" pitchFamily="49" charset="0"/>
            </a:endParaRPr>
          </a:p>
        </p:txBody>
      </p:sp>
      <p:sp>
        <p:nvSpPr>
          <p:cNvPr id="31750" name="Rectangle 1031"/>
          <p:cNvSpPr>
            <a:spLocks noChangeArrowheads="1"/>
          </p:cNvSpPr>
          <p:nvPr/>
        </p:nvSpPr>
        <p:spPr bwMode="auto">
          <a:xfrm>
            <a:off x="1219200" y="4622800"/>
            <a:ext cx="6934200"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00000000000000000000000000001010    10</a:t>
            </a:r>
          </a:p>
          <a:p>
            <a:pPr marL="342900" indent="-342900">
              <a:lnSpc>
                <a:spcPct val="80000"/>
              </a:lnSpc>
              <a:spcBef>
                <a:spcPct val="20000"/>
              </a:spcBef>
            </a:pPr>
            <a:r>
              <a:rPr lang="en-US" sz="1800" b="1">
                <a:latin typeface="Courier New" pitchFamily="49" charset="0"/>
              </a:rPr>
              <a:t>b		</a:t>
            </a:r>
            <a:r>
              <a:rPr lang="en-US" sz="1800" b="1" u="sng">
                <a:latin typeface="Courier New" pitchFamily="49" charset="0"/>
              </a:rPr>
              <a:t>00000000000000000000000000001100</a:t>
            </a:r>
            <a:r>
              <a:rPr lang="en-US" sz="1800" b="1">
                <a:latin typeface="Courier New" pitchFamily="49" charset="0"/>
              </a:rPr>
              <a:t>    12</a:t>
            </a:r>
          </a:p>
          <a:p>
            <a:pPr marL="342900" indent="-342900">
              <a:lnSpc>
                <a:spcPct val="80000"/>
              </a:lnSpc>
              <a:spcBef>
                <a:spcPct val="20000"/>
              </a:spcBef>
            </a:pPr>
            <a:r>
              <a:rPr lang="en-US" sz="1800" b="1">
                <a:latin typeface="Courier New" pitchFamily="49" charset="0"/>
              </a:rPr>
              <a:t>a ^ b	00000000000000000000000000000110     6</a:t>
            </a:r>
            <a:endParaRPr lang="en-US" sz="1800">
              <a:latin typeface="Courier New" pitchFamily="49" charset="0"/>
            </a:endParaRPr>
          </a:p>
        </p:txBody>
      </p:sp>
      <p:sp>
        <p:nvSpPr>
          <p:cNvPr id="31751" name="Rectangle 1032"/>
          <p:cNvSpPr>
            <a:spLocks noChangeArrowheads="1"/>
          </p:cNvSpPr>
          <p:nvPr/>
        </p:nvSpPr>
        <p:spPr bwMode="auto">
          <a:xfrm>
            <a:off x="1219200" y="5867400"/>
            <a:ext cx="69342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 a		</a:t>
            </a:r>
            <a:r>
              <a:rPr lang="en-US" sz="1800" b="1" u="sng">
                <a:latin typeface="Courier New" pitchFamily="49" charset="0"/>
              </a:rPr>
              <a:t>00000000000000000000000000001010</a:t>
            </a:r>
            <a:r>
              <a:rPr lang="en-US" sz="1800" b="1">
                <a:latin typeface="Courier New" pitchFamily="49" charset="0"/>
              </a:rPr>
              <a:t>    10</a:t>
            </a:r>
          </a:p>
          <a:p>
            <a:pPr marL="342900" indent="-342900">
              <a:lnSpc>
                <a:spcPct val="80000"/>
              </a:lnSpc>
              <a:spcBef>
                <a:spcPct val="20000"/>
              </a:spcBef>
            </a:pPr>
            <a:r>
              <a:rPr lang="en-US" sz="1800" b="1">
                <a:latin typeface="Courier New" pitchFamily="49" charset="0"/>
              </a:rPr>
              <a:t>~a		11111111111111111111111111110101   -11</a:t>
            </a:r>
            <a:endParaRPr lang="en-US" sz="1800">
              <a:latin typeface="Courier New" pitchFamily="49" charset="0"/>
            </a:endParaRPr>
          </a:p>
        </p:txBody>
      </p:sp>
      <p:sp>
        <p:nvSpPr>
          <p:cNvPr id="31752" name="Text Box 1034"/>
          <p:cNvSpPr txBox="1">
            <a:spLocks noChangeArrowheads="1"/>
          </p:cNvSpPr>
          <p:nvPr/>
        </p:nvSpPr>
        <p:spPr bwMode="auto">
          <a:xfrm>
            <a:off x="457200" y="2286000"/>
            <a:ext cx="6794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&amp;</a:t>
            </a:r>
          </a:p>
          <a:p>
            <a:pPr algn="ctr">
              <a:lnSpc>
                <a:spcPct val="80000"/>
              </a:lnSpc>
            </a:pPr>
            <a:r>
              <a:rPr lang="en-US" sz="1800" b="1">
                <a:latin typeface="Arial" charset="0"/>
              </a:rPr>
              <a:t>AND</a:t>
            </a:r>
            <a:endParaRPr lang="en-US" sz="3600" b="1">
              <a:latin typeface="Courier New" pitchFamily="49" charset="0"/>
            </a:endParaRPr>
          </a:p>
        </p:txBody>
      </p:sp>
      <p:sp>
        <p:nvSpPr>
          <p:cNvPr id="31753" name="Text Box 1038"/>
          <p:cNvSpPr txBox="1">
            <a:spLocks noChangeArrowheads="1"/>
          </p:cNvSpPr>
          <p:nvPr/>
        </p:nvSpPr>
        <p:spPr bwMode="auto">
          <a:xfrm>
            <a:off x="539750" y="3516313"/>
            <a:ext cx="52705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a:t>
            </a:r>
          </a:p>
          <a:p>
            <a:pPr algn="ctr">
              <a:lnSpc>
                <a:spcPct val="80000"/>
              </a:lnSpc>
            </a:pPr>
            <a:r>
              <a:rPr lang="en-US" sz="1800" b="1">
                <a:latin typeface="Arial" charset="0"/>
              </a:rPr>
              <a:t>OR</a:t>
            </a:r>
            <a:endParaRPr lang="en-US" sz="3600" b="1">
              <a:latin typeface="Courier New" pitchFamily="49" charset="0"/>
            </a:endParaRPr>
          </a:p>
        </p:txBody>
      </p:sp>
      <p:sp>
        <p:nvSpPr>
          <p:cNvPr id="31754" name="Text Box 1039"/>
          <p:cNvSpPr txBox="1">
            <a:spLocks noChangeArrowheads="1"/>
          </p:cNvSpPr>
          <p:nvPr/>
        </p:nvSpPr>
        <p:spPr bwMode="auto">
          <a:xfrm>
            <a:off x="469900" y="4746625"/>
            <a:ext cx="6794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a:t>
            </a:r>
          </a:p>
          <a:p>
            <a:pPr algn="ctr">
              <a:lnSpc>
                <a:spcPct val="80000"/>
              </a:lnSpc>
            </a:pPr>
            <a:r>
              <a:rPr lang="en-US" sz="1800" b="1">
                <a:latin typeface="Arial" charset="0"/>
              </a:rPr>
              <a:t>XOR</a:t>
            </a:r>
            <a:endParaRPr lang="en-US" sz="3600" b="1">
              <a:latin typeface="Courier New" pitchFamily="49" charset="0"/>
            </a:endParaRPr>
          </a:p>
        </p:txBody>
      </p:sp>
      <p:sp>
        <p:nvSpPr>
          <p:cNvPr id="31755" name="Text Box 1040"/>
          <p:cNvSpPr txBox="1">
            <a:spLocks noChangeArrowheads="1"/>
          </p:cNvSpPr>
          <p:nvPr/>
        </p:nvSpPr>
        <p:spPr bwMode="auto">
          <a:xfrm>
            <a:off x="482600" y="5867400"/>
            <a:ext cx="6667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a:t>
            </a:r>
          </a:p>
          <a:p>
            <a:pPr algn="ctr">
              <a:lnSpc>
                <a:spcPct val="80000"/>
              </a:lnSpc>
            </a:pPr>
            <a:r>
              <a:rPr lang="en-US" sz="1800" b="1">
                <a:latin typeface="Arial" charset="0"/>
              </a:rPr>
              <a:t>NOT</a:t>
            </a:r>
            <a:endParaRPr lang="en-US" sz="3600" b="1">
              <a:latin typeface="Courier New" pitchFamily="49" charset="0"/>
            </a:endParaRPr>
          </a:p>
        </p:txBody>
      </p:sp>
    </p:spTree>
    <p:extLst>
      <p:ext uri="{BB962C8B-B14F-4D97-AF65-F5344CB8AC3E}">
        <p14:creationId xmlns:p14="http://schemas.microsoft.com/office/powerpoint/2010/main" val="213607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609600"/>
            <a:ext cx="7772400" cy="609600"/>
          </a:xfrm>
        </p:spPr>
        <p:txBody>
          <a:bodyPr>
            <a:normAutofit fontScale="90000"/>
          </a:bodyPr>
          <a:lstStyle/>
          <a:p>
            <a:r>
              <a:rPr lang="en-US" smtClean="0"/>
              <a:t>Mathematical Operators</a:t>
            </a:r>
          </a:p>
        </p:txBody>
      </p:sp>
      <p:sp>
        <p:nvSpPr>
          <p:cNvPr id="4099" name="Rectangle 3"/>
          <p:cNvSpPr>
            <a:spLocks noGrp="1" noChangeArrowheads="1"/>
          </p:cNvSpPr>
          <p:nvPr>
            <p:ph type="body" idx="1"/>
          </p:nvPr>
        </p:nvSpPr>
        <p:spPr>
          <a:xfrm>
            <a:off x="2209800" y="2209800"/>
            <a:ext cx="5334000" cy="2286000"/>
          </a:xfrm>
        </p:spPr>
        <p:txBody>
          <a:bodyPr>
            <a:normAutofit fontScale="92500" lnSpcReduction="20000"/>
          </a:bodyPr>
          <a:lstStyle/>
          <a:p>
            <a:r>
              <a:rPr lang="en-US" smtClean="0"/>
              <a:t>Addition 		+</a:t>
            </a:r>
          </a:p>
          <a:p>
            <a:r>
              <a:rPr lang="en-US" smtClean="0"/>
              <a:t>Subtraction 	-</a:t>
            </a:r>
          </a:p>
          <a:p>
            <a:r>
              <a:rPr lang="en-US" smtClean="0"/>
              <a:t>Multiplication 	*</a:t>
            </a:r>
          </a:p>
          <a:p>
            <a:r>
              <a:rPr lang="en-US" smtClean="0"/>
              <a:t>Division		/</a:t>
            </a:r>
          </a:p>
          <a:p>
            <a:r>
              <a:rPr lang="en-US" smtClean="0"/>
              <a:t>Modulus		%</a:t>
            </a:r>
          </a:p>
        </p:txBody>
      </p:sp>
    </p:spTree>
    <p:extLst>
      <p:ext uri="{BB962C8B-B14F-4D97-AF65-F5344CB8AC3E}">
        <p14:creationId xmlns:p14="http://schemas.microsoft.com/office/powerpoint/2010/main" val="412671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1" name="Rectangle 15"/>
          <p:cNvSpPr>
            <a:spLocks noChangeArrowheads="1"/>
          </p:cNvSpPr>
          <p:nvPr/>
        </p:nvSpPr>
        <p:spPr bwMode="auto">
          <a:xfrm>
            <a:off x="1447800" y="30480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9" name="Rectangle 13"/>
          <p:cNvSpPr>
            <a:spLocks noChangeArrowheads="1"/>
          </p:cNvSpPr>
          <p:nvPr/>
        </p:nvSpPr>
        <p:spPr bwMode="auto">
          <a:xfrm>
            <a:off x="1447800" y="24384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p:cNvSpPr>
            <a:spLocks noGrp="1" noChangeArrowheads="1"/>
          </p:cNvSpPr>
          <p:nvPr>
            <p:ph type="title"/>
          </p:nvPr>
        </p:nvSpPr>
        <p:spPr>
          <a:xfrm>
            <a:off x="685800" y="152400"/>
            <a:ext cx="7772400" cy="533400"/>
          </a:xfrm>
        </p:spPr>
        <p:txBody>
          <a:bodyPr>
            <a:normAutofit fontScale="90000"/>
          </a:bodyPr>
          <a:lstStyle/>
          <a:p>
            <a:r>
              <a:rPr lang="en-US" smtClean="0"/>
              <a:t>Logical (bit) Operator Examples</a:t>
            </a:r>
          </a:p>
        </p:txBody>
      </p:sp>
      <p:sp>
        <p:nvSpPr>
          <p:cNvPr id="60421" name="AutoShape 5"/>
          <p:cNvSpPr>
            <a:spLocks noChangeArrowheads="1"/>
          </p:cNvSpPr>
          <p:nvPr/>
        </p:nvSpPr>
        <p:spPr bwMode="auto">
          <a:xfrm rot="1935010">
            <a:off x="3276600" y="4495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0423" name="Rectangle 7"/>
          <p:cNvSpPr>
            <a:spLocks noChangeArrowheads="1"/>
          </p:cNvSpPr>
          <p:nvPr/>
        </p:nvSpPr>
        <p:spPr bwMode="auto">
          <a:xfrm>
            <a:off x="1447800" y="1447800"/>
            <a:ext cx="6096000" cy="762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4" name="Rectangle 8"/>
          <p:cNvSpPr>
            <a:spLocks noChangeArrowheads="1"/>
          </p:cNvSpPr>
          <p:nvPr/>
        </p:nvSpPr>
        <p:spPr bwMode="auto">
          <a:xfrm>
            <a:off x="1447800" y="22098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5" name="Rectangle 9"/>
          <p:cNvSpPr>
            <a:spLocks noChangeArrowheads="1"/>
          </p:cNvSpPr>
          <p:nvPr/>
        </p:nvSpPr>
        <p:spPr bwMode="auto">
          <a:xfrm>
            <a:off x="1447800" y="27432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6" name="Rectangle 10"/>
          <p:cNvSpPr>
            <a:spLocks noChangeArrowheads="1"/>
          </p:cNvSpPr>
          <p:nvPr/>
        </p:nvSpPr>
        <p:spPr bwMode="auto">
          <a:xfrm>
            <a:off x="1447800" y="3352800"/>
            <a:ext cx="6096000" cy="1143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Rectangle 11"/>
          <p:cNvSpPr>
            <a:spLocks noGrp="1" noChangeArrowheads="1"/>
          </p:cNvSpPr>
          <p:nvPr>
            <p:ph type="body" idx="1"/>
          </p:nvPr>
        </p:nvSpPr>
        <p:spPr>
          <a:xfrm>
            <a:off x="685800" y="838200"/>
            <a:ext cx="6248400" cy="4419600"/>
          </a:xfrm>
        </p:spPr>
        <p:txBody>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int a = 10;     // 00001010 = 10</a:t>
            </a:r>
          </a:p>
          <a:p>
            <a:pPr>
              <a:lnSpc>
                <a:spcPct val="80000"/>
              </a:lnSpc>
              <a:buFontTx/>
              <a:buNone/>
            </a:pPr>
            <a:r>
              <a:rPr lang="en-US" sz="1800" b="1" smtClean="0">
                <a:latin typeface="Courier New" pitchFamily="49" charset="0"/>
              </a:rPr>
              <a:t>		int b = 12;     // 00001100 = 12</a:t>
            </a:r>
          </a:p>
          <a:p>
            <a:pPr>
              <a:lnSpc>
                <a:spcPct val="80000"/>
              </a:lnSpc>
              <a:buFontTx/>
              <a:buNone/>
            </a:pPr>
            <a:r>
              <a:rPr lang="en-US" sz="1800" b="1" smtClean="0">
                <a:latin typeface="Courier New" pitchFamily="49" charset="0"/>
              </a:rPr>
              <a:t>		int and, or, xor, na;</a:t>
            </a:r>
          </a:p>
          <a:p>
            <a:pPr>
              <a:lnSpc>
                <a:spcPct val="80000"/>
              </a:lnSpc>
              <a:buFontTx/>
              <a:buNone/>
            </a:pPr>
            <a:r>
              <a:rPr lang="en-US" sz="1800" b="1" smtClean="0">
                <a:latin typeface="Courier New" pitchFamily="49" charset="0"/>
              </a:rPr>
              <a:t>		and = a &amp; b;     // 00001000 = 8</a:t>
            </a:r>
          </a:p>
          <a:p>
            <a:pPr>
              <a:lnSpc>
                <a:spcPct val="80000"/>
              </a:lnSpc>
              <a:buFontTx/>
              <a:buNone/>
            </a:pPr>
            <a:r>
              <a:rPr lang="en-US" sz="1800" b="1" smtClean="0">
                <a:latin typeface="Courier New" pitchFamily="49" charset="0"/>
              </a:rPr>
              <a:t>		or  = a | b;     // 00001110 = 14</a:t>
            </a:r>
          </a:p>
          <a:p>
            <a:pPr>
              <a:lnSpc>
                <a:spcPct val="80000"/>
              </a:lnSpc>
              <a:buFontTx/>
              <a:buNone/>
            </a:pPr>
            <a:r>
              <a:rPr lang="en-US" sz="1800" b="1" smtClean="0">
                <a:latin typeface="Courier New" pitchFamily="49" charset="0"/>
              </a:rPr>
              <a:t>		xor = a ^ b;     // 00000110 = 6</a:t>
            </a:r>
          </a:p>
          <a:p>
            <a:pPr>
              <a:lnSpc>
                <a:spcPct val="80000"/>
              </a:lnSpc>
              <a:buFontTx/>
              <a:buNone/>
            </a:pPr>
            <a:r>
              <a:rPr lang="en-US" sz="1800" b="1" smtClean="0">
                <a:latin typeface="Courier New" pitchFamily="49" charset="0"/>
              </a:rPr>
              <a:t>		na  = ~a;        // 11110101 = -11</a:t>
            </a:r>
          </a:p>
          <a:p>
            <a:pPr>
              <a:lnSpc>
                <a:spcPct val="80000"/>
              </a:lnSpc>
              <a:buFontTx/>
              <a:buNone/>
            </a:pPr>
            <a:r>
              <a:rPr lang="en-US" sz="1800" b="1" smtClean="0">
                <a:latin typeface="Courier New" pitchFamily="49" charset="0"/>
              </a:rPr>
              <a:t>		System.out.println("and " + and);</a:t>
            </a:r>
          </a:p>
          <a:p>
            <a:pPr>
              <a:lnSpc>
                <a:spcPct val="80000"/>
              </a:lnSpc>
              <a:buFontTx/>
              <a:buNone/>
            </a:pPr>
            <a:r>
              <a:rPr lang="en-US" sz="1800" b="1" smtClean="0">
                <a:latin typeface="Courier New" pitchFamily="49" charset="0"/>
              </a:rPr>
              <a:t>		System.out.println("or " + or);</a:t>
            </a:r>
          </a:p>
          <a:p>
            <a:pPr>
              <a:lnSpc>
                <a:spcPct val="80000"/>
              </a:lnSpc>
              <a:buFontTx/>
              <a:buNone/>
            </a:pPr>
            <a:r>
              <a:rPr lang="en-US" sz="1800" b="1" smtClean="0">
                <a:latin typeface="Courier New" pitchFamily="49" charset="0"/>
              </a:rPr>
              <a:t>		System.out.println("xor " + xor);</a:t>
            </a:r>
          </a:p>
          <a:p>
            <a:pPr>
              <a:lnSpc>
                <a:spcPct val="80000"/>
              </a:lnSpc>
              <a:buFontTx/>
              <a:buNone/>
            </a:pPr>
            <a:r>
              <a:rPr lang="en-US" sz="1800" b="1" smtClean="0">
                <a:latin typeface="Courier New" pitchFamily="49" charset="0"/>
              </a:rPr>
              <a:t>		System.out.println("na " + na);</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endParaRPr lang="en-US" sz="1800" smtClean="0">
              <a:latin typeface="Courier New" pitchFamily="49" charset="0"/>
            </a:endParaRPr>
          </a:p>
        </p:txBody>
      </p:sp>
      <p:sp>
        <p:nvSpPr>
          <p:cNvPr id="60428" name="Rectangle 12"/>
          <p:cNvSpPr>
            <a:spLocks noChangeArrowheads="1"/>
          </p:cNvSpPr>
          <p:nvPr/>
        </p:nvSpPr>
        <p:spPr bwMode="auto">
          <a:xfrm>
            <a:off x="5486400" y="4953000"/>
            <a:ext cx="3352800" cy="16002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and 8</a:t>
            </a:r>
          </a:p>
          <a:p>
            <a:pPr>
              <a:lnSpc>
                <a:spcPct val="90000"/>
              </a:lnSpc>
              <a:defRPr/>
            </a:pPr>
            <a:r>
              <a:rPr lang="en-US" sz="1800" b="1">
                <a:latin typeface="Courier New" pitchFamily="49" charset="0"/>
              </a:rPr>
              <a:t> or 14</a:t>
            </a:r>
          </a:p>
          <a:p>
            <a:pPr>
              <a:lnSpc>
                <a:spcPct val="90000"/>
              </a:lnSpc>
              <a:defRPr/>
            </a:pPr>
            <a:r>
              <a:rPr lang="en-US" sz="1800" b="1">
                <a:latin typeface="Courier New" pitchFamily="49" charset="0"/>
              </a:rPr>
              <a:t> xor 6</a:t>
            </a:r>
          </a:p>
          <a:p>
            <a:pPr>
              <a:lnSpc>
                <a:spcPct val="90000"/>
              </a:lnSpc>
              <a:defRPr/>
            </a:pPr>
            <a:r>
              <a:rPr lang="en-US" sz="1800" b="1">
                <a:latin typeface="Courier New" pitchFamily="49" charset="0"/>
              </a:rPr>
              <a:t> na -11</a:t>
            </a:r>
          </a:p>
          <a:p>
            <a:pPr>
              <a:lnSpc>
                <a:spcPct val="90000"/>
              </a:lnSpc>
              <a:defRPr/>
            </a:pPr>
            <a:r>
              <a:rPr lang="en-US" sz="1800" b="1">
                <a:latin typeface="Courier New" pitchFamily="49" charset="0"/>
              </a:rPr>
              <a:t> &gt;</a:t>
            </a:r>
            <a:endParaRPr lang="en-US" sz="1800">
              <a:latin typeface="Courier New" pitchFamily="49" charset="0"/>
            </a:endParaRPr>
          </a:p>
        </p:txBody>
      </p:sp>
    </p:spTree>
    <p:extLst>
      <p:ext uri="{BB962C8B-B14F-4D97-AF65-F5344CB8AC3E}">
        <p14:creationId xmlns:p14="http://schemas.microsoft.com/office/powerpoint/2010/main" val="1501973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23"/>
                                        </p:tgtEl>
                                        <p:attrNameLst>
                                          <p:attrName>style.visibility</p:attrName>
                                        </p:attrNameLst>
                                      </p:cBhvr>
                                      <p:to>
                                        <p:strVal val="visible"/>
                                      </p:to>
                                    </p:set>
                                  </p:childTnLst>
                                  <p:subTnLst>
                                    <p:set>
                                      <p:cBhvr override="childStyle">
                                        <p:cTn dur="1" fill="hold" display="0" masterRel="nextClick" afterEffect="1"/>
                                        <p:tgtEl>
                                          <p:spTgt spid="6042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24"/>
                                        </p:tgtEl>
                                        <p:attrNameLst>
                                          <p:attrName>style.visibility</p:attrName>
                                        </p:attrNameLst>
                                      </p:cBhvr>
                                      <p:to>
                                        <p:strVal val="visible"/>
                                      </p:to>
                                    </p:set>
                                  </p:childTnLst>
                                  <p:subTnLst>
                                    <p:set>
                                      <p:cBhvr override="childStyle">
                                        <p:cTn dur="1" fill="hold" display="0" masterRel="nextClick" afterEffect="1"/>
                                        <p:tgtEl>
                                          <p:spTgt spid="6042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29"/>
                                        </p:tgtEl>
                                        <p:attrNameLst>
                                          <p:attrName>style.visibility</p:attrName>
                                        </p:attrNameLst>
                                      </p:cBhvr>
                                      <p:to>
                                        <p:strVal val="visible"/>
                                      </p:to>
                                    </p:set>
                                  </p:childTnLst>
                                  <p:subTnLst>
                                    <p:set>
                                      <p:cBhvr override="childStyle">
                                        <p:cTn dur="1" fill="hold" display="0" masterRel="nextClick" afterEffect="1"/>
                                        <p:tgtEl>
                                          <p:spTgt spid="6042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25"/>
                                        </p:tgtEl>
                                        <p:attrNameLst>
                                          <p:attrName>style.visibility</p:attrName>
                                        </p:attrNameLst>
                                      </p:cBhvr>
                                      <p:to>
                                        <p:strVal val="visible"/>
                                      </p:to>
                                    </p:set>
                                  </p:childTnLst>
                                  <p:subTnLst>
                                    <p:set>
                                      <p:cBhvr override="childStyle">
                                        <p:cTn dur="1" fill="hold" display="0" masterRel="nextClick" afterEffect="1"/>
                                        <p:tgtEl>
                                          <p:spTgt spid="6042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31"/>
                                        </p:tgtEl>
                                        <p:attrNameLst>
                                          <p:attrName>style.visibility</p:attrName>
                                        </p:attrNameLst>
                                      </p:cBhvr>
                                      <p:to>
                                        <p:strVal val="visible"/>
                                      </p:to>
                                    </p:set>
                                  </p:childTnLst>
                                  <p:subTnLst>
                                    <p:set>
                                      <p:cBhvr override="childStyle">
                                        <p:cTn dur="1" fill="hold" display="0" masterRel="nextClick" afterEffect="1"/>
                                        <p:tgtEl>
                                          <p:spTgt spid="6043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26"/>
                                        </p:tgtEl>
                                        <p:attrNameLst>
                                          <p:attrName>style.visibility</p:attrName>
                                        </p:attrNameLst>
                                      </p:cBhvr>
                                      <p:to>
                                        <p:strVal val="visible"/>
                                      </p:to>
                                    </p:set>
                                  </p:childTnLst>
                                  <p:subTnLst>
                                    <p:set>
                                      <p:cBhvr override="childStyle">
                                        <p:cTn dur="1" fill="hold" display="0" masterRel="nextClick" afterEffect="1"/>
                                        <p:tgtEl>
                                          <p:spTgt spid="6042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0421"/>
                                        </p:tgtEl>
                                        <p:attrNameLst>
                                          <p:attrName>style.visibility</p:attrName>
                                        </p:attrNameLst>
                                      </p:cBhvr>
                                      <p:to>
                                        <p:strVal val="visible"/>
                                      </p:to>
                                    </p:set>
                                    <p:animEffect transition="in" filter="wipe(left)">
                                      <p:cBhvr>
                                        <p:cTn id="31" dur="500"/>
                                        <p:tgtEl>
                                          <p:spTgt spid="60421"/>
                                        </p:tgtEl>
                                      </p:cBhvr>
                                    </p:animEffect>
                                  </p:childTnLst>
                                  <p:subTnLst>
                                    <p:set>
                                      <p:cBhvr override="childStyle">
                                        <p:cTn dur="1" fill="hold" display="0" masterRel="sameClick" afterEffect="1">
                                          <p:stCondLst>
                                            <p:cond evt="end" delay="0">
                                              <p:tn val="29"/>
                                            </p:cond>
                                          </p:stCondLst>
                                        </p:cTn>
                                        <p:tgtEl>
                                          <p:spTgt spid="60421"/>
                                        </p:tgtEl>
                                        <p:attrNameLst>
                                          <p:attrName>style.visibility</p:attrName>
                                        </p:attrNameLst>
                                      </p:cBhvr>
                                      <p:to>
                                        <p:strVal val="hidden"/>
                                      </p:to>
                                    </p:set>
                                  </p:sub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60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1" grpId="0" animBg="1"/>
      <p:bldP spid="60429" grpId="0" animBg="1"/>
      <p:bldP spid="60421" grpId="0" animBg="1"/>
      <p:bldP spid="60423" grpId="0" animBg="1"/>
      <p:bldP spid="60424" grpId="0" animBg="1"/>
      <p:bldP spid="60425" grpId="0" animBg="1"/>
      <p:bldP spid="60426" grpId="0" animBg="1"/>
      <p:bldP spid="6042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Shift Operators (Bit Level)</a:t>
            </a:r>
            <a:r>
              <a:rPr lang="en-US" sz="2800" smtClean="0"/>
              <a:t/>
            </a:r>
            <a:br>
              <a:rPr lang="en-US" sz="2800" smtClean="0"/>
            </a:br>
            <a:r>
              <a:rPr lang="en-US" sz="2800" smtClean="0"/>
              <a:t> </a:t>
            </a:r>
            <a:r>
              <a:rPr lang="en-US" sz="2800" b="1" smtClean="0">
                <a:latin typeface="Courier New" pitchFamily="49" charset="0"/>
              </a:rPr>
              <a:t>&lt;&lt;  &gt;&gt;  &gt;&gt;&gt;</a:t>
            </a:r>
            <a:r>
              <a:rPr lang="en-US" b="1" smtClean="0">
                <a:latin typeface="Courier New" pitchFamily="49" charset="0"/>
              </a:rPr>
              <a:t> </a:t>
            </a:r>
          </a:p>
        </p:txBody>
      </p:sp>
      <p:sp>
        <p:nvSpPr>
          <p:cNvPr id="33795" name="Rectangle 3"/>
          <p:cNvSpPr>
            <a:spLocks noChangeArrowheads="1"/>
          </p:cNvSpPr>
          <p:nvPr/>
        </p:nvSpPr>
        <p:spPr bwMode="auto">
          <a:xfrm>
            <a:off x="1600200" y="2057400"/>
            <a:ext cx="6172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b="1">
                <a:latin typeface="Arial" charset="0"/>
              </a:rPr>
              <a:t>Shift Left 		&lt;&lt;	Fill with Zeros</a:t>
            </a:r>
          </a:p>
          <a:p>
            <a:pPr marL="342900" indent="-342900">
              <a:spcBef>
                <a:spcPct val="20000"/>
              </a:spcBef>
              <a:buFontTx/>
              <a:buChar char="•"/>
            </a:pPr>
            <a:endParaRPr lang="en-US" b="1">
              <a:latin typeface="Arial" charset="0"/>
            </a:endParaRPr>
          </a:p>
          <a:p>
            <a:pPr marL="342900" indent="-342900">
              <a:spcBef>
                <a:spcPct val="20000"/>
              </a:spcBef>
              <a:buFontTx/>
              <a:buChar char="•"/>
            </a:pPr>
            <a:r>
              <a:rPr lang="en-US" b="1">
                <a:latin typeface="Arial" charset="0"/>
              </a:rPr>
              <a:t>Shift Right 	&gt;&gt;	Based on Sign</a:t>
            </a:r>
          </a:p>
          <a:p>
            <a:pPr marL="342900" indent="-342900">
              <a:spcBef>
                <a:spcPct val="20000"/>
              </a:spcBef>
              <a:buFontTx/>
              <a:buChar char="•"/>
            </a:pPr>
            <a:endParaRPr lang="en-US" b="1">
              <a:latin typeface="Arial" charset="0"/>
            </a:endParaRPr>
          </a:p>
          <a:p>
            <a:pPr marL="342900" indent="-342900">
              <a:spcBef>
                <a:spcPct val="20000"/>
              </a:spcBef>
              <a:buFontTx/>
              <a:buChar char="•"/>
            </a:pPr>
            <a:r>
              <a:rPr lang="en-US" b="1">
                <a:latin typeface="Arial" charset="0"/>
              </a:rPr>
              <a:t>Shift Right 	&gt;&gt;&gt;	Fill with Zeros</a:t>
            </a:r>
          </a:p>
        </p:txBody>
      </p:sp>
    </p:spTree>
    <p:extLst>
      <p:ext uri="{BB962C8B-B14F-4D97-AF65-F5344CB8AC3E}">
        <p14:creationId xmlns:p14="http://schemas.microsoft.com/office/powerpoint/2010/main" val="87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8" name="Rectangle 14"/>
          <p:cNvSpPr>
            <a:spLocks noChangeArrowheads="1"/>
          </p:cNvSpPr>
          <p:nvPr/>
        </p:nvSpPr>
        <p:spPr bwMode="auto">
          <a:xfrm>
            <a:off x="6324600" y="3048000"/>
            <a:ext cx="5334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Rectangle 15"/>
          <p:cNvSpPr>
            <a:spLocks noChangeArrowheads="1"/>
          </p:cNvSpPr>
          <p:nvPr/>
        </p:nvSpPr>
        <p:spPr bwMode="auto">
          <a:xfrm>
            <a:off x="6324600" y="4343400"/>
            <a:ext cx="5334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0" name="Rectangle 16"/>
          <p:cNvSpPr>
            <a:spLocks noChangeArrowheads="1"/>
          </p:cNvSpPr>
          <p:nvPr/>
        </p:nvSpPr>
        <p:spPr bwMode="auto">
          <a:xfrm>
            <a:off x="6324600" y="5181600"/>
            <a:ext cx="5334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7" name="Rectangle 13"/>
          <p:cNvSpPr>
            <a:spLocks noChangeArrowheads="1"/>
          </p:cNvSpPr>
          <p:nvPr/>
        </p:nvSpPr>
        <p:spPr bwMode="auto">
          <a:xfrm>
            <a:off x="6324600" y="2209800"/>
            <a:ext cx="5334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2"/>
          <p:cNvSpPr>
            <a:spLocks noGrp="1" noChangeArrowheads="1"/>
          </p:cNvSpPr>
          <p:nvPr>
            <p:ph type="title"/>
          </p:nvPr>
        </p:nvSpPr>
        <p:spPr>
          <a:xfrm>
            <a:off x="685800" y="381000"/>
            <a:ext cx="7772400" cy="838200"/>
          </a:xfrm>
        </p:spPr>
        <p:txBody>
          <a:bodyPr/>
          <a:lstStyle/>
          <a:p>
            <a:pPr>
              <a:lnSpc>
                <a:spcPct val="80000"/>
              </a:lnSpc>
            </a:pPr>
            <a:r>
              <a:rPr lang="en-US" smtClean="0"/>
              <a:t>Shift Operators </a:t>
            </a:r>
            <a:r>
              <a:rPr lang="en-US" sz="2800" b="1" smtClean="0">
                <a:latin typeface="Courier New" pitchFamily="49" charset="0"/>
              </a:rPr>
              <a:t>&lt;&lt;  &gt;&gt;</a:t>
            </a:r>
            <a:endParaRPr lang="en-US" b="1" smtClean="0">
              <a:latin typeface="Courier New" pitchFamily="49" charset="0"/>
            </a:endParaRPr>
          </a:p>
        </p:txBody>
      </p:sp>
      <p:sp>
        <p:nvSpPr>
          <p:cNvPr id="34823" name="Rectangle 3"/>
          <p:cNvSpPr>
            <a:spLocks noGrp="1" noChangeArrowheads="1"/>
          </p:cNvSpPr>
          <p:nvPr>
            <p:ph type="body" idx="1"/>
          </p:nvPr>
        </p:nvSpPr>
        <p:spPr>
          <a:xfrm>
            <a:off x="2438400" y="1371600"/>
            <a:ext cx="4495800" cy="609600"/>
          </a:xfrm>
          <a:noFill/>
        </p:spPr>
        <p:txBody>
          <a:bodyPr/>
          <a:lstStyle/>
          <a:p>
            <a:pPr>
              <a:lnSpc>
                <a:spcPct val="80000"/>
              </a:lnSpc>
              <a:buFontTx/>
              <a:buNone/>
            </a:pPr>
            <a:r>
              <a:rPr lang="en-US" sz="1800" b="1" smtClean="0">
                <a:latin typeface="Courier New" pitchFamily="49" charset="0"/>
              </a:rPr>
              <a:t>int a =  3; // ...00000011 =  3</a:t>
            </a:r>
          </a:p>
          <a:p>
            <a:pPr>
              <a:lnSpc>
                <a:spcPct val="80000"/>
              </a:lnSpc>
              <a:buFontTx/>
              <a:buNone/>
            </a:pPr>
            <a:r>
              <a:rPr lang="en-US" sz="1800" b="1" smtClean="0">
                <a:latin typeface="Courier New" pitchFamily="49" charset="0"/>
              </a:rPr>
              <a:t>int b = -4; // ...11111100 = -4</a:t>
            </a:r>
            <a:endParaRPr lang="en-US" sz="1800" smtClean="0">
              <a:latin typeface="Courier New" pitchFamily="49" charset="0"/>
            </a:endParaRPr>
          </a:p>
        </p:txBody>
      </p:sp>
      <p:sp>
        <p:nvSpPr>
          <p:cNvPr id="34824" name="Rectangle 4"/>
          <p:cNvSpPr>
            <a:spLocks noChangeArrowheads="1"/>
          </p:cNvSpPr>
          <p:nvPr/>
        </p:nvSpPr>
        <p:spPr bwMode="auto">
          <a:xfrm>
            <a:off x="1219200" y="2133600"/>
            <a:ext cx="7239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00000000000000000000000000000011     3</a:t>
            </a:r>
          </a:p>
          <a:p>
            <a:pPr marL="342900" indent="-342900">
              <a:lnSpc>
                <a:spcPct val="80000"/>
              </a:lnSpc>
              <a:spcBef>
                <a:spcPct val="20000"/>
              </a:spcBef>
            </a:pPr>
            <a:r>
              <a:rPr lang="en-US" sz="1800" b="1">
                <a:latin typeface="Courier New" pitchFamily="49" charset="0"/>
              </a:rPr>
              <a:t>a &lt;&lt; 2  00000000000000000000000000001100    12</a:t>
            </a:r>
          </a:p>
          <a:p>
            <a:pPr marL="342900" indent="-342900">
              <a:lnSpc>
                <a:spcPct val="80000"/>
              </a:lnSpc>
              <a:spcBef>
                <a:spcPct val="20000"/>
              </a:spcBef>
            </a:pPr>
            <a:endParaRPr lang="en-US" sz="1800" b="1">
              <a:latin typeface="Courier New" pitchFamily="49" charset="0"/>
            </a:endParaRPr>
          </a:p>
          <a:p>
            <a:pPr marL="342900" indent="-342900">
              <a:lnSpc>
                <a:spcPct val="80000"/>
              </a:lnSpc>
              <a:spcBef>
                <a:spcPct val="20000"/>
              </a:spcBef>
            </a:pPr>
            <a:r>
              <a:rPr lang="en-US" sz="1800" b="1">
                <a:latin typeface="Courier New" pitchFamily="49" charset="0"/>
              </a:rPr>
              <a:t>b       11111111111111111111111111111100    -4</a:t>
            </a:r>
          </a:p>
          <a:p>
            <a:pPr marL="342900" indent="-342900">
              <a:lnSpc>
                <a:spcPct val="80000"/>
              </a:lnSpc>
              <a:spcBef>
                <a:spcPct val="20000"/>
              </a:spcBef>
            </a:pPr>
            <a:r>
              <a:rPr lang="en-US" sz="1800" b="1">
                <a:latin typeface="Courier New" pitchFamily="49" charset="0"/>
              </a:rPr>
              <a:t>b &lt;&lt; 2  11111111111111111111111111110000   -16</a:t>
            </a:r>
            <a:endParaRPr lang="en-US" sz="1800">
              <a:latin typeface="Courier New" pitchFamily="49" charset="0"/>
            </a:endParaRPr>
          </a:p>
        </p:txBody>
      </p:sp>
      <p:sp>
        <p:nvSpPr>
          <p:cNvPr id="34825" name="Text Box 8"/>
          <p:cNvSpPr txBox="1">
            <a:spLocks noChangeArrowheads="1"/>
          </p:cNvSpPr>
          <p:nvPr/>
        </p:nvSpPr>
        <p:spPr bwMode="auto">
          <a:xfrm>
            <a:off x="430213" y="2601913"/>
            <a:ext cx="733425"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&lt;&lt;</a:t>
            </a:r>
          </a:p>
          <a:p>
            <a:pPr algn="ctr">
              <a:lnSpc>
                <a:spcPct val="80000"/>
              </a:lnSpc>
            </a:pPr>
            <a:r>
              <a:rPr lang="en-US" sz="1800" b="1">
                <a:latin typeface="Arial" charset="0"/>
              </a:rPr>
              <a:t>Left</a:t>
            </a:r>
            <a:endParaRPr lang="en-US" sz="3600" b="1">
              <a:latin typeface="Courier New" pitchFamily="49" charset="0"/>
            </a:endParaRPr>
          </a:p>
        </p:txBody>
      </p:sp>
      <p:sp>
        <p:nvSpPr>
          <p:cNvPr id="34826" name="Text Box 9"/>
          <p:cNvSpPr txBox="1">
            <a:spLocks noChangeArrowheads="1"/>
          </p:cNvSpPr>
          <p:nvPr/>
        </p:nvSpPr>
        <p:spPr bwMode="auto">
          <a:xfrm>
            <a:off x="419100" y="4724400"/>
            <a:ext cx="76835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&gt;&gt;</a:t>
            </a:r>
          </a:p>
          <a:p>
            <a:pPr algn="ctr">
              <a:lnSpc>
                <a:spcPct val="80000"/>
              </a:lnSpc>
            </a:pPr>
            <a:r>
              <a:rPr lang="en-US" sz="1800" b="1">
                <a:latin typeface="Arial" charset="0"/>
              </a:rPr>
              <a:t>Right</a:t>
            </a:r>
            <a:endParaRPr lang="en-US" sz="3600" b="1">
              <a:latin typeface="Courier New" pitchFamily="49" charset="0"/>
            </a:endParaRPr>
          </a:p>
        </p:txBody>
      </p:sp>
      <p:sp>
        <p:nvSpPr>
          <p:cNvPr id="34827" name="Rectangle 12"/>
          <p:cNvSpPr>
            <a:spLocks noChangeArrowheads="1"/>
          </p:cNvSpPr>
          <p:nvPr/>
        </p:nvSpPr>
        <p:spPr bwMode="auto">
          <a:xfrm>
            <a:off x="1219200" y="4267200"/>
            <a:ext cx="7239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00000000000000000000000000000011     3</a:t>
            </a:r>
          </a:p>
          <a:p>
            <a:pPr marL="342900" indent="-342900">
              <a:lnSpc>
                <a:spcPct val="80000"/>
              </a:lnSpc>
              <a:spcBef>
                <a:spcPct val="20000"/>
              </a:spcBef>
            </a:pPr>
            <a:r>
              <a:rPr lang="en-US" sz="1800" b="1">
                <a:latin typeface="Courier New" pitchFamily="49" charset="0"/>
              </a:rPr>
              <a:t>a &gt;&gt; 2  00000000000000000000000000000000     0</a:t>
            </a:r>
          </a:p>
          <a:p>
            <a:pPr marL="342900" indent="-342900">
              <a:lnSpc>
                <a:spcPct val="80000"/>
              </a:lnSpc>
              <a:spcBef>
                <a:spcPct val="20000"/>
              </a:spcBef>
            </a:pPr>
            <a:endParaRPr lang="en-US" sz="1800" b="1">
              <a:latin typeface="Courier New" pitchFamily="49" charset="0"/>
            </a:endParaRPr>
          </a:p>
          <a:p>
            <a:pPr marL="342900" indent="-342900">
              <a:lnSpc>
                <a:spcPct val="80000"/>
              </a:lnSpc>
              <a:spcBef>
                <a:spcPct val="20000"/>
              </a:spcBef>
            </a:pPr>
            <a:r>
              <a:rPr lang="en-US" sz="1800" b="1">
                <a:latin typeface="Courier New" pitchFamily="49" charset="0"/>
              </a:rPr>
              <a:t>b       11111111111111111111111111111100    -4</a:t>
            </a:r>
          </a:p>
          <a:p>
            <a:pPr marL="342900" indent="-342900">
              <a:lnSpc>
                <a:spcPct val="80000"/>
              </a:lnSpc>
              <a:spcBef>
                <a:spcPct val="20000"/>
              </a:spcBef>
            </a:pPr>
            <a:r>
              <a:rPr lang="en-US" sz="1800" b="1">
                <a:latin typeface="Courier New" pitchFamily="49" charset="0"/>
              </a:rPr>
              <a:t>b &gt;&gt; 2  11111111111111111111111111111111    -1</a:t>
            </a:r>
            <a:endParaRPr lang="en-US" sz="1800">
              <a:latin typeface="Courier New" pitchFamily="49" charset="0"/>
            </a:endParaRPr>
          </a:p>
        </p:txBody>
      </p:sp>
    </p:spTree>
    <p:extLst>
      <p:ext uri="{BB962C8B-B14F-4D97-AF65-F5344CB8AC3E}">
        <p14:creationId xmlns:p14="http://schemas.microsoft.com/office/powerpoint/2010/main" val="3472089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17"/>
                                        </p:tgtEl>
                                        <p:attrNameLst>
                                          <p:attrName>style.visibility</p:attrName>
                                        </p:attrNameLst>
                                      </p:cBhvr>
                                      <p:to>
                                        <p:strVal val="visible"/>
                                      </p:to>
                                    </p:set>
                                  </p:childTnLst>
                                  <p:subTnLst>
                                    <p:set>
                                      <p:cBhvr override="childStyle">
                                        <p:cTn dur="1" fill="hold" display="0" masterRel="nextClick" afterEffect="1"/>
                                        <p:tgtEl>
                                          <p:spTgt spid="727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18"/>
                                        </p:tgtEl>
                                        <p:attrNameLst>
                                          <p:attrName>style.visibility</p:attrName>
                                        </p:attrNameLst>
                                      </p:cBhvr>
                                      <p:to>
                                        <p:strVal val="visible"/>
                                      </p:to>
                                    </p:set>
                                  </p:childTnLst>
                                  <p:subTnLst>
                                    <p:set>
                                      <p:cBhvr override="childStyle">
                                        <p:cTn dur="1" fill="hold" display="0" masterRel="nextClick" afterEffect="1"/>
                                        <p:tgtEl>
                                          <p:spTgt spid="7271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19"/>
                                        </p:tgtEl>
                                        <p:attrNameLst>
                                          <p:attrName>style.visibility</p:attrName>
                                        </p:attrNameLst>
                                      </p:cBhvr>
                                      <p:to>
                                        <p:strVal val="visible"/>
                                      </p:to>
                                    </p:set>
                                  </p:childTnLst>
                                  <p:subTnLst>
                                    <p:set>
                                      <p:cBhvr override="childStyle">
                                        <p:cTn dur="1" fill="hold" display="0" masterRel="nextClick" afterEffect="1"/>
                                        <p:tgtEl>
                                          <p:spTgt spid="7271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20"/>
                                        </p:tgtEl>
                                        <p:attrNameLst>
                                          <p:attrName>style.visibility</p:attrName>
                                        </p:attrNameLst>
                                      </p:cBhvr>
                                      <p:to>
                                        <p:strVal val="visible"/>
                                      </p:to>
                                    </p:set>
                                  </p:childTnLst>
                                  <p:subTnLst>
                                    <p:set>
                                      <p:cBhvr override="childStyle">
                                        <p:cTn dur="1" fill="hold" display="0" masterRel="nextClick" afterEffect="1"/>
                                        <p:tgtEl>
                                          <p:spTgt spid="727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8" grpId="0" animBg="1"/>
      <p:bldP spid="72719" grpId="0" animBg="1"/>
      <p:bldP spid="72720" grpId="0" animBg="1"/>
      <p:bldP spid="727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8" name="Rectangle 12"/>
          <p:cNvSpPr>
            <a:spLocks noChangeArrowheads="1"/>
          </p:cNvSpPr>
          <p:nvPr/>
        </p:nvSpPr>
        <p:spPr bwMode="auto">
          <a:xfrm>
            <a:off x="6400800" y="3048000"/>
            <a:ext cx="5334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910" name="Group 14"/>
          <p:cNvGrpSpPr>
            <a:grpSpLocks/>
          </p:cNvGrpSpPr>
          <p:nvPr/>
        </p:nvGrpSpPr>
        <p:grpSpPr bwMode="auto">
          <a:xfrm>
            <a:off x="2514600" y="3886200"/>
            <a:ext cx="4419600" cy="609600"/>
            <a:chOff x="1584" y="2448"/>
            <a:chExt cx="2784" cy="384"/>
          </a:xfrm>
        </p:grpSpPr>
        <p:sp>
          <p:nvSpPr>
            <p:cNvPr id="35848" name="Rectangle 9"/>
            <p:cNvSpPr>
              <a:spLocks noChangeArrowheads="1"/>
            </p:cNvSpPr>
            <p:nvPr/>
          </p:nvSpPr>
          <p:spPr bwMode="auto">
            <a:xfrm>
              <a:off x="4032" y="2448"/>
              <a:ext cx="336" cy="38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35849" name="Rectangle 13"/>
            <p:cNvSpPr>
              <a:spLocks noChangeArrowheads="1"/>
            </p:cNvSpPr>
            <p:nvPr/>
          </p:nvSpPr>
          <p:spPr bwMode="auto">
            <a:xfrm>
              <a:off x="1584" y="2592"/>
              <a:ext cx="192" cy="19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35844" name="Rectangle 2"/>
          <p:cNvSpPr>
            <a:spLocks noGrp="1" noChangeArrowheads="1"/>
          </p:cNvSpPr>
          <p:nvPr>
            <p:ph type="title"/>
          </p:nvPr>
        </p:nvSpPr>
        <p:spPr>
          <a:xfrm>
            <a:off x="685800" y="381000"/>
            <a:ext cx="7772400" cy="838200"/>
          </a:xfrm>
        </p:spPr>
        <p:txBody>
          <a:bodyPr/>
          <a:lstStyle/>
          <a:p>
            <a:pPr>
              <a:lnSpc>
                <a:spcPct val="80000"/>
              </a:lnSpc>
            </a:pPr>
            <a:r>
              <a:rPr lang="en-US" smtClean="0"/>
              <a:t>Shift Operator </a:t>
            </a:r>
            <a:r>
              <a:rPr lang="en-US" sz="2800" b="1" smtClean="0">
                <a:latin typeface="Courier New" pitchFamily="49" charset="0"/>
              </a:rPr>
              <a:t>&gt;&gt;&gt;</a:t>
            </a:r>
            <a:r>
              <a:rPr lang="en-US" b="1" smtClean="0">
                <a:latin typeface="Courier New" pitchFamily="49" charset="0"/>
              </a:rPr>
              <a:t> </a:t>
            </a:r>
          </a:p>
        </p:txBody>
      </p:sp>
      <p:sp>
        <p:nvSpPr>
          <p:cNvPr id="35845" name="Rectangle 3"/>
          <p:cNvSpPr>
            <a:spLocks noGrp="1" noChangeArrowheads="1"/>
          </p:cNvSpPr>
          <p:nvPr>
            <p:ph type="body" idx="1"/>
          </p:nvPr>
        </p:nvSpPr>
        <p:spPr>
          <a:xfrm>
            <a:off x="2438400" y="1371600"/>
            <a:ext cx="4495800" cy="609600"/>
          </a:xfrm>
          <a:noFill/>
        </p:spPr>
        <p:txBody>
          <a:bodyPr/>
          <a:lstStyle/>
          <a:p>
            <a:pPr>
              <a:lnSpc>
                <a:spcPct val="80000"/>
              </a:lnSpc>
              <a:buFontTx/>
              <a:buNone/>
            </a:pPr>
            <a:r>
              <a:rPr lang="en-US" sz="1800" b="1" smtClean="0">
                <a:latin typeface="Courier New" pitchFamily="49" charset="0"/>
              </a:rPr>
              <a:t>int a =  3; // ...00000011 =  3</a:t>
            </a:r>
          </a:p>
          <a:p>
            <a:pPr>
              <a:lnSpc>
                <a:spcPct val="80000"/>
              </a:lnSpc>
              <a:buFontTx/>
              <a:buNone/>
            </a:pPr>
            <a:r>
              <a:rPr lang="en-US" sz="1800" b="1" smtClean="0">
                <a:latin typeface="Courier New" pitchFamily="49" charset="0"/>
              </a:rPr>
              <a:t>int b = -4; // ...11111100 = -4</a:t>
            </a:r>
            <a:endParaRPr lang="en-US" sz="1800" smtClean="0">
              <a:latin typeface="Courier New" pitchFamily="49" charset="0"/>
            </a:endParaRPr>
          </a:p>
        </p:txBody>
      </p:sp>
      <p:sp>
        <p:nvSpPr>
          <p:cNvPr id="35846" name="Text Box 7"/>
          <p:cNvSpPr txBox="1">
            <a:spLocks noChangeArrowheads="1"/>
          </p:cNvSpPr>
          <p:nvPr/>
        </p:nvSpPr>
        <p:spPr bwMode="auto">
          <a:xfrm>
            <a:off x="211138" y="3352800"/>
            <a:ext cx="1008062"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80000"/>
              </a:lnSpc>
            </a:pPr>
            <a:r>
              <a:rPr lang="en-US" sz="3600" b="1">
                <a:latin typeface="Courier New" pitchFamily="49" charset="0"/>
              </a:rPr>
              <a:t>&gt;&gt;&gt;</a:t>
            </a:r>
          </a:p>
          <a:p>
            <a:pPr algn="ctr">
              <a:lnSpc>
                <a:spcPct val="80000"/>
              </a:lnSpc>
            </a:pPr>
            <a:r>
              <a:rPr lang="en-US" sz="1800" b="1">
                <a:latin typeface="Arial" charset="0"/>
              </a:rPr>
              <a:t>Right 0</a:t>
            </a:r>
            <a:endParaRPr lang="en-US" sz="3600" b="1">
              <a:latin typeface="Courier New" pitchFamily="49" charset="0"/>
            </a:endParaRPr>
          </a:p>
        </p:txBody>
      </p:sp>
      <p:sp>
        <p:nvSpPr>
          <p:cNvPr id="35847" name="Rectangle 8"/>
          <p:cNvSpPr>
            <a:spLocks noChangeArrowheads="1"/>
          </p:cNvSpPr>
          <p:nvPr/>
        </p:nvSpPr>
        <p:spPr bwMode="auto">
          <a:xfrm>
            <a:off x="1295400" y="2971800"/>
            <a:ext cx="7239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00000000000000000000000000000011     3</a:t>
            </a:r>
          </a:p>
          <a:p>
            <a:pPr marL="342900" indent="-342900">
              <a:lnSpc>
                <a:spcPct val="80000"/>
              </a:lnSpc>
              <a:spcBef>
                <a:spcPct val="20000"/>
              </a:spcBef>
            </a:pPr>
            <a:r>
              <a:rPr lang="en-US" sz="1800" b="1">
                <a:latin typeface="Courier New" pitchFamily="49" charset="0"/>
              </a:rPr>
              <a:t>a &gt;&gt;&gt; 2 00000000000000000000000000000000     0</a:t>
            </a:r>
          </a:p>
          <a:p>
            <a:pPr marL="342900" indent="-342900">
              <a:lnSpc>
                <a:spcPct val="80000"/>
              </a:lnSpc>
              <a:spcBef>
                <a:spcPct val="20000"/>
              </a:spcBef>
            </a:pPr>
            <a:endParaRPr lang="en-US" sz="1800" b="1">
              <a:latin typeface="Courier New" pitchFamily="49" charset="0"/>
            </a:endParaRPr>
          </a:p>
          <a:p>
            <a:pPr marL="342900" indent="-342900">
              <a:lnSpc>
                <a:spcPct val="80000"/>
              </a:lnSpc>
              <a:spcBef>
                <a:spcPct val="20000"/>
              </a:spcBef>
            </a:pPr>
            <a:r>
              <a:rPr lang="en-US" sz="1800" b="1">
                <a:latin typeface="Courier New" pitchFamily="49" charset="0"/>
              </a:rPr>
              <a:t>b       11111111111111111111111111111100    -4</a:t>
            </a:r>
          </a:p>
          <a:p>
            <a:pPr marL="342900" indent="-342900">
              <a:lnSpc>
                <a:spcPct val="80000"/>
              </a:lnSpc>
              <a:spcBef>
                <a:spcPct val="20000"/>
              </a:spcBef>
            </a:pPr>
            <a:r>
              <a:rPr lang="en-US" sz="1800" b="1">
                <a:latin typeface="Courier New" pitchFamily="49" charset="0"/>
              </a:rPr>
              <a:t>b &gt;&gt;&gt; 2 00111111111111111111111111111111    +big</a:t>
            </a:r>
            <a:endParaRPr lang="en-US" sz="1800">
              <a:latin typeface="Courier New" pitchFamily="49" charset="0"/>
            </a:endParaRPr>
          </a:p>
        </p:txBody>
      </p:sp>
    </p:spTree>
    <p:extLst>
      <p:ext uri="{BB962C8B-B14F-4D97-AF65-F5344CB8AC3E}">
        <p14:creationId xmlns:p14="http://schemas.microsoft.com/office/powerpoint/2010/main" val="57880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908"/>
                                        </p:tgtEl>
                                        <p:attrNameLst>
                                          <p:attrName>style.visibility</p:attrName>
                                        </p:attrNameLst>
                                      </p:cBhvr>
                                      <p:to>
                                        <p:strVal val="visible"/>
                                      </p:to>
                                    </p:set>
                                  </p:childTnLst>
                                  <p:subTnLst>
                                    <p:set>
                                      <p:cBhvr override="childStyle">
                                        <p:cTn dur="1" fill="hold" display="0" masterRel="nextClick" afterEffect="1"/>
                                        <p:tgtEl>
                                          <p:spTgt spid="8090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0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1" name="Rectangle 13"/>
          <p:cNvSpPr>
            <a:spLocks noChangeArrowheads="1"/>
          </p:cNvSpPr>
          <p:nvPr/>
        </p:nvSpPr>
        <p:spPr bwMode="auto">
          <a:xfrm>
            <a:off x="1447800" y="35814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0" name="Rectangle 2"/>
          <p:cNvSpPr>
            <a:spLocks noChangeArrowheads="1"/>
          </p:cNvSpPr>
          <p:nvPr/>
        </p:nvSpPr>
        <p:spPr bwMode="auto">
          <a:xfrm>
            <a:off x="1447800" y="30480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1" name="Rectangle 3"/>
          <p:cNvSpPr>
            <a:spLocks noChangeArrowheads="1"/>
          </p:cNvSpPr>
          <p:nvPr/>
        </p:nvSpPr>
        <p:spPr bwMode="auto">
          <a:xfrm>
            <a:off x="1447800" y="24384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4"/>
          <p:cNvSpPr>
            <a:spLocks noGrp="1" noChangeArrowheads="1"/>
          </p:cNvSpPr>
          <p:nvPr>
            <p:ph type="title"/>
          </p:nvPr>
        </p:nvSpPr>
        <p:spPr>
          <a:xfrm>
            <a:off x="685800" y="152400"/>
            <a:ext cx="7772400" cy="533400"/>
          </a:xfrm>
        </p:spPr>
        <p:txBody>
          <a:bodyPr>
            <a:normAutofit fontScale="90000"/>
          </a:bodyPr>
          <a:lstStyle/>
          <a:p>
            <a:r>
              <a:rPr lang="en-US" smtClean="0"/>
              <a:t>Shift Operator Examples</a:t>
            </a:r>
          </a:p>
        </p:txBody>
      </p:sp>
      <p:sp>
        <p:nvSpPr>
          <p:cNvPr id="73733" name="AutoShape 5"/>
          <p:cNvSpPr>
            <a:spLocks noChangeArrowheads="1"/>
          </p:cNvSpPr>
          <p:nvPr/>
        </p:nvSpPr>
        <p:spPr bwMode="auto">
          <a:xfrm rot="1935010">
            <a:off x="3276600" y="4495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3734" name="Rectangle 6"/>
          <p:cNvSpPr>
            <a:spLocks noChangeArrowheads="1"/>
          </p:cNvSpPr>
          <p:nvPr/>
        </p:nvSpPr>
        <p:spPr bwMode="auto">
          <a:xfrm>
            <a:off x="1447800" y="1447800"/>
            <a:ext cx="60960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5" name="Rectangle 7"/>
          <p:cNvSpPr>
            <a:spLocks noChangeArrowheads="1"/>
          </p:cNvSpPr>
          <p:nvPr/>
        </p:nvSpPr>
        <p:spPr bwMode="auto">
          <a:xfrm>
            <a:off x="1447800" y="22098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6" name="Rectangle 8"/>
          <p:cNvSpPr>
            <a:spLocks noChangeArrowheads="1"/>
          </p:cNvSpPr>
          <p:nvPr/>
        </p:nvSpPr>
        <p:spPr bwMode="auto">
          <a:xfrm>
            <a:off x="1447800" y="27432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7" name="Rectangle 9"/>
          <p:cNvSpPr>
            <a:spLocks noChangeArrowheads="1"/>
          </p:cNvSpPr>
          <p:nvPr/>
        </p:nvSpPr>
        <p:spPr bwMode="auto">
          <a:xfrm>
            <a:off x="1447800" y="3352800"/>
            <a:ext cx="6096000" cy="228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Rectangle 10"/>
          <p:cNvSpPr>
            <a:spLocks noGrp="1" noChangeArrowheads="1"/>
          </p:cNvSpPr>
          <p:nvPr>
            <p:ph type="body" idx="1"/>
          </p:nvPr>
        </p:nvSpPr>
        <p:spPr>
          <a:xfrm>
            <a:off x="685800" y="838200"/>
            <a:ext cx="6705600" cy="4419600"/>
          </a:xfrm>
        </p:spPr>
        <p:txBody>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int a =  3;     // ...00000011 =  3</a:t>
            </a:r>
          </a:p>
          <a:p>
            <a:pPr>
              <a:lnSpc>
                <a:spcPct val="80000"/>
              </a:lnSpc>
              <a:buFontTx/>
              <a:buNone/>
            </a:pPr>
            <a:r>
              <a:rPr lang="en-US" sz="1800" b="1" smtClean="0">
                <a:latin typeface="Courier New" pitchFamily="49" charset="0"/>
              </a:rPr>
              <a:t>		int b = -4;     // ...11111100 = -4</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System.out.println("a&lt;&lt;2 = " + (a&lt;&lt;2));</a:t>
            </a:r>
          </a:p>
          <a:p>
            <a:pPr>
              <a:lnSpc>
                <a:spcPct val="80000"/>
              </a:lnSpc>
              <a:buFontTx/>
              <a:buNone/>
            </a:pPr>
            <a:r>
              <a:rPr lang="en-US" sz="1800" b="1" smtClean="0">
                <a:latin typeface="Courier New" pitchFamily="49" charset="0"/>
              </a:rPr>
              <a:t>		System.out.println("b&lt;&lt;2 = " + (b&lt;&lt;2));</a:t>
            </a:r>
          </a:p>
          <a:p>
            <a:pPr>
              <a:lnSpc>
                <a:spcPct val="80000"/>
              </a:lnSpc>
              <a:buFontTx/>
              <a:buNone/>
            </a:pPr>
            <a:r>
              <a:rPr lang="en-US" sz="1800" b="1" smtClean="0">
                <a:latin typeface="Courier New" pitchFamily="49" charset="0"/>
              </a:rPr>
              <a:t>		System.out.println("a&gt;&gt;2 = " + (a&gt;&gt;2));</a:t>
            </a:r>
          </a:p>
          <a:p>
            <a:pPr>
              <a:lnSpc>
                <a:spcPct val="80000"/>
              </a:lnSpc>
              <a:buFontTx/>
              <a:buNone/>
            </a:pPr>
            <a:r>
              <a:rPr lang="en-US" sz="1800" b="1" smtClean="0">
                <a:latin typeface="Courier New" pitchFamily="49" charset="0"/>
              </a:rPr>
              <a:t>		System.out.println("b&gt;&gt;2 = " + (b&gt;&gt;2));</a:t>
            </a:r>
          </a:p>
          <a:p>
            <a:pPr>
              <a:lnSpc>
                <a:spcPct val="80000"/>
              </a:lnSpc>
              <a:buFontTx/>
              <a:buNone/>
            </a:pPr>
            <a:r>
              <a:rPr lang="en-US" sz="1800" b="1" smtClean="0">
                <a:latin typeface="Courier New" pitchFamily="49" charset="0"/>
              </a:rPr>
              <a:t>		System.out.println("a&gt;&gt;&gt;2 = " + (a&gt;&gt;&gt;2));</a:t>
            </a:r>
          </a:p>
          <a:p>
            <a:pPr>
              <a:lnSpc>
                <a:spcPct val="80000"/>
              </a:lnSpc>
              <a:buFontTx/>
              <a:buNone/>
            </a:pPr>
            <a:r>
              <a:rPr lang="en-US" sz="1800" b="1" smtClean="0">
                <a:latin typeface="Courier New" pitchFamily="49" charset="0"/>
              </a:rPr>
              <a:t>		System.out.println("b&gt;&gt;&gt;2 = " + (b&gt;&gt;&gt;2));</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
        <p:nvSpPr>
          <p:cNvPr id="73739" name="Rectangle 11"/>
          <p:cNvSpPr>
            <a:spLocks noChangeArrowheads="1"/>
          </p:cNvSpPr>
          <p:nvPr/>
        </p:nvSpPr>
        <p:spPr bwMode="auto">
          <a:xfrm>
            <a:off x="5486400" y="4495800"/>
            <a:ext cx="3352800" cy="22098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defRPr/>
            </a:pPr>
            <a:r>
              <a:rPr lang="en-US" sz="1800" b="1">
                <a:latin typeface="Courier New" pitchFamily="49" charset="0"/>
              </a:rPr>
              <a:t> a&lt;&lt;2 = 12</a:t>
            </a:r>
          </a:p>
          <a:p>
            <a:pPr>
              <a:defRPr/>
            </a:pPr>
            <a:r>
              <a:rPr lang="en-US" sz="1800" b="1">
                <a:latin typeface="Courier New" pitchFamily="49" charset="0"/>
              </a:rPr>
              <a:t> b&lt;&lt;2 = -16</a:t>
            </a:r>
          </a:p>
          <a:p>
            <a:pPr>
              <a:defRPr/>
            </a:pPr>
            <a:r>
              <a:rPr lang="en-US" sz="1800" b="1">
                <a:latin typeface="Courier New" pitchFamily="49" charset="0"/>
              </a:rPr>
              <a:t> a&gt;&gt;2 = 0</a:t>
            </a:r>
          </a:p>
          <a:p>
            <a:pPr>
              <a:defRPr/>
            </a:pPr>
            <a:r>
              <a:rPr lang="en-US" sz="1800" b="1">
                <a:latin typeface="Courier New" pitchFamily="49" charset="0"/>
              </a:rPr>
              <a:t> b&gt;&gt;2 = -1</a:t>
            </a:r>
          </a:p>
          <a:p>
            <a:pPr>
              <a:defRPr/>
            </a:pPr>
            <a:r>
              <a:rPr lang="en-US" sz="1800" b="1">
                <a:latin typeface="Courier New" pitchFamily="49" charset="0"/>
              </a:rPr>
              <a:t> a&gt;&gt;&gt;2 = 0</a:t>
            </a:r>
          </a:p>
          <a:p>
            <a:pPr>
              <a:defRPr/>
            </a:pPr>
            <a:r>
              <a:rPr lang="en-US" sz="1800" b="1">
                <a:latin typeface="Courier New" pitchFamily="49" charset="0"/>
              </a:rPr>
              <a:t> b&gt;&gt;&gt;2 = 1073741823</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2199233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4"/>
                                        </p:tgtEl>
                                        <p:attrNameLst>
                                          <p:attrName>style.visibility</p:attrName>
                                        </p:attrNameLst>
                                      </p:cBhvr>
                                      <p:to>
                                        <p:strVal val="visible"/>
                                      </p:to>
                                    </p:set>
                                  </p:childTnLst>
                                  <p:subTnLst>
                                    <p:set>
                                      <p:cBhvr override="childStyle">
                                        <p:cTn dur="1" fill="hold" display="0" masterRel="nextClick" afterEffect="1"/>
                                        <p:tgtEl>
                                          <p:spTgt spid="7373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5"/>
                                        </p:tgtEl>
                                        <p:attrNameLst>
                                          <p:attrName>style.visibility</p:attrName>
                                        </p:attrNameLst>
                                      </p:cBhvr>
                                      <p:to>
                                        <p:strVal val="visible"/>
                                      </p:to>
                                    </p:set>
                                  </p:childTnLst>
                                  <p:subTnLst>
                                    <p:set>
                                      <p:cBhvr override="childStyle">
                                        <p:cTn dur="1" fill="hold" display="0" masterRel="nextClick" afterEffect="1"/>
                                        <p:tgtEl>
                                          <p:spTgt spid="7373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1"/>
                                        </p:tgtEl>
                                        <p:attrNameLst>
                                          <p:attrName>style.visibility</p:attrName>
                                        </p:attrNameLst>
                                      </p:cBhvr>
                                      <p:to>
                                        <p:strVal val="visible"/>
                                      </p:to>
                                    </p:set>
                                  </p:childTnLst>
                                  <p:subTnLst>
                                    <p:set>
                                      <p:cBhvr override="childStyle">
                                        <p:cTn dur="1" fill="hold" display="0" masterRel="nextClick" afterEffect="1"/>
                                        <p:tgtEl>
                                          <p:spTgt spid="7373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6"/>
                                        </p:tgtEl>
                                        <p:attrNameLst>
                                          <p:attrName>style.visibility</p:attrName>
                                        </p:attrNameLst>
                                      </p:cBhvr>
                                      <p:to>
                                        <p:strVal val="visible"/>
                                      </p:to>
                                    </p:set>
                                  </p:childTnLst>
                                  <p:subTnLst>
                                    <p:set>
                                      <p:cBhvr override="childStyle">
                                        <p:cTn dur="1" fill="hold" display="0" masterRel="nextClick" afterEffect="1"/>
                                        <p:tgtEl>
                                          <p:spTgt spid="7373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730"/>
                                        </p:tgtEl>
                                        <p:attrNameLst>
                                          <p:attrName>style.visibility</p:attrName>
                                        </p:attrNameLst>
                                      </p:cBhvr>
                                      <p:to>
                                        <p:strVal val="visible"/>
                                      </p:to>
                                    </p:set>
                                  </p:childTnLst>
                                  <p:subTnLst>
                                    <p:set>
                                      <p:cBhvr override="childStyle">
                                        <p:cTn dur="1" fill="hold" display="0" masterRel="nextClick" afterEffect="1"/>
                                        <p:tgtEl>
                                          <p:spTgt spid="7373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737"/>
                                        </p:tgtEl>
                                        <p:attrNameLst>
                                          <p:attrName>style.visibility</p:attrName>
                                        </p:attrNameLst>
                                      </p:cBhvr>
                                      <p:to>
                                        <p:strVal val="visible"/>
                                      </p:to>
                                    </p:set>
                                  </p:childTnLst>
                                  <p:subTnLst>
                                    <p:set>
                                      <p:cBhvr override="childStyle">
                                        <p:cTn dur="1" fill="hold" display="0" masterRel="nextClick" afterEffect="1"/>
                                        <p:tgtEl>
                                          <p:spTgt spid="7373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741"/>
                                        </p:tgtEl>
                                        <p:attrNameLst>
                                          <p:attrName>style.visibility</p:attrName>
                                        </p:attrNameLst>
                                      </p:cBhvr>
                                      <p:to>
                                        <p:strVal val="visible"/>
                                      </p:to>
                                    </p:set>
                                  </p:childTnLst>
                                  <p:subTnLst>
                                    <p:set>
                                      <p:cBhvr override="childStyle">
                                        <p:cTn dur="1" fill="hold" display="0" masterRel="nextClick" afterEffect="1"/>
                                        <p:tgtEl>
                                          <p:spTgt spid="73741"/>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3"/>
                                        </p:tgtEl>
                                        <p:attrNameLst>
                                          <p:attrName>style.visibility</p:attrName>
                                        </p:attrNameLst>
                                      </p:cBhvr>
                                      <p:to>
                                        <p:strVal val="visible"/>
                                      </p:to>
                                    </p:set>
                                    <p:animEffect transition="in" filter="wipe(left)">
                                      <p:cBhvr>
                                        <p:cTn id="35" dur="500"/>
                                        <p:tgtEl>
                                          <p:spTgt spid="73733"/>
                                        </p:tgtEl>
                                      </p:cBhvr>
                                    </p:animEffect>
                                  </p:childTnLst>
                                  <p:subTnLst>
                                    <p:set>
                                      <p:cBhvr override="childStyle">
                                        <p:cTn dur="1" fill="hold" display="0" masterRel="sameClick" afterEffect="1">
                                          <p:stCondLst>
                                            <p:cond evt="end" delay="0">
                                              <p:tn val="33"/>
                                            </p:cond>
                                          </p:stCondLst>
                                        </p:cTn>
                                        <p:tgtEl>
                                          <p:spTgt spid="73733"/>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73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1" grpId="0" animBg="1"/>
      <p:bldP spid="73730" grpId="0" animBg="1"/>
      <p:bldP spid="73731" grpId="0" animBg="1"/>
      <p:bldP spid="73733" grpId="0" animBg="1"/>
      <p:bldP spid="73734" grpId="0" animBg="1"/>
      <p:bldP spid="73735" grpId="0" animBg="1"/>
      <p:bldP spid="73736" grpId="0" animBg="1"/>
      <p:bldP spid="73737" grpId="0" animBg="1"/>
      <p:bldP spid="7373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81000"/>
            <a:ext cx="7772400" cy="762000"/>
          </a:xfrm>
        </p:spPr>
        <p:txBody>
          <a:bodyPr>
            <a:normAutofit fontScale="90000"/>
          </a:bodyPr>
          <a:lstStyle/>
          <a:p>
            <a:pPr>
              <a:lnSpc>
                <a:spcPct val="80000"/>
              </a:lnSpc>
            </a:pPr>
            <a:r>
              <a:rPr lang="en-US" sz="2800" smtClean="0"/>
              <a:t>Shift Operator </a:t>
            </a:r>
            <a:r>
              <a:rPr lang="en-US" sz="2800" b="1" smtClean="0"/>
              <a:t>&gt;&gt;&gt; </a:t>
            </a:r>
            <a:r>
              <a:rPr lang="en-US" sz="2800" smtClean="0"/>
              <a:t>and</a:t>
            </a:r>
            <a:br>
              <a:rPr lang="en-US" sz="2800" smtClean="0"/>
            </a:br>
            <a:r>
              <a:rPr lang="en-US" sz="2800" smtClean="0"/>
              <a:t> Automatic Arithmetic Promotion</a:t>
            </a:r>
            <a:r>
              <a:rPr lang="en-US" sz="2800" b="1" smtClean="0"/>
              <a:t> </a:t>
            </a:r>
          </a:p>
        </p:txBody>
      </p:sp>
      <p:sp>
        <p:nvSpPr>
          <p:cNvPr id="37891" name="Rectangle 3"/>
          <p:cNvSpPr>
            <a:spLocks noGrp="1" noChangeArrowheads="1"/>
          </p:cNvSpPr>
          <p:nvPr>
            <p:ph type="body" idx="1"/>
          </p:nvPr>
        </p:nvSpPr>
        <p:spPr>
          <a:xfrm>
            <a:off x="2438400" y="1371600"/>
            <a:ext cx="4800600" cy="1524000"/>
          </a:xfrm>
          <a:noFill/>
        </p:spPr>
        <p:txBody>
          <a:bodyPr/>
          <a:lstStyle/>
          <a:p>
            <a:pPr>
              <a:lnSpc>
                <a:spcPct val="80000"/>
              </a:lnSpc>
              <a:buFontTx/>
              <a:buNone/>
            </a:pPr>
            <a:r>
              <a:rPr lang="en-US" sz="1800" b="1" smtClean="0">
                <a:latin typeface="Courier New" pitchFamily="49" charset="0"/>
              </a:rPr>
              <a:t>byte a =  3; // 00000011 =  3</a:t>
            </a:r>
          </a:p>
          <a:p>
            <a:pPr>
              <a:lnSpc>
                <a:spcPct val="80000"/>
              </a:lnSpc>
              <a:buFontTx/>
              <a:buNone/>
            </a:pPr>
            <a:r>
              <a:rPr lang="en-US" sz="1800" b="1" smtClean="0">
                <a:latin typeface="Courier New" pitchFamily="49" charset="0"/>
              </a:rPr>
              <a:t>byte b = -4; // 11111100 = -4</a:t>
            </a:r>
          </a:p>
          <a:p>
            <a:pPr>
              <a:lnSpc>
                <a:spcPct val="80000"/>
              </a:lnSpc>
              <a:buFontTx/>
              <a:buNone/>
            </a:pPr>
            <a:r>
              <a:rPr lang="en-US" sz="1800" b="1" smtClean="0">
                <a:latin typeface="Courier New" pitchFamily="49" charset="0"/>
              </a:rPr>
              <a:t>byte c;</a:t>
            </a:r>
          </a:p>
          <a:p>
            <a:pPr>
              <a:lnSpc>
                <a:spcPct val="80000"/>
              </a:lnSpc>
              <a:buFontTx/>
              <a:buNone/>
            </a:pPr>
            <a:r>
              <a:rPr lang="en-US" sz="1800" b="1" smtClean="0">
                <a:latin typeface="Courier New" pitchFamily="49" charset="0"/>
              </a:rPr>
              <a:t>c = (byte) a &gt;&gt;&gt; 2</a:t>
            </a:r>
          </a:p>
          <a:p>
            <a:pPr>
              <a:lnSpc>
                <a:spcPct val="80000"/>
              </a:lnSpc>
              <a:buFontTx/>
              <a:buNone/>
            </a:pPr>
            <a:r>
              <a:rPr lang="en-US" sz="1800" b="1" smtClean="0">
                <a:latin typeface="Courier New" pitchFamily="49" charset="0"/>
              </a:rPr>
              <a:t>c = (byte) b &gt;&gt;&gt; 2</a:t>
            </a:r>
          </a:p>
          <a:p>
            <a:pPr>
              <a:lnSpc>
                <a:spcPct val="80000"/>
              </a:lnSpc>
              <a:buFontTx/>
              <a:buNone/>
            </a:pPr>
            <a:endParaRPr lang="en-US" sz="1800" b="1" smtClean="0">
              <a:latin typeface="Courier New" pitchFamily="49" charset="0"/>
            </a:endParaRPr>
          </a:p>
        </p:txBody>
      </p:sp>
      <p:sp>
        <p:nvSpPr>
          <p:cNvPr id="37892" name="Text Box 4"/>
          <p:cNvSpPr txBox="1">
            <a:spLocks noChangeArrowheads="1"/>
          </p:cNvSpPr>
          <p:nvPr/>
        </p:nvSpPr>
        <p:spPr bwMode="auto">
          <a:xfrm>
            <a:off x="152400" y="3922713"/>
            <a:ext cx="1008063"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pPr>
            <a:r>
              <a:rPr lang="en-US" sz="3600" b="1">
                <a:latin typeface="Courier New" pitchFamily="49" charset="0"/>
              </a:rPr>
              <a:t>&gt;&gt;&gt;</a:t>
            </a:r>
          </a:p>
          <a:p>
            <a:pPr algn="ctr">
              <a:lnSpc>
                <a:spcPct val="90000"/>
              </a:lnSpc>
            </a:pPr>
            <a:r>
              <a:rPr lang="en-US" sz="1800" b="1">
                <a:latin typeface="Arial" charset="0"/>
              </a:rPr>
              <a:t>Right</a:t>
            </a:r>
          </a:p>
          <a:p>
            <a:pPr algn="ctr">
              <a:lnSpc>
                <a:spcPct val="90000"/>
              </a:lnSpc>
            </a:pPr>
            <a:r>
              <a:rPr lang="en-US" sz="1800" b="1">
                <a:latin typeface="Arial" charset="0"/>
              </a:rPr>
              <a:t>Fill 0</a:t>
            </a:r>
            <a:endParaRPr lang="en-US" sz="3600" b="1">
              <a:latin typeface="Courier New" pitchFamily="49" charset="0"/>
            </a:endParaRPr>
          </a:p>
        </p:txBody>
      </p:sp>
      <p:sp>
        <p:nvSpPr>
          <p:cNvPr id="37893" name="Rectangle 5"/>
          <p:cNvSpPr>
            <a:spLocks noChangeArrowheads="1"/>
          </p:cNvSpPr>
          <p:nvPr/>
        </p:nvSpPr>
        <p:spPr bwMode="auto">
          <a:xfrm>
            <a:off x="1219200" y="3276600"/>
            <a:ext cx="777240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37160" rIns="182880" bIns="137160"/>
          <a:lstStyle/>
          <a:p>
            <a:pPr marL="342900" indent="-342900">
              <a:lnSpc>
                <a:spcPct val="80000"/>
              </a:lnSpc>
              <a:spcBef>
                <a:spcPct val="20000"/>
              </a:spcBef>
            </a:pPr>
            <a:r>
              <a:rPr lang="en-US" sz="1800" b="1">
                <a:latin typeface="Courier New" pitchFamily="49" charset="0"/>
              </a:rPr>
              <a:t>a                                  00000011          3</a:t>
            </a:r>
          </a:p>
          <a:p>
            <a:pPr marL="342900" indent="-342900">
              <a:lnSpc>
                <a:spcPct val="80000"/>
              </a:lnSpc>
              <a:spcBef>
                <a:spcPct val="20000"/>
              </a:spcBef>
            </a:pPr>
            <a:r>
              <a:rPr lang="en-US" sz="1800" b="1">
                <a:latin typeface="Courier New" pitchFamily="49" charset="0"/>
              </a:rPr>
              <a:t>a &gt;&gt;&gt; 2    00000000000000000000000000000000          0</a:t>
            </a:r>
          </a:p>
          <a:p>
            <a:pPr marL="342900" indent="-342900">
              <a:lnSpc>
                <a:spcPct val="80000"/>
              </a:lnSpc>
              <a:spcBef>
                <a:spcPct val="20000"/>
              </a:spcBef>
            </a:pPr>
            <a:r>
              <a:rPr lang="en-US" sz="1800" b="1">
                <a:latin typeface="Courier New" pitchFamily="49" charset="0"/>
              </a:rPr>
              <a:t>c = (byte)                         00000000          0</a:t>
            </a:r>
          </a:p>
          <a:p>
            <a:pPr marL="342900" indent="-342900">
              <a:lnSpc>
                <a:spcPct val="80000"/>
              </a:lnSpc>
              <a:spcBef>
                <a:spcPct val="20000"/>
              </a:spcBef>
            </a:pPr>
            <a:endParaRPr lang="en-US" sz="1800" b="1">
              <a:latin typeface="Courier New" pitchFamily="49" charset="0"/>
            </a:endParaRPr>
          </a:p>
          <a:p>
            <a:pPr marL="342900" indent="-342900">
              <a:lnSpc>
                <a:spcPct val="80000"/>
              </a:lnSpc>
              <a:spcBef>
                <a:spcPct val="20000"/>
              </a:spcBef>
            </a:pPr>
            <a:r>
              <a:rPr lang="en-US" sz="1800" b="1">
                <a:latin typeface="Courier New" pitchFamily="49" charset="0"/>
              </a:rPr>
              <a:t>b                                  11111100         -4</a:t>
            </a:r>
          </a:p>
          <a:p>
            <a:pPr marL="342900" indent="-342900">
              <a:lnSpc>
                <a:spcPct val="80000"/>
              </a:lnSpc>
              <a:spcBef>
                <a:spcPct val="20000"/>
              </a:spcBef>
            </a:pPr>
            <a:r>
              <a:rPr lang="en-US" sz="1800" b="1">
                <a:latin typeface="Courier New" pitchFamily="49" charset="0"/>
              </a:rPr>
              <a:t>b &gt;&gt;&gt; 2    00111111111111111111111111111111 1073741823</a:t>
            </a:r>
          </a:p>
          <a:p>
            <a:pPr marL="342900" indent="-342900">
              <a:lnSpc>
                <a:spcPct val="80000"/>
              </a:lnSpc>
              <a:spcBef>
                <a:spcPct val="20000"/>
              </a:spcBef>
            </a:pPr>
            <a:r>
              <a:rPr lang="en-US" sz="1800" b="1">
                <a:latin typeface="Courier New" pitchFamily="49" charset="0"/>
              </a:rPr>
              <a:t>c = (byte)  </a:t>
            </a:r>
            <a:r>
              <a:rPr lang="en-US" sz="1800" b="1">
                <a:solidFill>
                  <a:srgbClr val="FF0000"/>
                </a:solidFill>
                <a:latin typeface="Courier New" pitchFamily="49" charset="0"/>
              </a:rPr>
              <a:t>Much to big for byte   11111111         -1</a:t>
            </a:r>
          </a:p>
        </p:txBody>
      </p:sp>
    </p:spTree>
    <p:extLst>
      <p:ext uri="{BB962C8B-B14F-4D97-AF65-F5344CB8AC3E}">
        <p14:creationId xmlns:p14="http://schemas.microsoft.com/office/powerpoint/2010/main" val="3196480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3" name="Rectangle 39"/>
          <p:cNvSpPr>
            <a:spLocks noChangeArrowheads="1"/>
          </p:cNvSpPr>
          <p:nvPr/>
        </p:nvSpPr>
        <p:spPr bwMode="auto">
          <a:xfrm>
            <a:off x="1447800" y="3352800"/>
            <a:ext cx="37338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84" name="Rectangle 40"/>
          <p:cNvSpPr>
            <a:spLocks noChangeArrowheads="1"/>
          </p:cNvSpPr>
          <p:nvPr/>
        </p:nvSpPr>
        <p:spPr bwMode="auto">
          <a:xfrm>
            <a:off x="1447800" y="3810000"/>
            <a:ext cx="37338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Rectangle 2"/>
          <p:cNvSpPr>
            <a:spLocks noGrp="1" noChangeArrowheads="1"/>
          </p:cNvSpPr>
          <p:nvPr>
            <p:ph type="title"/>
          </p:nvPr>
        </p:nvSpPr>
        <p:spPr>
          <a:xfrm>
            <a:off x="533400" y="609600"/>
            <a:ext cx="8077200" cy="533400"/>
          </a:xfrm>
        </p:spPr>
        <p:txBody>
          <a:bodyPr>
            <a:normAutofit fontScale="90000"/>
          </a:bodyPr>
          <a:lstStyle/>
          <a:p>
            <a:r>
              <a:rPr lang="en-US" smtClean="0"/>
              <a:t>Assignment Operator (</a:t>
            </a:r>
            <a:r>
              <a:rPr lang="en-US" smtClean="0">
                <a:solidFill>
                  <a:schemeClr val="tx1"/>
                </a:solidFill>
              </a:rPr>
              <a:t>=</a:t>
            </a:r>
            <a:r>
              <a:rPr lang="en-US" smtClean="0"/>
              <a:t>) and Classes</a:t>
            </a:r>
          </a:p>
        </p:txBody>
      </p:sp>
      <p:sp>
        <p:nvSpPr>
          <p:cNvPr id="39941" name="Rectangle 3"/>
          <p:cNvSpPr>
            <a:spLocks noGrp="1" noChangeArrowheads="1"/>
          </p:cNvSpPr>
          <p:nvPr>
            <p:ph type="body" idx="1"/>
          </p:nvPr>
        </p:nvSpPr>
        <p:spPr>
          <a:xfrm>
            <a:off x="990600" y="1981200"/>
            <a:ext cx="4572000" cy="3429000"/>
          </a:xfrm>
        </p:spPr>
        <p:txBody>
          <a:bodyPr>
            <a:normAutofit fontScale="85000" lnSpcReduction="10000"/>
          </a:bodyPr>
          <a:lstStyle/>
          <a:p>
            <a:pPr algn="ctr">
              <a:buFontTx/>
              <a:buNone/>
            </a:pPr>
            <a:endParaRPr lang="en-US" sz="3600" b="1" smtClean="0">
              <a:latin typeface="Roman" pitchFamily="18"/>
            </a:endParaRPr>
          </a:p>
          <a:p>
            <a:pPr algn="ctr">
              <a:buFontTx/>
              <a:buNone/>
            </a:pPr>
            <a:endParaRPr lang="en-US" sz="3600" b="1" smtClean="0">
              <a:latin typeface="Roman" pitchFamily="18"/>
            </a:endParaRPr>
          </a:p>
          <a:p>
            <a:pPr algn="ctr">
              <a:buFontTx/>
              <a:buNone/>
            </a:pPr>
            <a:r>
              <a:rPr lang="en-US" b="1" smtClean="0">
                <a:latin typeface="Courier New" pitchFamily="49" charset="0"/>
              </a:rPr>
              <a:t>Date x = new Date();</a:t>
            </a:r>
          </a:p>
          <a:p>
            <a:pPr algn="ctr">
              <a:buFontTx/>
              <a:buNone/>
            </a:pPr>
            <a:r>
              <a:rPr lang="en-US" b="1" smtClean="0">
                <a:latin typeface="Courier New" pitchFamily="49" charset="0"/>
              </a:rPr>
              <a:t>Date y = new Date();</a:t>
            </a:r>
          </a:p>
          <a:p>
            <a:pPr algn="ctr">
              <a:buFontTx/>
              <a:buNone/>
            </a:pPr>
            <a:endParaRPr lang="en-US" b="1" smtClean="0">
              <a:latin typeface="Courier New" pitchFamily="49" charset="0"/>
            </a:endParaRPr>
          </a:p>
          <a:p>
            <a:pPr algn="ctr">
              <a:buFontTx/>
              <a:buNone/>
            </a:pPr>
            <a:r>
              <a:rPr lang="en-US" b="1" smtClean="0">
                <a:latin typeface="Courier New" pitchFamily="49" charset="0"/>
              </a:rPr>
              <a:t>x = y;</a:t>
            </a:r>
            <a:endParaRPr lang="en-US" sz="3600" smtClean="0"/>
          </a:p>
        </p:txBody>
      </p:sp>
      <p:grpSp>
        <p:nvGrpSpPr>
          <p:cNvPr id="31749" name="Group 5"/>
          <p:cNvGrpSpPr>
            <a:grpSpLocks/>
          </p:cNvGrpSpPr>
          <p:nvPr/>
        </p:nvGrpSpPr>
        <p:grpSpPr bwMode="auto">
          <a:xfrm>
            <a:off x="6781800" y="2286000"/>
            <a:ext cx="838200" cy="1066800"/>
            <a:chOff x="4800" y="2880"/>
            <a:chExt cx="528" cy="672"/>
          </a:xfrm>
        </p:grpSpPr>
        <p:sp>
          <p:nvSpPr>
            <p:cNvPr id="39962" name="Rectangle 6"/>
            <p:cNvSpPr>
              <a:spLocks noChangeArrowheads="1"/>
            </p:cNvSpPr>
            <p:nvPr/>
          </p:nvSpPr>
          <p:spPr bwMode="auto">
            <a:xfrm>
              <a:off x="4800" y="2880"/>
              <a:ext cx="528" cy="672"/>
            </a:xfrm>
            <a:prstGeom prst="rect">
              <a:avLst/>
            </a:prstGeom>
            <a:gradFill rotWithShape="0">
              <a:gsLst>
                <a:gs pos="0">
                  <a:srgbClr val="FFFFFF"/>
                </a:gs>
                <a:gs pos="100000">
                  <a:srgbClr val="CCEC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3" name="Group 7"/>
            <p:cNvGrpSpPr>
              <a:grpSpLocks/>
            </p:cNvGrpSpPr>
            <p:nvPr/>
          </p:nvGrpSpPr>
          <p:grpSpPr bwMode="auto">
            <a:xfrm>
              <a:off x="4896" y="2928"/>
              <a:ext cx="266" cy="576"/>
              <a:chOff x="1584" y="2880"/>
              <a:chExt cx="342" cy="864"/>
            </a:xfrm>
          </p:grpSpPr>
          <p:sp>
            <p:nvSpPr>
              <p:cNvPr id="39964" name="Rectangle 8"/>
              <p:cNvSpPr>
                <a:spLocks noChangeArrowheads="1"/>
              </p:cNvSpPr>
              <p:nvPr/>
            </p:nvSpPr>
            <p:spPr bwMode="auto">
              <a:xfrm>
                <a:off x="1680" y="3072"/>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Rectangle 9"/>
              <p:cNvSpPr>
                <a:spLocks noChangeArrowheads="1"/>
              </p:cNvSpPr>
              <p:nvPr/>
            </p:nvSpPr>
            <p:spPr bwMode="auto">
              <a:xfrm>
                <a:off x="1776"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Rectangle 10"/>
              <p:cNvSpPr>
                <a:spLocks noChangeArrowheads="1"/>
              </p:cNvSpPr>
              <p:nvPr/>
            </p:nvSpPr>
            <p:spPr bwMode="auto">
              <a:xfrm>
                <a:off x="1584"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7" name="AutoShape 11"/>
              <p:cNvSpPr>
                <a:spLocks noChangeArrowheads="1"/>
              </p:cNvSpPr>
              <p:nvPr/>
            </p:nvSpPr>
            <p:spPr bwMode="auto">
              <a:xfrm>
                <a:off x="1680" y="3264"/>
                <a:ext cx="144" cy="144"/>
              </a:xfrm>
              <a:prstGeom prst="flowChartDecision">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9968" name="AutoShape 12"/>
              <p:cNvCxnSpPr>
                <a:cxnSpLocks noChangeShapeType="1"/>
                <a:stCxn id="39964" idx="2"/>
                <a:endCxn id="39967" idx="0"/>
              </p:cNvCxnSpPr>
              <p:nvPr/>
            </p:nvCxnSpPr>
            <p:spPr bwMode="auto">
              <a:xfrm rot="5400000">
                <a:off x="1710" y="3216"/>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9" name="AutoShape 13"/>
              <p:cNvCxnSpPr>
                <a:cxnSpLocks noChangeShapeType="1"/>
                <a:stCxn id="39967" idx="1"/>
                <a:endCxn id="39966" idx="0"/>
              </p:cNvCxnSpPr>
              <p:nvPr/>
            </p:nvCxnSpPr>
            <p:spPr bwMode="auto">
              <a:xfrm rot="10800000" flipV="1">
                <a:off x="1656"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0" name="AutoShape 14"/>
              <p:cNvCxnSpPr>
                <a:cxnSpLocks noChangeShapeType="1"/>
                <a:stCxn id="39967" idx="3"/>
                <a:endCxn id="39965" idx="0"/>
              </p:cNvCxnSpPr>
              <p:nvPr/>
            </p:nvCxnSpPr>
            <p:spPr bwMode="auto">
              <a:xfrm>
                <a:off x="1830"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1" name="AutoShape 15"/>
              <p:cNvCxnSpPr>
                <a:cxnSpLocks noChangeShapeType="1"/>
                <a:stCxn id="39965" idx="3"/>
                <a:endCxn id="39964" idx="3"/>
              </p:cNvCxnSpPr>
              <p:nvPr/>
            </p:nvCxnSpPr>
            <p:spPr bwMode="auto">
              <a:xfrm flipH="1" flipV="1">
                <a:off x="1830" y="3120"/>
                <a:ext cx="96" cy="384"/>
              </a:xfrm>
              <a:prstGeom prst="bentConnector3">
                <a:avLst>
                  <a:gd name="adj1" fmla="val -42708"/>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72" name="AutoShape 16"/>
              <p:cNvSpPr>
                <a:spLocks noChangeArrowheads="1"/>
              </p:cNvSpPr>
              <p:nvPr/>
            </p:nvSpPr>
            <p:spPr bwMode="auto">
              <a:xfrm>
                <a:off x="1680" y="2880"/>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9973" name="AutoShape 17"/>
              <p:cNvCxnSpPr>
                <a:cxnSpLocks noChangeShapeType="1"/>
                <a:stCxn id="39966" idx="2"/>
                <a:endCxn id="39975" idx="1"/>
              </p:cNvCxnSpPr>
              <p:nvPr/>
            </p:nvCxnSpPr>
            <p:spPr bwMode="auto">
              <a:xfrm rot="5400000">
                <a:off x="1614" y="3600"/>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4" name="AutoShape 18"/>
              <p:cNvCxnSpPr>
                <a:cxnSpLocks noChangeShapeType="1"/>
                <a:stCxn id="39972" idx="4"/>
                <a:endCxn id="39964" idx="0"/>
              </p:cNvCxnSpPr>
              <p:nvPr/>
            </p:nvCxnSpPr>
            <p:spPr bwMode="auto">
              <a:xfrm rot="5400000">
                <a:off x="1710" y="3024"/>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75" name="AutoShape 19"/>
              <p:cNvSpPr>
                <a:spLocks noChangeArrowheads="1"/>
              </p:cNvSpPr>
              <p:nvPr/>
            </p:nvSpPr>
            <p:spPr bwMode="auto">
              <a:xfrm>
                <a:off x="1584" y="3648"/>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1764" name="Oval 20"/>
          <p:cNvSpPr>
            <a:spLocks noChangeArrowheads="1"/>
          </p:cNvSpPr>
          <p:nvPr/>
        </p:nvSpPr>
        <p:spPr bwMode="auto">
          <a:xfrm>
            <a:off x="2286000" y="32766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b="1">
              <a:latin typeface="Courier New" pitchFamily="49" charset="0"/>
            </a:endParaRPr>
          </a:p>
        </p:txBody>
      </p:sp>
      <p:cxnSp>
        <p:nvCxnSpPr>
          <p:cNvPr id="31765" name="AutoShape 21"/>
          <p:cNvCxnSpPr>
            <a:cxnSpLocks noChangeShapeType="1"/>
            <a:stCxn id="31764" idx="7"/>
            <a:endCxn id="39962" idx="1"/>
          </p:cNvCxnSpPr>
          <p:nvPr/>
        </p:nvCxnSpPr>
        <p:spPr bwMode="auto">
          <a:xfrm rot="-5400000">
            <a:off x="4440237" y="990601"/>
            <a:ext cx="512763" cy="417036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766" name="Group 22"/>
          <p:cNvGrpSpPr>
            <a:grpSpLocks/>
          </p:cNvGrpSpPr>
          <p:nvPr/>
        </p:nvGrpSpPr>
        <p:grpSpPr bwMode="auto">
          <a:xfrm>
            <a:off x="5486400" y="3810000"/>
            <a:ext cx="838200" cy="1066800"/>
            <a:chOff x="4800" y="2880"/>
            <a:chExt cx="528" cy="672"/>
          </a:xfrm>
        </p:grpSpPr>
        <p:sp>
          <p:nvSpPr>
            <p:cNvPr id="39948" name="Rectangle 23"/>
            <p:cNvSpPr>
              <a:spLocks noChangeArrowheads="1"/>
            </p:cNvSpPr>
            <p:nvPr/>
          </p:nvSpPr>
          <p:spPr bwMode="auto">
            <a:xfrm>
              <a:off x="4800" y="2880"/>
              <a:ext cx="528" cy="672"/>
            </a:xfrm>
            <a:prstGeom prst="rect">
              <a:avLst/>
            </a:prstGeom>
            <a:gradFill rotWithShape="0">
              <a:gsLst>
                <a:gs pos="0">
                  <a:srgbClr val="FFFFFF"/>
                </a:gs>
                <a:gs pos="100000">
                  <a:srgbClr val="CCEC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49" name="Group 24"/>
            <p:cNvGrpSpPr>
              <a:grpSpLocks/>
            </p:cNvGrpSpPr>
            <p:nvPr/>
          </p:nvGrpSpPr>
          <p:grpSpPr bwMode="auto">
            <a:xfrm>
              <a:off x="4896" y="2928"/>
              <a:ext cx="266" cy="576"/>
              <a:chOff x="1584" y="2880"/>
              <a:chExt cx="342" cy="864"/>
            </a:xfrm>
          </p:grpSpPr>
          <p:sp>
            <p:nvSpPr>
              <p:cNvPr id="39950" name="Rectangle 25"/>
              <p:cNvSpPr>
                <a:spLocks noChangeArrowheads="1"/>
              </p:cNvSpPr>
              <p:nvPr/>
            </p:nvSpPr>
            <p:spPr bwMode="auto">
              <a:xfrm>
                <a:off x="1680" y="3072"/>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26"/>
              <p:cNvSpPr>
                <a:spLocks noChangeArrowheads="1"/>
              </p:cNvSpPr>
              <p:nvPr/>
            </p:nvSpPr>
            <p:spPr bwMode="auto">
              <a:xfrm>
                <a:off x="1776"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2" name="Rectangle 27"/>
              <p:cNvSpPr>
                <a:spLocks noChangeArrowheads="1"/>
              </p:cNvSpPr>
              <p:nvPr/>
            </p:nvSpPr>
            <p:spPr bwMode="auto">
              <a:xfrm>
                <a:off x="1584"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AutoShape 28"/>
              <p:cNvSpPr>
                <a:spLocks noChangeArrowheads="1"/>
              </p:cNvSpPr>
              <p:nvPr/>
            </p:nvSpPr>
            <p:spPr bwMode="auto">
              <a:xfrm>
                <a:off x="1680" y="3264"/>
                <a:ext cx="144" cy="144"/>
              </a:xfrm>
              <a:prstGeom prst="flowChartDecision">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9954" name="AutoShape 29"/>
              <p:cNvCxnSpPr>
                <a:cxnSpLocks noChangeShapeType="1"/>
                <a:stCxn id="39950" idx="2"/>
                <a:endCxn id="39953" idx="0"/>
              </p:cNvCxnSpPr>
              <p:nvPr/>
            </p:nvCxnSpPr>
            <p:spPr bwMode="auto">
              <a:xfrm rot="5400000">
                <a:off x="1710" y="3216"/>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5" name="AutoShape 30"/>
              <p:cNvCxnSpPr>
                <a:cxnSpLocks noChangeShapeType="1"/>
                <a:stCxn id="39953" idx="1"/>
                <a:endCxn id="39952" idx="0"/>
              </p:cNvCxnSpPr>
              <p:nvPr/>
            </p:nvCxnSpPr>
            <p:spPr bwMode="auto">
              <a:xfrm rot="10800000" flipV="1">
                <a:off x="1656"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6" name="AutoShape 31"/>
              <p:cNvCxnSpPr>
                <a:cxnSpLocks noChangeShapeType="1"/>
                <a:stCxn id="39953" idx="3"/>
                <a:endCxn id="39951" idx="0"/>
              </p:cNvCxnSpPr>
              <p:nvPr/>
            </p:nvCxnSpPr>
            <p:spPr bwMode="auto">
              <a:xfrm>
                <a:off x="1830"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7" name="AutoShape 32"/>
              <p:cNvCxnSpPr>
                <a:cxnSpLocks noChangeShapeType="1"/>
                <a:stCxn id="39951" idx="3"/>
                <a:endCxn id="39950" idx="3"/>
              </p:cNvCxnSpPr>
              <p:nvPr/>
            </p:nvCxnSpPr>
            <p:spPr bwMode="auto">
              <a:xfrm flipH="1" flipV="1">
                <a:off x="1830" y="3120"/>
                <a:ext cx="96" cy="384"/>
              </a:xfrm>
              <a:prstGeom prst="bentConnector3">
                <a:avLst>
                  <a:gd name="adj1" fmla="val -42708"/>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8" name="AutoShape 33"/>
              <p:cNvSpPr>
                <a:spLocks noChangeArrowheads="1"/>
              </p:cNvSpPr>
              <p:nvPr/>
            </p:nvSpPr>
            <p:spPr bwMode="auto">
              <a:xfrm>
                <a:off x="1680" y="2880"/>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9959" name="AutoShape 34"/>
              <p:cNvCxnSpPr>
                <a:cxnSpLocks noChangeShapeType="1"/>
                <a:stCxn id="39952" idx="2"/>
                <a:endCxn id="39961" idx="1"/>
              </p:cNvCxnSpPr>
              <p:nvPr/>
            </p:nvCxnSpPr>
            <p:spPr bwMode="auto">
              <a:xfrm rot="5400000">
                <a:off x="1614" y="3600"/>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0" name="AutoShape 35"/>
              <p:cNvCxnSpPr>
                <a:cxnSpLocks noChangeShapeType="1"/>
                <a:stCxn id="39958" idx="4"/>
                <a:endCxn id="39950" idx="0"/>
              </p:cNvCxnSpPr>
              <p:nvPr/>
            </p:nvCxnSpPr>
            <p:spPr bwMode="auto">
              <a:xfrm rot="5400000">
                <a:off x="1710" y="3024"/>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61" name="AutoShape 36"/>
              <p:cNvSpPr>
                <a:spLocks noChangeArrowheads="1"/>
              </p:cNvSpPr>
              <p:nvPr/>
            </p:nvSpPr>
            <p:spPr bwMode="auto">
              <a:xfrm>
                <a:off x="1584" y="3648"/>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1781" name="Oval 37"/>
          <p:cNvSpPr>
            <a:spLocks noChangeArrowheads="1"/>
          </p:cNvSpPr>
          <p:nvPr/>
        </p:nvSpPr>
        <p:spPr bwMode="auto">
          <a:xfrm>
            <a:off x="2286000" y="37338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b="1">
              <a:latin typeface="Courier New" pitchFamily="49" charset="0"/>
            </a:endParaRPr>
          </a:p>
        </p:txBody>
      </p:sp>
      <p:cxnSp>
        <p:nvCxnSpPr>
          <p:cNvPr id="31782" name="AutoShape 38"/>
          <p:cNvCxnSpPr>
            <a:cxnSpLocks noChangeShapeType="1"/>
            <a:stCxn id="31781" idx="5"/>
            <a:endCxn id="39948" idx="1"/>
          </p:cNvCxnSpPr>
          <p:nvPr/>
        </p:nvCxnSpPr>
        <p:spPr bwMode="auto">
          <a:xfrm rot="16200000" flipH="1">
            <a:off x="3906838" y="2763838"/>
            <a:ext cx="284162" cy="287496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9421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dissolve">
                                      <p:cBhvr>
                                        <p:cTn id="11" dur="500"/>
                                        <p:tgtEl>
                                          <p:spTgt spid="317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1764"/>
                                        </p:tgtEl>
                                        <p:attrNameLst>
                                          <p:attrName>style.visibility</p:attrName>
                                        </p:attrNameLst>
                                      </p:cBhvr>
                                      <p:to>
                                        <p:strVal val="visible"/>
                                      </p:to>
                                    </p:set>
                                    <p:animEffect transition="in" filter="dissolve">
                                      <p:cBhvr>
                                        <p:cTn id="16" dur="500"/>
                                        <p:tgtEl>
                                          <p:spTgt spid="31764"/>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31765"/>
                                        </p:tgtEl>
                                        <p:attrNameLst>
                                          <p:attrName>style.visibility</p:attrName>
                                        </p:attrNameLst>
                                      </p:cBhvr>
                                      <p:to>
                                        <p:strVal val="visible"/>
                                      </p:to>
                                    </p:set>
                                    <p:animEffect transition="in" filter="dissolve">
                                      <p:cBhvr>
                                        <p:cTn id="20" dur="500"/>
                                        <p:tgtEl>
                                          <p:spTgt spid="3176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178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1766"/>
                                        </p:tgtEl>
                                        <p:attrNameLst>
                                          <p:attrName>style.visibility</p:attrName>
                                        </p:attrNameLst>
                                      </p:cBhvr>
                                      <p:to>
                                        <p:strVal val="visible"/>
                                      </p:to>
                                    </p:set>
                                    <p:animEffect transition="in" filter="dissolve">
                                      <p:cBhvr>
                                        <p:cTn id="29" dur="500"/>
                                        <p:tgtEl>
                                          <p:spTgt spid="3176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1781"/>
                                        </p:tgtEl>
                                        <p:attrNameLst>
                                          <p:attrName>style.visibility</p:attrName>
                                        </p:attrNameLst>
                                      </p:cBhvr>
                                      <p:to>
                                        <p:strVal val="visible"/>
                                      </p:to>
                                    </p:set>
                                    <p:animEffect transition="in" filter="dissolve">
                                      <p:cBhvr>
                                        <p:cTn id="34" dur="500"/>
                                        <p:tgtEl>
                                          <p:spTgt spid="31781"/>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31782"/>
                                        </p:tgtEl>
                                        <p:attrNameLst>
                                          <p:attrName>style.visibility</p:attrName>
                                        </p:attrNameLst>
                                      </p:cBhvr>
                                      <p:to>
                                        <p:strVal val="visible"/>
                                      </p:to>
                                    </p:set>
                                    <p:animEffect transition="in" filter="dissolve">
                                      <p:cBhvr>
                                        <p:cTn id="38" dur="500"/>
                                        <p:tgtEl>
                                          <p:spTgt spid="3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3" grpId="0" animBg="1"/>
      <p:bldP spid="31784" grpId="0" animBg="1"/>
      <p:bldP spid="31764" grpId="0" animBg="1" autoUpdateAnimBg="0"/>
      <p:bldP spid="3178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08" name="Rectangle 40"/>
          <p:cNvSpPr>
            <a:spLocks noChangeArrowheads="1"/>
          </p:cNvSpPr>
          <p:nvPr/>
        </p:nvSpPr>
        <p:spPr bwMode="auto">
          <a:xfrm>
            <a:off x="1295400" y="4648200"/>
            <a:ext cx="37338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2"/>
          <p:cNvSpPr>
            <a:spLocks noGrp="1" noChangeArrowheads="1"/>
          </p:cNvSpPr>
          <p:nvPr>
            <p:ph type="title"/>
          </p:nvPr>
        </p:nvSpPr>
        <p:spPr>
          <a:xfrm>
            <a:off x="533400" y="609600"/>
            <a:ext cx="8077200" cy="533400"/>
          </a:xfrm>
        </p:spPr>
        <p:txBody>
          <a:bodyPr>
            <a:normAutofit fontScale="90000"/>
          </a:bodyPr>
          <a:lstStyle/>
          <a:p>
            <a:r>
              <a:rPr lang="en-US" smtClean="0"/>
              <a:t>Assignment Operator (</a:t>
            </a:r>
            <a:r>
              <a:rPr lang="en-US" smtClean="0">
                <a:solidFill>
                  <a:schemeClr val="tx1"/>
                </a:solidFill>
              </a:rPr>
              <a:t>=</a:t>
            </a:r>
            <a:r>
              <a:rPr lang="en-US" smtClean="0"/>
              <a:t>) and Classes</a:t>
            </a:r>
          </a:p>
        </p:txBody>
      </p:sp>
      <p:sp>
        <p:nvSpPr>
          <p:cNvPr id="40964" name="Rectangle 3"/>
          <p:cNvSpPr>
            <a:spLocks noGrp="1" noChangeArrowheads="1"/>
          </p:cNvSpPr>
          <p:nvPr>
            <p:ph type="body" idx="1"/>
          </p:nvPr>
        </p:nvSpPr>
        <p:spPr>
          <a:xfrm>
            <a:off x="990600" y="1981200"/>
            <a:ext cx="4572000" cy="3429000"/>
          </a:xfrm>
        </p:spPr>
        <p:txBody>
          <a:bodyPr>
            <a:normAutofit fontScale="85000" lnSpcReduction="10000"/>
          </a:bodyPr>
          <a:lstStyle/>
          <a:p>
            <a:pPr algn="ctr">
              <a:buFontTx/>
              <a:buNone/>
            </a:pPr>
            <a:endParaRPr lang="en-US" sz="3600" b="1" smtClean="0">
              <a:latin typeface="Roman" pitchFamily="18"/>
            </a:endParaRPr>
          </a:p>
          <a:p>
            <a:pPr algn="ctr">
              <a:buFontTx/>
              <a:buNone/>
            </a:pPr>
            <a:endParaRPr lang="en-US" sz="3600" b="1" smtClean="0">
              <a:latin typeface="Roman" pitchFamily="18"/>
            </a:endParaRPr>
          </a:p>
          <a:p>
            <a:pPr algn="ctr">
              <a:buFontTx/>
              <a:buNone/>
            </a:pPr>
            <a:r>
              <a:rPr lang="en-US" b="1" smtClean="0">
                <a:latin typeface="Courier New" pitchFamily="49" charset="0"/>
              </a:rPr>
              <a:t>Date x = new Date();</a:t>
            </a:r>
          </a:p>
          <a:p>
            <a:pPr algn="ctr">
              <a:buFontTx/>
              <a:buNone/>
            </a:pPr>
            <a:r>
              <a:rPr lang="en-US" b="1" smtClean="0">
                <a:latin typeface="Courier New" pitchFamily="49" charset="0"/>
              </a:rPr>
              <a:t>Date y = new Date();</a:t>
            </a:r>
          </a:p>
          <a:p>
            <a:pPr algn="ctr">
              <a:buFontTx/>
              <a:buNone/>
            </a:pPr>
            <a:endParaRPr lang="en-US" b="1" smtClean="0">
              <a:latin typeface="Courier New" pitchFamily="49" charset="0"/>
            </a:endParaRPr>
          </a:p>
          <a:p>
            <a:pPr algn="ctr">
              <a:buFontTx/>
              <a:buNone/>
            </a:pPr>
            <a:r>
              <a:rPr lang="en-US" b="1" smtClean="0">
                <a:latin typeface="Courier New" pitchFamily="49" charset="0"/>
              </a:rPr>
              <a:t>x = y;</a:t>
            </a:r>
            <a:endParaRPr lang="en-US" sz="3600" smtClean="0"/>
          </a:p>
        </p:txBody>
      </p:sp>
      <p:grpSp>
        <p:nvGrpSpPr>
          <p:cNvPr id="40965" name="Group 5"/>
          <p:cNvGrpSpPr>
            <a:grpSpLocks/>
          </p:cNvGrpSpPr>
          <p:nvPr/>
        </p:nvGrpSpPr>
        <p:grpSpPr bwMode="auto">
          <a:xfrm>
            <a:off x="6781800" y="2286000"/>
            <a:ext cx="838200" cy="1066800"/>
            <a:chOff x="4800" y="2880"/>
            <a:chExt cx="528" cy="672"/>
          </a:xfrm>
        </p:grpSpPr>
        <p:sp>
          <p:nvSpPr>
            <p:cNvPr id="40991" name="Rectangle 6"/>
            <p:cNvSpPr>
              <a:spLocks noChangeArrowheads="1"/>
            </p:cNvSpPr>
            <p:nvPr/>
          </p:nvSpPr>
          <p:spPr bwMode="auto">
            <a:xfrm>
              <a:off x="4800" y="2880"/>
              <a:ext cx="528" cy="672"/>
            </a:xfrm>
            <a:prstGeom prst="rect">
              <a:avLst/>
            </a:prstGeom>
            <a:gradFill rotWithShape="0">
              <a:gsLst>
                <a:gs pos="0">
                  <a:srgbClr val="FFFFFF"/>
                </a:gs>
                <a:gs pos="100000">
                  <a:srgbClr val="CCEC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92" name="Group 7"/>
            <p:cNvGrpSpPr>
              <a:grpSpLocks/>
            </p:cNvGrpSpPr>
            <p:nvPr/>
          </p:nvGrpSpPr>
          <p:grpSpPr bwMode="auto">
            <a:xfrm>
              <a:off x="4896" y="2928"/>
              <a:ext cx="266" cy="576"/>
              <a:chOff x="1584" y="2880"/>
              <a:chExt cx="342" cy="864"/>
            </a:xfrm>
          </p:grpSpPr>
          <p:sp>
            <p:nvSpPr>
              <p:cNvPr id="40993" name="Rectangle 8"/>
              <p:cNvSpPr>
                <a:spLocks noChangeArrowheads="1"/>
              </p:cNvSpPr>
              <p:nvPr/>
            </p:nvSpPr>
            <p:spPr bwMode="auto">
              <a:xfrm>
                <a:off x="1680" y="3072"/>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Rectangle 9"/>
              <p:cNvSpPr>
                <a:spLocks noChangeArrowheads="1"/>
              </p:cNvSpPr>
              <p:nvPr/>
            </p:nvSpPr>
            <p:spPr bwMode="auto">
              <a:xfrm>
                <a:off x="1776"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Rectangle 10"/>
              <p:cNvSpPr>
                <a:spLocks noChangeArrowheads="1"/>
              </p:cNvSpPr>
              <p:nvPr/>
            </p:nvSpPr>
            <p:spPr bwMode="auto">
              <a:xfrm>
                <a:off x="1584"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AutoShape 11"/>
              <p:cNvSpPr>
                <a:spLocks noChangeArrowheads="1"/>
              </p:cNvSpPr>
              <p:nvPr/>
            </p:nvSpPr>
            <p:spPr bwMode="auto">
              <a:xfrm>
                <a:off x="1680" y="3264"/>
                <a:ext cx="144" cy="144"/>
              </a:xfrm>
              <a:prstGeom prst="flowChartDecision">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0997" name="AutoShape 12"/>
              <p:cNvCxnSpPr>
                <a:cxnSpLocks noChangeShapeType="1"/>
                <a:stCxn id="40993" idx="2"/>
                <a:endCxn id="40996" idx="0"/>
              </p:cNvCxnSpPr>
              <p:nvPr/>
            </p:nvCxnSpPr>
            <p:spPr bwMode="auto">
              <a:xfrm rot="5400000">
                <a:off x="1710" y="3216"/>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98" name="AutoShape 13"/>
              <p:cNvCxnSpPr>
                <a:cxnSpLocks noChangeShapeType="1"/>
                <a:stCxn id="40996" idx="1"/>
                <a:endCxn id="40995" idx="0"/>
              </p:cNvCxnSpPr>
              <p:nvPr/>
            </p:nvCxnSpPr>
            <p:spPr bwMode="auto">
              <a:xfrm rot="10800000" flipV="1">
                <a:off x="1656"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99" name="AutoShape 14"/>
              <p:cNvCxnSpPr>
                <a:cxnSpLocks noChangeShapeType="1"/>
                <a:stCxn id="40996" idx="3"/>
                <a:endCxn id="40994" idx="0"/>
              </p:cNvCxnSpPr>
              <p:nvPr/>
            </p:nvCxnSpPr>
            <p:spPr bwMode="auto">
              <a:xfrm>
                <a:off x="1830"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00" name="AutoShape 15"/>
              <p:cNvCxnSpPr>
                <a:cxnSpLocks noChangeShapeType="1"/>
                <a:stCxn id="40994" idx="3"/>
                <a:endCxn id="40993" idx="3"/>
              </p:cNvCxnSpPr>
              <p:nvPr/>
            </p:nvCxnSpPr>
            <p:spPr bwMode="auto">
              <a:xfrm flipH="1" flipV="1">
                <a:off x="1830" y="3120"/>
                <a:ext cx="96" cy="384"/>
              </a:xfrm>
              <a:prstGeom prst="bentConnector3">
                <a:avLst>
                  <a:gd name="adj1" fmla="val -42708"/>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01" name="AutoShape 16"/>
              <p:cNvSpPr>
                <a:spLocks noChangeArrowheads="1"/>
              </p:cNvSpPr>
              <p:nvPr/>
            </p:nvSpPr>
            <p:spPr bwMode="auto">
              <a:xfrm>
                <a:off x="1680" y="2880"/>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1002" name="AutoShape 17"/>
              <p:cNvCxnSpPr>
                <a:cxnSpLocks noChangeShapeType="1"/>
                <a:stCxn id="40995" idx="2"/>
                <a:endCxn id="41004" idx="1"/>
              </p:cNvCxnSpPr>
              <p:nvPr/>
            </p:nvCxnSpPr>
            <p:spPr bwMode="auto">
              <a:xfrm rot="5400000">
                <a:off x="1614" y="3600"/>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03" name="AutoShape 18"/>
              <p:cNvCxnSpPr>
                <a:cxnSpLocks noChangeShapeType="1"/>
                <a:stCxn id="41001" idx="4"/>
                <a:endCxn id="40993" idx="0"/>
              </p:cNvCxnSpPr>
              <p:nvPr/>
            </p:nvCxnSpPr>
            <p:spPr bwMode="auto">
              <a:xfrm rot="5400000">
                <a:off x="1710" y="3024"/>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04" name="AutoShape 19"/>
              <p:cNvSpPr>
                <a:spLocks noChangeArrowheads="1"/>
              </p:cNvSpPr>
              <p:nvPr/>
            </p:nvSpPr>
            <p:spPr bwMode="auto">
              <a:xfrm>
                <a:off x="1584" y="3648"/>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2788" name="Oval 20"/>
          <p:cNvSpPr>
            <a:spLocks noChangeArrowheads="1"/>
          </p:cNvSpPr>
          <p:nvPr/>
        </p:nvSpPr>
        <p:spPr bwMode="auto">
          <a:xfrm>
            <a:off x="2590800" y="4572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b="1">
              <a:latin typeface="Courier New" pitchFamily="49" charset="0"/>
            </a:endParaRPr>
          </a:p>
        </p:txBody>
      </p:sp>
      <p:cxnSp>
        <p:nvCxnSpPr>
          <p:cNvPr id="32789" name="AutoShape 21"/>
          <p:cNvCxnSpPr>
            <a:cxnSpLocks noChangeShapeType="1"/>
            <a:stCxn id="32788" idx="7"/>
            <a:endCxn id="40977" idx="1"/>
          </p:cNvCxnSpPr>
          <p:nvPr/>
        </p:nvCxnSpPr>
        <p:spPr bwMode="auto">
          <a:xfrm rot="-5400000">
            <a:off x="4059237" y="3200401"/>
            <a:ext cx="284163" cy="257016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968" name="Group 22"/>
          <p:cNvGrpSpPr>
            <a:grpSpLocks/>
          </p:cNvGrpSpPr>
          <p:nvPr/>
        </p:nvGrpSpPr>
        <p:grpSpPr bwMode="auto">
          <a:xfrm>
            <a:off x="5486400" y="3810000"/>
            <a:ext cx="838200" cy="1066800"/>
            <a:chOff x="4800" y="2880"/>
            <a:chExt cx="528" cy="672"/>
          </a:xfrm>
        </p:grpSpPr>
        <p:sp>
          <p:nvSpPr>
            <p:cNvPr id="40977" name="Rectangle 23"/>
            <p:cNvSpPr>
              <a:spLocks noChangeArrowheads="1"/>
            </p:cNvSpPr>
            <p:nvPr/>
          </p:nvSpPr>
          <p:spPr bwMode="auto">
            <a:xfrm>
              <a:off x="4800" y="2880"/>
              <a:ext cx="528" cy="672"/>
            </a:xfrm>
            <a:prstGeom prst="rect">
              <a:avLst/>
            </a:prstGeom>
            <a:gradFill rotWithShape="0">
              <a:gsLst>
                <a:gs pos="0">
                  <a:srgbClr val="FFFFFF"/>
                </a:gs>
                <a:gs pos="100000">
                  <a:srgbClr val="CCEC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78" name="Group 24"/>
            <p:cNvGrpSpPr>
              <a:grpSpLocks/>
            </p:cNvGrpSpPr>
            <p:nvPr/>
          </p:nvGrpSpPr>
          <p:grpSpPr bwMode="auto">
            <a:xfrm>
              <a:off x="4896" y="2928"/>
              <a:ext cx="266" cy="576"/>
              <a:chOff x="1584" y="2880"/>
              <a:chExt cx="342" cy="864"/>
            </a:xfrm>
          </p:grpSpPr>
          <p:sp>
            <p:nvSpPr>
              <p:cNvPr id="40979" name="Rectangle 25"/>
              <p:cNvSpPr>
                <a:spLocks noChangeArrowheads="1"/>
              </p:cNvSpPr>
              <p:nvPr/>
            </p:nvSpPr>
            <p:spPr bwMode="auto">
              <a:xfrm>
                <a:off x="1680" y="3072"/>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0" name="Rectangle 26"/>
              <p:cNvSpPr>
                <a:spLocks noChangeArrowheads="1"/>
              </p:cNvSpPr>
              <p:nvPr/>
            </p:nvSpPr>
            <p:spPr bwMode="auto">
              <a:xfrm>
                <a:off x="1776"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Rectangle 27"/>
              <p:cNvSpPr>
                <a:spLocks noChangeArrowheads="1"/>
              </p:cNvSpPr>
              <p:nvPr/>
            </p:nvSpPr>
            <p:spPr bwMode="auto">
              <a:xfrm>
                <a:off x="1584" y="3456"/>
                <a:ext cx="144" cy="96"/>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2" name="AutoShape 28"/>
              <p:cNvSpPr>
                <a:spLocks noChangeArrowheads="1"/>
              </p:cNvSpPr>
              <p:nvPr/>
            </p:nvSpPr>
            <p:spPr bwMode="auto">
              <a:xfrm>
                <a:off x="1680" y="3264"/>
                <a:ext cx="144" cy="144"/>
              </a:xfrm>
              <a:prstGeom prst="flowChartDecision">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0983" name="AutoShape 29"/>
              <p:cNvCxnSpPr>
                <a:cxnSpLocks noChangeShapeType="1"/>
                <a:stCxn id="40979" idx="2"/>
                <a:endCxn id="40982" idx="0"/>
              </p:cNvCxnSpPr>
              <p:nvPr/>
            </p:nvCxnSpPr>
            <p:spPr bwMode="auto">
              <a:xfrm rot="5400000">
                <a:off x="1710" y="3216"/>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4" name="AutoShape 30"/>
              <p:cNvCxnSpPr>
                <a:cxnSpLocks noChangeShapeType="1"/>
                <a:stCxn id="40982" idx="1"/>
                <a:endCxn id="40981" idx="0"/>
              </p:cNvCxnSpPr>
              <p:nvPr/>
            </p:nvCxnSpPr>
            <p:spPr bwMode="auto">
              <a:xfrm rot="10800000" flipV="1">
                <a:off x="1656"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5" name="AutoShape 31"/>
              <p:cNvCxnSpPr>
                <a:cxnSpLocks noChangeShapeType="1"/>
                <a:stCxn id="40982" idx="3"/>
                <a:endCxn id="40980" idx="0"/>
              </p:cNvCxnSpPr>
              <p:nvPr/>
            </p:nvCxnSpPr>
            <p:spPr bwMode="auto">
              <a:xfrm>
                <a:off x="1830" y="3336"/>
                <a:ext cx="18" cy="114"/>
              </a:xfrm>
              <a:prstGeom prst="bentConnector2">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6" name="AutoShape 32"/>
              <p:cNvCxnSpPr>
                <a:cxnSpLocks noChangeShapeType="1"/>
                <a:stCxn id="40980" idx="3"/>
                <a:endCxn id="40979" idx="3"/>
              </p:cNvCxnSpPr>
              <p:nvPr/>
            </p:nvCxnSpPr>
            <p:spPr bwMode="auto">
              <a:xfrm flipH="1" flipV="1">
                <a:off x="1830" y="3120"/>
                <a:ext cx="96" cy="384"/>
              </a:xfrm>
              <a:prstGeom prst="bentConnector3">
                <a:avLst>
                  <a:gd name="adj1" fmla="val -42708"/>
                </a:avLst>
              </a:prstGeom>
              <a:noFill/>
              <a:ln w="19050">
                <a:solidFill>
                  <a:srgbClr val="000000"/>
                </a:solidFill>
                <a:miter lim="800000"/>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87" name="AutoShape 33"/>
              <p:cNvSpPr>
                <a:spLocks noChangeArrowheads="1"/>
              </p:cNvSpPr>
              <p:nvPr/>
            </p:nvSpPr>
            <p:spPr bwMode="auto">
              <a:xfrm>
                <a:off x="1680" y="2880"/>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0988" name="AutoShape 34"/>
              <p:cNvCxnSpPr>
                <a:cxnSpLocks noChangeShapeType="1"/>
                <a:stCxn id="40981" idx="2"/>
                <a:endCxn id="40990" idx="1"/>
              </p:cNvCxnSpPr>
              <p:nvPr/>
            </p:nvCxnSpPr>
            <p:spPr bwMode="auto">
              <a:xfrm rot="5400000">
                <a:off x="1614" y="3600"/>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89" name="AutoShape 35"/>
              <p:cNvCxnSpPr>
                <a:cxnSpLocks noChangeShapeType="1"/>
                <a:stCxn id="40987" idx="4"/>
                <a:endCxn id="40979" idx="0"/>
              </p:cNvCxnSpPr>
              <p:nvPr/>
            </p:nvCxnSpPr>
            <p:spPr bwMode="auto">
              <a:xfrm rot="5400000">
                <a:off x="1710" y="3024"/>
                <a:ext cx="84" cy="0"/>
              </a:xfrm>
              <a:prstGeom prst="straightConnector1">
                <a:avLst/>
              </a:prstGeom>
              <a:noFill/>
              <a:ln w="19050">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90" name="AutoShape 36"/>
              <p:cNvSpPr>
                <a:spLocks noChangeArrowheads="1"/>
              </p:cNvSpPr>
              <p:nvPr/>
            </p:nvSpPr>
            <p:spPr bwMode="auto">
              <a:xfrm>
                <a:off x="1584" y="3648"/>
                <a:ext cx="144" cy="96"/>
              </a:xfrm>
              <a:prstGeom prst="flowChartInputOutpu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2805" name="Oval 37"/>
          <p:cNvSpPr>
            <a:spLocks noChangeArrowheads="1"/>
          </p:cNvSpPr>
          <p:nvPr/>
        </p:nvSpPr>
        <p:spPr bwMode="auto">
          <a:xfrm>
            <a:off x="3352800" y="4572000"/>
            <a:ext cx="3810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b="1">
              <a:latin typeface="Courier New" pitchFamily="49" charset="0"/>
            </a:endParaRPr>
          </a:p>
        </p:txBody>
      </p:sp>
      <p:cxnSp>
        <p:nvCxnSpPr>
          <p:cNvPr id="32806" name="AutoShape 38"/>
          <p:cNvCxnSpPr>
            <a:cxnSpLocks noChangeShapeType="1"/>
            <a:stCxn id="32805" idx="6"/>
            <a:endCxn id="40977" idx="1"/>
          </p:cNvCxnSpPr>
          <p:nvPr/>
        </p:nvCxnSpPr>
        <p:spPr bwMode="auto">
          <a:xfrm flipV="1">
            <a:off x="3733800" y="4343400"/>
            <a:ext cx="1752600" cy="419100"/>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07" name="AutoShape 39"/>
          <p:cNvCxnSpPr>
            <a:cxnSpLocks noChangeShapeType="1"/>
            <a:stCxn id="32788" idx="7"/>
            <a:endCxn id="40991" idx="1"/>
          </p:cNvCxnSpPr>
          <p:nvPr/>
        </p:nvCxnSpPr>
        <p:spPr bwMode="auto">
          <a:xfrm rot="-5400000">
            <a:off x="3944937" y="1790701"/>
            <a:ext cx="1808163" cy="386556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09" name="Rectangle 41"/>
          <p:cNvSpPr>
            <a:spLocks noChangeArrowheads="1"/>
          </p:cNvSpPr>
          <p:nvPr/>
        </p:nvSpPr>
        <p:spPr bwMode="auto">
          <a:xfrm>
            <a:off x="6781800" y="2286000"/>
            <a:ext cx="838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0" name="Rectangle 42"/>
          <p:cNvSpPr>
            <a:spLocks noChangeArrowheads="1"/>
          </p:cNvSpPr>
          <p:nvPr/>
        </p:nvSpPr>
        <p:spPr bwMode="auto">
          <a:xfrm>
            <a:off x="6781800" y="2514600"/>
            <a:ext cx="838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1" name="Rectangle 43"/>
          <p:cNvSpPr>
            <a:spLocks noChangeArrowheads="1"/>
          </p:cNvSpPr>
          <p:nvPr/>
        </p:nvSpPr>
        <p:spPr bwMode="auto">
          <a:xfrm>
            <a:off x="6781800" y="2743200"/>
            <a:ext cx="838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2" name="Rectangle 44"/>
          <p:cNvSpPr>
            <a:spLocks noChangeArrowheads="1"/>
          </p:cNvSpPr>
          <p:nvPr/>
        </p:nvSpPr>
        <p:spPr bwMode="auto">
          <a:xfrm>
            <a:off x="6781800" y="2971800"/>
            <a:ext cx="838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13" name="Rectangle 45"/>
          <p:cNvSpPr>
            <a:spLocks noChangeArrowheads="1"/>
          </p:cNvSpPr>
          <p:nvPr/>
        </p:nvSpPr>
        <p:spPr bwMode="auto">
          <a:xfrm>
            <a:off x="6781800" y="3200400"/>
            <a:ext cx="8382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64862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2805"/>
                                        </p:tgtEl>
                                        <p:attrNameLst>
                                          <p:attrName>style.visibility</p:attrName>
                                        </p:attrNameLst>
                                      </p:cBhvr>
                                      <p:to>
                                        <p:strVal val="visible"/>
                                      </p:to>
                                    </p:set>
                                    <p:animEffect transition="in" filter="dissolve">
                                      <p:cBhvr>
                                        <p:cTn id="11" dur="500"/>
                                        <p:tgtEl>
                                          <p:spTgt spid="32805"/>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32806"/>
                                        </p:tgtEl>
                                        <p:attrNameLst>
                                          <p:attrName>style.visibility</p:attrName>
                                        </p:attrNameLst>
                                      </p:cBhvr>
                                      <p:to>
                                        <p:strVal val="visible"/>
                                      </p:to>
                                    </p:set>
                                    <p:animEffect transition="in" filter="dissolve">
                                      <p:cBhvr>
                                        <p:cTn id="15" dur="500"/>
                                        <p:tgtEl>
                                          <p:spTgt spid="328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788"/>
                                        </p:tgtEl>
                                        <p:attrNameLst>
                                          <p:attrName>style.visibility</p:attrName>
                                        </p:attrNameLst>
                                      </p:cBhvr>
                                      <p:to>
                                        <p:strVal val="visible"/>
                                      </p:to>
                                    </p:set>
                                    <p:animEffect transition="in" filter="dissolve">
                                      <p:cBhvr>
                                        <p:cTn id="20" dur="500"/>
                                        <p:tgtEl>
                                          <p:spTgt spid="32788"/>
                                        </p:tgtEl>
                                      </p:cBhvr>
                                    </p:animEffect>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32807"/>
                                        </p:tgtEl>
                                        <p:attrNameLst>
                                          <p:attrName>style.visibility</p:attrName>
                                        </p:attrNameLst>
                                      </p:cBhvr>
                                      <p:to>
                                        <p:strVal val="visible"/>
                                      </p:to>
                                    </p:set>
                                    <p:animEffect transition="in" filter="dissolve">
                                      <p:cBhvr>
                                        <p:cTn id="24" dur="500"/>
                                        <p:tgtEl>
                                          <p:spTgt spid="32807"/>
                                        </p:tgtEl>
                                      </p:cBhvr>
                                    </p:animEffect>
                                  </p:childTnLst>
                                  <p:subTnLst>
                                    <p:set>
                                      <p:cBhvr override="childStyle">
                                        <p:cTn dur="1" fill="hold" display="0" masterRel="nextClick" afterEffect="1"/>
                                        <p:tgtEl>
                                          <p:spTgt spid="32807"/>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2789"/>
                                        </p:tgtEl>
                                        <p:attrNameLst>
                                          <p:attrName>style.visibility</p:attrName>
                                        </p:attrNameLst>
                                      </p:cBhvr>
                                      <p:to>
                                        <p:strVal val="visible"/>
                                      </p:to>
                                    </p:set>
                                    <p:animEffect transition="in" filter="dissolve">
                                      <p:cBhvr>
                                        <p:cTn id="29" dur="500"/>
                                        <p:tgtEl>
                                          <p:spTgt spid="327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32809"/>
                                        </p:tgtEl>
                                        <p:attrNameLst>
                                          <p:attrName>style.visibility</p:attrName>
                                        </p:attrNameLst>
                                      </p:cBhvr>
                                      <p:to>
                                        <p:strVal val="visible"/>
                                      </p:to>
                                    </p:set>
                                    <p:anim calcmode="lin" valueType="num">
                                      <p:cBhvr additive="base">
                                        <p:cTn id="34" dur="500" fill="hold"/>
                                        <p:tgtEl>
                                          <p:spTgt spid="32809"/>
                                        </p:tgtEl>
                                        <p:attrNameLst>
                                          <p:attrName>ppt_x</p:attrName>
                                        </p:attrNameLst>
                                      </p:cBhvr>
                                      <p:tavLst>
                                        <p:tav tm="0">
                                          <p:val>
                                            <p:strVal val="1+#ppt_w/2"/>
                                          </p:val>
                                        </p:tav>
                                        <p:tav tm="100000">
                                          <p:val>
                                            <p:strVal val="#ppt_x"/>
                                          </p:val>
                                        </p:tav>
                                      </p:tavLst>
                                    </p:anim>
                                    <p:anim calcmode="lin" valueType="num">
                                      <p:cBhvr additive="base">
                                        <p:cTn id="35" dur="500" fill="hold"/>
                                        <p:tgtEl>
                                          <p:spTgt spid="32809"/>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32810"/>
                                        </p:tgtEl>
                                        <p:attrNameLst>
                                          <p:attrName>style.visibility</p:attrName>
                                        </p:attrNameLst>
                                      </p:cBhvr>
                                      <p:to>
                                        <p:strVal val="visible"/>
                                      </p:to>
                                    </p:set>
                                    <p:anim calcmode="lin" valueType="num">
                                      <p:cBhvr additive="base">
                                        <p:cTn id="39" dur="500" fill="hold"/>
                                        <p:tgtEl>
                                          <p:spTgt spid="32810"/>
                                        </p:tgtEl>
                                        <p:attrNameLst>
                                          <p:attrName>ppt_x</p:attrName>
                                        </p:attrNameLst>
                                      </p:cBhvr>
                                      <p:tavLst>
                                        <p:tav tm="0">
                                          <p:val>
                                            <p:strVal val="0-#ppt_w/2"/>
                                          </p:val>
                                        </p:tav>
                                        <p:tav tm="100000">
                                          <p:val>
                                            <p:strVal val="#ppt_x"/>
                                          </p:val>
                                        </p:tav>
                                      </p:tavLst>
                                    </p:anim>
                                    <p:anim calcmode="lin" valueType="num">
                                      <p:cBhvr additive="base">
                                        <p:cTn id="40" dur="500" fill="hold"/>
                                        <p:tgtEl>
                                          <p:spTgt spid="3281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32811"/>
                                        </p:tgtEl>
                                        <p:attrNameLst>
                                          <p:attrName>style.visibility</p:attrName>
                                        </p:attrNameLst>
                                      </p:cBhvr>
                                      <p:to>
                                        <p:strVal val="visible"/>
                                      </p:to>
                                    </p:set>
                                    <p:anim calcmode="lin" valueType="num">
                                      <p:cBhvr additive="base">
                                        <p:cTn id="44" dur="500" fill="hold"/>
                                        <p:tgtEl>
                                          <p:spTgt spid="32811"/>
                                        </p:tgtEl>
                                        <p:attrNameLst>
                                          <p:attrName>ppt_x</p:attrName>
                                        </p:attrNameLst>
                                      </p:cBhvr>
                                      <p:tavLst>
                                        <p:tav tm="0">
                                          <p:val>
                                            <p:strVal val="1+#ppt_w/2"/>
                                          </p:val>
                                        </p:tav>
                                        <p:tav tm="100000">
                                          <p:val>
                                            <p:strVal val="#ppt_x"/>
                                          </p:val>
                                        </p:tav>
                                      </p:tavLst>
                                    </p:anim>
                                    <p:anim calcmode="lin" valueType="num">
                                      <p:cBhvr additive="base">
                                        <p:cTn id="45" dur="500" fill="hold"/>
                                        <p:tgtEl>
                                          <p:spTgt spid="32811"/>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500"/>
                            </p:stCondLst>
                            <p:childTnLst>
                              <p:par>
                                <p:cTn id="47" presetID="2" presetClass="entr" presetSubtype="8" fill="hold" grpId="0" nodeType="afterEffect">
                                  <p:stCondLst>
                                    <p:cond delay="0"/>
                                  </p:stCondLst>
                                  <p:childTnLst>
                                    <p:set>
                                      <p:cBhvr>
                                        <p:cTn id="48" dur="1" fill="hold">
                                          <p:stCondLst>
                                            <p:cond delay="0"/>
                                          </p:stCondLst>
                                        </p:cTn>
                                        <p:tgtEl>
                                          <p:spTgt spid="32812"/>
                                        </p:tgtEl>
                                        <p:attrNameLst>
                                          <p:attrName>style.visibility</p:attrName>
                                        </p:attrNameLst>
                                      </p:cBhvr>
                                      <p:to>
                                        <p:strVal val="visible"/>
                                      </p:to>
                                    </p:set>
                                    <p:anim calcmode="lin" valueType="num">
                                      <p:cBhvr additive="base">
                                        <p:cTn id="49" dur="500" fill="hold"/>
                                        <p:tgtEl>
                                          <p:spTgt spid="32812"/>
                                        </p:tgtEl>
                                        <p:attrNameLst>
                                          <p:attrName>ppt_x</p:attrName>
                                        </p:attrNameLst>
                                      </p:cBhvr>
                                      <p:tavLst>
                                        <p:tav tm="0">
                                          <p:val>
                                            <p:strVal val="0-#ppt_w/2"/>
                                          </p:val>
                                        </p:tav>
                                        <p:tav tm="100000">
                                          <p:val>
                                            <p:strVal val="#ppt_x"/>
                                          </p:val>
                                        </p:tav>
                                      </p:tavLst>
                                    </p:anim>
                                    <p:anim calcmode="lin" valueType="num">
                                      <p:cBhvr additive="base">
                                        <p:cTn id="50" dur="500" fill="hold"/>
                                        <p:tgtEl>
                                          <p:spTgt spid="3281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000"/>
                            </p:stCondLst>
                            <p:childTnLst>
                              <p:par>
                                <p:cTn id="52" presetID="2" presetClass="entr" presetSubtype="2" fill="hold" grpId="0" nodeType="afterEffect">
                                  <p:stCondLst>
                                    <p:cond delay="0"/>
                                  </p:stCondLst>
                                  <p:childTnLst>
                                    <p:set>
                                      <p:cBhvr>
                                        <p:cTn id="53" dur="1" fill="hold">
                                          <p:stCondLst>
                                            <p:cond delay="0"/>
                                          </p:stCondLst>
                                        </p:cTn>
                                        <p:tgtEl>
                                          <p:spTgt spid="32813"/>
                                        </p:tgtEl>
                                        <p:attrNameLst>
                                          <p:attrName>style.visibility</p:attrName>
                                        </p:attrNameLst>
                                      </p:cBhvr>
                                      <p:to>
                                        <p:strVal val="visible"/>
                                      </p:to>
                                    </p:set>
                                    <p:anim calcmode="lin" valueType="num">
                                      <p:cBhvr additive="base">
                                        <p:cTn id="54" dur="500" fill="hold"/>
                                        <p:tgtEl>
                                          <p:spTgt spid="32813"/>
                                        </p:tgtEl>
                                        <p:attrNameLst>
                                          <p:attrName>ppt_x</p:attrName>
                                        </p:attrNameLst>
                                      </p:cBhvr>
                                      <p:tavLst>
                                        <p:tav tm="0">
                                          <p:val>
                                            <p:strVal val="1+#ppt_w/2"/>
                                          </p:val>
                                        </p:tav>
                                        <p:tav tm="100000">
                                          <p:val>
                                            <p:strVal val="#ppt_x"/>
                                          </p:val>
                                        </p:tav>
                                      </p:tavLst>
                                    </p:anim>
                                    <p:anim calcmode="lin" valueType="num">
                                      <p:cBhvr additive="base">
                                        <p:cTn id="55" dur="500" fill="hold"/>
                                        <p:tgtEl>
                                          <p:spTgt spid="328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8" grpId="0" animBg="1"/>
      <p:bldP spid="32788" grpId="0" animBg="1" autoUpdateAnimBg="0"/>
      <p:bldP spid="32805" grpId="0" animBg="1" autoUpdateAnimBg="0"/>
      <p:bldP spid="32809" grpId="0" animBg="1"/>
      <p:bldP spid="32810" grpId="0" animBg="1"/>
      <p:bldP spid="32811" grpId="0" animBg="1"/>
      <p:bldP spid="32812" grpId="0" animBg="1"/>
      <p:bldP spid="328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0" name="Rectangle 8"/>
          <p:cNvSpPr>
            <a:spLocks noChangeArrowheads="1"/>
          </p:cNvSpPr>
          <p:nvPr/>
        </p:nvSpPr>
        <p:spPr bwMode="auto">
          <a:xfrm>
            <a:off x="6096000" y="2895600"/>
            <a:ext cx="1981200" cy="3048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Rectangle 9"/>
          <p:cNvSpPr>
            <a:spLocks noChangeArrowheads="1"/>
          </p:cNvSpPr>
          <p:nvPr/>
        </p:nvSpPr>
        <p:spPr bwMode="auto">
          <a:xfrm>
            <a:off x="4038600" y="2895600"/>
            <a:ext cx="1828800" cy="3048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3" name="Rectangle 11"/>
          <p:cNvSpPr>
            <a:spLocks noChangeArrowheads="1"/>
          </p:cNvSpPr>
          <p:nvPr/>
        </p:nvSpPr>
        <p:spPr bwMode="auto">
          <a:xfrm>
            <a:off x="838200" y="2895600"/>
            <a:ext cx="2819400" cy="3048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Rectangle 2"/>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Ternary Operator</a:t>
            </a:r>
            <a:r>
              <a:rPr lang="en-US" sz="2800" smtClean="0"/>
              <a:t/>
            </a:r>
            <a:br>
              <a:rPr lang="en-US" sz="2800" smtClean="0"/>
            </a:br>
            <a:r>
              <a:rPr lang="en-US" sz="2800" smtClean="0"/>
              <a:t> </a:t>
            </a:r>
            <a:r>
              <a:rPr lang="en-US" sz="2800" b="1" smtClean="0">
                <a:latin typeface="Courier New" pitchFamily="49" charset="0"/>
              </a:rPr>
              <a:t>? :</a:t>
            </a:r>
          </a:p>
        </p:txBody>
      </p:sp>
      <p:sp>
        <p:nvSpPr>
          <p:cNvPr id="100362" name="AutoShape 10"/>
          <p:cNvSpPr>
            <a:spLocks noChangeArrowheads="1"/>
          </p:cNvSpPr>
          <p:nvPr/>
        </p:nvSpPr>
        <p:spPr bwMode="auto">
          <a:xfrm>
            <a:off x="838200" y="3886200"/>
            <a:ext cx="3429000" cy="1066800"/>
          </a:xfrm>
          <a:prstGeom prst="wedgeRectCallout">
            <a:avLst>
              <a:gd name="adj1" fmla="val 57222"/>
              <a:gd name="adj2" fmla="val -1217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latin typeface="Arial" charset="0"/>
              </a:rPr>
              <a:t>If </a:t>
            </a:r>
            <a:r>
              <a:rPr lang="en-US" sz="2000" b="1">
                <a:latin typeface="Arial" charset="0"/>
              </a:rPr>
              <a:t>true</a:t>
            </a:r>
            <a:r>
              <a:rPr lang="en-US" sz="2000">
                <a:latin typeface="Arial" charset="0"/>
              </a:rPr>
              <a:t> this expression is </a:t>
            </a:r>
          </a:p>
          <a:p>
            <a:r>
              <a:rPr lang="en-US" sz="2000">
                <a:latin typeface="Arial" charset="0"/>
              </a:rPr>
              <a:t>evaluated and becomes the </a:t>
            </a:r>
          </a:p>
          <a:p>
            <a:r>
              <a:rPr lang="en-US" sz="2000">
                <a:latin typeface="Arial" charset="0"/>
              </a:rPr>
              <a:t>value entire expression.</a:t>
            </a:r>
          </a:p>
        </p:txBody>
      </p:sp>
      <p:sp>
        <p:nvSpPr>
          <p:cNvPr id="100364" name="AutoShape 12"/>
          <p:cNvSpPr>
            <a:spLocks noChangeArrowheads="1"/>
          </p:cNvSpPr>
          <p:nvPr/>
        </p:nvSpPr>
        <p:spPr bwMode="auto">
          <a:xfrm>
            <a:off x="1524000" y="1371600"/>
            <a:ext cx="3733800" cy="685800"/>
          </a:xfrm>
          <a:prstGeom prst="wedgeRectCallout">
            <a:avLst>
              <a:gd name="adj1" fmla="val -25509"/>
              <a:gd name="adj2" fmla="val 163426"/>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latin typeface="Arial" charset="0"/>
              </a:rPr>
              <a:t>Any expression that evaluates</a:t>
            </a:r>
          </a:p>
          <a:p>
            <a:r>
              <a:rPr lang="en-US" sz="2000">
                <a:latin typeface="Arial" charset="0"/>
              </a:rPr>
              <a:t>to a boolean value.</a:t>
            </a:r>
          </a:p>
        </p:txBody>
      </p:sp>
      <p:sp>
        <p:nvSpPr>
          <p:cNvPr id="100365" name="AutoShape 13"/>
          <p:cNvSpPr>
            <a:spLocks noChangeArrowheads="1"/>
          </p:cNvSpPr>
          <p:nvPr/>
        </p:nvSpPr>
        <p:spPr bwMode="auto">
          <a:xfrm>
            <a:off x="4876800" y="3962400"/>
            <a:ext cx="3429000" cy="1066800"/>
          </a:xfrm>
          <a:prstGeom prst="wedgeRectCallout">
            <a:avLst>
              <a:gd name="adj1" fmla="val 3889"/>
              <a:gd name="adj2" fmla="val -12172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latin typeface="Arial" charset="0"/>
              </a:rPr>
              <a:t>If </a:t>
            </a:r>
            <a:r>
              <a:rPr lang="en-US" sz="2000" b="1">
                <a:latin typeface="Arial" charset="0"/>
              </a:rPr>
              <a:t>false</a:t>
            </a:r>
            <a:r>
              <a:rPr lang="en-US" sz="2000">
                <a:latin typeface="Arial" charset="0"/>
              </a:rPr>
              <a:t> this expression is </a:t>
            </a:r>
          </a:p>
          <a:p>
            <a:r>
              <a:rPr lang="en-US" sz="2000">
                <a:latin typeface="Arial" charset="0"/>
              </a:rPr>
              <a:t>evaluated and becomes the </a:t>
            </a:r>
          </a:p>
          <a:p>
            <a:r>
              <a:rPr lang="en-US" sz="2000">
                <a:latin typeface="Arial" charset="0"/>
              </a:rPr>
              <a:t>value entire expression.</a:t>
            </a:r>
          </a:p>
        </p:txBody>
      </p:sp>
      <p:sp>
        <p:nvSpPr>
          <p:cNvPr id="43017" name="Rectangle 3"/>
          <p:cNvSpPr>
            <a:spLocks noChangeArrowheads="1"/>
          </p:cNvSpPr>
          <p:nvPr/>
        </p:nvSpPr>
        <p:spPr bwMode="auto">
          <a:xfrm>
            <a:off x="533400" y="26670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120000"/>
              </a:lnSpc>
              <a:spcBef>
                <a:spcPct val="20000"/>
              </a:spcBef>
            </a:pPr>
            <a:r>
              <a:rPr lang="en-US">
                <a:latin typeface="Arial" charset="0"/>
              </a:rPr>
              <a:t>boolean_expression</a:t>
            </a:r>
            <a:r>
              <a:rPr lang="en-US" b="1">
                <a:latin typeface="Arial" charset="0"/>
              </a:rPr>
              <a:t> </a:t>
            </a:r>
            <a:r>
              <a:rPr lang="en-US" sz="2800" b="1">
                <a:latin typeface="Arial" charset="0"/>
              </a:rPr>
              <a:t>?</a:t>
            </a:r>
            <a:r>
              <a:rPr lang="en-US" b="1">
                <a:latin typeface="Arial" charset="0"/>
              </a:rPr>
              <a:t> </a:t>
            </a:r>
            <a:r>
              <a:rPr lang="en-US">
                <a:latin typeface="Arial" charset="0"/>
              </a:rPr>
              <a:t>expression_1</a:t>
            </a:r>
            <a:r>
              <a:rPr lang="en-US" b="1">
                <a:latin typeface="Arial" charset="0"/>
              </a:rPr>
              <a:t> </a:t>
            </a:r>
            <a:r>
              <a:rPr lang="en-US" sz="3200" b="1">
                <a:latin typeface="Arial" charset="0"/>
              </a:rPr>
              <a:t>:</a:t>
            </a:r>
            <a:r>
              <a:rPr lang="en-US" b="1">
                <a:latin typeface="Arial" charset="0"/>
              </a:rPr>
              <a:t> </a:t>
            </a:r>
            <a:r>
              <a:rPr lang="en-US">
                <a:latin typeface="Arial" charset="0"/>
              </a:rPr>
              <a:t>expression_2</a:t>
            </a:r>
            <a:endParaRPr lang="en-US" sz="1800" b="1">
              <a:latin typeface="Courier New" pitchFamily="49" charset="0"/>
            </a:endParaRPr>
          </a:p>
        </p:txBody>
      </p:sp>
    </p:spTree>
    <p:extLst>
      <p:ext uri="{BB962C8B-B14F-4D97-AF65-F5344CB8AC3E}">
        <p14:creationId xmlns:p14="http://schemas.microsoft.com/office/powerpoint/2010/main" val="1418579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0364"/>
                                        </p:tgtEl>
                                        <p:attrNameLst>
                                          <p:attrName>style.visibility</p:attrName>
                                        </p:attrNameLst>
                                      </p:cBhvr>
                                      <p:to>
                                        <p:strVal val="visible"/>
                                      </p:to>
                                    </p:set>
                                    <p:anim calcmode="lin" valueType="num">
                                      <p:cBhvr additive="base">
                                        <p:cTn id="7" dur="500" fill="hold"/>
                                        <p:tgtEl>
                                          <p:spTgt spid="100364"/>
                                        </p:tgtEl>
                                        <p:attrNameLst>
                                          <p:attrName>ppt_x</p:attrName>
                                        </p:attrNameLst>
                                      </p:cBhvr>
                                      <p:tavLst>
                                        <p:tav tm="0">
                                          <p:val>
                                            <p:strVal val="#ppt_x"/>
                                          </p:val>
                                        </p:tav>
                                        <p:tav tm="100000">
                                          <p:val>
                                            <p:strVal val="#ppt_x"/>
                                          </p:val>
                                        </p:tav>
                                      </p:tavLst>
                                    </p:anim>
                                    <p:anim calcmode="lin" valueType="num">
                                      <p:cBhvr additive="base">
                                        <p:cTn id="8" dur="500" fill="hold"/>
                                        <p:tgtEl>
                                          <p:spTgt spid="10036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00363"/>
                                        </p:tgtEl>
                                        <p:attrNameLst>
                                          <p:attrName>style.visibility</p:attrName>
                                        </p:attrNameLst>
                                      </p:cBhvr>
                                      <p:to>
                                        <p:strVal val="visible"/>
                                      </p:to>
                                    </p:set>
                                    <p:animEffect transition="in" filter="dissolve">
                                      <p:cBhvr>
                                        <p:cTn id="12" dur="500"/>
                                        <p:tgtEl>
                                          <p:spTgt spid="100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00362"/>
                                        </p:tgtEl>
                                        <p:attrNameLst>
                                          <p:attrName>style.visibility</p:attrName>
                                        </p:attrNameLst>
                                      </p:cBhvr>
                                      <p:to>
                                        <p:strVal val="visible"/>
                                      </p:to>
                                    </p:set>
                                    <p:anim calcmode="lin" valueType="num">
                                      <p:cBhvr additive="base">
                                        <p:cTn id="17" dur="500" fill="hold"/>
                                        <p:tgtEl>
                                          <p:spTgt spid="100362"/>
                                        </p:tgtEl>
                                        <p:attrNameLst>
                                          <p:attrName>ppt_x</p:attrName>
                                        </p:attrNameLst>
                                      </p:cBhvr>
                                      <p:tavLst>
                                        <p:tav tm="0">
                                          <p:val>
                                            <p:strVal val="0-#ppt_w/2"/>
                                          </p:val>
                                        </p:tav>
                                        <p:tav tm="100000">
                                          <p:val>
                                            <p:strVal val="#ppt_x"/>
                                          </p:val>
                                        </p:tav>
                                      </p:tavLst>
                                    </p:anim>
                                    <p:anim calcmode="lin" valueType="num">
                                      <p:cBhvr additive="base">
                                        <p:cTn id="18" dur="500" fill="hold"/>
                                        <p:tgtEl>
                                          <p:spTgt spid="10036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00361"/>
                                        </p:tgtEl>
                                        <p:attrNameLst>
                                          <p:attrName>style.visibility</p:attrName>
                                        </p:attrNameLst>
                                      </p:cBhvr>
                                      <p:to>
                                        <p:strVal val="visible"/>
                                      </p:to>
                                    </p:set>
                                    <p:animEffect transition="in" filter="dissolve">
                                      <p:cBhvr>
                                        <p:cTn id="22" dur="500"/>
                                        <p:tgtEl>
                                          <p:spTgt spid="100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6" fill="hold" grpId="0" nodeType="clickEffect">
                                  <p:stCondLst>
                                    <p:cond delay="0"/>
                                  </p:stCondLst>
                                  <p:childTnLst>
                                    <p:set>
                                      <p:cBhvr>
                                        <p:cTn id="26" dur="1" fill="hold">
                                          <p:stCondLst>
                                            <p:cond delay="0"/>
                                          </p:stCondLst>
                                        </p:cTn>
                                        <p:tgtEl>
                                          <p:spTgt spid="100365"/>
                                        </p:tgtEl>
                                        <p:attrNameLst>
                                          <p:attrName>style.visibility</p:attrName>
                                        </p:attrNameLst>
                                      </p:cBhvr>
                                      <p:to>
                                        <p:strVal val="visible"/>
                                      </p:to>
                                    </p:set>
                                    <p:anim calcmode="lin" valueType="num">
                                      <p:cBhvr additive="base">
                                        <p:cTn id="27" dur="500" fill="hold"/>
                                        <p:tgtEl>
                                          <p:spTgt spid="100365"/>
                                        </p:tgtEl>
                                        <p:attrNameLst>
                                          <p:attrName>ppt_x</p:attrName>
                                        </p:attrNameLst>
                                      </p:cBhvr>
                                      <p:tavLst>
                                        <p:tav tm="0">
                                          <p:val>
                                            <p:strVal val="1+#ppt_w/2"/>
                                          </p:val>
                                        </p:tav>
                                        <p:tav tm="100000">
                                          <p:val>
                                            <p:strVal val="#ppt_x"/>
                                          </p:val>
                                        </p:tav>
                                      </p:tavLst>
                                    </p:anim>
                                    <p:anim calcmode="lin" valueType="num">
                                      <p:cBhvr additive="base">
                                        <p:cTn id="28" dur="500" fill="hold"/>
                                        <p:tgtEl>
                                          <p:spTgt spid="10036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00360"/>
                                        </p:tgtEl>
                                        <p:attrNameLst>
                                          <p:attrName>style.visibility</p:attrName>
                                        </p:attrNameLst>
                                      </p:cBhvr>
                                      <p:to>
                                        <p:strVal val="visible"/>
                                      </p:to>
                                    </p:set>
                                    <p:animEffect transition="in" filter="dissolve">
                                      <p:cBhvr>
                                        <p:cTn id="32" dur="500"/>
                                        <p:tgtEl>
                                          <p:spTgt spid="10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nimBg="1"/>
      <p:bldP spid="100361" grpId="0" animBg="1"/>
      <p:bldP spid="100363" grpId="0" animBg="1"/>
      <p:bldP spid="100362" grpId="0" animBg="1" autoUpdateAnimBg="0"/>
      <p:bldP spid="100364" grpId="0" animBg="1" autoUpdateAnimBg="0"/>
      <p:bldP spid="10036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152400"/>
            <a:ext cx="8305800" cy="533400"/>
          </a:xfrm>
        </p:spPr>
        <p:txBody>
          <a:bodyPr>
            <a:normAutofit fontScale="90000"/>
          </a:bodyPr>
          <a:lstStyle/>
          <a:p>
            <a:r>
              <a:rPr lang="en-US" smtClean="0"/>
              <a:t>Ternary ( ? : ) Operator Examples</a:t>
            </a:r>
          </a:p>
        </p:txBody>
      </p:sp>
      <p:sp>
        <p:nvSpPr>
          <p:cNvPr id="101379" name="AutoShape 3"/>
          <p:cNvSpPr>
            <a:spLocks noChangeArrowheads="1"/>
          </p:cNvSpPr>
          <p:nvPr/>
        </p:nvSpPr>
        <p:spPr bwMode="auto">
          <a:xfrm rot="1935010">
            <a:off x="3124200" y="4114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1380" name="Rectangle 4"/>
          <p:cNvSpPr>
            <a:spLocks noChangeArrowheads="1"/>
          </p:cNvSpPr>
          <p:nvPr/>
        </p:nvSpPr>
        <p:spPr bwMode="auto">
          <a:xfrm>
            <a:off x="838200" y="1828800"/>
            <a:ext cx="7924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81" name="Rectangle 5"/>
          <p:cNvSpPr>
            <a:spLocks noChangeArrowheads="1"/>
          </p:cNvSpPr>
          <p:nvPr/>
        </p:nvSpPr>
        <p:spPr bwMode="auto">
          <a:xfrm>
            <a:off x="838200" y="2514600"/>
            <a:ext cx="7924800" cy="1219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Grp="1" noChangeArrowheads="1"/>
          </p:cNvSpPr>
          <p:nvPr>
            <p:ph type="body" idx="1"/>
          </p:nvPr>
        </p:nvSpPr>
        <p:spPr>
          <a:xfrm>
            <a:off x="76200" y="1219200"/>
            <a:ext cx="9067800" cy="3352800"/>
          </a:xfrm>
        </p:spPr>
        <p:txBody>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boolean t = true;</a:t>
            </a:r>
          </a:p>
          <a:p>
            <a:pPr>
              <a:lnSpc>
                <a:spcPct val="80000"/>
              </a:lnSpc>
              <a:buFontTx/>
              <a:buNone/>
            </a:pPr>
            <a:r>
              <a:rPr lang="en-US" sz="1800" b="1" smtClean="0">
                <a:latin typeface="Courier New" pitchFamily="49" charset="0"/>
              </a:rPr>
              <a:t>		boolean f = false;</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System.out.println("t?true:false "+(t ? true : false ));</a:t>
            </a:r>
          </a:p>
          <a:p>
            <a:pPr>
              <a:lnSpc>
                <a:spcPct val="80000"/>
              </a:lnSpc>
              <a:buFontTx/>
              <a:buNone/>
            </a:pPr>
            <a:r>
              <a:rPr lang="en-US" sz="1800" b="1" smtClean="0">
                <a:latin typeface="Courier New" pitchFamily="49" charset="0"/>
              </a:rPr>
              <a:t>		System.out.println("t?1:2 "+(t ? 1 : 2 ));</a:t>
            </a:r>
          </a:p>
          <a:p>
            <a:pPr>
              <a:lnSpc>
                <a:spcPct val="80000"/>
              </a:lnSpc>
              <a:buFontTx/>
              <a:buNone/>
            </a:pPr>
            <a:r>
              <a:rPr lang="en-US" sz="1800" b="1" smtClean="0">
                <a:latin typeface="Courier New" pitchFamily="49" charset="0"/>
              </a:rPr>
              <a:t>		System.out.println("f?true:false "+(f ? true : false ));</a:t>
            </a:r>
          </a:p>
          <a:p>
            <a:pPr>
              <a:lnSpc>
                <a:spcPct val="80000"/>
              </a:lnSpc>
              <a:buFontTx/>
              <a:buNone/>
            </a:pPr>
            <a:r>
              <a:rPr lang="en-US" sz="1800" b="1" smtClean="0">
                <a:latin typeface="Courier New" pitchFamily="49" charset="0"/>
              </a:rPr>
              <a:t>		System.out.println("f?1:2 "+(f ? 1 : 2 ));</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
        <p:nvSpPr>
          <p:cNvPr id="101383" name="Rectangle 7"/>
          <p:cNvSpPr>
            <a:spLocks noChangeArrowheads="1"/>
          </p:cNvSpPr>
          <p:nvPr/>
        </p:nvSpPr>
        <p:spPr bwMode="auto">
          <a:xfrm>
            <a:off x="5334000" y="4267200"/>
            <a:ext cx="3352800" cy="1676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t?true:false true</a:t>
            </a:r>
          </a:p>
          <a:p>
            <a:pPr>
              <a:lnSpc>
                <a:spcPct val="90000"/>
              </a:lnSpc>
              <a:defRPr/>
            </a:pPr>
            <a:r>
              <a:rPr lang="en-US" sz="1800" b="1">
                <a:latin typeface="Courier New" pitchFamily="49" charset="0"/>
              </a:rPr>
              <a:t> t?1:2 1</a:t>
            </a:r>
          </a:p>
          <a:p>
            <a:pPr>
              <a:lnSpc>
                <a:spcPct val="90000"/>
              </a:lnSpc>
              <a:defRPr/>
            </a:pPr>
            <a:r>
              <a:rPr lang="en-US" sz="1800" b="1">
                <a:latin typeface="Courier New" pitchFamily="49" charset="0"/>
              </a:rPr>
              <a:t> f?true:false false</a:t>
            </a:r>
          </a:p>
          <a:p>
            <a:pPr>
              <a:lnSpc>
                <a:spcPct val="90000"/>
              </a:lnSpc>
              <a:defRPr/>
            </a:pPr>
            <a:r>
              <a:rPr lang="en-US" sz="1800" b="1">
                <a:latin typeface="Courier New" pitchFamily="49" charset="0"/>
              </a:rPr>
              <a:t> f?1:2 2</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11901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subTnLst>
                                    <p:set>
                                      <p:cBhvr override="childStyle">
                                        <p:cTn dur="1" fill="hold" display="0" masterRel="nextClick" afterEffect="1"/>
                                        <p:tgtEl>
                                          <p:spTgt spid="10138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81"/>
                                        </p:tgtEl>
                                        <p:attrNameLst>
                                          <p:attrName>style.visibility</p:attrName>
                                        </p:attrNameLst>
                                      </p:cBhvr>
                                      <p:to>
                                        <p:strVal val="visible"/>
                                      </p:to>
                                    </p:set>
                                  </p:childTnLst>
                                  <p:subTnLst>
                                    <p:set>
                                      <p:cBhvr override="childStyle">
                                        <p:cTn dur="1" fill="hold" display="0" masterRel="nextClick" afterEffect="1"/>
                                        <p:tgtEl>
                                          <p:spTgt spid="10138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1379"/>
                                        </p:tgtEl>
                                        <p:attrNameLst>
                                          <p:attrName>style.visibility</p:attrName>
                                        </p:attrNameLst>
                                      </p:cBhvr>
                                      <p:to>
                                        <p:strVal val="visible"/>
                                      </p:to>
                                    </p:set>
                                    <p:animEffect transition="in" filter="wipe(left)">
                                      <p:cBhvr>
                                        <p:cTn id="15" dur="500"/>
                                        <p:tgtEl>
                                          <p:spTgt spid="101379"/>
                                        </p:tgtEl>
                                      </p:cBhvr>
                                    </p:animEffect>
                                  </p:childTnLst>
                                  <p:subTnLst>
                                    <p:set>
                                      <p:cBhvr override="childStyle">
                                        <p:cTn dur="1" fill="hold" display="0" masterRel="sameClick" afterEffect="1">
                                          <p:stCondLst>
                                            <p:cond evt="end" delay="0">
                                              <p:tn val="13"/>
                                            </p:cond>
                                          </p:stCondLst>
                                        </p:cTn>
                                        <p:tgtEl>
                                          <p:spTgt spid="101379"/>
                                        </p:tgtEl>
                                        <p:attrNameLst>
                                          <p:attrName>style.visibility</p:attrName>
                                        </p:attrNameLst>
                                      </p:cBhvr>
                                      <p:to>
                                        <p:strVal val="hidden"/>
                                      </p:to>
                                    </p:set>
                                  </p:sub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01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p:bldP spid="101380" grpId="0" animBg="1"/>
      <p:bldP spid="101381" grpId="0" animBg="1"/>
      <p:bldP spid="10138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p:cNvSpPr>
            <a:spLocks noChangeArrowheads="1"/>
          </p:cNvSpPr>
          <p:nvPr/>
        </p:nvSpPr>
        <p:spPr bwMode="auto">
          <a:xfrm>
            <a:off x="609600" y="838200"/>
            <a:ext cx="6934200" cy="4648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p:cNvSpPr>
            <a:spLocks noChangeArrowheads="1"/>
          </p:cNvSpPr>
          <p:nvPr/>
        </p:nvSpPr>
        <p:spPr bwMode="auto">
          <a:xfrm>
            <a:off x="1066800" y="1143000"/>
            <a:ext cx="6477000" cy="411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2"/>
          <p:cNvSpPr>
            <a:spLocks noGrp="1" noChangeArrowheads="1"/>
          </p:cNvSpPr>
          <p:nvPr>
            <p:ph type="title"/>
          </p:nvPr>
        </p:nvSpPr>
        <p:spPr>
          <a:xfrm>
            <a:off x="685800" y="152400"/>
            <a:ext cx="7772400" cy="533400"/>
          </a:xfrm>
        </p:spPr>
        <p:txBody>
          <a:bodyPr>
            <a:normAutofit fontScale="90000"/>
          </a:bodyPr>
          <a:lstStyle/>
          <a:p>
            <a:r>
              <a:rPr lang="en-US" smtClean="0"/>
              <a:t>Simple Arithmetic</a:t>
            </a:r>
          </a:p>
        </p:txBody>
      </p:sp>
      <p:sp>
        <p:nvSpPr>
          <p:cNvPr id="35844" name="AutoShape 4"/>
          <p:cNvSpPr>
            <a:spLocks noChangeArrowheads="1"/>
          </p:cNvSpPr>
          <p:nvPr/>
        </p:nvSpPr>
        <p:spPr bwMode="auto">
          <a:xfrm rot="1935010">
            <a:off x="3276600" y="4495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5849" name="Rectangle 9"/>
          <p:cNvSpPr>
            <a:spLocks noChangeArrowheads="1"/>
          </p:cNvSpPr>
          <p:nvPr/>
        </p:nvSpPr>
        <p:spPr bwMode="auto">
          <a:xfrm>
            <a:off x="1447800" y="1371600"/>
            <a:ext cx="6096000" cy="3581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1447800" y="1447800"/>
            <a:ext cx="6096000" cy="228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a:off x="1447800" y="1676400"/>
            <a:ext cx="60960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 name="Rectangle 12"/>
          <p:cNvSpPr>
            <a:spLocks noChangeArrowheads="1"/>
          </p:cNvSpPr>
          <p:nvPr/>
        </p:nvSpPr>
        <p:spPr bwMode="auto">
          <a:xfrm>
            <a:off x="1447800" y="2209800"/>
            <a:ext cx="6096000" cy="1371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 name="Rectangle 13"/>
          <p:cNvSpPr>
            <a:spLocks noChangeArrowheads="1"/>
          </p:cNvSpPr>
          <p:nvPr/>
        </p:nvSpPr>
        <p:spPr bwMode="auto">
          <a:xfrm>
            <a:off x="1447800" y="3581400"/>
            <a:ext cx="6096000" cy="1371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Rectangle 5"/>
          <p:cNvSpPr>
            <a:spLocks noGrp="1" noChangeArrowheads="1"/>
          </p:cNvSpPr>
          <p:nvPr>
            <p:ph type="body" idx="1"/>
          </p:nvPr>
        </p:nvSpPr>
        <p:spPr>
          <a:xfrm>
            <a:off x="685800" y="838200"/>
            <a:ext cx="7010400" cy="4267200"/>
          </a:xfrm>
        </p:spPr>
        <p:txBody>
          <a:bodyPr>
            <a:normAutofit lnSpcReduction="1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int j, k, p, q, r, s, t;</a:t>
            </a:r>
          </a:p>
          <a:p>
            <a:pPr>
              <a:lnSpc>
                <a:spcPct val="80000"/>
              </a:lnSpc>
              <a:buFontTx/>
              <a:buNone/>
            </a:pPr>
            <a:r>
              <a:rPr lang="en-US" sz="1800" b="1" smtClean="0">
                <a:latin typeface="Courier New" pitchFamily="49" charset="0"/>
              </a:rPr>
              <a:t>		j = 5;</a:t>
            </a:r>
          </a:p>
          <a:p>
            <a:pPr>
              <a:lnSpc>
                <a:spcPct val="80000"/>
              </a:lnSpc>
              <a:buFontTx/>
              <a:buNone/>
            </a:pPr>
            <a:r>
              <a:rPr lang="en-US" sz="1800" b="1" smtClean="0">
                <a:latin typeface="Courier New" pitchFamily="49" charset="0"/>
              </a:rPr>
              <a:t>		k = 2;</a:t>
            </a:r>
          </a:p>
          <a:p>
            <a:pPr>
              <a:lnSpc>
                <a:spcPct val="80000"/>
              </a:lnSpc>
              <a:buFontTx/>
              <a:buNone/>
            </a:pPr>
            <a:r>
              <a:rPr lang="en-US" sz="1800" b="1" smtClean="0">
                <a:latin typeface="Courier New" pitchFamily="49" charset="0"/>
              </a:rPr>
              <a:t>		p = j + k;</a:t>
            </a:r>
          </a:p>
          <a:p>
            <a:pPr>
              <a:lnSpc>
                <a:spcPct val="80000"/>
              </a:lnSpc>
              <a:buFontTx/>
              <a:buNone/>
            </a:pPr>
            <a:r>
              <a:rPr lang="en-US" sz="1800" b="1" smtClean="0">
                <a:latin typeface="Courier New" pitchFamily="49" charset="0"/>
              </a:rPr>
              <a:t>		q = j - k;</a:t>
            </a:r>
          </a:p>
          <a:p>
            <a:pPr>
              <a:lnSpc>
                <a:spcPct val="80000"/>
              </a:lnSpc>
              <a:buFontTx/>
              <a:buNone/>
            </a:pPr>
            <a:r>
              <a:rPr lang="en-US" sz="1800" b="1" smtClean="0">
                <a:latin typeface="Courier New" pitchFamily="49" charset="0"/>
              </a:rPr>
              <a:t>		r = j * k;</a:t>
            </a:r>
          </a:p>
          <a:p>
            <a:pPr>
              <a:lnSpc>
                <a:spcPct val="80000"/>
              </a:lnSpc>
              <a:buFontTx/>
              <a:buNone/>
            </a:pPr>
            <a:r>
              <a:rPr lang="en-US" sz="1800" b="1" smtClean="0">
                <a:latin typeface="Courier New" pitchFamily="49" charset="0"/>
              </a:rPr>
              <a:t>		s = j / k;</a:t>
            </a:r>
          </a:p>
          <a:p>
            <a:pPr>
              <a:lnSpc>
                <a:spcPct val="80000"/>
              </a:lnSpc>
              <a:buFontTx/>
              <a:buNone/>
            </a:pPr>
            <a:r>
              <a:rPr lang="en-US" sz="1800" b="1" smtClean="0">
                <a:latin typeface="Courier New" pitchFamily="49" charset="0"/>
              </a:rPr>
              <a:t>		t = j % k;</a:t>
            </a:r>
          </a:p>
          <a:p>
            <a:pPr>
              <a:lnSpc>
                <a:spcPct val="80000"/>
              </a:lnSpc>
              <a:buFontTx/>
              <a:buNone/>
            </a:pPr>
            <a:r>
              <a:rPr lang="en-US" sz="1800" b="1" smtClean="0">
                <a:latin typeface="Courier New" pitchFamily="49" charset="0"/>
              </a:rPr>
              <a:t>		System.out.println("p = " + p);</a:t>
            </a:r>
          </a:p>
          <a:p>
            <a:pPr>
              <a:lnSpc>
                <a:spcPct val="80000"/>
              </a:lnSpc>
              <a:buFontTx/>
              <a:buNone/>
            </a:pPr>
            <a:r>
              <a:rPr lang="en-US" sz="1800" b="1" smtClean="0">
                <a:latin typeface="Courier New" pitchFamily="49" charset="0"/>
              </a:rPr>
              <a:t>		System.out.println("q = " + q);</a:t>
            </a:r>
          </a:p>
          <a:p>
            <a:pPr>
              <a:lnSpc>
                <a:spcPct val="80000"/>
              </a:lnSpc>
              <a:buFontTx/>
              <a:buNone/>
            </a:pPr>
            <a:r>
              <a:rPr lang="en-US" sz="1800" b="1" smtClean="0">
                <a:latin typeface="Courier New" pitchFamily="49" charset="0"/>
              </a:rPr>
              <a:t>		System.out.println("r = " + r);</a:t>
            </a:r>
          </a:p>
          <a:p>
            <a:pPr>
              <a:lnSpc>
                <a:spcPct val="80000"/>
              </a:lnSpc>
              <a:buFontTx/>
              <a:buNone/>
            </a:pPr>
            <a:r>
              <a:rPr lang="en-US" sz="1800" b="1" smtClean="0">
                <a:latin typeface="Courier New" pitchFamily="49" charset="0"/>
              </a:rPr>
              <a:t>		System.out.println("s = " + s);</a:t>
            </a:r>
          </a:p>
          <a:p>
            <a:pPr>
              <a:lnSpc>
                <a:spcPct val="80000"/>
              </a:lnSpc>
              <a:buFontTx/>
              <a:buNone/>
            </a:pPr>
            <a:r>
              <a:rPr lang="en-US" sz="1800" b="1" smtClean="0">
                <a:latin typeface="Courier New" pitchFamily="49" charset="0"/>
              </a:rPr>
              <a:t>		System.out.println("t = " + t);</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
        <p:nvSpPr>
          <p:cNvPr id="35843" name="Rectangle 3"/>
          <p:cNvSpPr>
            <a:spLocks noChangeArrowheads="1"/>
          </p:cNvSpPr>
          <p:nvPr/>
        </p:nvSpPr>
        <p:spPr bwMode="auto">
          <a:xfrm>
            <a:off x="5562600" y="4953000"/>
            <a:ext cx="3352800" cy="1752600"/>
          </a:xfrm>
          <a:prstGeom prst="rect">
            <a:avLst/>
          </a:prstGeom>
          <a:gradFill rotWithShape="0">
            <a:gsLst>
              <a:gs pos="0">
                <a:schemeClr val="hlink">
                  <a:gamma/>
                  <a:tint val="30196"/>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p = 7</a:t>
            </a:r>
          </a:p>
          <a:p>
            <a:pPr>
              <a:lnSpc>
                <a:spcPct val="90000"/>
              </a:lnSpc>
              <a:defRPr/>
            </a:pPr>
            <a:r>
              <a:rPr lang="en-US" sz="1800" b="1">
                <a:latin typeface="Courier New" pitchFamily="49" charset="0"/>
              </a:rPr>
              <a:t> q = 3</a:t>
            </a:r>
          </a:p>
          <a:p>
            <a:pPr>
              <a:lnSpc>
                <a:spcPct val="90000"/>
              </a:lnSpc>
              <a:defRPr/>
            </a:pPr>
            <a:r>
              <a:rPr lang="en-US" sz="1800" b="1">
                <a:latin typeface="Courier New" pitchFamily="49" charset="0"/>
              </a:rPr>
              <a:t> r = 10</a:t>
            </a:r>
          </a:p>
          <a:p>
            <a:pPr>
              <a:lnSpc>
                <a:spcPct val="90000"/>
              </a:lnSpc>
              <a:defRPr/>
            </a:pPr>
            <a:r>
              <a:rPr lang="en-US" sz="1800" b="1">
                <a:latin typeface="Courier New" pitchFamily="49" charset="0"/>
              </a:rPr>
              <a:t> s = 2</a:t>
            </a:r>
          </a:p>
          <a:p>
            <a:pPr>
              <a:lnSpc>
                <a:spcPct val="90000"/>
              </a:lnSpc>
              <a:defRPr/>
            </a:pPr>
            <a:r>
              <a:rPr lang="en-US" sz="1800" b="1">
                <a:latin typeface="Courier New" pitchFamily="49" charset="0"/>
              </a:rPr>
              <a:t> t = 1</a:t>
            </a:r>
          </a:p>
          <a:p>
            <a:pPr>
              <a:lnSpc>
                <a:spcPct val="90000"/>
              </a:lnSpc>
              <a:defRPr/>
            </a:pPr>
            <a:r>
              <a:rPr lang="en-US" sz="1800" b="1">
                <a:latin typeface="Courier New" pitchFamily="49" charset="0"/>
              </a:rPr>
              <a:t> &gt;</a:t>
            </a:r>
          </a:p>
        </p:txBody>
      </p:sp>
    </p:spTree>
    <p:extLst>
      <p:ext uri="{BB962C8B-B14F-4D97-AF65-F5344CB8AC3E}">
        <p14:creationId xmlns:p14="http://schemas.microsoft.com/office/powerpoint/2010/main" val="1140052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subTnLst>
                                    <p:set>
                                      <p:cBhvr override="childStyle">
                                        <p:cTn dur="1" fill="hold" display="0" masterRel="nextClick" afterEffect="1"/>
                                        <p:tgtEl>
                                          <p:spTgt spid="3584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7"/>
                                        </p:tgtEl>
                                        <p:attrNameLst>
                                          <p:attrName>style.visibility</p:attrName>
                                        </p:attrNameLst>
                                      </p:cBhvr>
                                      <p:to>
                                        <p:strVal val="visible"/>
                                      </p:to>
                                    </p:set>
                                  </p:childTnLst>
                                  <p:subTnLst>
                                    <p:set>
                                      <p:cBhvr override="childStyle">
                                        <p:cTn dur="1" fill="hold" display="0" masterRel="nextClick" afterEffect="1"/>
                                        <p:tgtEl>
                                          <p:spTgt spid="3584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9"/>
                                        </p:tgtEl>
                                        <p:attrNameLst>
                                          <p:attrName>style.visibility</p:attrName>
                                        </p:attrNameLst>
                                      </p:cBhvr>
                                      <p:to>
                                        <p:strVal val="visible"/>
                                      </p:to>
                                    </p:set>
                                  </p:childTnLst>
                                  <p:subTnLst>
                                    <p:set>
                                      <p:cBhvr override="childStyle">
                                        <p:cTn dur="1" fill="hold" display="0" masterRel="nextClick" afterEffect="1"/>
                                        <p:tgtEl>
                                          <p:spTgt spid="3584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50"/>
                                        </p:tgtEl>
                                        <p:attrNameLst>
                                          <p:attrName>style.visibility</p:attrName>
                                        </p:attrNameLst>
                                      </p:cBhvr>
                                      <p:to>
                                        <p:strVal val="visible"/>
                                      </p:to>
                                    </p:set>
                                  </p:childTnLst>
                                  <p:subTnLst>
                                    <p:set>
                                      <p:cBhvr override="childStyle">
                                        <p:cTn dur="1" fill="hold" display="0" masterRel="nextClick" afterEffect="1"/>
                                        <p:tgtEl>
                                          <p:spTgt spid="3585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51"/>
                                        </p:tgtEl>
                                        <p:attrNameLst>
                                          <p:attrName>style.visibility</p:attrName>
                                        </p:attrNameLst>
                                      </p:cBhvr>
                                      <p:to>
                                        <p:strVal val="visible"/>
                                      </p:to>
                                    </p:set>
                                  </p:childTnLst>
                                  <p:subTnLst>
                                    <p:set>
                                      <p:cBhvr override="childStyle">
                                        <p:cTn dur="1" fill="hold" display="0" masterRel="nextClick" afterEffect="1"/>
                                        <p:tgtEl>
                                          <p:spTgt spid="3585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52"/>
                                        </p:tgtEl>
                                        <p:attrNameLst>
                                          <p:attrName>style.visibility</p:attrName>
                                        </p:attrNameLst>
                                      </p:cBhvr>
                                      <p:to>
                                        <p:strVal val="visible"/>
                                      </p:to>
                                    </p:set>
                                  </p:childTnLst>
                                  <p:subTnLst>
                                    <p:set>
                                      <p:cBhvr override="childStyle">
                                        <p:cTn dur="1" fill="hold" display="0" masterRel="nextClick" afterEffect="1"/>
                                        <p:tgtEl>
                                          <p:spTgt spid="3585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53"/>
                                        </p:tgtEl>
                                        <p:attrNameLst>
                                          <p:attrName>style.visibility</p:attrName>
                                        </p:attrNameLst>
                                      </p:cBhvr>
                                      <p:to>
                                        <p:strVal val="visible"/>
                                      </p:to>
                                    </p:set>
                                  </p:childTnLst>
                                  <p:subTnLst>
                                    <p:set>
                                      <p:cBhvr override="childStyle">
                                        <p:cTn dur="1" fill="hold" display="0" masterRel="nextClick" afterEffect="1"/>
                                        <p:tgtEl>
                                          <p:spTgt spid="35853"/>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5844"/>
                                        </p:tgtEl>
                                        <p:attrNameLst>
                                          <p:attrName>style.visibility</p:attrName>
                                        </p:attrNameLst>
                                      </p:cBhvr>
                                      <p:to>
                                        <p:strVal val="visible"/>
                                      </p:to>
                                    </p:set>
                                    <p:animEffect transition="in" filter="wipe(left)">
                                      <p:cBhvr>
                                        <p:cTn id="35" dur="500"/>
                                        <p:tgtEl>
                                          <p:spTgt spid="35844"/>
                                        </p:tgtEl>
                                      </p:cBhvr>
                                    </p:animEffect>
                                  </p:childTnLst>
                                  <p:subTnLst>
                                    <p:set>
                                      <p:cBhvr override="childStyle">
                                        <p:cTn dur="1" fill="hold" display="0" masterRel="sameClick" afterEffect="1">
                                          <p:stCondLst>
                                            <p:cond evt="end" delay="0">
                                              <p:tn val="33"/>
                                            </p:cond>
                                          </p:stCondLst>
                                        </p:cTn>
                                        <p:tgtEl>
                                          <p:spTgt spid="35844"/>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animBg="1"/>
      <p:bldP spid="35844" grpId="0" animBg="1"/>
      <p:bldP spid="35849" grpId="0" animBg="1"/>
      <p:bldP spid="35850" grpId="0" animBg="1"/>
      <p:bldP spid="35851" grpId="0" animBg="1"/>
      <p:bldP spid="35852" grpId="0" animBg="1"/>
      <p:bldP spid="35853" grpId="0" animBg="1"/>
      <p:bldP spid="35843"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32" name="AutoShape 12"/>
          <p:cNvSpPr>
            <a:spLocks noChangeArrowheads="1"/>
          </p:cNvSpPr>
          <p:nvPr/>
        </p:nvSpPr>
        <p:spPr bwMode="auto">
          <a:xfrm>
            <a:off x="3352800" y="2971800"/>
            <a:ext cx="1905000" cy="1295400"/>
          </a:xfrm>
          <a:prstGeom prst="downArrow">
            <a:avLst>
              <a:gd name="adj1" fmla="val 50000"/>
              <a:gd name="adj2" fmla="val 25000"/>
            </a:avLst>
          </a:prstGeom>
          <a:gradFill rotWithShape="0">
            <a:gsLst>
              <a:gs pos="0">
                <a:schemeClr val="accent2">
                  <a:gamma/>
                  <a:tint val="0"/>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45059" name="Rectangle 5"/>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String (+) Operator</a:t>
            </a:r>
            <a:br>
              <a:rPr lang="en-US" smtClean="0"/>
            </a:br>
            <a:r>
              <a:rPr lang="en-US" sz="2400" smtClean="0"/>
              <a:t>String Concatenation</a:t>
            </a:r>
            <a:endParaRPr lang="en-US" sz="2800" b="1" smtClean="0">
              <a:latin typeface="Courier New" pitchFamily="49" charset="0"/>
            </a:endParaRPr>
          </a:p>
        </p:txBody>
      </p:sp>
      <p:sp>
        <p:nvSpPr>
          <p:cNvPr id="45060" name="Rectangle 9"/>
          <p:cNvSpPr>
            <a:spLocks noChangeArrowheads="1"/>
          </p:cNvSpPr>
          <p:nvPr/>
        </p:nvSpPr>
        <p:spPr bwMode="auto">
          <a:xfrm>
            <a:off x="533400" y="2438400"/>
            <a:ext cx="78486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120000"/>
              </a:lnSpc>
              <a:spcBef>
                <a:spcPct val="20000"/>
              </a:spcBef>
            </a:pPr>
            <a:r>
              <a:rPr lang="en-US" sz="3200">
                <a:latin typeface="Courier New" pitchFamily="49" charset="0"/>
              </a:rPr>
              <a:t>"Now is "</a:t>
            </a:r>
            <a:r>
              <a:rPr lang="en-US" sz="3200" b="1">
                <a:latin typeface="Courier New" pitchFamily="49" charset="0"/>
              </a:rPr>
              <a:t> + </a:t>
            </a:r>
            <a:r>
              <a:rPr lang="en-US" sz="3200">
                <a:latin typeface="Courier New" pitchFamily="49" charset="0"/>
              </a:rPr>
              <a:t>"the time."</a:t>
            </a:r>
          </a:p>
        </p:txBody>
      </p:sp>
      <p:sp>
        <p:nvSpPr>
          <p:cNvPr id="107531" name="Rectangle 11"/>
          <p:cNvSpPr>
            <a:spLocks noChangeArrowheads="1"/>
          </p:cNvSpPr>
          <p:nvPr/>
        </p:nvSpPr>
        <p:spPr bwMode="auto">
          <a:xfrm>
            <a:off x="533400" y="4267200"/>
            <a:ext cx="78486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120000"/>
              </a:lnSpc>
              <a:spcBef>
                <a:spcPct val="20000"/>
              </a:spcBef>
            </a:pPr>
            <a:r>
              <a:rPr lang="en-US" sz="3200">
                <a:latin typeface="Courier New" pitchFamily="49" charset="0"/>
              </a:rPr>
              <a:t>"Now is the time."</a:t>
            </a:r>
          </a:p>
        </p:txBody>
      </p:sp>
    </p:spTree>
    <p:extLst>
      <p:ext uri="{BB962C8B-B14F-4D97-AF65-F5344CB8AC3E}">
        <p14:creationId xmlns:p14="http://schemas.microsoft.com/office/powerpoint/2010/main" val="3522334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wipe(up)">
                                      <p:cBhvr>
                                        <p:cTn id="7" dur="500"/>
                                        <p:tgtEl>
                                          <p:spTgt spid="10753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7531"/>
                                        </p:tgtEl>
                                        <p:attrNameLst>
                                          <p:attrName>style.visibility</p:attrName>
                                        </p:attrNameLst>
                                      </p:cBhvr>
                                      <p:to>
                                        <p:strVal val="visible"/>
                                      </p:to>
                                    </p:set>
                                    <p:animEffect transition="in" filter="dissolve">
                                      <p:cBhvr>
                                        <p:cTn id="11" dur="500"/>
                                        <p:tgtEl>
                                          <p:spTgt spid="107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2" grpId="0" animBg="1"/>
      <p:bldP spid="10753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4724400" y="2667000"/>
            <a:ext cx="2514600" cy="3810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47" name="Rectangle 3"/>
          <p:cNvSpPr>
            <a:spLocks noChangeArrowheads="1"/>
          </p:cNvSpPr>
          <p:nvPr/>
        </p:nvSpPr>
        <p:spPr bwMode="auto">
          <a:xfrm>
            <a:off x="1600200" y="2667000"/>
            <a:ext cx="2514600" cy="3810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Rectangle 4"/>
          <p:cNvSpPr>
            <a:spLocks noGrp="1" noChangeArrowheads="1"/>
          </p:cNvSpPr>
          <p:nvPr>
            <p:ph type="title"/>
          </p:nvPr>
        </p:nvSpPr>
        <p:spPr>
          <a:xfrm>
            <a:off x="685800" y="381000"/>
            <a:ext cx="7772400" cy="838200"/>
          </a:xfrm>
        </p:spPr>
        <p:txBody>
          <a:bodyPr>
            <a:normAutofit fontScale="90000"/>
          </a:bodyPr>
          <a:lstStyle/>
          <a:p>
            <a:pPr>
              <a:lnSpc>
                <a:spcPct val="80000"/>
              </a:lnSpc>
            </a:pPr>
            <a:r>
              <a:rPr lang="en-US" smtClean="0"/>
              <a:t>String (+) Operator</a:t>
            </a:r>
            <a:br>
              <a:rPr lang="en-US" smtClean="0"/>
            </a:br>
            <a:r>
              <a:rPr lang="en-US" sz="2400" smtClean="0"/>
              <a:t>Automatic Conversion to a String</a:t>
            </a:r>
            <a:endParaRPr lang="en-US" sz="2800" b="1" smtClean="0">
              <a:latin typeface="Courier New" pitchFamily="49" charset="0"/>
            </a:endParaRPr>
          </a:p>
        </p:txBody>
      </p:sp>
      <p:sp>
        <p:nvSpPr>
          <p:cNvPr id="108549" name="AutoShape 5"/>
          <p:cNvSpPr>
            <a:spLocks noChangeArrowheads="1"/>
          </p:cNvSpPr>
          <p:nvPr/>
        </p:nvSpPr>
        <p:spPr bwMode="auto">
          <a:xfrm>
            <a:off x="1447800" y="4267200"/>
            <a:ext cx="6019800" cy="1066800"/>
          </a:xfrm>
          <a:prstGeom prst="wedgeRectCallout">
            <a:avLst>
              <a:gd name="adj1" fmla="val -22468"/>
              <a:gd name="adj2" fmla="val -161014"/>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latin typeface="Arial" charset="0"/>
              </a:rPr>
              <a:t>If either </a:t>
            </a:r>
            <a:r>
              <a:rPr lang="en-US" sz="2000" b="1">
                <a:latin typeface="Arial" charset="0"/>
              </a:rPr>
              <a:t>expression_1</a:t>
            </a:r>
          </a:p>
          <a:p>
            <a:endParaRPr lang="en-US" sz="2000" b="1">
              <a:latin typeface="Arial" charset="0"/>
            </a:endParaRPr>
          </a:p>
          <a:p>
            <a:endParaRPr lang="en-US" sz="2000">
              <a:latin typeface="Arial" charset="0"/>
            </a:endParaRPr>
          </a:p>
        </p:txBody>
      </p:sp>
      <p:sp>
        <p:nvSpPr>
          <p:cNvPr id="108550" name="AutoShape 6"/>
          <p:cNvSpPr>
            <a:spLocks noChangeArrowheads="1"/>
          </p:cNvSpPr>
          <p:nvPr/>
        </p:nvSpPr>
        <p:spPr bwMode="auto">
          <a:xfrm>
            <a:off x="1447800" y="4267200"/>
            <a:ext cx="6019800" cy="1066800"/>
          </a:xfrm>
          <a:prstGeom prst="wedgeRectCallout">
            <a:avLst>
              <a:gd name="adj1" fmla="val 21833"/>
              <a:gd name="adj2" fmla="val -152083"/>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a:latin typeface="Arial" charset="0"/>
              </a:rPr>
              <a:t>If either </a:t>
            </a:r>
            <a:r>
              <a:rPr lang="en-US" sz="2000" b="1">
                <a:latin typeface="Arial" charset="0"/>
              </a:rPr>
              <a:t>expression_1</a:t>
            </a:r>
            <a:r>
              <a:rPr lang="en-US" sz="2000">
                <a:latin typeface="Arial" charset="0"/>
              </a:rPr>
              <a:t> or </a:t>
            </a:r>
            <a:r>
              <a:rPr lang="en-US" sz="2000" b="1">
                <a:latin typeface="Arial" charset="0"/>
              </a:rPr>
              <a:t>expression_2 </a:t>
            </a:r>
            <a:r>
              <a:rPr lang="en-US" sz="2000">
                <a:latin typeface="Arial" charset="0"/>
              </a:rPr>
              <a:t>evaluates</a:t>
            </a:r>
          </a:p>
          <a:p>
            <a:r>
              <a:rPr lang="en-US" sz="2000">
                <a:latin typeface="Arial" charset="0"/>
              </a:rPr>
              <a:t>to a string the other will be converted to a string </a:t>
            </a:r>
          </a:p>
          <a:p>
            <a:r>
              <a:rPr lang="en-US" sz="2000">
                <a:latin typeface="Arial" charset="0"/>
              </a:rPr>
              <a:t>if needed. The result will be their concatenation.</a:t>
            </a:r>
          </a:p>
        </p:txBody>
      </p:sp>
      <p:sp>
        <p:nvSpPr>
          <p:cNvPr id="46087" name="Rectangle 7"/>
          <p:cNvSpPr>
            <a:spLocks noChangeArrowheads="1"/>
          </p:cNvSpPr>
          <p:nvPr/>
        </p:nvSpPr>
        <p:spPr bwMode="auto">
          <a:xfrm>
            <a:off x="533400" y="24384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120000"/>
              </a:lnSpc>
              <a:spcBef>
                <a:spcPct val="20000"/>
              </a:spcBef>
            </a:pPr>
            <a:r>
              <a:rPr lang="en-US" sz="3200">
                <a:latin typeface="Arial" charset="0"/>
              </a:rPr>
              <a:t>expression_1</a:t>
            </a:r>
            <a:r>
              <a:rPr lang="en-US" sz="3200" b="1">
                <a:latin typeface="Arial" charset="0"/>
              </a:rPr>
              <a:t>  </a:t>
            </a:r>
            <a:r>
              <a:rPr lang="en-US" sz="3600" b="1">
                <a:latin typeface="Arial" charset="0"/>
              </a:rPr>
              <a:t>+</a:t>
            </a:r>
            <a:r>
              <a:rPr lang="en-US" sz="3200" b="1">
                <a:latin typeface="Arial" charset="0"/>
              </a:rPr>
              <a:t>  </a:t>
            </a:r>
            <a:r>
              <a:rPr lang="en-US" sz="3200">
                <a:latin typeface="Arial" charset="0"/>
              </a:rPr>
              <a:t>expression_2</a:t>
            </a:r>
          </a:p>
        </p:txBody>
      </p:sp>
    </p:spTree>
    <p:extLst>
      <p:ext uri="{BB962C8B-B14F-4D97-AF65-F5344CB8AC3E}">
        <p14:creationId xmlns:p14="http://schemas.microsoft.com/office/powerpoint/2010/main" val="3302281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dissolve">
                                      <p:cBhvr>
                                        <p:cTn id="7" dur="500"/>
                                        <p:tgtEl>
                                          <p:spTgt spid="10854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8547"/>
                                        </p:tgtEl>
                                        <p:attrNameLst>
                                          <p:attrName>style.visibility</p:attrName>
                                        </p:attrNameLst>
                                      </p:cBhvr>
                                      <p:to>
                                        <p:strVal val="visible"/>
                                      </p:to>
                                    </p:set>
                                    <p:animEffect transition="in" filter="dissolve">
                                      <p:cBhvr>
                                        <p:cTn id="11" dur="500"/>
                                        <p:tgtEl>
                                          <p:spTgt spid="1085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8550"/>
                                        </p:tgtEl>
                                        <p:attrNameLst>
                                          <p:attrName>style.visibility</p:attrName>
                                        </p:attrNameLst>
                                      </p:cBhvr>
                                      <p:to>
                                        <p:strVal val="visible"/>
                                      </p:to>
                                    </p:set>
                                    <p:animEffect transition="in" filter="dissolve">
                                      <p:cBhvr>
                                        <p:cTn id="16" dur="500"/>
                                        <p:tgtEl>
                                          <p:spTgt spid="108550"/>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08546"/>
                                        </p:tgtEl>
                                        <p:attrNameLst>
                                          <p:attrName>style.visibility</p:attrName>
                                        </p:attrNameLst>
                                      </p:cBhvr>
                                      <p:to>
                                        <p:strVal val="visible"/>
                                      </p:to>
                                    </p:set>
                                    <p:animEffect transition="in" filter="dissolve">
                                      <p:cBhvr>
                                        <p:cTn id="20" dur="5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47" grpId="0" animBg="1"/>
      <p:bldP spid="108549" grpId="0" animBg="1" autoUpdateAnimBg="0"/>
      <p:bldP spid="108550"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6" name="Rectangle 12"/>
          <p:cNvSpPr>
            <a:spLocks noChangeArrowheads="1"/>
          </p:cNvSpPr>
          <p:nvPr/>
        </p:nvSpPr>
        <p:spPr bwMode="auto">
          <a:xfrm>
            <a:off x="685800" y="4419600"/>
            <a:ext cx="80772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Rectangle 13"/>
          <p:cNvSpPr>
            <a:spLocks noChangeArrowheads="1"/>
          </p:cNvSpPr>
          <p:nvPr/>
        </p:nvSpPr>
        <p:spPr bwMode="auto">
          <a:xfrm>
            <a:off x="685800" y="4876800"/>
            <a:ext cx="80772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Rectangle 14"/>
          <p:cNvSpPr>
            <a:spLocks noChangeArrowheads="1"/>
          </p:cNvSpPr>
          <p:nvPr/>
        </p:nvSpPr>
        <p:spPr bwMode="auto">
          <a:xfrm>
            <a:off x="685800" y="5334000"/>
            <a:ext cx="80772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Rectangle 11"/>
          <p:cNvSpPr>
            <a:spLocks noChangeArrowheads="1"/>
          </p:cNvSpPr>
          <p:nvPr/>
        </p:nvSpPr>
        <p:spPr bwMode="auto">
          <a:xfrm>
            <a:off x="685800" y="3962400"/>
            <a:ext cx="80772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 name="Rectangle 2"/>
          <p:cNvSpPr>
            <a:spLocks noChangeArrowheads="1"/>
          </p:cNvSpPr>
          <p:nvPr/>
        </p:nvSpPr>
        <p:spPr bwMode="auto">
          <a:xfrm>
            <a:off x="685800" y="1752600"/>
            <a:ext cx="8077200" cy="762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 name="Rectangle 3"/>
          <p:cNvSpPr>
            <a:spLocks noChangeArrowheads="1"/>
          </p:cNvSpPr>
          <p:nvPr/>
        </p:nvSpPr>
        <p:spPr bwMode="auto">
          <a:xfrm>
            <a:off x="685800" y="2667000"/>
            <a:ext cx="80772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 name="Rectangle 4"/>
          <p:cNvSpPr>
            <a:spLocks noChangeArrowheads="1"/>
          </p:cNvSpPr>
          <p:nvPr/>
        </p:nvSpPr>
        <p:spPr bwMode="auto">
          <a:xfrm>
            <a:off x="685800" y="3124200"/>
            <a:ext cx="8077200" cy="685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Rectangle 5"/>
          <p:cNvSpPr>
            <a:spLocks noChangeArrowheads="1"/>
          </p:cNvSpPr>
          <p:nvPr/>
        </p:nvSpPr>
        <p:spPr bwMode="auto">
          <a:xfrm>
            <a:off x="685800" y="1371600"/>
            <a:ext cx="80772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2" name="Rectangle 6"/>
          <p:cNvSpPr>
            <a:spLocks noGrp="1" noChangeArrowheads="1"/>
          </p:cNvSpPr>
          <p:nvPr>
            <p:ph type="title"/>
          </p:nvPr>
        </p:nvSpPr>
        <p:spPr>
          <a:xfrm>
            <a:off x="685800" y="381000"/>
            <a:ext cx="7772400" cy="533400"/>
          </a:xfrm>
        </p:spPr>
        <p:txBody>
          <a:bodyPr>
            <a:normAutofit fontScale="90000"/>
          </a:bodyPr>
          <a:lstStyle/>
          <a:p>
            <a:r>
              <a:rPr lang="en-US" smtClean="0"/>
              <a:t>Operator Precedence</a:t>
            </a:r>
          </a:p>
        </p:txBody>
      </p:sp>
      <p:sp>
        <p:nvSpPr>
          <p:cNvPr id="49163" name="Rectangle 7"/>
          <p:cNvSpPr>
            <a:spLocks noGrp="1" noChangeArrowheads="1"/>
          </p:cNvSpPr>
          <p:nvPr>
            <p:ph type="body" idx="1"/>
          </p:nvPr>
        </p:nvSpPr>
        <p:spPr>
          <a:xfrm>
            <a:off x="3733800" y="1295400"/>
            <a:ext cx="4953000" cy="4953000"/>
          </a:xfrm>
        </p:spPr>
        <p:txBody>
          <a:bodyPr>
            <a:normAutofit fontScale="85000" lnSpcReduction="10000"/>
          </a:bodyPr>
          <a:lstStyle/>
          <a:p>
            <a:pPr>
              <a:buFontTx/>
              <a:buNone/>
            </a:pPr>
            <a:r>
              <a:rPr lang="en-US" b="1" smtClean="0">
                <a:latin typeface="Courier New" pitchFamily="49" charset="0"/>
              </a:rPr>
              <a:t>+  -  ++  -- !  ~  ()</a:t>
            </a:r>
          </a:p>
          <a:p>
            <a:pPr>
              <a:buFontTx/>
              <a:buNone/>
            </a:pPr>
            <a:r>
              <a:rPr lang="en-US" b="1" smtClean="0">
                <a:latin typeface="Courier New" pitchFamily="49" charset="0"/>
              </a:rPr>
              <a:t>*  /  %</a:t>
            </a:r>
          </a:p>
          <a:p>
            <a:pPr>
              <a:buFontTx/>
              <a:buNone/>
            </a:pPr>
            <a:r>
              <a:rPr lang="en-US" b="1" smtClean="0">
                <a:latin typeface="Courier New" pitchFamily="49" charset="0"/>
              </a:rPr>
              <a:t>+  -</a:t>
            </a:r>
          </a:p>
          <a:p>
            <a:pPr>
              <a:buFontTx/>
              <a:buNone/>
            </a:pPr>
            <a:r>
              <a:rPr lang="en-US" b="1" smtClean="0">
                <a:latin typeface="Courier New" pitchFamily="49" charset="0"/>
              </a:rPr>
              <a:t>&lt;&lt;  &gt;&gt;  &gt;&gt;&gt;</a:t>
            </a:r>
          </a:p>
          <a:p>
            <a:pPr>
              <a:buFontTx/>
              <a:buNone/>
            </a:pPr>
            <a:r>
              <a:rPr lang="en-US" b="1" smtClean="0">
                <a:latin typeface="Courier New" pitchFamily="49" charset="0"/>
              </a:rPr>
              <a:t>&gt;  &lt;  &gt;=  &lt;=  instanceof</a:t>
            </a:r>
          </a:p>
          <a:p>
            <a:pPr>
              <a:buFontTx/>
              <a:buNone/>
            </a:pPr>
            <a:r>
              <a:rPr lang="en-US" b="1" smtClean="0">
                <a:latin typeface="Courier New" pitchFamily="49" charset="0"/>
              </a:rPr>
              <a:t>==  !=</a:t>
            </a:r>
          </a:p>
          <a:p>
            <a:pPr>
              <a:buFontTx/>
              <a:buNone/>
            </a:pPr>
            <a:r>
              <a:rPr lang="en-US" b="1" smtClean="0">
                <a:latin typeface="Courier New" pitchFamily="49" charset="0"/>
              </a:rPr>
              <a:t>&amp;  |  ^</a:t>
            </a:r>
          </a:p>
          <a:p>
            <a:pPr>
              <a:buFontTx/>
              <a:buNone/>
            </a:pPr>
            <a:r>
              <a:rPr lang="en-US" b="1" smtClean="0">
                <a:latin typeface="Courier New" pitchFamily="49" charset="0"/>
              </a:rPr>
              <a:t>&amp;&amp;  ||</a:t>
            </a:r>
          </a:p>
          <a:p>
            <a:pPr>
              <a:buFontTx/>
              <a:buNone/>
            </a:pPr>
            <a:r>
              <a:rPr lang="en-US" b="1" smtClean="0">
                <a:latin typeface="Courier New" pitchFamily="49" charset="0"/>
              </a:rPr>
              <a:t>?:</a:t>
            </a:r>
          </a:p>
          <a:p>
            <a:pPr>
              <a:buFontTx/>
              <a:buNone/>
            </a:pPr>
            <a:r>
              <a:rPr lang="en-US" b="1" smtClean="0">
                <a:latin typeface="Courier New" pitchFamily="49" charset="0"/>
              </a:rPr>
              <a:t>= (and += etc.)</a:t>
            </a:r>
          </a:p>
        </p:txBody>
      </p:sp>
      <p:sp>
        <p:nvSpPr>
          <p:cNvPr id="49164" name="Line 9"/>
          <p:cNvSpPr>
            <a:spLocks noChangeShapeType="1"/>
          </p:cNvSpPr>
          <p:nvPr/>
        </p:nvSpPr>
        <p:spPr bwMode="auto">
          <a:xfrm>
            <a:off x="3733800" y="1371600"/>
            <a:ext cx="0" cy="43434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5" name="Rectangle 10"/>
          <p:cNvSpPr>
            <a:spLocks noChangeArrowheads="1"/>
          </p:cNvSpPr>
          <p:nvPr/>
        </p:nvSpPr>
        <p:spPr bwMode="auto">
          <a:xfrm>
            <a:off x="685800" y="1295400"/>
            <a:ext cx="2819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b="1">
                <a:latin typeface="Courier New" pitchFamily="49" charset="0"/>
              </a:rPr>
              <a:t>Unary</a:t>
            </a:r>
          </a:p>
          <a:p>
            <a:pPr marL="342900" indent="-342900">
              <a:spcBef>
                <a:spcPct val="20000"/>
              </a:spcBef>
            </a:pPr>
            <a:r>
              <a:rPr lang="en-US" b="1">
                <a:latin typeface="Courier New" pitchFamily="49" charset="0"/>
              </a:rPr>
              <a:t>Arithmetic</a:t>
            </a:r>
          </a:p>
          <a:p>
            <a:pPr marL="342900" indent="-342900">
              <a:spcBef>
                <a:spcPct val="20000"/>
              </a:spcBef>
            </a:pPr>
            <a:endParaRPr lang="en-US" b="1">
              <a:latin typeface="Courier New" pitchFamily="49" charset="0"/>
            </a:endParaRPr>
          </a:p>
          <a:p>
            <a:pPr marL="342900" indent="-342900">
              <a:spcBef>
                <a:spcPct val="20000"/>
              </a:spcBef>
            </a:pPr>
            <a:r>
              <a:rPr lang="en-US" b="1">
                <a:latin typeface="Courier New" pitchFamily="49" charset="0"/>
              </a:rPr>
              <a:t>Shift</a:t>
            </a:r>
          </a:p>
          <a:p>
            <a:pPr marL="342900" indent="-342900">
              <a:spcBef>
                <a:spcPct val="20000"/>
              </a:spcBef>
            </a:pPr>
            <a:r>
              <a:rPr lang="en-US" b="1">
                <a:latin typeface="Courier New" pitchFamily="49" charset="0"/>
              </a:rPr>
              <a:t>Comparison</a:t>
            </a:r>
          </a:p>
          <a:p>
            <a:pPr marL="342900" indent="-342900">
              <a:spcBef>
                <a:spcPct val="20000"/>
              </a:spcBef>
            </a:pPr>
            <a:endParaRPr lang="en-US" b="1">
              <a:latin typeface="Courier New" pitchFamily="49" charset="0"/>
            </a:endParaRPr>
          </a:p>
          <a:p>
            <a:pPr marL="342900" indent="-342900">
              <a:spcBef>
                <a:spcPct val="20000"/>
              </a:spcBef>
            </a:pPr>
            <a:r>
              <a:rPr lang="en-US" b="1">
                <a:latin typeface="Courier New" pitchFamily="49" charset="0"/>
              </a:rPr>
              <a:t>Logical Bit</a:t>
            </a:r>
          </a:p>
          <a:p>
            <a:pPr marL="342900" indent="-342900">
              <a:spcBef>
                <a:spcPct val="20000"/>
              </a:spcBef>
            </a:pPr>
            <a:r>
              <a:rPr lang="en-US" b="1">
                <a:latin typeface="Courier New" pitchFamily="49" charset="0"/>
              </a:rPr>
              <a:t>Boolean</a:t>
            </a:r>
          </a:p>
          <a:p>
            <a:pPr marL="342900" indent="-342900">
              <a:spcBef>
                <a:spcPct val="20000"/>
              </a:spcBef>
            </a:pPr>
            <a:r>
              <a:rPr lang="en-US" b="1">
                <a:latin typeface="Courier New" pitchFamily="49" charset="0"/>
              </a:rPr>
              <a:t>Ternary</a:t>
            </a:r>
          </a:p>
          <a:p>
            <a:pPr marL="342900" indent="-342900">
              <a:spcBef>
                <a:spcPct val="20000"/>
              </a:spcBef>
            </a:pPr>
            <a:r>
              <a:rPr lang="en-US" b="1">
                <a:latin typeface="Courier New" pitchFamily="49" charset="0"/>
              </a:rPr>
              <a:t>Assignment</a:t>
            </a:r>
          </a:p>
        </p:txBody>
      </p:sp>
    </p:spTree>
    <p:extLst>
      <p:ext uri="{BB962C8B-B14F-4D97-AF65-F5344CB8AC3E}">
        <p14:creationId xmlns:p14="http://schemas.microsoft.com/office/powerpoint/2010/main" val="3562663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9"/>
                                        </p:tgtEl>
                                        <p:attrNameLst>
                                          <p:attrName>style.visibility</p:attrName>
                                        </p:attrNameLst>
                                      </p:cBhvr>
                                      <p:to>
                                        <p:strVal val="visible"/>
                                      </p:to>
                                    </p:set>
                                  </p:childTnLst>
                                  <p:subTnLst>
                                    <p:set>
                                      <p:cBhvr override="childStyle">
                                        <p:cTn dur="1" fill="hold" display="0" masterRel="nextClick" afterEffect="1"/>
                                        <p:tgtEl>
                                          <p:spTgt spid="4198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6"/>
                                        </p:tgtEl>
                                        <p:attrNameLst>
                                          <p:attrName>style.visibility</p:attrName>
                                        </p:attrNameLst>
                                      </p:cBhvr>
                                      <p:to>
                                        <p:strVal val="visible"/>
                                      </p:to>
                                    </p:set>
                                  </p:childTnLst>
                                  <p:subTnLst>
                                    <p:set>
                                      <p:cBhvr override="childStyle">
                                        <p:cTn dur="1" fill="hold" display="0" masterRel="nextClick" afterEffect="1"/>
                                        <p:tgtEl>
                                          <p:spTgt spid="4198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gtEl>
                                        <p:attrNameLst>
                                          <p:attrName>style.visibility</p:attrName>
                                        </p:attrNameLst>
                                      </p:cBhvr>
                                      <p:to>
                                        <p:strVal val="visible"/>
                                      </p:to>
                                    </p:set>
                                  </p:childTnLst>
                                  <p:subTnLst>
                                    <p:set>
                                      <p:cBhvr override="childStyle">
                                        <p:cTn dur="1" fill="hold" display="0" masterRel="nextClick" afterEffect="1"/>
                                        <p:tgtEl>
                                          <p:spTgt spid="41987"/>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8"/>
                                        </p:tgtEl>
                                        <p:attrNameLst>
                                          <p:attrName>style.visibility</p:attrName>
                                        </p:attrNameLst>
                                      </p:cBhvr>
                                      <p:to>
                                        <p:strVal val="visible"/>
                                      </p:to>
                                    </p:set>
                                  </p:childTnLst>
                                  <p:subTnLst>
                                    <p:set>
                                      <p:cBhvr override="childStyle">
                                        <p:cTn dur="1" fill="hold" display="0" masterRel="nextClick" afterEffect="1"/>
                                        <p:tgtEl>
                                          <p:spTgt spid="41988"/>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95"/>
                                        </p:tgtEl>
                                        <p:attrNameLst>
                                          <p:attrName>style.visibility</p:attrName>
                                        </p:attrNameLst>
                                      </p:cBhvr>
                                      <p:to>
                                        <p:strVal val="visible"/>
                                      </p:to>
                                    </p:set>
                                  </p:childTnLst>
                                  <p:subTnLst>
                                    <p:set>
                                      <p:cBhvr override="childStyle">
                                        <p:cTn dur="1" fill="hold" display="0" masterRel="nextClick" afterEffect="1"/>
                                        <p:tgtEl>
                                          <p:spTgt spid="4199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996"/>
                                        </p:tgtEl>
                                        <p:attrNameLst>
                                          <p:attrName>style.visibility</p:attrName>
                                        </p:attrNameLst>
                                      </p:cBhvr>
                                      <p:to>
                                        <p:strVal val="visible"/>
                                      </p:to>
                                    </p:set>
                                  </p:childTnLst>
                                  <p:subTnLst>
                                    <p:set>
                                      <p:cBhvr override="childStyle">
                                        <p:cTn dur="1" fill="hold" display="0" masterRel="nextClick" afterEffect="1"/>
                                        <p:tgtEl>
                                          <p:spTgt spid="4199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997"/>
                                        </p:tgtEl>
                                        <p:attrNameLst>
                                          <p:attrName>style.visibility</p:attrName>
                                        </p:attrNameLst>
                                      </p:cBhvr>
                                      <p:to>
                                        <p:strVal val="visible"/>
                                      </p:to>
                                    </p:set>
                                  </p:childTnLst>
                                  <p:subTnLst>
                                    <p:set>
                                      <p:cBhvr override="childStyle">
                                        <p:cTn dur="1" fill="hold" display="0" masterRel="nextClick" afterEffect="1"/>
                                        <p:tgtEl>
                                          <p:spTgt spid="41997"/>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998"/>
                                        </p:tgtEl>
                                        <p:attrNameLst>
                                          <p:attrName>style.visibility</p:attrName>
                                        </p:attrNameLst>
                                      </p:cBhvr>
                                      <p:to>
                                        <p:strVal val="visible"/>
                                      </p:to>
                                    </p:set>
                                  </p:childTnLst>
                                  <p:subTnLst>
                                    <p:set>
                                      <p:cBhvr override="childStyle">
                                        <p:cTn dur="1" fill="hold" display="0" masterRel="nextClick" afterEffect="1"/>
                                        <p:tgtEl>
                                          <p:spTgt spid="419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41997" grpId="0" animBg="1"/>
      <p:bldP spid="41998" grpId="0" animBg="1"/>
      <p:bldP spid="41995" grpId="0" animBg="1"/>
      <p:bldP spid="41986" grpId="0" animBg="1"/>
      <p:bldP spid="41987" grpId="0" animBg="1"/>
      <p:bldP spid="41988" grpId="0" animBg="1"/>
      <p:bldP spid="419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38546"/>
            <a:ext cx="7772400" cy="769441"/>
          </a:xfrm>
        </p:spPr>
        <p:txBody>
          <a:bodyPr>
            <a:spAutoFit/>
          </a:bodyPr>
          <a:lstStyle/>
          <a:p>
            <a:r>
              <a:rPr lang="en-US" smtClean="0">
                <a:latin typeface="Arial" charset="0"/>
              </a:rPr>
              <a:t>Flow of Control</a:t>
            </a:r>
          </a:p>
        </p:txBody>
      </p:sp>
      <p:sp>
        <p:nvSpPr>
          <p:cNvPr id="15363" name="Rectangle 3"/>
          <p:cNvSpPr>
            <a:spLocks noGrp="1" noChangeArrowheads="1"/>
          </p:cNvSpPr>
          <p:nvPr>
            <p:ph idx="1"/>
          </p:nvPr>
        </p:nvSpPr>
        <p:spPr>
          <a:xfrm>
            <a:off x="685800" y="1981200"/>
            <a:ext cx="7772400" cy="3797963"/>
          </a:xfrm>
        </p:spPr>
        <p:txBody>
          <a:bodyPr>
            <a:spAutoFit/>
          </a:bodyPr>
          <a:lstStyle/>
          <a:p>
            <a:r>
              <a:rPr lang="en-US" sz="2800" i="1" smtClean="0">
                <a:latin typeface="Arial" charset="0"/>
              </a:rPr>
              <a:t>Flow of control</a:t>
            </a:r>
            <a:r>
              <a:rPr lang="en-US" sz="2800" smtClean="0">
                <a:latin typeface="Arial" charset="0"/>
              </a:rPr>
              <a:t> is the order in which a program performs actions.</a:t>
            </a:r>
          </a:p>
          <a:p>
            <a:pPr lvl="1"/>
            <a:r>
              <a:rPr lang="en-US" smtClean="0">
                <a:latin typeface="Arial" charset="0"/>
              </a:rPr>
              <a:t>Up to this point, the order has been sequential.</a:t>
            </a:r>
          </a:p>
          <a:p>
            <a:r>
              <a:rPr lang="en-US" sz="2800" smtClean="0">
                <a:latin typeface="Arial" charset="0"/>
              </a:rPr>
              <a:t>A</a:t>
            </a:r>
            <a:r>
              <a:rPr lang="en-US" sz="2800" i="1" smtClean="0">
                <a:latin typeface="Arial" charset="0"/>
              </a:rPr>
              <a:t> branching statement </a:t>
            </a:r>
            <a:r>
              <a:rPr lang="en-US" sz="2800" smtClean="0">
                <a:latin typeface="Arial" charset="0"/>
              </a:rPr>
              <a:t>chooses between two or more possible actions.</a:t>
            </a:r>
          </a:p>
          <a:p>
            <a:r>
              <a:rPr lang="en-US" sz="2800" smtClean="0">
                <a:latin typeface="Arial" charset="0"/>
              </a:rPr>
              <a:t>A </a:t>
            </a:r>
            <a:r>
              <a:rPr lang="en-US" sz="2800" i="1" smtClean="0">
                <a:latin typeface="Arial" charset="0"/>
              </a:rPr>
              <a:t>loop statement</a:t>
            </a:r>
            <a:r>
              <a:rPr lang="en-US" sz="2800" smtClean="0">
                <a:latin typeface="Arial" charset="0"/>
              </a:rPr>
              <a:t> repeats an action until a stopping condition occurs.</a:t>
            </a:r>
            <a:endParaRPr lang="en-US" sz="2800" i="1" smtClean="0">
              <a:latin typeface="Arial" charset="0"/>
            </a:endParaRPr>
          </a:p>
        </p:txBody>
      </p:sp>
    </p:spTree>
    <p:extLst>
      <p:ext uri="{BB962C8B-B14F-4D97-AF65-F5344CB8AC3E}">
        <p14:creationId xmlns:p14="http://schemas.microsoft.com/office/powerpoint/2010/main" val="1762407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738546"/>
            <a:ext cx="7772400" cy="769441"/>
          </a:xfrm>
        </p:spPr>
        <p:txBody>
          <a:bodyPr>
            <a:spAutoFit/>
          </a:bodyPr>
          <a:lstStyle/>
          <a:p>
            <a:r>
              <a:rPr lang="en-US" smtClean="0">
                <a:latin typeface="Arial" charset="0"/>
              </a:rPr>
              <a:t>The </a:t>
            </a:r>
            <a:r>
              <a:rPr lang="en-US" smtClean="0">
                <a:latin typeface="Courier New" pitchFamily="49" charset="0"/>
              </a:rPr>
              <a:t>if-else</a:t>
            </a:r>
            <a:r>
              <a:rPr lang="en-US" smtClean="0">
                <a:latin typeface="Arial" charset="0"/>
              </a:rPr>
              <a:t> Statement</a:t>
            </a:r>
          </a:p>
        </p:txBody>
      </p:sp>
      <p:sp>
        <p:nvSpPr>
          <p:cNvPr id="17411" name="Rectangle 3"/>
          <p:cNvSpPr>
            <a:spLocks noGrp="1" noChangeArrowheads="1"/>
          </p:cNvSpPr>
          <p:nvPr>
            <p:ph idx="1"/>
          </p:nvPr>
        </p:nvSpPr>
        <p:spPr>
          <a:xfrm>
            <a:off x="685800" y="1981202"/>
            <a:ext cx="7772400" cy="2948499"/>
          </a:xfrm>
        </p:spPr>
        <p:txBody>
          <a:bodyPr>
            <a:spAutoFit/>
          </a:bodyPr>
          <a:lstStyle/>
          <a:p>
            <a:r>
              <a:rPr lang="en-US" sz="2800" smtClean="0">
                <a:latin typeface="Arial" charset="0"/>
              </a:rPr>
              <a:t>A branching statement that chooses between two possible actions.</a:t>
            </a:r>
          </a:p>
          <a:p>
            <a:r>
              <a:rPr lang="en-US" sz="2800" smtClean="0">
                <a:latin typeface="Arial" charset="0"/>
              </a:rPr>
              <a:t>syntax</a:t>
            </a:r>
          </a:p>
          <a:p>
            <a:pPr lvl="1">
              <a:buFontTx/>
              <a:buNone/>
            </a:pPr>
            <a:r>
              <a:rPr lang="en-US" sz="2000" smtClean="0">
                <a:latin typeface="Courier New" pitchFamily="49" charset="0"/>
              </a:rPr>
              <a:t>if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Statement_1</a:t>
            </a:r>
            <a:endParaRPr lang="en-US" sz="2000" smtClean="0">
              <a:latin typeface="Courier New" pitchFamily="49" charset="0"/>
            </a:endParaRPr>
          </a:p>
          <a:p>
            <a:pPr lvl="1">
              <a:buFontTx/>
              <a:buNone/>
            </a:pPr>
            <a:r>
              <a:rPr lang="en-US" sz="2000" smtClean="0">
                <a:latin typeface="Courier New" pitchFamily="49" charset="0"/>
              </a:rPr>
              <a:t>else</a:t>
            </a:r>
          </a:p>
          <a:p>
            <a:pPr lvl="1">
              <a:buFontTx/>
              <a:buNone/>
            </a:pPr>
            <a:r>
              <a:rPr lang="en-US" sz="2000" smtClean="0">
                <a:latin typeface="Courier New" pitchFamily="49" charset="0"/>
              </a:rPr>
              <a:t>	</a:t>
            </a:r>
            <a:r>
              <a:rPr lang="en-US" sz="2000" i="1" smtClean="0">
                <a:latin typeface="Courier New" pitchFamily="49" charset="0"/>
              </a:rPr>
              <a:t>Statement_2</a:t>
            </a:r>
            <a:endParaRPr lang="en-US" sz="2000" smtClean="0">
              <a:latin typeface="Courier New" pitchFamily="49" charset="0"/>
            </a:endParaRPr>
          </a:p>
        </p:txBody>
      </p:sp>
    </p:spTree>
    <p:extLst>
      <p:ext uri="{BB962C8B-B14F-4D97-AF65-F5344CB8AC3E}">
        <p14:creationId xmlns:p14="http://schemas.microsoft.com/office/powerpoint/2010/main" val="2438091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77768"/>
            <a:ext cx="7772400" cy="1446550"/>
          </a:xfrm>
        </p:spPr>
        <p:txBody>
          <a:bodyPr>
            <a:spAutoFit/>
          </a:bodyPr>
          <a:lstStyle/>
          <a:p>
            <a:r>
              <a:rPr lang="en-US" smtClean="0">
                <a:latin typeface="Arial" charset="0"/>
              </a:rPr>
              <a:t>The </a:t>
            </a:r>
            <a:r>
              <a:rPr lang="en-US" smtClean="0">
                <a:latin typeface="Courier New" pitchFamily="49" charset="0"/>
              </a:rPr>
              <a:t>if-else</a:t>
            </a:r>
            <a:r>
              <a:rPr lang="en-US" smtClean="0">
                <a:latin typeface="Arial" charset="0"/>
              </a:rPr>
              <a:t> Statement, cont.</a:t>
            </a:r>
          </a:p>
        </p:txBody>
      </p:sp>
      <p:sp>
        <p:nvSpPr>
          <p:cNvPr id="18435" name="Rectangle 3"/>
          <p:cNvSpPr>
            <a:spLocks noGrp="1" noChangeArrowheads="1"/>
          </p:cNvSpPr>
          <p:nvPr>
            <p:ph idx="1"/>
          </p:nvPr>
        </p:nvSpPr>
        <p:spPr>
          <a:xfrm>
            <a:off x="685800" y="2227265"/>
            <a:ext cx="7772400" cy="2369880"/>
          </a:xfrm>
        </p:spPr>
        <p:txBody>
          <a:bodyPr>
            <a:spAutoFit/>
          </a:bodyPr>
          <a:lstStyle/>
          <a:p>
            <a:r>
              <a:rPr lang="en-US" sz="2800" smtClean="0">
                <a:latin typeface="Arial" charset="0"/>
              </a:rPr>
              <a:t>example</a:t>
            </a:r>
          </a:p>
          <a:p>
            <a:pPr lvl="1">
              <a:buFontTx/>
              <a:buNone/>
            </a:pPr>
            <a:r>
              <a:rPr lang="en-US" sz="2000" smtClean="0">
                <a:latin typeface="Courier New" pitchFamily="49" charset="0"/>
              </a:rPr>
              <a:t>if (count &lt; 3)</a:t>
            </a:r>
          </a:p>
          <a:p>
            <a:pPr lvl="1">
              <a:buFontTx/>
              <a:buNone/>
            </a:pPr>
            <a:r>
              <a:rPr lang="en-US" sz="2000" smtClean="0">
                <a:latin typeface="Courier New" pitchFamily="49" charset="0"/>
              </a:rPr>
              <a:t>	  total = 0;</a:t>
            </a:r>
          </a:p>
          <a:p>
            <a:pPr lvl="1">
              <a:buFontTx/>
              <a:buNone/>
            </a:pPr>
            <a:r>
              <a:rPr lang="en-US" sz="2000" smtClean="0">
                <a:latin typeface="Courier New" pitchFamily="49" charset="0"/>
              </a:rPr>
              <a:t>else</a:t>
            </a:r>
          </a:p>
          <a:p>
            <a:pPr lvl="1">
              <a:buFontTx/>
              <a:buNone/>
            </a:pPr>
            <a:r>
              <a:rPr lang="en-US" sz="2000" smtClean="0">
                <a:latin typeface="Courier New" pitchFamily="49" charset="0"/>
              </a:rPr>
              <a:t>	  total = total + count;</a:t>
            </a:r>
          </a:p>
          <a:p>
            <a:pPr lvl="1">
              <a:buFontTx/>
              <a:buNone/>
            </a:pPr>
            <a:endParaRPr lang="en-US" sz="2000" smtClean="0"/>
          </a:p>
        </p:txBody>
      </p:sp>
    </p:spTree>
    <p:extLst>
      <p:ext uri="{BB962C8B-B14F-4D97-AF65-F5344CB8AC3E}">
        <p14:creationId xmlns:p14="http://schemas.microsoft.com/office/powerpoint/2010/main" val="2092550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65031"/>
            <a:ext cx="7772400" cy="1446550"/>
          </a:xfrm>
        </p:spPr>
        <p:txBody>
          <a:bodyPr>
            <a:spAutoFit/>
          </a:bodyPr>
          <a:lstStyle/>
          <a:p>
            <a:r>
              <a:rPr lang="en-US" smtClean="0">
                <a:latin typeface="Arial" charset="0"/>
              </a:rPr>
              <a:t>The </a:t>
            </a:r>
            <a:r>
              <a:rPr lang="en-US" smtClean="0">
                <a:latin typeface="Courier New" pitchFamily="49" charset="0"/>
              </a:rPr>
              <a:t>if-else</a:t>
            </a:r>
            <a:r>
              <a:rPr lang="en-US" smtClean="0">
                <a:latin typeface="Arial" charset="0"/>
              </a:rPr>
              <a:t> Statement, cont.</a:t>
            </a:r>
          </a:p>
        </p:txBody>
      </p:sp>
      <p:sp>
        <p:nvSpPr>
          <p:cNvPr id="19459" name="Rectangle 3"/>
          <p:cNvSpPr>
            <a:spLocks noGrp="1" noChangeArrowheads="1"/>
          </p:cNvSpPr>
          <p:nvPr>
            <p:ph idx="1"/>
          </p:nvPr>
        </p:nvSpPr>
        <p:spPr>
          <a:xfrm>
            <a:off x="685800" y="1981201"/>
            <a:ext cx="7772400" cy="400110"/>
          </a:xfrm>
        </p:spPr>
        <p:txBody>
          <a:bodyPr>
            <a:spAutoFit/>
          </a:bodyPr>
          <a:lstStyle/>
          <a:p>
            <a:r>
              <a:rPr lang="en-US" sz="2000" smtClean="0">
                <a:latin typeface="Courier New" pitchFamily="49" charset="0"/>
              </a:rPr>
              <a:t>class BankBalance</a:t>
            </a:r>
            <a:endParaRPr lang="en-US" sz="2800" smtClean="0">
              <a:latin typeface="Arial" charset="0"/>
            </a:endParaRPr>
          </a:p>
        </p:txBody>
      </p:sp>
      <p:pic>
        <p:nvPicPr>
          <p:cNvPr id="19460" name="Picture 4" descr="figp131"/>
          <p:cNvPicPr>
            <a:picLocks noChangeAspect="1" noChangeArrowheads="1"/>
          </p:cNvPicPr>
          <p:nvPr/>
        </p:nvPicPr>
        <p:blipFill>
          <a:blip r:embed="rId2"/>
          <a:srcRect/>
          <a:stretch>
            <a:fillRect/>
          </a:stretch>
        </p:blipFill>
        <p:spPr bwMode="auto">
          <a:xfrm>
            <a:off x="1066801" y="2514602"/>
            <a:ext cx="7112000" cy="3471863"/>
          </a:xfrm>
          <a:prstGeom prst="rect">
            <a:avLst/>
          </a:prstGeom>
          <a:noFill/>
          <a:ln w="9525">
            <a:noFill/>
            <a:miter lim="800000"/>
            <a:headEnd/>
            <a:tailEnd/>
          </a:ln>
        </p:spPr>
      </p:pic>
    </p:spTree>
    <p:extLst>
      <p:ext uri="{BB962C8B-B14F-4D97-AF65-F5344CB8AC3E}">
        <p14:creationId xmlns:p14="http://schemas.microsoft.com/office/powerpoint/2010/main" val="3810834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65031"/>
            <a:ext cx="7772400" cy="1446550"/>
          </a:xfrm>
        </p:spPr>
        <p:txBody>
          <a:bodyPr>
            <a:spAutoFit/>
          </a:bodyPr>
          <a:lstStyle/>
          <a:p>
            <a:r>
              <a:rPr lang="en-US" smtClean="0">
                <a:latin typeface="Arial" charset="0"/>
              </a:rPr>
              <a:t>Multibranch </a:t>
            </a:r>
            <a:r>
              <a:rPr lang="en-US" smtClean="0">
                <a:latin typeface="Courier New" pitchFamily="49" charset="0"/>
              </a:rPr>
              <a:t>if-else</a:t>
            </a:r>
            <a:r>
              <a:rPr lang="en-US" smtClean="0">
                <a:latin typeface="Arial" charset="0"/>
              </a:rPr>
              <a:t> Statements</a:t>
            </a:r>
          </a:p>
        </p:txBody>
      </p:sp>
      <p:sp>
        <p:nvSpPr>
          <p:cNvPr id="50179" name="Rectangle 3"/>
          <p:cNvSpPr>
            <a:spLocks noGrp="1" noChangeArrowheads="1"/>
          </p:cNvSpPr>
          <p:nvPr>
            <p:ph idx="1"/>
          </p:nvPr>
        </p:nvSpPr>
        <p:spPr>
          <a:xfrm>
            <a:off x="685800" y="1981202"/>
            <a:ext cx="7772400" cy="4955203"/>
          </a:xfrm>
        </p:spPr>
        <p:txBody>
          <a:bodyPr>
            <a:spAutoFit/>
          </a:bodyPr>
          <a:lstStyle/>
          <a:p>
            <a:r>
              <a:rPr lang="en-US" sz="2800" smtClean="0">
                <a:latin typeface="Arial" charset="0"/>
              </a:rPr>
              <a:t>syntax</a:t>
            </a:r>
          </a:p>
          <a:p>
            <a:pPr lvl="1">
              <a:buFontTx/>
              <a:buNone/>
            </a:pPr>
            <a:r>
              <a:rPr lang="en-US" sz="2000" smtClean="0">
                <a:latin typeface="Courier New" pitchFamily="49" charset="0"/>
              </a:rPr>
              <a:t>if (</a:t>
            </a:r>
            <a:r>
              <a:rPr lang="en-US" sz="2000" i="1" smtClean="0">
                <a:latin typeface="Courier New" pitchFamily="49" charset="0"/>
              </a:rPr>
              <a:t>Boolean_Expression_1</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Statement_1</a:t>
            </a:r>
            <a:endParaRPr lang="en-US" sz="2000" smtClean="0">
              <a:latin typeface="Courier New" pitchFamily="49" charset="0"/>
            </a:endParaRPr>
          </a:p>
          <a:p>
            <a:pPr lvl="1">
              <a:buFontTx/>
              <a:buNone/>
            </a:pPr>
            <a:r>
              <a:rPr lang="en-US" sz="2000" smtClean="0">
                <a:latin typeface="Courier New" pitchFamily="49" charset="0"/>
              </a:rPr>
              <a:t>else if (</a:t>
            </a:r>
            <a:r>
              <a:rPr lang="en-US" sz="2000" i="1" smtClean="0">
                <a:latin typeface="Courier New" pitchFamily="49" charset="0"/>
              </a:rPr>
              <a:t>Boolean_Expression_2)</a:t>
            </a:r>
            <a:endParaRPr lang="en-US" sz="2000" smtClean="0">
              <a:latin typeface="Courier New" pitchFamily="49" charset="0"/>
            </a:endParaRPr>
          </a:p>
          <a:p>
            <a:pPr lvl="1">
              <a:buFontTx/>
              <a:buNone/>
            </a:pPr>
            <a:r>
              <a:rPr lang="en-US" sz="2000" smtClean="0">
                <a:latin typeface="Courier New" pitchFamily="49" charset="0"/>
              </a:rPr>
              <a:t>	  </a:t>
            </a:r>
            <a:r>
              <a:rPr lang="en-US" sz="2000" i="1" smtClean="0">
                <a:latin typeface="Courier New" pitchFamily="49" charset="0"/>
              </a:rPr>
              <a:t>Statement_2</a:t>
            </a:r>
            <a:endParaRPr lang="en-US" sz="2000" smtClean="0">
              <a:latin typeface="Courier New" pitchFamily="49" charset="0"/>
            </a:endParaRPr>
          </a:p>
          <a:p>
            <a:pPr lvl="1">
              <a:buFontTx/>
              <a:buNone/>
            </a:pPr>
            <a:r>
              <a:rPr lang="en-US" sz="2000" smtClean="0">
                <a:latin typeface="Courier New" pitchFamily="49" charset="0"/>
              </a:rPr>
              <a:t>else if (</a:t>
            </a:r>
            <a:r>
              <a:rPr lang="en-US" sz="2000" i="1" smtClean="0">
                <a:latin typeface="Courier New" pitchFamily="49" charset="0"/>
              </a:rPr>
              <a:t>Boolean_Expression_3)</a:t>
            </a:r>
            <a:endParaRPr lang="en-US" sz="2000" smtClean="0">
              <a:latin typeface="Courier New" pitchFamily="49" charset="0"/>
            </a:endParaRPr>
          </a:p>
          <a:p>
            <a:pPr lvl="1">
              <a:buFontTx/>
              <a:buNone/>
            </a:pPr>
            <a:r>
              <a:rPr lang="en-US" sz="2000" smtClean="0">
                <a:latin typeface="Courier New" pitchFamily="49" charset="0"/>
              </a:rPr>
              <a:t>	  </a:t>
            </a:r>
            <a:r>
              <a:rPr lang="en-US" sz="2000" i="1" smtClean="0">
                <a:latin typeface="Courier New" pitchFamily="49" charset="0"/>
              </a:rPr>
              <a:t>Statement_3</a:t>
            </a:r>
          </a:p>
          <a:p>
            <a:pPr lvl="1">
              <a:buFontTx/>
              <a:buNone/>
            </a:pPr>
            <a:r>
              <a:rPr lang="en-US" sz="2000" smtClean="0">
                <a:latin typeface="Courier New" pitchFamily="49" charset="0"/>
              </a:rPr>
              <a:t>else if</a:t>
            </a:r>
            <a:r>
              <a:rPr lang="en-US" sz="2000" i="1" smtClean="0">
                <a:latin typeface="Courier New" pitchFamily="49" charset="0"/>
              </a:rPr>
              <a:t> </a:t>
            </a:r>
            <a:r>
              <a:rPr lang="en-US" sz="2000" smtClean="0">
                <a:latin typeface="Courier New" pitchFamily="49" charset="0"/>
              </a:rPr>
              <a:t>…</a:t>
            </a:r>
          </a:p>
          <a:p>
            <a:pPr lvl="1">
              <a:buFontTx/>
              <a:buNone/>
            </a:pPr>
            <a:r>
              <a:rPr lang="en-US" sz="2000" i="1" smtClean="0">
                <a:latin typeface="Courier New" pitchFamily="49" charset="0"/>
              </a:rPr>
              <a:t>else</a:t>
            </a:r>
          </a:p>
          <a:p>
            <a:pPr lvl="1">
              <a:buFontTx/>
              <a:buNone/>
            </a:pPr>
            <a:r>
              <a:rPr lang="en-US" sz="2000" i="1" smtClean="0">
                <a:latin typeface="Courier New" pitchFamily="49" charset="0"/>
              </a:rPr>
              <a:t>	  Default_Statement</a:t>
            </a:r>
          </a:p>
          <a:p>
            <a:pPr lvl="1">
              <a:buFontTx/>
              <a:buNone/>
            </a:pPr>
            <a:endParaRPr lang="en-US" sz="2000" i="1" smtClean="0">
              <a:latin typeface="Courier New" pitchFamily="49" charset="0"/>
            </a:endParaRPr>
          </a:p>
          <a:p>
            <a:pPr lvl="1">
              <a:buFontTx/>
              <a:buNone/>
            </a:pPr>
            <a:endParaRPr lang="en-US" sz="2000" smtClean="0">
              <a:latin typeface="Courier New" pitchFamily="49" charset="0"/>
            </a:endParaRPr>
          </a:p>
          <a:p>
            <a:endParaRPr lang="en-US" sz="2000" smtClean="0"/>
          </a:p>
        </p:txBody>
      </p:sp>
    </p:spTree>
    <p:extLst>
      <p:ext uri="{BB962C8B-B14F-4D97-AF65-F5344CB8AC3E}">
        <p14:creationId xmlns:p14="http://schemas.microsoft.com/office/powerpoint/2010/main" val="2612227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92179"/>
            <a:ext cx="7772400" cy="1243417"/>
          </a:xfrm>
        </p:spPr>
        <p:txBody>
          <a:bodyPr>
            <a:spAutoFit/>
          </a:bodyPr>
          <a:lstStyle/>
          <a:p>
            <a:pPr>
              <a:lnSpc>
                <a:spcPct val="85000"/>
              </a:lnSpc>
            </a:pPr>
            <a:r>
              <a:rPr lang="en-US" smtClean="0">
                <a:latin typeface="Arial" charset="0"/>
              </a:rPr>
              <a:t>Multibranch </a:t>
            </a:r>
            <a:r>
              <a:rPr lang="en-US" smtClean="0">
                <a:latin typeface="Courier New" pitchFamily="49" charset="0"/>
              </a:rPr>
              <a:t>if-else</a:t>
            </a:r>
            <a:r>
              <a:rPr lang="en-US" smtClean="0">
                <a:latin typeface="Arial" charset="0"/>
              </a:rPr>
              <a:t> Statements, cont.</a:t>
            </a:r>
          </a:p>
        </p:txBody>
      </p:sp>
      <p:sp>
        <p:nvSpPr>
          <p:cNvPr id="51203" name="Rectangle 3"/>
          <p:cNvSpPr>
            <a:spLocks noGrp="1" noChangeArrowheads="1"/>
          </p:cNvSpPr>
          <p:nvPr>
            <p:ph idx="1"/>
          </p:nvPr>
        </p:nvSpPr>
        <p:spPr>
          <a:xfrm>
            <a:off x="685800" y="1600202"/>
            <a:ext cx="7772400" cy="523220"/>
          </a:xfrm>
        </p:spPr>
        <p:txBody>
          <a:bodyPr>
            <a:spAutoFit/>
          </a:bodyPr>
          <a:lstStyle/>
          <a:p>
            <a:pPr>
              <a:spcBef>
                <a:spcPct val="0"/>
              </a:spcBef>
            </a:pPr>
            <a:r>
              <a:rPr lang="en-US" sz="2000" smtClean="0">
                <a:latin typeface="Courier New" pitchFamily="49" charset="0"/>
              </a:rPr>
              <a:t>class Grader</a:t>
            </a:r>
            <a:r>
              <a:rPr lang="en-US" sz="2800" smtClean="0">
                <a:latin typeface="Arial" charset="0"/>
              </a:rPr>
              <a:t> </a:t>
            </a:r>
          </a:p>
        </p:txBody>
      </p:sp>
      <p:pic>
        <p:nvPicPr>
          <p:cNvPr id="51204" name="Picture 5" descr="figp147"/>
          <p:cNvPicPr>
            <a:picLocks noChangeAspect="1" noChangeArrowheads="1"/>
          </p:cNvPicPr>
          <p:nvPr/>
        </p:nvPicPr>
        <p:blipFill>
          <a:blip r:embed="rId2"/>
          <a:srcRect/>
          <a:stretch>
            <a:fillRect/>
          </a:stretch>
        </p:blipFill>
        <p:spPr bwMode="auto">
          <a:xfrm>
            <a:off x="1233488" y="2236788"/>
            <a:ext cx="6615112" cy="3783012"/>
          </a:xfrm>
          <a:prstGeom prst="rect">
            <a:avLst/>
          </a:prstGeom>
          <a:noFill/>
          <a:ln w="9525">
            <a:noFill/>
            <a:miter lim="800000"/>
            <a:headEnd/>
            <a:tailEnd/>
          </a:ln>
        </p:spPr>
      </p:pic>
    </p:spTree>
    <p:extLst>
      <p:ext uri="{BB962C8B-B14F-4D97-AF65-F5344CB8AC3E}">
        <p14:creationId xmlns:p14="http://schemas.microsoft.com/office/powerpoint/2010/main" val="437996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738546"/>
            <a:ext cx="7772400" cy="769441"/>
          </a:xfrm>
        </p:spPr>
        <p:txBody>
          <a:bodyPr>
            <a:spAutoFit/>
          </a:bodyPr>
          <a:lstStyle/>
          <a:p>
            <a:r>
              <a:rPr lang="en-US" smtClean="0">
                <a:latin typeface="Arial" charset="0"/>
              </a:rPr>
              <a:t>Loop Statements</a:t>
            </a:r>
          </a:p>
        </p:txBody>
      </p:sp>
      <p:sp>
        <p:nvSpPr>
          <p:cNvPr id="65539" name="Rectangle 3"/>
          <p:cNvSpPr>
            <a:spLocks noGrp="1" noChangeArrowheads="1"/>
          </p:cNvSpPr>
          <p:nvPr>
            <p:ph idx="1"/>
          </p:nvPr>
        </p:nvSpPr>
        <p:spPr>
          <a:xfrm>
            <a:off x="685800" y="1981201"/>
            <a:ext cx="7772400" cy="1557349"/>
          </a:xfrm>
        </p:spPr>
        <p:txBody>
          <a:bodyPr>
            <a:spAutoFit/>
          </a:bodyPr>
          <a:lstStyle/>
          <a:p>
            <a:r>
              <a:rPr lang="en-US" sz="2800" smtClean="0">
                <a:latin typeface="Arial" charset="0"/>
              </a:rPr>
              <a:t>the </a:t>
            </a:r>
            <a:r>
              <a:rPr lang="en-US" sz="2000" smtClean="0">
                <a:latin typeface="Courier New" pitchFamily="49" charset="0"/>
              </a:rPr>
              <a:t>while</a:t>
            </a:r>
            <a:r>
              <a:rPr lang="en-US" sz="2800" smtClean="0">
                <a:latin typeface="Arial" charset="0"/>
              </a:rPr>
              <a:t> Statement</a:t>
            </a:r>
          </a:p>
          <a:p>
            <a:r>
              <a:rPr lang="en-US" sz="2800" smtClean="0">
                <a:latin typeface="Arial" charset="0"/>
              </a:rPr>
              <a:t>the </a:t>
            </a:r>
            <a:r>
              <a:rPr lang="en-US" sz="2000" smtClean="0">
                <a:latin typeface="Courier New" pitchFamily="49" charset="0"/>
              </a:rPr>
              <a:t>do-while</a:t>
            </a:r>
            <a:r>
              <a:rPr lang="en-US" sz="2800" smtClean="0">
                <a:latin typeface="Arial" charset="0"/>
              </a:rPr>
              <a:t> Statement</a:t>
            </a:r>
          </a:p>
          <a:p>
            <a:r>
              <a:rPr lang="en-US" sz="2800" smtClean="0">
                <a:latin typeface="Arial" charset="0"/>
              </a:rPr>
              <a:t>the </a:t>
            </a:r>
            <a:r>
              <a:rPr lang="en-US" sz="2000" smtClean="0">
                <a:latin typeface="Courier New" pitchFamily="49" charset="0"/>
              </a:rPr>
              <a:t>for</a:t>
            </a:r>
            <a:r>
              <a:rPr lang="en-US" sz="2800" smtClean="0">
                <a:latin typeface="Arial" charset="0"/>
              </a:rPr>
              <a:t> Statement</a:t>
            </a:r>
          </a:p>
        </p:txBody>
      </p:sp>
    </p:spTree>
    <p:extLst>
      <p:ext uri="{BB962C8B-B14F-4D97-AF65-F5344CB8AC3E}">
        <p14:creationId xmlns:p14="http://schemas.microsoft.com/office/powerpoint/2010/main" val="247116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685800" y="609600"/>
            <a:ext cx="7772400" cy="609600"/>
          </a:xfrm>
        </p:spPr>
        <p:txBody>
          <a:bodyPr>
            <a:normAutofit fontScale="90000"/>
          </a:bodyPr>
          <a:lstStyle/>
          <a:p>
            <a:r>
              <a:rPr lang="en-US" smtClean="0"/>
              <a:t>Shorthand Operators</a:t>
            </a:r>
            <a:br>
              <a:rPr lang="en-US" smtClean="0"/>
            </a:br>
            <a:r>
              <a:rPr lang="en-US" smtClean="0">
                <a:latin typeface="Courier New" pitchFamily="49" charset="0"/>
              </a:rPr>
              <a:t>+=, -=, *=, /=, %=</a:t>
            </a:r>
            <a:endParaRPr lang="en-US" smtClean="0"/>
          </a:p>
        </p:txBody>
      </p:sp>
      <p:sp>
        <p:nvSpPr>
          <p:cNvPr id="6147" name="Rectangle 1027"/>
          <p:cNvSpPr>
            <a:spLocks noGrp="1" noChangeArrowheads="1"/>
          </p:cNvSpPr>
          <p:nvPr>
            <p:ph type="body" idx="1"/>
          </p:nvPr>
        </p:nvSpPr>
        <p:spPr>
          <a:xfrm>
            <a:off x="2209800" y="2209800"/>
            <a:ext cx="5334000" cy="2667000"/>
          </a:xfrm>
        </p:spPr>
        <p:txBody>
          <a:bodyPr>
            <a:normAutofit fontScale="85000" lnSpcReduction="20000"/>
          </a:bodyPr>
          <a:lstStyle/>
          <a:p>
            <a:pPr>
              <a:buFontTx/>
              <a:buNone/>
            </a:pPr>
            <a:r>
              <a:rPr lang="en-US" b="1" u="sng" smtClean="0"/>
              <a:t>Common 		Shorthand</a:t>
            </a:r>
            <a:endParaRPr lang="en-US" smtClean="0"/>
          </a:p>
          <a:p>
            <a:pPr>
              <a:buFontTx/>
              <a:buNone/>
            </a:pPr>
            <a:r>
              <a:rPr lang="en-US" b="1" smtClean="0">
                <a:latin typeface="Courier New" pitchFamily="49" charset="0"/>
              </a:rPr>
              <a:t>a = a + b;		a += b;</a:t>
            </a:r>
          </a:p>
          <a:p>
            <a:pPr>
              <a:buFontTx/>
              <a:buNone/>
            </a:pPr>
            <a:r>
              <a:rPr lang="en-US" b="1" smtClean="0">
                <a:latin typeface="Courier New" pitchFamily="49" charset="0"/>
              </a:rPr>
              <a:t>a = a - b;		a -= b;</a:t>
            </a:r>
          </a:p>
          <a:p>
            <a:pPr>
              <a:buFontTx/>
              <a:buNone/>
            </a:pPr>
            <a:r>
              <a:rPr lang="en-US" b="1" smtClean="0">
                <a:latin typeface="Courier New" pitchFamily="49" charset="0"/>
              </a:rPr>
              <a:t>a = a * b;		a *= b;</a:t>
            </a:r>
          </a:p>
          <a:p>
            <a:pPr>
              <a:buFontTx/>
              <a:buNone/>
            </a:pPr>
            <a:r>
              <a:rPr lang="en-US" b="1" smtClean="0">
                <a:latin typeface="Courier New" pitchFamily="49" charset="0"/>
              </a:rPr>
              <a:t>a = a / b;		a /= b;</a:t>
            </a:r>
          </a:p>
          <a:p>
            <a:pPr>
              <a:buFontTx/>
              <a:buNone/>
            </a:pPr>
            <a:r>
              <a:rPr lang="en-US" b="1" smtClean="0">
                <a:latin typeface="Courier New" pitchFamily="49" charset="0"/>
              </a:rPr>
              <a:t>a = a % b;		a %= b;</a:t>
            </a:r>
            <a:endParaRPr lang="en-US" smtClean="0"/>
          </a:p>
        </p:txBody>
      </p:sp>
    </p:spTree>
    <p:extLst>
      <p:ext uri="{BB962C8B-B14F-4D97-AF65-F5344CB8AC3E}">
        <p14:creationId xmlns:p14="http://schemas.microsoft.com/office/powerpoint/2010/main" val="420306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while</a:t>
            </a:r>
            <a:r>
              <a:rPr lang="en-US" smtClean="0">
                <a:latin typeface="Arial" charset="0"/>
              </a:rPr>
              <a:t> Statement, cont.</a:t>
            </a:r>
          </a:p>
        </p:txBody>
      </p:sp>
      <p:sp>
        <p:nvSpPr>
          <p:cNvPr id="67587" name="Rectangle 3"/>
          <p:cNvSpPr>
            <a:spLocks noGrp="1" noChangeArrowheads="1"/>
          </p:cNvSpPr>
          <p:nvPr>
            <p:ph idx="1"/>
          </p:nvPr>
        </p:nvSpPr>
        <p:spPr>
          <a:xfrm>
            <a:off x="685800" y="1981200"/>
            <a:ext cx="7772400" cy="3847207"/>
          </a:xfrm>
        </p:spPr>
        <p:txBody>
          <a:bodyPr>
            <a:spAutoFit/>
          </a:bodyPr>
          <a:lstStyle/>
          <a:p>
            <a:r>
              <a:rPr lang="en-US" sz="2800" smtClean="0">
                <a:latin typeface="Arial" charset="0"/>
              </a:rPr>
              <a:t>syntax</a:t>
            </a:r>
          </a:p>
          <a:p>
            <a:pPr lvl="1">
              <a:buFontTx/>
              <a:buNone/>
            </a:pPr>
            <a:r>
              <a:rPr lang="en-US" sz="2000" smtClean="0">
                <a:latin typeface="Courier New" pitchFamily="49" charset="0"/>
              </a:rPr>
              <a:t>while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Body_Statement</a:t>
            </a:r>
          </a:p>
          <a:p>
            <a:pPr lvl="1">
              <a:buFontTx/>
              <a:buNone/>
            </a:pPr>
            <a:r>
              <a:rPr lang="en-US" sz="2000" i="1" smtClean="0">
                <a:latin typeface="Courier New" pitchFamily="49" charset="0"/>
              </a:rPr>
              <a:t>or</a:t>
            </a:r>
          </a:p>
          <a:p>
            <a:pPr lvl="1">
              <a:buFontTx/>
              <a:buNone/>
            </a:pPr>
            <a:r>
              <a:rPr lang="en-US" sz="2000" smtClean="0">
                <a:latin typeface="Courier New" pitchFamily="49" charset="0"/>
              </a:rPr>
              <a:t>while (</a:t>
            </a:r>
            <a:r>
              <a:rPr lang="en-US" sz="2000" i="1" smtClean="0">
                <a:latin typeface="Courier New" pitchFamily="49" charset="0"/>
              </a:rPr>
              <a:t>Boolean_Expression</a:t>
            </a:r>
            <a:r>
              <a:rPr lang="en-US" sz="2000" smtClean="0">
                <a:latin typeface="Courier New" pitchFamily="49" charset="0"/>
              </a:rPr>
              <a:t>)</a:t>
            </a:r>
          </a:p>
          <a:p>
            <a:pPr lvl="1">
              <a:buFontTx/>
              <a:buNone/>
            </a:pP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First_Statement</a:t>
            </a:r>
          </a:p>
          <a:p>
            <a:pPr lvl="1">
              <a:buFontTx/>
              <a:buNone/>
            </a:pPr>
            <a:r>
              <a:rPr lang="en-US" sz="2000" i="1" smtClean="0">
                <a:latin typeface="Courier New" pitchFamily="49" charset="0"/>
              </a:rPr>
              <a:t>		Second_Statement</a:t>
            </a:r>
          </a:p>
          <a:p>
            <a:pPr lvl="1">
              <a:buFontTx/>
              <a:buNone/>
            </a:pPr>
            <a:r>
              <a:rPr lang="en-US" sz="2000" i="1" smtClean="0">
                <a:latin typeface="Courier New" pitchFamily="49" charset="0"/>
              </a:rPr>
              <a:t>		…</a:t>
            </a:r>
          </a:p>
          <a:p>
            <a:pPr lvl="1">
              <a:buFontTx/>
              <a:buNone/>
            </a:pPr>
            <a:r>
              <a:rPr lang="en-US" sz="2000" smtClean="0">
                <a:latin typeface="Courier New" pitchFamily="49" charset="0"/>
              </a:rPr>
              <a:t>}</a:t>
            </a:r>
            <a:endParaRPr lang="en-US" sz="2000" i="1" smtClean="0">
              <a:latin typeface="Courier New" pitchFamily="49" charset="0"/>
            </a:endParaRPr>
          </a:p>
        </p:txBody>
      </p:sp>
    </p:spTree>
    <p:extLst>
      <p:ext uri="{BB962C8B-B14F-4D97-AF65-F5344CB8AC3E}">
        <p14:creationId xmlns:p14="http://schemas.microsoft.com/office/powerpoint/2010/main" val="1839672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95646"/>
            <a:ext cx="7772400" cy="769441"/>
          </a:xfrm>
        </p:spPr>
        <p:txBody>
          <a:bodyPr>
            <a:spAutoFit/>
          </a:bodyPr>
          <a:lstStyle/>
          <a:p>
            <a:r>
              <a:rPr lang="en-US" smtClean="0">
                <a:latin typeface="Courier New" pitchFamily="49" charset="0"/>
              </a:rPr>
              <a:t>while</a:t>
            </a:r>
            <a:r>
              <a:rPr lang="en-US" smtClean="0">
                <a:latin typeface="Arial" charset="0"/>
              </a:rPr>
              <a:t> Statement, cont.</a:t>
            </a:r>
          </a:p>
        </p:txBody>
      </p:sp>
      <p:pic>
        <p:nvPicPr>
          <p:cNvPr id="68611" name="Picture 4" descr="figp159"/>
          <p:cNvPicPr>
            <a:picLocks noChangeAspect="1" noChangeArrowheads="1"/>
          </p:cNvPicPr>
          <p:nvPr/>
        </p:nvPicPr>
        <p:blipFill>
          <a:blip r:embed="rId2"/>
          <a:srcRect/>
          <a:stretch>
            <a:fillRect/>
          </a:stretch>
        </p:blipFill>
        <p:spPr bwMode="auto">
          <a:xfrm>
            <a:off x="3124201" y="1447800"/>
            <a:ext cx="2824163" cy="4584700"/>
          </a:xfrm>
          <a:prstGeom prst="rect">
            <a:avLst/>
          </a:prstGeom>
          <a:noFill/>
          <a:ln w="9525">
            <a:noFill/>
            <a:miter lim="800000"/>
            <a:headEnd/>
            <a:tailEnd/>
          </a:ln>
        </p:spPr>
      </p:pic>
    </p:spTree>
    <p:extLst>
      <p:ext uri="{BB962C8B-B14F-4D97-AF65-F5344CB8AC3E}">
        <p14:creationId xmlns:p14="http://schemas.microsoft.com/office/powerpoint/2010/main" val="154143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548045"/>
            <a:ext cx="7772400" cy="769441"/>
          </a:xfrm>
        </p:spPr>
        <p:txBody>
          <a:bodyPr>
            <a:spAutoFit/>
          </a:bodyPr>
          <a:lstStyle/>
          <a:p>
            <a:r>
              <a:rPr lang="en-US" smtClean="0">
                <a:latin typeface="Courier New" pitchFamily="49" charset="0"/>
              </a:rPr>
              <a:t>while</a:t>
            </a:r>
            <a:r>
              <a:rPr lang="en-US" smtClean="0">
                <a:latin typeface="Arial" charset="0"/>
              </a:rPr>
              <a:t> Statement, cont.</a:t>
            </a:r>
          </a:p>
        </p:txBody>
      </p:sp>
      <p:sp>
        <p:nvSpPr>
          <p:cNvPr id="69635" name="Rectangle 3"/>
          <p:cNvSpPr>
            <a:spLocks noGrp="1" noChangeArrowheads="1"/>
          </p:cNvSpPr>
          <p:nvPr>
            <p:ph idx="1"/>
          </p:nvPr>
        </p:nvSpPr>
        <p:spPr>
          <a:xfrm>
            <a:off x="685800" y="1462089"/>
            <a:ext cx="7772400" cy="523220"/>
          </a:xfrm>
        </p:spPr>
        <p:txBody>
          <a:bodyPr>
            <a:spAutoFit/>
          </a:bodyPr>
          <a:lstStyle/>
          <a:p>
            <a:pPr>
              <a:spcBef>
                <a:spcPct val="0"/>
              </a:spcBef>
            </a:pPr>
            <a:r>
              <a:rPr lang="en-US" sz="2000" smtClean="0">
                <a:latin typeface="Courier New" pitchFamily="49" charset="0"/>
              </a:rPr>
              <a:t>class WhileDemo</a:t>
            </a:r>
            <a:r>
              <a:rPr lang="en-US" sz="2800" smtClean="0">
                <a:latin typeface="Arial" charset="0"/>
              </a:rPr>
              <a:t> </a:t>
            </a:r>
          </a:p>
        </p:txBody>
      </p:sp>
      <p:pic>
        <p:nvPicPr>
          <p:cNvPr id="69636" name="Picture 4" descr="figp156"/>
          <p:cNvPicPr>
            <a:picLocks noChangeAspect="1" noChangeArrowheads="1"/>
          </p:cNvPicPr>
          <p:nvPr/>
        </p:nvPicPr>
        <p:blipFill>
          <a:blip r:embed="rId2"/>
          <a:srcRect/>
          <a:stretch>
            <a:fillRect/>
          </a:stretch>
        </p:blipFill>
        <p:spPr bwMode="auto">
          <a:xfrm>
            <a:off x="1233488" y="2195513"/>
            <a:ext cx="6691312" cy="3900487"/>
          </a:xfrm>
          <a:prstGeom prst="rect">
            <a:avLst/>
          </a:prstGeom>
          <a:noFill/>
          <a:ln w="9525">
            <a:noFill/>
            <a:miter lim="800000"/>
            <a:headEnd/>
            <a:tailEnd/>
          </a:ln>
        </p:spPr>
      </p:pic>
    </p:spTree>
    <p:extLst>
      <p:ext uri="{BB962C8B-B14F-4D97-AF65-F5344CB8AC3E}">
        <p14:creationId xmlns:p14="http://schemas.microsoft.com/office/powerpoint/2010/main" val="4036823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do-while</a:t>
            </a:r>
            <a:r>
              <a:rPr lang="en-US" smtClean="0">
                <a:latin typeface="Arial" charset="0"/>
              </a:rPr>
              <a:t> Statement</a:t>
            </a:r>
          </a:p>
        </p:txBody>
      </p:sp>
      <p:sp>
        <p:nvSpPr>
          <p:cNvPr id="70659" name="Rectangle 3"/>
          <p:cNvSpPr>
            <a:spLocks noGrp="1" noChangeArrowheads="1"/>
          </p:cNvSpPr>
          <p:nvPr>
            <p:ph idx="1"/>
          </p:nvPr>
        </p:nvSpPr>
        <p:spPr>
          <a:xfrm>
            <a:off x="685800" y="1981200"/>
            <a:ext cx="7772400" cy="3994940"/>
          </a:xfrm>
        </p:spPr>
        <p:txBody>
          <a:bodyPr>
            <a:spAutoFit/>
          </a:bodyPr>
          <a:lstStyle/>
          <a:p>
            <a:r>
              <a:rPr lang="en-US" sz="2800" smtClean="0">
                <a:latin typeface="Arial" charset="0"/>
              </a:rPr>
              <a:t>also called a </a:t>
            </a:r>
            <a:r>
              <a:rPr lang="en-US" sz="2000" smtClean="0">
                <a:latin typeface="Courier New" pitchFamily="49" charset="0"/>
              </a:rPr>
              <a:t>do-while</a:t>
            </a:r>
            <a:r>
              <a:rPr lang="en-US" sz="2800" smtClean="0">
                <a:latin typeface="Arial" charset="0"/>
              </a:rPr>
              <a:t> loop (repeat-until loop)</a:t>
            </a:r>
          </a:p>
          <a:p>
            <a:r>
              <a:rPr lang="en-US" sz="2800" smtClean="0">
                <a:latin typeface="Arial" charset="0"/>
              </a:rPr>
              <a:t>similar to a </a:t>
            </a:r>
            <a:r>
              <a:rPr lang="en-US" sz="2000" smtClean="0">
                <a:latin typeface="Courier New" pitchFamily="49" charset="0"/>
              </a:rPr>
              <a:t>while</a:t>
            </a:r>
            <a:r>
              <a:rPr lang="en-US" sz="2800" smtClean="0">
                <a:latin typeface="Arial" charset="0"/>
              </a:rPr>
              <a:t> statement</a:t>
            </a:r>
          </a:p>
          <a:p>
            <a:pPr lvl="1"/>
            <a:r>
              <a:rPr lang="en-US" sz="2400" smtClean="0">
                <a:latin typeface="Arial" charset="0"/>
              </a:rPr>
              <a:t>except that the loop body is executed </a:t>
            </a:r>
            <a:r>
              <a:rPr lang="en-US" sz="2400" smtClean="0">
                <a:solidFill>
                  <a:srgbClr val="FF3300"/>
                </a:solidFill>
                <a:latin typeface="Arial" charset="0"/>
              </a:rPr>
              <a:t>at least once</a:t>
            </a:r>
          </a:p>
          <a:p>
            <a:r>
              <a:rPr lang="en-US" sz="2800" smtClean="0">
                <a:latin typeface="Arial" charset="0"/>
              </a:rPr>
              <a:t>syntax</a:t>
            </a:r>
          </a:p>
          <a:p>
            <a:pPr lvl="1">
              <a:buFontTx/>
              <a:buNone/>
            </a:pPr>
            <a:r>
              <a:rPr lang="en-US" sz="2000" smtClean="0">
                <a:latin typeface="Courier New" pitchFamily="49" charset="0"/>
              </a:rPr>
              <a:t>do</a:t>
            </a:r>
          </a:p>
          <a:p>
            <a:pPr lvl="1">
              <a:buFontTx/>
              <a:buNone/>
            </a:pPr>
            <a:r>
              <a:rPr lang="en-US" sz="2000" smtClean="0">
                <a:latin typeface="Courier New" pitchFamily="49" charset="0"/>
              </a:rPr>
              <a:t>		</a:t>
            </a:r>
            <a:r>
              <a:rPr lang="en-US" sz="2000" i="1" smtClean="0">
                <a:latin typeface="Courier New" pitchFamily="49" charset="0"/>
              </a:rPr>
              <a:t>Body_Statement</a:t>
            </a:r>
            <a:endParaRPr lang="en-US" sz="2000" smtClean="0">
              <a:latin typeface="Courier New" pitchFamily="49" charset="0"/>
            </a:endParaRPr>
          </a:p>
          <a:p>
            <a:pPr lvl="1">
              <a:buFontTx/>
              <a:buNone/>
            </a:pPr>
            <a:r>
              <a:rPr lang="en-US" sz="2000" smtClean="0">
                <a:latin typeface="Courier New" pitchFamily="49" charset="0"/>
              </a:rPr>
              <a:t>while (</a:t>
            </a:r>
            <a:r>
              <a:rPr lang="en-US" sz="2000" i="1" smtClean="0">
                <a:latin typeface="Courier New" pitchFamily="49" charset="0"/>
              </a:rPr>
              <a:t>Boolean_Expression</a:t>
            </a:r>
            <a:r>
              <a:rPr lang="en-US" sz="2000" smtClean="0">
                <a:latin typeface="Courier New" pitchFamily="49" charset="0"/>
              </a:rPr>
              <a:t>)</a:t>
            </a:r>
            <a:r>
              <a:rPr lang="en-US" sz="2000" smtClean="0">
                <a:solidFill>
                  <a:srgbClr val="FF3300"/>
                </a:solidFill>
                <a:latin typeface="Courier New" pitchFamily="49" charset="0"/>
              </a:rPr>
              <a:t>;</a:t>
            </a:r>
          </a:p>
          <a:p>
            <a:pPr lvl="1"/>
            <a:r>
              <a:rPr lang="en-US" b="1" smtClean="0">
                <a:solidFill>
                  <a:srgbClr val="FF3300"/>
                </a:solidFill>
                <a:latin typeface="Arial" charset="0"/>
              </a:rPr>
              <a:t>don’t forget the semicolon at the end</a:t>
            </a:r>
            <a:r>
              <a:rPr lang="en-US" smtClean="0">
                <a:solidFill>
                  <a:srgbClr val="FF3300"/>
                </a:solidFill>
                <a:latin typeface="Arial" charset="0"/>
              </a:rPr>
              <a:t>!</a:t>
            </a:r>
            <a:endParaRPr lang="en-US" sz="2400" smtClean="0">
              <a:solidFill>
                <a:srgbClr val="FF3300"/>
              </a:solidFill>
              <a:latin typeface="Arial" charset="0"/>
            </a:endParaRPr>
          </a:p>
        </p:txBody>
      </p:sp>
    </p:spTree>
    <p:extLst>
      <p:ext uri="{BB962C8B-B14F-4D97-AF65-F5344CB8AC3E}">
        <p14:creationId xmlns:p14="http://schemas.microsoft.com/office/powerpoint/2010/main" val="2408895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do-while</a:t>
            </a:r>
            <a:r>
              <a:rPr lang="en-US" smtClean="0">
                <a:latin typeface="Arial" charset="0"/>
              </a:rPr>
              <a:t> Statement, cont.</a:t>
            </a:r>
          </a:p>
        </p:txBody>
      </p:sp>
      <p:sp>
        <p:nvSpPr>
          <p:cNvPr id="71683" name="Rectangle 3"/>
          <p:cNvSpPr>
            <a:spLocks noGrp="1" noChangeArrowheads="1"/>
          </p:cNvSpPr>
          <p:nvPr>
            <p:ph idx="1"/>
          </p:nvPr>
        </p:nvSpPr>
        <p:spPr>
          <a:xfrm>
            <a:off x="913449" y="1828801"/>
            <a:ext cx="7317105" cy="4154984"/>
          </a:xfrm>
        </p:spPr>
        <p:txBody>
          <a:bodyPr>
            <a:spAutoFit/>
          </a:bodyPr>
          <a:lstStyle/>
          <a:p>
            <a:r>
              <a:rPr lang="en-US" sz="2800" smtClean="0">
                <a:latin typeface="Arial" charset="0"/>
              </a:rPr>
              <a:t>First, the loop body is executed.</a:t>
            </a:r>
          </a:p>
          <a:p>
            <a:pPr>
              <a:lnSpc>
                <a:spcPct val="80000"/>
              </a:lnSpc>
            </a:pPr>
            <a:r>
              <a:rPr lang="en-US" sz="2800" smtClean="0">
                <a:latin typeface="Arial" charset="0"/>
              </a:rPr>
              <a:t>Then the boolean expression is checked.</a:t>
            </a:r>
          </a:p>
          <a:p>
            <a:pPr lvl="1">
              <a:lnSpc>
                <a:spcPct val="80000"/>
              </a:lnSpc>
            </a:pPr>
            <a:r>
              <a:rPr lang="en-US" smtClean="0">
                <a:latin typeface="Arial" charset="0"/>
              </a:rPr>
              <a:t>As long as it is true, the loop is executed again.</a:t>
            </a:r>
          </a:p>
          <a:p>
            <a:pPr lvl="1">
              <a:lnSpc>
                <a:spcPct val="90000"/>
              </a:lnSpc>
            </a:pPr>
            <a:r>
              <a:rPr lang="en-US" smtClean="0">
                <a:latin typeface="Arial" charset="0"/>
              </a:rPr>
              <a:t>If it is false, the loop exits.</a:t>
            </a:r>
          </a:p>
          <a:p>
            <a:pPr>
              <a:lnSpc>
                <a:spcPct val="90000"/>
              </a:lnSpc>
            </a:pPr>
            <a:r>
              <a:rPr lang="en-US" sz="2800" smtClean="0">
                <a:latin typeface="Arial" charset="0"/>
              </a:rPr>
              <a:t>equivalent </a:t>
            </a:r>
            <a:r>
              <a:rPr lang="en-US" sz="2000" smtClean="0">
                <a:latin typeface="Courier New" pitchFamily="49" charset="0"/>
              </a:rPr>
              <a:t>while</a:t>
            </a:r>
            <a:r>
              <a:rPr lang="en-US" sz="2800" smtClean="0">
                <a:latin typeface="Arial" charset="0"/>
              </a:rPr>
              <a:t> statement</a:t>
            </a:r>
          </a:p>
          <a:p>
            <a:pPr lvl="1">
              <a:buFontTx/>
              <a:buNone/>
            </a:pPr>
            <a:r>
              <a:rPr lang="en-US" sz="2000" i="1" smtClean="0">
                <a:latin typeface="Courier New" pitchFamily="49" charset="0"/>
              </a:rPr>
              <a:t>Statement(s)_S1</a:t>
            </a:r>
            <a:endParaRPr lang="en-US" sz="2000" smtClean="0">
              <a:latin typeface="Courier New" pitchFamily="49" charset="0"/>
            </a:endParaRPr>
          </a:p>
          <a:p>
            <a:pPr lvl="1">
              <a:buFontTx/>
              <a:buNone/>
            </a:pPr>
            <a:r>
              <a:rPr lang="en-US" sz="2000" smtClean="0">
                <a:latin typeface="Courier New" pitchFamily="49" charset="0"/>
              </a:rPr>
              <a:t>while (</a:t>
            </a:r>
            <a:r>
              <a:rPr lang="en-US" sz="2000" i="1" smtClean="0">
                <a:latin typeface="Courier New" pitchFamily="49" charset="0"/>
              </a:rPr>
              <a:t>Boolean_Condition</a:t>
            </a:r>
            <a:r>
              <a:rPr lang="en-US" sz="2000" smtClean="0">
                <a:latin typeface="Courier New" pitchFamily="49" charset="0"/>
              </a:rPr>
              <a:t>)</a:t>
            </a:r>
          </a:p>
          <a:p>
            <a:pPr lvl="1">
              <a:buFontTx/>
              <a:buNone/>
            </a:pPr>
            <a:r>
              <a:rPr lang="en-US" sz="2000" smtClean="0">
                <a:latin typeface="Courier New" pitchFamily="49" charset="0"/>
              </a:rPr>
              <a:t>	  </a:t>
            </a:r>
            <a:r>
              <a:rPr lang="en-US" sz="2000" i="1" smtClean="0">
                <a:latin typeface="Courier New" pitchFamily="49" charset="0"/>
              </a:rPr>
              <a:t>Statement(s)_S1</a:t>
            </a:r>
            <a:endParaRPr lang="en-US" sz="2000" smtClean="0">
              <a:latin typeface="Courier New" pitchFamily="49" charset="0"/>
            </a:endParaRPr>
          </a:p>
          <a:p>
            <a:pPr lvl="1"/>
            <a:endParaRPr lang="en-US" sz="2000" smtClean="0"/>
          </a:p>
        </p:txBody>
      </p:sp>
    </p:spTree>
    <p:extLst>
      <p:ext uri="{BB962C8B-B14F-4D97-AF65-F5344CB8AC3E}">
        <p14:creationId xmlns:p14="http://schemas.microsoft.com/office/powerpoint/2010/main" val="11483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do-while</a:t>
            </a:r>
            <a:r>
              <a:rPr lang="en-US" smtClean="0">
                <a:latin typeface="Arial" charset="0"/>
              </a:rPr>
              <a:t> Statement, cont.</a:t>
            </a:r>
          </a:p>
        </p:txBody>
      </p:sp>
      <p:pic>
        <p:nvPicPr>
          <p:cNvPr id="72707" name="Picture 6" descr="figp163"/>
          <p:cNvPicPr>
            <a:picLocks noChangeAspect="1" noChangeArrowheads="1"/>
          </p:cNvPicPr>
          <p:nvPr/>
        </p:nvPicPr>
        <p:blipFill>
          <a:blip r:embed="rId2"/>
          <a:srcRect/>
          <a:stretch>
            <a:fillRect/>
          </a:stretch>
        </p:blipFill>
        <p:spPr bwMode="auto">
          <a:xfrm>
            <a:off x="3119438" y="1981200"/>
            <a:ext cx="2824162" cy="4095750"/>
          </a:xfrm>
          <a:prstGeom prst="rect">
            <a:avLst/>
          </a:prstGeom>
          <a:noFill/>
          <a:ln w="9525">
            <a:noFill/>
            <a:miter lim="800000"/>
            <a:headEnd/>
            <a:tailEnd/>
          </a:ln>
        </p:spPr>
      </p:pic>
    </p:spTree>
    <p:extLst>
      <p:ext uri="{BB962C8B-B14F-4D97-AF65-F5344CB8AC3E}">
        <p14:creationId xmlns:p14="http://schemas.microsoft.com/office/powerpoint/2010/main" val="4270425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1" y="716790"/>
            <a:ext cx="8229600" cy="667875"/>
          </a:xfrm>
        </p:spPr>
        <p:txBody>
          <a:bodyPr>
            <a:spAutoFit/>
          </a:bodyPr>
          <a:lstStyle/>
          <a:p>
            <a:pPr>
              <a:lnSpc>
                <a:spcPct val="85000"/>
              </a:lnSpc>
            </a:pPr>
            <a:r>
              <a:rPr lang="en-US" smtClean="0">
                <a:latin typeface="Courier New" pitchFamily="49" charset="0"/>
              </a:rPr>
              <a:t>do-while</a:t>
            </a:r>
            <a:r>
              <a:rPr lang="en-US" smtClean="0">
                <a:latin typeface="Arial" charset="0"/>
              </a:rPr>
              <a:t> Statement, cont.</a:t>
            </a:r>
          </a:p>
        </p:txBody>
      </p:sp>
      <p:sp>
        <p:nvSpPr>
          <p:cNvPr id="73731" name="Rectangle 3"/>
          <p:cNvSpPr>
            <a:spLocks noGrp="1" noChangeArrowheads="1"/>
          </p:cNvSpPr>
          <p:nvPr>
            <p:ph idx="1"/>
          </p:nvPr>
        </p:nvSpPr>
        <p:spPr>
          <a:xfrm>
            <a:off x="685800" y="1600202"/>
            <a:ext cx="7772400" cy="523220"/>
          </a:xfrm>
        </p:spPr>
        <p:txBody>
          <a:bodyPr>
            <a:spAutoFit/>
          </a:bodyPr>
          <a:lstStyle/>
          <a:p>
            <a:r>
              <a:rPr lang="en-US" sz="2000" smtClean="0">
                <a:latin typeface="Courier New" pitchFamily="49" charset="0"/>
              </a:rPr>
              <a:t>class DoWhileDemo</a:t>
            </a:r>
            <a:r>
              <a:rPr lang="en-US" sz="2800" smtClean="0">
                <a:latin typeface="Arial" charset="0"/>
              </a:rPr>
              <a:t> </a:t>
            </a:r>
          </a:p>
        </p:txBody>
      </p:sp>
      <p:pic>
        <p:nvPicPr>
          <p:cNvPr id="73732" name="Picture 6" descr="figp161"/>
          <p:cNvPicPr>
            <a:picLocks noChangeAspect="1" noChangeArrowheads="1"/>
          </p:cNvPicPr>
          <p:nvPr/>
        </p:nvPicPr>
        <p:blipFill>
          <a:blip r:embed="rId2"/>
          <a:srcRect/>
          <a:stretch>
            <a:fillRect/>
          </a:stretch>
        </p:blipFill>
        <p:spPr bwMode="auto">
          <a:xfrm>
            <a:off x="1009650" y="2362200"/>
            <a:ext cx="7143750" cy="3689350"/>
          </a:xfrm>
          <a:prstGeom prst="rect">
            <a:avLst/>
          </a:prstGeom>
          <a:noFill/>
          <a:ln w="9525">
            <a:noFill/>
            <a:miter lim="800000"/>
            <a:headEnd/>
            <a:tailEnd/>
          </a:ln>
        </p:spPr>
      </p:pic>
    </p:spTree>
    <p:extLst>
      <p:ext uri="{BB962C8B-B14F-4D97-AF65-F5344CB8AC3E}">
        <p14:creationId xmlns:p14="http://schemas.microsoft.com/office/powerpoint/2010/main" val="214190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502367"/>
            <a:ext cx="7772400" cy="1446550"/>
          </a:xfrm>
        </p:spPr>
        <p:txBody>
          <a:bodyPr>
            <a:spAutoFit/>
          </a:bodyPr>
          <a:lstStyle/>
          <a:p>
            <a:r>
              <a:rPr lang="en-US" smtClean="0">
                <a:latin typeface="Arial" charset="0"/>
              </a:rPr>
              <a:t>Multibranch </a:t>
            </a:r>
            <a:r>
              <a:rPr lang="en-US" smtClean="0">
                <a:latin typeface="Courier New" pitchFamily="49" charset="0"/>
              </a:rPr>
              <a:t>if-else</a:t>
            </a:r>
            <a:r>
              <a:rPr lang="en-US" smtClean="0">
                <a:latin typeface="Arial" charset="0"/>
              </a:rPr>
              <a:t> Statements, cont.</a:t>
            </a:r>
          </a:p>
        </p:txBody>
      </p:sp>
      <p:sp>
        <p:nvSpPr>
          <p:cNvPr id="52227" name="Rectangle 3"/>
          <p:cNvSpPr>
            <a:spLocks noGrp="1" noChangeArrowheads="1"/>
          </p:cNvSpPr>
          <p:nvPr>
            <p:ph idx="1"/>
          </p:nvPr>
        </p:nvSpPr>
        <p:spPr>
          <a:xfrm>
            <a:off x="685800" y="2224089"/>
            <a:ext cx="7772400" cy="523220"/>
          </a:xfrm>
        </p:spPr>
        <p:txBody>
          <a:bodyPr>
            <a:spAutoFit/>
          </a:bodyPr>
          <a:lstStyle/>
          <a:p>
            <a:r>
              <a:rPr lang="en-US" sz="2800" smtClean="0">
                <a:latin typeface="Arial" charset="0"/>
              </a:rPr>
              <a:t>equivalent logically</a:t>
            </a:r>
          </a:p>
        </p:txBody>
      </p:sp>
      <p:sp>
        <p:nvSpPr>
          <p:cNvPr id="52228" name="Text Box 5"/>
          <p:cNvSpPr txBox="1">
            <a:spLocks noChangeArrowheads="1"/>
          </p:cNvSpPr>
          <p:nvPr/>
        </p:nvSpPr>
        <p:spPr bwMode="auto">
          <a:xfrm>
            <a:off x="1355725" y="2778126"/>
            <a:ext cx="3230115" cy="2862322"/>
          </a:xfrm>
          <a:prstGeom prst="rect">
            <a:avLst/>
          </a:prstGeom>
          <a:noFill/>
          <a:ln w="9525">
            <a:noFill/>
            <a:miter lim="800000"/>
            <a:headEnd/>
            <a:tailEnd/>
          </a:ln>
        </p:spPr>
        <p:txBody>
          <a:bodyPr wrap="none">
            <a:spAutoFit/>
          </a:bodyPr>
          <a:lstStyle/>
          <a:p>
            <a:r>
              <a:rPr lang="en-US"/>
              <a:t>if (score &gt;= 90)</a:t>
            </a:r>
          </a:p>
          <a:p>
            <a:r>
              <a:rPr lang="en-US"/>
              <a:t>  grade = ‘A’;</a:t>
            </a:r>
          </a:p>
          <a:p>
            <a:r>
              <a:rPr lang="en-US"/>
              <a:t>if ((score &gt;= 80) &amp;&amp; (score &lt; 90))</a:t>
            </a:r>
          </a:p>
          <a:p>
            <a:r>
              <a:rPr lang="en-US"/>
              <a:t>  grade = ‘B’;</a:t>
            </a:r>
          </a:p>
          <a:p>
            <a:r>
              <a:rPr lang="en-US"/>
              <a:t>if ((score &gt;= 70) &amp;&amp; (score &lt; 80))</a:t>
            </a:r>
          </a:p>
          <a:p>
            <a:r>
              <a:rPr lang="en-US"/>
              <a:t>  grade = ‘C’;</a:t>
            </a:r>
          </a:p>
          <a:p>
            <a:r>
              <a:rPr lang="en-US"/>
              <a:t>if ((score &gt;= 60) &amp;&amp; (score &lt; 70))</a:t>
            </a:r>
          </a:p>
          <a:p>
            <a:r>
              <a:rPr lang="en-US"/>
              <a:t>  grade = ‘D’;</a:t>
            </a:r>
          </a:p>
          <a:p>
            <a:r>
              <a:rPr lang="en-US"/>
              <a:t>if (score &lt; 60)</a:t>
            </a:r>
          </a:p>
          <a:p>
            <a:r>
              <a:rPr lang="en-US"/>
              <a:t>  grade = ‘F’;</a:t>
            </a:r>
          </a:p>
        </p:txBody>
      </p:sp>
    </p:spTree>
    <p:extLst>
      <p:ext uri="{BB962C8B-B14F-4D97-AF65-F5344CB8AC3E}">
        <p14:creationId xmlns:p14="http://schemas.microsoft.com/office/powerpoint/2010/main" val="3441354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switch</a:t>
            </a:r>
            <a:r>
              <a:rPr lang="en-US" smtClean="0">
                <a:latin typeface="Arial" charset="0"/>
              </a:rPr>
              <a:t> Statement</a:t>
            </a:r>
          </a:p>
        </p:txBody>
      </p:sp>
      <p:sp>
        <p:nvSpPr>
          <p:cNvPr id="53251" name="Rectangle 3"/>
          <p:cNvSpPr>
            <a:spLocks noGrp="1" noChangeArrowheads="1"/>
          </p:cNvSpPr>
          <p:nvPr>
            <p:ph idx="1"/>
          </p:nvPr>
        </p:nvSpPr>
        <p:spPr>
          <a:xfrm>
            <a:off x="685800" y="1981201"/>
            <a:ext cx="7772400" cy="3194721"/>
          </a:xfrm>
        </p:spPr>
        <p:txBody>
          <a:bodyPr>
            <a:spAutoFit/>
          </a:bodyPr>
          <a:lstStyle/>
          <a:p>
            <a:r>
              <a:rPr lang="en-US" sz="2800" smtClean="0">
                <a:latin typeface="Arial" charset="0"/>
              </a:rPr>
              <a:t>The </a:t>
            </a:r>
            <a:r>
              <a:rPr lang="en-US" sz="2000" smtClean="0">
                <a:latin typeface="Courier New" pitchFamily="49" charset="0"/>
              </a:rPr>
              <a:t>switch</a:t>
            </a:r>
            <a:r>
              <a:rPr lang="en-US" sz="2800" smtClean="0">
                <a:latin typeface="Arial" charset="0"/>
              </a:rPr>
              <a:t> statement is a multiway branch that makes a decision based on an </a:t>
            </a:r>
            <a:r>
              <a:rPr lang="en-US" sz="2800" i="1" smtClean="0">
                <a:latin typeface="Arial" charset="0"/>
              </a:rPr>
              <a:t>integral </a:t>
            </a:r>
            <a:r>
              <a:rPr lang="en-US" sz="2800" smtClean="0">
                <a:latin typeface="Arial" charset="0"/>
              </a:rPr>
              <a:t>(integer or character) expression.</a:t>
            </a:r>
          </a:p>
          <a:p>
            <a:r>
              <a:rPr lang="en-US" sz="2800" smtClean="0">
                <a:latin typeface="Arial" charset="0"/>
              </a:rPr>
              <a:t>The </a:t>
            </a:r>
            <a:r>
              <a:rPr lang="en-US" sz="2000" smtClean="0">
                <a:latin typeface="Courier New" pitchFamily="49" charset="0"/>
              </a:rPr>
              <a:t>switch</a:t>
            </a:r>
            <a:r>
              <a:rPr lang="en-US" sz="2800" smtClean="0">
                <a:latin typeface="Arial" charset="0"/>
              </a:rPr>
              <a:t> statement begins with the keyword </a:t>
            </a:r>
            <a:r>
              <a:rPr lang="en-US" sz="2000" smtClean="0">
                <a:latin typeface="Courier New" pitchFamily="49" charset="0"/>
              </a:rPr>
              <a:t>switch </a:t>
            </a:r>
            <a:r>
              <a:rPr lang="en-US" sz="2800" smtClean="0">
                <a:latin typeface="Arial" charset="0"/>
              </a:rPr>
              <a:t>followed by an integral expression in parentheses and called the </a:t>
            </a:r>
            <a:r>
              <a:rPr lang="en-US" sz="2800" i="1" smtClean="0">
                <a:latin typeface="Arial" charset="0"/>
              </a:rPr>
              <a:t>controlling expression.</a:t>
            </a:r>
            <a:endParaRPr lang="en-US" sz="2800" smtClean="0">
              <a:latin typeface="Arial" charset="0"/>
            </a:endParaRPr>
          </a:p>
        </p:txBody>
      </p:sp>
    </p:spTree>
    <p:extLst>
      <p:ext uri="{BB962C8B-B14F-4D97-AF65-F5344CB8AC3E}">
        <p14:creationId xmlns:p14="http://schemas.microsoft.com/office/powerpoint/2010/main" val="1149043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4275" name="Rectangle 3"/>
          <p:cNvSpPr>
            <a:spLocks noGrp="1" noChangeArrowheads="1"/>
          </p:cNvSpPr>
          <p:nvPr>
            <p:ph idx="1"/>
          </p:nvPr>
        </p:nvSpPr>
        <p:spPr>
          <a:xfrm>
            <a:off x="685800" y="1752601"/>
            <a:ext cx="7772400" cy="3927229"/>
          </a:xfrm>
        </p:spPr>
        <p:txBody>
          <a:bodyPr>
            <a:spAutoFit/>
          </a:bodyPr>
          <a:lstStyle/>
          <a:p>
            <a:r>
              <a:rPr lang="en-US" sz="2800" smtClean="0">
                <a:latin typeface="Arial" charset="0"/>
              </a:rPr>
              <a:t>A list of cases follows, enclosed in braces.</a:t>
            </a:r>
          </a:p>
          <a:p>
            <a:r>
              <a:rPr lang="en-US" sz="2800" smtClean="0">
                <a:latin typeface="Arial" charset="0"/>
              </a:rPr>
              <a:t>Each case consists of the keyword </a:t>
            </a:r>
            <a:r>
              <a:rPr lang="en-US" sz="2000" smtClean="0">
                <a:latin typeface="Courier New" pitchFamily="49" charset="0"/>
              </a:rPr>
              <a:t>case</a:t>
            </a:r>
            <a:r>
              <a:rPr lang="en-US" sz="2800" smtClean="0">
                <a:latin typeface="Arial" charset="0"/>
              </a:rPr>
              <a:t> followed by</a:t>
            </a:r>
          </a:p>
          <a:p>
            <a:pPr lvl="1">
              <a:lnSpc>
                <a:spcPct val="90000"/>
              </a:lnSpc>
            </a:pPr>
            <a:r>
              <a:rPr lang="en-US" smtClean="0">
                <a:latin typeface="Arial" charset="0"/>
              </a:rPr>
              <a:t>a constant called the </a:t>
            </a:r>
            <a:r>
              <a:rPr lang="en-US" i="1" smtClean="0">
                <a:latin typeface="Arial" charset="0"/>
              </a:rPr>
              <a:t>case label</a:t>
            </a:r>
            <a:endParaRPr lang="en-US" smtClean="0">
              <a:latin typeface="Arial" charset="0"/>
            </a:endParaRPr>
          </a:p>
          <a:p>
            <a:pPr lvl="1"/>
            <a:r>
              <a:rPr lang="en-US" smtClean="0">
                <a:latin typeface="Arial" charset="0"/>
              </a:rPr>
              <a:t>a colon</a:t>
            </a:r>
          </a:p>
          <a:p>
            <a:pPr lvl="1"/>
            <a:r>
              <a:rPr lang="en-US" smtClean="0">
                <a:latin typeface="Arial" charset="0"/>
              </a:rPr>
              <a:t>a list of statements.</a:t>
            </a:r>
          </a:p>
          <a:p>
            <a:r>
              <a:rPr lang="en-US" sz="2800" smtClean="0">
                <a:latin typeface="Arial" charset="0"/>
              </a:rPr>
              <a:t>The list is searched for a case label matching the controlling expression.</a:t>
            </a:r>
            <a:endParaRPr lang="en-US" smtClean="0">
              <a:latin typeface="Arial" charset="0"/>
            </a:endParaRPr>
          </a:p>
        </p:txBody>
      </p:sp>
    </p:spTree>
    <p:extLst>
      <p:ext uri="{BB962C8B-B14F-4D97-AF65-F5344CB8AC3E}">
        <p14:creationId xmlns:p14="http://schemas.microsoft.com/office/powerpoint/2010/main" val="1313592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09600" y="838200"/>
            <a:ext cx="6934200" cy="4648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1066800" y="1143000"/>
            <a:ext cx="6477000" cy="411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p:cNvSpPr>
            <a:spLocks noGrp="1" noChangeArrowheads="1"/>
          </p:cNvSpPr>
          <p:nvPr>
            <p:ph type="title"/>
          </p:nvPr>
        </p:nvSpPr>
        <p:spPr>
          <a:xfrm>
            <a:off x="685800" y="152400"/>
            <a:ext cx="7772400" cy="533400"/>
          </a:xfrm>
        </p:spPr>
        <p:txBody>
          <a:bodyPr>
            <a:normAutofit fontScale="90000"/>
          </a:bodyPr>
          <a:lstStyle/>
          <a:p>
            <a:r>
              <a:rPr lang="en-US" smtClean="0"/>
              <a:t>Shorthand Operators</a:t>
            </a:r>
          </a:p>
        </p:txBody>
      </p:sp>
      <p:sp>
        <p:nvSpPr>
          <p:cNvPr id="43013" name="AutoShape 5"/>
          <p:cNvSpPr>
            <a:spLocks noChangeArrowheads="1"/>
          </p:cNvSpPr>
          <p:nvPr/>
        </p:nvSpPr>
        <p:spPr bwMode="auto">
          <a:xfrm rot="1935010">
            <a:off x="3276600" y="4495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43014" name="Rectangle 6"/>
          <p:cNvSpPr>
            <a:spLocks noChangeArrowheads="1"/>
          </p:cNvSpPr>
          <p:nvPr/>
        </p:nvSpPr>
        <p:spPr bwMode="auto">
          <a:xfrm>
            <a:off x="1447800" y="1371600"/>
            <a:ext cx="6096000" cy="3581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Rectangle 7"/>
          <p:cNvSpPr>
            <a:spLocks noChangeArrowheads="1"/>
          </p:cNvSpPr>
          <p:nvPr/>
        </p:nvSpPr>
        <p:spPr bwMode="auto">
          <a:xfrm>
            <a:off x="1447800" y="1447800"/>
            <a:ext cx="6096000" cy="228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Rectangle 8"/>
          <p:cNvSpPr>
            <a:spLocks noChangeArrowheads="1"/>
          </p:cNvSpPr>
          <p:nvPr/>
        </p:nvSpPr>
        <p:spPr bwMode="auto">
          <a:xfrm>
            <a:off x="1447800" y="1676400"/>
            <a:ext cx="60960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Rectangle 9"/>
          <p:cNvSpPr>
            <a:spLocks noChangeArrowheads="1"/>
          </p:cNvSpPr>
          <p:nvPr/>
        </p:nvSpPr>
        <p:spPr bwMode="auto">
          <a:xfrm>
            <a:off x="1447800" y="2209800"/>
            <a:ext cx="6096000" cy="1371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Rectangle 10"/>
          <p:cNvSpPr>
            <a:spLocks noChangeArrowheads="1"/>
          </p:cNvSpPr>
          <p:nvPr/>
        </p:nvSpPr>
        <p:spPr bwMode="auto">
          <a:xfrm>
            <a:off x="1447800" y="3581400"/>
            <a:ext cx="6096000" cy="1371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Rectangle 11"/>
          <p:cNvSpPr>
            <a:spLocks noGrp="1" noChangeArrowheads="1"/>
          </p:cNvSpPr>
          <p:nvPr>
            <p:ph type="body" idx="1"/>
          </p:nvPr>
        </p:nvSpPr>
        <p:spPr>
          <a:xfrm>
            <a:off x="685800" y="838200"/>
            <a:ext cx="7010400" cy="4267200"/>
          </a:xfrm>
        </p:spPr>
        <p:txBody>
          <a:bodyPr>
            <a:normAutofit lnSpcReduction="1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int j, p, q, r, s, t;</a:t>
            </a:r>
          </a:p>
          <a:p>
            <a:pPr>
              <a:lnSpc>
                <a:spcPct val="80000"/>
              </a:lnSpc>
              <a:buFontTx/>
              <a:buNone/>
            </a:pPr>
            <a:r>
              <a:rPr lang="en-US" sz="1800" b="1" smtClean="0">
                <a:latin typeface="Courier New" pitchFamily="49" charset="0"/>
              </a:rPr>
              <a:t>		j = 5;</a:t>
            </a:r>
          </a:p>
          <a:p>
            <a:pPr>
              <a:lnSpc>
                <a:spcPct val="80000"/>
              </a:lnSpc>
              <a:buFontTx/>
              <a:buNone/>
            </a:pPr>
            <a:r>
              <a:rPr lang="en-US" sz="1800" b="1" smtClean="0">
                <a:latin typeface="Courier New" pitchFamily="49" charset="0"/>
              </a:rPr>
              <a:t>		p = 1; q = 2; r = 3; s = 4; t = 5;</a:t>
            </a:r>
          </a:p>
          <a:p>
            <a:pPr>
              <a:lnSpc>
                <a:spcPct val="80000"/>
              </a:lnSpc>
              <a:buFontTx/>
              <a:buNone/>
            </a:pPr>
            <a:r>
              <a:rPr lang="en-US" sz="1800" b="1" smtClean="0">
                <a:latin typeface="Courier New" pitchFamily="49" charset="0"/>
              </a:rPr>
              <a:t>		p += j;</a:t>
            </a:r>
          </a:p>
          <a:p>
            <a:pPr>
              <a:lnSpc>
                <a:spcPct val="80000"/>
              </a:lnSpc>
              <a:buFontTx/>
              <a:buNone/>
            </a:pPr>
            <a:r>
              <a:rPr lang="en-US" sz="1800" b="1" smtClean="0">
                <a:latin typeface="Courier New" pitchFamily="49" charset="0"/>
              </a:rPr>
              <a:t>		q -= j;</a:t>
            </a:r>
          </a:p>
          <a:p>
            <a:pPr>
              <a:lnSpc>
                <a:spcPct val="80000"/>
              </a:lnSpc>
              <a:buFontTx/>
              <a:buNone/>
            </a:pPr>
            <a:r>
              <a:rPr lang="en-US" sz="1800" b="1" smtClean="0">
                <a:latin typeface="Courier New" pitchFamily="49" charset="0"/>
              </a:rPr>
              <a:t>		r *= j;</a:t>
            </a:r>
          </a:p>
          <a:p>
            <a:pPr>
              <a:lnSpc>
                <a:spcPct val="80000"/>
              </a:lnSpc>
              <a:buFontTx/>
              <a:buNone/>
            </a:pPr>
            <a:r>
              <a:rPr lang="en-US" sz="1800" b="1" smtClean="0">
                <a:latin typeface="Courier New" pitchFamily="49" charset="0"/>
              </a:rPr>
              <a:t>		s /= j;</a:t>
            </a:r>
          </a:p>
          <a:p>
            <a:pPr>
              <a:lnSpc>
                <a:spcPct val="80000"/>
              </a:lnSpc>
              <a:buFontTx/>
              <a:buNone/>
            </a:pPr>
            <a:r>
              <a:rPr lang="en-US" sz="1800" b="1" smtClean="0">
                <a:latin typeface="Courier New" pitchFamily="49" charset="0"/>
              </a:rPr>
              <a:t>		t %= j;</a:t>
            </a:r>
          </a:p>
          <a:p>
            <a:pPr>
              <a:lnSpc>
                <a:spcPct val="80000"/>
              </a:lnSpc>
              <a:buFontTx/>
              <a:buNone/>
            </a:pPr>
            <a:r>
              <a:rPr lang="en-US" sz="1800" b="1" smtClean="0">
                <a:latin typeface="Courier New" pitchFamily="49" charset="0"/>
              </a:rPr>
              <a:t>		System.out.println("p = " + p);</a:t>
            </a:r>
          </a:p>
          <a:p>
            <a:pPr>
              <a:lnSpc>
                <a:spcPct val="80000"/>
              </a:lnSpc>
              <a:buFontTx/>
              <a:buNone/>
            </a:pPr>
            <a:r>
              <a:rPr lang="en-US" sz="1800" b="1" smtClean="0">
                <a:latin typeface="Courier New" pitchFamily="49" charset="0"/>
              </a:rPr>
              <a:t>		System.out.println("q = " + q);</a:t>
            </a:r>
          </a:p>
          <a:p>
            <a:pPr>
              <a:lnSpc>
                <a:spcPct val="80000"/>
              </a:lnSpc>
              <a:buFontTx/>
              <a:buNone/>
            </a:pPr>
            <a:r>
              <a:rPr lang="en-US" sz="1800" b="1" smtClean="0">
                <a:latin typeface="Courier New" pitchFamily="49" charset="0"/>
              </a:rPr>
              <a:t>		System.out.println("r = " + r);</a:t>
            </a:r>
          </a:p>
          <a:p>
            <a:pPr>
              <a:lnSpc>
                <a:spcPct val="80000"/>
              </a:lnSpc>
              <a:buFontTx/>
              <a:buNone/>
            </a:pPr>
            <a:r>
              <a:rPr lang="en-US" sz="1800" b="1" smtClean="0">
                <a:latin typeface="Courier New" pitchFamily="49" charset="0"/>
              </a:rPr>
              <a:t>		System.out.println("s = " + s);</a:t>
            </a:r>
          </a:p>
          <a:p>
            <a:pPr>
              <a:lnSpc>
                <a:spcPct val="80000"/>
              </a:lnSpc>
              <a:buFontTx/>
              <a:buNone/>
            </a:pPr>
            <a:r>
              <a:rPr lang="en-US" sz="1800" b="1" smtClean="0">
                <a:latin typeface="Courier New" pitchFamily="49" charset="0"/>
              </a:rPr>
              <a:t>		System.out.println("t = " + t);</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
        <p:nvSpPr>
          <p:cNvPr id="43020" name="Rectangle 12"/>
          <p:cNvSpPr>
            <a:spLocks noChangeArrowheads="1"/>
          </p:cNvSpPr>
          <p:nvPr/>
        </p:nvSpPr>
        <p:spPr bwMode="auto">
          <a:xfrm>
            <a:off x="5562600" y="4953000"/>
            <a:ext cx="3352800" cy="17526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&gt; java Example</a:t>
            </a:r>
          </a:p>
          <a:p>
            <a:pPr>
              <a:lnSpc>
                <a:spcPct val="90000"/>
              </a:lnSpc>
              <a:defRPr/>
            </a:pPr>
            <a:r>
              <a:rPr lang="en-US" sz="1800" b="1">
                <a:latin typeface="Courier New" pitchFamily="49" charset="0"/>
              </a:rPr>
              <a:t>p = 6</a:t>
            </a:r>
          </a:p>
          <a:p>
            <a:pPr>
              <a:lnSpc>
                <a:spcPct val="90000"/>
              </a:lnSpc>
              <a:defRPr/>
            </a:pPr>
            <a:r>
              <a:rPr lang="en-US" sz="1800" b="1">
                <a:latin typeface="Courier New" pitchFamily="49" charset="0"/>
              </a:rPr>
              <a:t>q = -3</a:t>
            </a:r>
          </a:p>
          <a:p>
            <a:pPr>
              <a:lnSpc>
                <a:spcPct val="90000"/>
              </a:lnSpc>
              <a:defRPr/>
            </a:pPr>
            <a:r>
              <a:rPr lang="en-US" sz="1800" b="1">
                <a:latin typeface="Courier New" pitchFamily="49" charset="0"/>
              </a:rPr>
              <a:t>r = 15</a:t>
            </a:r>
          </a:p>
          <a:p>
            <a:pPr>
              <a:lnSpc>
                <a:spcPct val="90000"/>
              </a:lnSpc>
              <a:defRPr/>
            </a:pPr>
            <a:r>
              <a:rPr lang="en-US" sz="1800" b="1">
                <a:latin typeface="Courier New" pitchFamily="49" charset="0"/>
              </a:rPr>
              <a:t>s = 0</a:t>
            </a:r>
          </a:p>
          <a:p>
            <a:pPr>
              <a:lnSpc>
                <a:spcPct val="90000"/>
              </a:lnSpc>
              <a:defRPr/>
            </a:pPr>
            <a:r>
              <a:rPr lang="en-US" sz="1800" b="1">
                <a:latin typeface="Courier New" pitchFamily="49" charset="0"/>
              </a:rPr>
              <a:t>t = 0</a:t>
            </a:r>
          </a:p>
          <a:p>
            <a:pPr>
              <a:lnSpc>
                <a:spcPct val="90000"/>
              </a:lnSpc>
              <a:defRPr/>
            </a:pPr>
            <a:r>
              <a:rPr lang="en-US" sz="1800" b="1">
                <a:latin typeface="Courier New" pitchFamily="49" charset="0"/>
              </a:rPr>
              <a:t>&gt;</a:t>
            </a:r>
          </a:p>
        </p:txBody>
      </p:sp>
    </p:spTree>
    <p:extLst>
      <p:ext uri="{BB962C8B-B14F-4D97-AF65-F5344CB8AC3E}">
        <p14:creationId xmlns:p14="http://schemas.microsoft.com/office/powerpoint/2010/main" val="121765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0"/>
                                        </p:tgtEl>
                                        <p:attrNameLst>
                                          <p:attrName>style.visibility</p:attrName>
                                        </p:attrNameLst>
                                      </p:cBhvr>
                                      <p:to>
                                        <p:strVal val="visible"/>
                                      </p:to>
                                    </p:set>
                                  </p:childTnLst>
                                  <p:subTnLst>
                                    <p:set>
                                      <p:cBhvr override="childStyle">
                                        <p:cTn dur="1" fill="hold" display="0" masterRel="nextClick" afterEffect="1"/>
                                        <p:tgtEl>
                                          <p:spTgt spid="4301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gtEl>
                                        <p:attrNameLst>
                                          <p:attrName>style.visibility</p:attrName>
                                        </p:attrNameLst>
                                      </p:cBhvr>
                                      <p:to>
                                        <p:strVal val="visible"/>
                                      </p:to>
                                    </p:set>
                                  </p:childTnLst>
                                  <p:subTnLst>
                                    <p:set>
                                      <p:cBhvr override="childStyle">
                                        <p:cTn dur="1" fill="hold" display="0" masterRel="nextClick" afterEffect="1"/>
                                        <p:tgtEl>
                                          <p:spTgt spid="4301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4"/>
                                        </p:tgtEl>
                                        <p:attrNameLst>
                                          <p:attrName>style.visibility</p:attrName>
                                        </p:attrNameLst>
                                      </p:cBhvr>
                                      <p:to>
                                        <p:strVal val="visible"/>
                                      </p:to>
                                    </p:set>
                                  </p:childTnLst>
                                  <p:subTnLst>
                                    <p:set>
                                      <p:cBhvr override="childStyle">
                                        <p:cTn dur="1" fill="hold" display="0" masterRel="nextClick" afterEffect="1"/>
                                        <p:tgtEl>
                                          <p:spTgt spid="4301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5"/>
                                        </p:tgtEl>
                                        <p:attrNameLst>
                                          <p:attrName>style.visibility</p:attrName>
                                        </p:attrNameLst>
                                      </p:cBhvr>
                                      <p:to>
                                        <p:strVal val="visible"/>
                                      </p:to>
                                    </p:set>
                                  </p:childTnLst>
                                  <p:subTnLst>
                                    <p:set>
                                      <p:cBhvr override="childStyle">
                                        <p:cTn dur="1" fill="hold" display="0" masterRel="nextClick" afterEffect="1"/>
                                        <p:tgtEl>
                                          <p:spTgt spid="4301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16"/>
                                        </p:tgtEl>
                                        <p:attrNameLst>
                                          <p:attrName>style.visibility</p:attrName>
                                        </p:attrNameLst>
                                      </p:cBhvr>
                                      <p:to>
                                        <p:strVal val="visible"/>
                                      </p:to>
                                    </p:set>
                                  </p:childTnLst>
                                  <p:subTnLst>
                                    <p:set>
                                      <p:cBhvr override="childStyle">
                                        <p:cTn dur="1" fill="hold" display="0" masterRel="nextClick" afterEffect="1"/>
                                        <p:tgtEl>
                                          <p:spTgt spid="4301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17"/>
                                        </p:tgtEl>
                                        <p:attrNameLst>
                                          <p:attrName>style.visibility</p:attrName>
                                        </p:attrNameLst>
                                      </p:cBhvr>
                                      <p:to>
                                        <p:strVal val="visible"/>
                                      </p:to>
                                    </p:set>
                                  </p:childTnLst>
                                  <p:subTnLst>
                                    <p:set>
                                      <p:cBhvr override="childStyle">
                                        <p:cTn dur="1" fill="hold" display="0" masterRel="nextClick" afterEffect="1"/>
                                        <p:tgtEl>
                                          <p:spTgt spid="4301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18"/>
                                        </p:tgtEl>
                                        <p:attrNameLst>
                                          <p:attrName>style.visibility</p:attrName>
                                        </p:attrNameLst>
                                      </p:cBhvr>
                                      <p:to>
                                        <p:strVal val="visible"/>
                                      </p:to>
                                    </p:set>
                                  </p:childTnLst>
                                  <p:subTnLst>
                                    <p:set>
                                      <p:cBhvr override="childStyle">
                                        <p:cTn dur="1" fill="hold" display="0" masterRel="nextClick" afterEffect="1"/>
                                        <p:tgtEl>
                                          <p:spTgt spid="4301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13"/>
                                        </p:tgtEl>
                                        <p:attrNameLst>
                                          <p:attrName>style.visibility</p:attrName>
                                        </p:attrNameLst>
                                      </p:cBhvr>
                                      <p:to>
                                        <p:strVal val="visible"/>
                                      </p:to>
                                    </p:set>
                                    <p:animEffect transition="in" filter="wipe(left)">
                                      <p:cBhvr>
                                        <p:cTn id="35" dur="500"/>
                                        <p:tgtEl>
                                          <p:spTgt spid="43013"/>
                                        </p:tgtEl>
                                      </p:cBhvr>
                                    </p:animEffect>
                                  </p:childTnLst>
                                  <p:subTnLst>
                                    <p:set>
                                      <p:cBhvr override="childStyle">
                                        <p:cTn dur="1" fill="hold" display="0" masterRel="sameClick" afterEffect="1">
                                          <p:stCondLst>
                                            <p:cond evt="end" delay="0">
                                              <p:tn val="33"/>
                                            </p:cond>
                                          </p:stCondLst>
                                        </p:cTn>
                                        <p:tgtEl>
                                          <p:spTgt spid="43013"/>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4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animBg="1"/>
      <p:bldP spid="43013" grpId="0" animBg="1"/>
      <p:bldP spid="43014" grpId="0" animBg="1"/>
      <p:bldP spid="43015" grpId="0" animBg="1"/>
      <p:bldP spid="43016" grpId="0" animBg="1"/>
      <p:bldP spid="43017" grpId="0" animBg="1"/>
      <p:bldP spid="43018" grpId="0" animBg="1"/>
      <p:bldP spid="4302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5299" name="Rectangle 3"/>
          <p:cNvSpPr>
            <a:spLocks noGrp="1" noChangeArrowheads="1"/>
          </p:cNvSpPr>
          <p:nvPr>
            <p:ph idx="1"/>
          </p:nvPr>
        </p:nvSpPr>
        <p:spPr>
          <a:xfrm>
            <a:off x="685800" y="1828801"/>
            <a:ext cx="7772400" cy="3705630"/>
          </a:xfrm>
        </p:spPr>
        <p:txBody>
          <a:bodyPr>
            <a:spAutoFit/>
          </a:bodyPr>
          <a:lstStyle/>
          <a:p>
            <a:pPr>
              <a:lnSpc>
                <a:spcPct val="90000"/>
              </a:lnSpc>
            </a:pPr>
            <a:r>
              <a:rPr lang="en-US" smtClean="0">
                <a:latin typeface="Arial" charset="0"/>
              </a:rPr>
              <a:t>The action associated with a matching case label is executed.</a:t>
            </a:r>
          </a:p>
          <a:p>
            <a:pPr>
              <a:lnSpc>
                <a:spcPct val="90000"/>
              </a:lnSpc>
            </a:pPr>
            <a:r>
              <a:rPr lang="en-US" smtClean="0">
                <a:latin typeface="Arial" charset="0"/>
              </a:rPr>
              <a:t>If no match is found, the case labeled </a:t>
            </a:r>
            <a:r>
              <a:rPr lang="en-US" sz="2400" smtClean="0">
                <a:latin typeface="Courier New" pitchFamily="49" charset="0"/>
              </a:rPr>
              <a:t>default</a:t>
            </a:r>
            <a:r>
              <a:rPr lang="en-US" smtClean="0">
                <a:latin typeface="Arial" charset="0"/>
              </a:rPr>
              <a:t> is executed.</a:t>
            </a:r>
          </a:p>
          <a:p>
            <a:pPr lvl="1">
              <a:lnSpc>
                <a:spcPct val="90000"/>
              </a:lnSpc>
            </a:pPr>
            <a:r>
              <a:rPr lang="en-US" smtClean="0">
                <a:latin typeface="Arial" charset="0"/>
              </a:rPr>
              <a:t>The </a:t>
            </a:r>
            <a:r>
              <a:rPr lang="en-US" sz="2400" smtClean="0">
                <a:latin typeface="Courier New" pitchFamily="49" charset="0"/>
              </a:rPr>
              <a:t>default</a:t>
            </a:r>
            <a:r>
              <a:rPr lang="en-US" smtClean="0">
                <a:latin typeface="Arial" charset="0"/>
              </a:rPr>
              <a:t> case is optional, but recommended, even if it simply prints a message.</a:t>
            </a:r>
          </a:p>
          <a:p>
            <a:pPr>
              <a:lnSpc>
                <a:spcPct val="80000"/>
              </a:lnSpc>
            </a:pPr>
            <a:r>
              <a:rPr lang="en-US" smtClean="0">
                <a:latin typeface="Arial" charset="0"/>
              </a:rPr>
              <a:t>Repeated case labels are not allowed.</a:t>
            </a:r>
          </a:p>
        </p:txBody>
      </p:sp>
    </p:spTree>
    <p:extLst>
      <p:ext uri="{BB962C8B-B14F-4D97-AF65-F5344CB8AC3E}">
        <p14:creationId xmlns:p14="http://schemas.microsoft.com/office/powerpoint/2010/main" val="2896610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95646"/>
            <a:ext cx="7772400" cy="76944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6323" name="Rectangle 3"/>
          <p:cNvSpPr>
            <a:spLocks noGrp="1" noChangeArrowheads="1"/>
          </p:cNvSpPr>
          <p:nvPr>
            <p:ph idx="1"/>
          </p:nvPr>
        </p:nvSpPr>
        <p:spPr>
          <a:xfrm>
            <a:off x="685800" y="1295402"/>
            <a:ext cx="7772400" cy="523220"/>
          </a:xfrm>
        </p:spPr>
        <p:txBody>
          <a:bodyPr>
            <a:spAutoFit/>
          </a:bodyPr>
          <a:lstStyle/>
          <a:p>
            <a:r>
              <a:rPr lang="en-US" sz="2000" smtClean="0">
                <a:latin typeface="Courier New" pitchFamily="49" charset="0"/>
              </a:rPr>
              <a:t>class MultipleBirths</a:t>
            </a:r>
            <a:r>
              <a:rPr lang="en-US" sz="2800" smtClean="0">
                <a:latin typeface="Arial" charset="0"/>
              </a:rPr>
              <a:t> </a:t>
            </a:r>
          </a:p>
        </p:txBody>
      </p:sp>
      <p:pic>
        <p:nvPicPr>
          <p:cNvPr id="56324" name="Picture 4" descr="figp150"/>
          <p:cNvPicPr>
            <a:picLocks noChangeAspect="1" noChangeArrowheads="1"/>
          </p:cNvPicPr>
          <p:nvPr/>
        </p:nvPicPr>
        <p:blipFill>
          <a:blip r:embed="rId2"/>
          <a:srcRect/>
          <a:stretch>
            <a:fillRect/>
          </a:stretch>
        </p:blipFill>
        <p:spPr bwMode="auto">
          <a:xfrm>
            <a:off x="1295400" y="1981200"/>
            <a:ext cx="6445250" cy="4052888"/>
          </a:xfrm>
          <a:prstGeom prst="rect">
            <a:avLst/>
          </a:prstGeom>
          <a:noFill/>
          <a:ln w="9525">
            <a:noFill/>
            <a:miter lim="800000"/>
            <a:headEnd/>
            <a:tailEnd/>
          </a:ln>
        </p:spPr>
      </p:pic>
    </p:spTree>
    <p:extLst>
      <p:ext uri="{BB962C8B-B14F-4D97-AF65-F5344CB8AC3E}">
        <p14:creationId xmlns:p14="http://schemas.microsoft.com/office/powerpoint/2010/main" val="2093294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switch</a:t>
            </a:r>
            <a:r>
              <a:rPr lang="en-US" smtClean="0">
                <a:latin typeface="Arial" charset="0"/>
              </a:rPr>
              <a:t> Statement, cont.</a:t>
            </a:r>
          </a:p>
        </p:txBody>
      </p:sp>
      <p:sp>
        <p:nvSpPr>
          <p:cNvPr id="57347" name="Rectangle 3"/>
          <p:cNvSpPr>
            <a:spLocks noGrp="1" noChangeArrowheads="1"/>
          </p:cNvSpPr>
          <p:nvPr>
            <p:ph idx="1"/>
          </p:nvPr>
        </p:nvSpPr>
        <p:spPr>
          <a:xfrm>
            <a:off x="685800" y="1981200"/>
            <a:ext cx="7772400" cy="3280898"/>
          </a:xfrm>
        </p:spPr>
        <p:txBody>
          <a:bodyPr>
            <a:spAutoFit/>
          </a:bodyPr>
          <a:lstStyle/>
          <a:p>
            <a:r>
              <a:rPr lang="en-US" sz="2800" smtClean="0">
                <a:latin typeface="Arial" charset="0"/>
              </a:rPr>
              <a:t>The action for each case typically ends with the word </a:t>
            </a:r>
            <a:r>
              <a:rPr lang="en-US" sz="2000" smtClean="0">
                <a:latin typeface="Courier New" pitchFamily="49" charset="0"/>
              </a:rPr>
              <a:t>break.</a:t>
            </a:r>
          </a:p>
          <a:p>
            <a:r>
              <a:rPr lang="en-US" sz="2800" smtClean="0">
                <a:latin typeface="Arial" charset="0"/>
              </a:rPr>
              <a:t>The optional</a:t>
            </a:r>
            <a:r>
              <a:rPr lang="en-US" sz="2000" smtClean="0">
                <a:latin typeface="Courier New" pitchFamily="49" charset="0"/>
              </a:rPr>
              <a:t> break </a:t>
            </a:r>
            <a:r>
              <a:rPr lang="en-US" sz="2800" smtClean="0">
                <a:latin typeface="Arial" charset="0"/>
              </a:rPr>
              <a:t>statement prevents the consideration of other cases.</a:t>
            </a:r>
          </a:p>
          <a:p>
            <a:r>
              <a:rPr lang="en-US" sz="2800" smtClean="0">
                <a:latin typeface="Arial" charset="0"/>
              </a:rPr>
              <a:t>The controlling expression can be anything that evaluates to an </a:t>
            </a:r>
            <a:r>
              <a:rPr lang="en-US" sz="2800" smtClean="0">
                <a:solidFill>
                  <a:srgbClr val="FF3300"/>
                </a:solidFill>
                <a:latin typeface="Arial" charset="0"/>
              </a:rPr>
              <a:t>integral type (integer or character).</a:t>
            </a:r>
          </a:p>
        </p:txBody>
      </p:sp>
    </p:spTree>
    <p:extLst>
      <p:ext uri="{BB962C8B-B14F-4D97-AF65-F5344CB8AC3E}">
        <p14:creationId xmlns:p14="http://schemas.microsoft.com/office/powerpoint/2010/main" val="1843659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SWITCH CASE STATEMENT</a:t>
            </a:r>
          </a:p>
        </p:txBody>
      </p:sp>
      <p:sp>
        <p:nvSpPr>
          <p:cNvPr id="3" name="Content Placeholder 2"/>
          <p:cNvSpPr>
            <a:spLocks noGrp="1"/>
          </p:cNvSpPr>
          <p:nvPr>
            <p:ph idx="1"/>
          </p:nvPr>
        </p:nvSpPr>
        <p:spPr/>
        <p:txBody>
          <a:bodyPr/>
          <a:lstStyle/>
          <a:p>
            <a:pPr>
              <a:buNone/>
              <a:defRPr/>
            </a:pPr>
            <a:r>
              <a:rPr lang="en-US" dirty="0" smtClean="0"/>
              <a:t>	A </a:t>
            </a:r>
            <a:r>
              <a:rPr lang="en-US" b="1" dirty="0" smtClean="0"/>
              <a:t>switch</a:t>
            </a:r>
            <a:r>
              <a:rPr lang="en-US" dirty="0" smtClean="0"/>
              <a:t> statement allows a variable to be tested for equality against a list of values. Each value is called a case, and the variable being switched on is checked for each case.</a:t>
            </a:r>
          </a:p>
          <a:p>
            <a:pPr eaLnBrk="1" hangingPunct="1">
              <a:buFontTx/>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53</a:t>
            </a:fld>
            <a:endParaRPr lang="en-US"/>
          </a:p>
        </p:txBody>
      </p:sp>
    </p:spTree>
    <p:extLst>
      <p:ext uri="{BB962C8B-B14F-4D97-AF65-F5344CB8AC3E}">
        <p14:creationId xmlns:p14="http://schemas.microsoft.com/office/powerpoint/2010/main" val="379109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SWITCH CASE STATEMENT</a:t>
            </a:r>
          </a:p>
        </p:txBody>
      </p:sp>
      <p:sp>
        <p:nvSpPr>
          <p:cNvPr id="3" name="Content Placeholder 2"/>
          <p:cNvSpPr>
            <a:spLocks noGrp="1"/>
          </p:cNvSpPr>
          <p:nvPr>
            <p:ph idx="1"/>
          </p:nvPr>
        </p:nvSpPr>
        <p:spPr/>
        <p:txBody>
          <a:bodyPr>
            <a:normAutofit fontScale="92500" lnSpcReduction="10000"/>
          </a:bodyPr>
          <a:lstStyle/>
          <a:p>
            <a:r>
              <a:rPr lang="en-US" dirty="0" smtClean="0"/>
              <a:t>Syntax</a:t>
            </a:r>
            <a:endParaRPr lang="en-US" sz="1400" b="1" dirty="0" smtClean="0"/>
          </a:p>
          <a:p>
            <a:r>
              <a:rPr lang="en-US" dirty="0" smtClean="0"/>
              <a:t>The syntax of enhanced for loop is −</a:t>
            </a:r>
          </a:p>
          <a:p>
            <a:r>
              <a:rPr lang="en-US" dirty="0" smtClean="0"/>
              <a:t>switch(expression) {   case value :    </a:t>
            </a:r>
          </a:p>
          <a:p>
            <a:r>
              <a:rPr lang="en-US" dirty="0" smtClean="0"/>
              <a:t>  // Statements      break; // optional</a:t>
            </a:r>
          </a:p>
          <a:p>
            <a:r>
              <a:rPr lang="en-US" dirty="0" smtClean="0"/>
              <a:t>     case value :</a:t>
            </a:r>
          </a:p>
          <a:p>
            <a:r>
              <a:rPr lang="en-US" dirty="0" smtClean="0"/>
              <a:t>      // Statements      break; //optional</a:t>
            </a:r>
          </a:p>
          <a:p>
            <a:r>
              <a:rPr lang="en-US" dirty="0" smtClean="0"/>
              <a:t> // You can have any number of case statements.   default : // Optional    </a:t>
            </a:r>
          </a:p>
          <a:p>
            <a:r>
              <a:rPr lang="en-US" dirty="0" smtClean="0"/>
              <a:t>  // Statements}</a:t>
            </a:r>
          </a:p>
          <a:p>
            <a:pPr lvl="1" eaLnBrk="1" hangingPunct="1">
              <a:buFontTx/>
              <a:buNone/>
              <a:defRPr/>
            </a:pPr>
            <a:endParaRPr lang="en-US" dirty="0" smtClean="0"/>
          </a:p>
        </p:txBody>
      </p:sp>
      <p:sp>
        <p:nvSpPr>
          <p:cNvPr id="5" name="Footer Placeholder 4"/>
          <p:cNvSpPr>
            <a:spLocks noGrp="1"/>
          </p:cNvSpPr>
          <p:nvPr>
            <p:ph type="ftr" sz="quarter" idx="11"/>
          </p:nvPr>
        </p:nvSpPr>
        <p:spPr/>
        <p:txBody>
          <a:bodyPr/>
          <a:lstStyle/>
          <a:p>
            <a:r>
              <a:rPr lang="en-US" smtClean="0"/>
              <a:t>SRM University</a:t>
            </a:r>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54</a:t>
            </a:fld>
            <a:endParaRPr lang="en-US"/>
          </a:p>
        </p:txBody>
      </p:sp>
    </p:spTree>
    <p:extLst>
      <p:ext uri="{BB962C8B-B14F-4D97-AF65-F5344CB8AC3E}">
        <p14:creationId xmlns:p14="http://schemas.microsoft.com/office/powerpoint/2010/main" val="3250228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8E324E-DC08-4F80-B12F-4A722CF5F640}" type="slidenum">
              <a:rPr lang="zh-TW" altLang="en-US"/>
              <a:pPr/>
              <a:t>55</a:t>
            </a:fld>
            <a:endParaRPr lang="en-US" altLang="zh-TW"/>
          </a:p>
        </p:txBody>
      </p:sp>
      <p:sp>
        <p:nvSpPr>
          <p:cNvPr id="74754" name="Rectangle 2"/>
          <p:cNvSpPr>
            <a:spLocks noGrp="1" noChangeArrowheads="1"/>
          </p:cNvSpPr>
          <p:nvPr>
            <p:ph type="title"/>
          </p:nvPr>
        </p:nvSpPr>
        <p:spPr>
          <a:ln/>
        </p:spPr>
        <p:txBody>
          <a:bodyPr/>
          <a:lstStyle/>
          <a:p>
            <a:r>
              <a:rPr lang="en-US" altLang="zh-TW" sz="4400">
                <a:ea typeface="新細明體" pitchFamily="18" charset="-120"/>
              </a:rPr>
              <a:t>Jump Statement</a:t>
            </a:r>
          </a:p>
        </p:txBody>
      </p:sp>
      <p:sp>
        <p:nvSpPr>
          <p:cNvPr id="74755" name="Rectangle 3"/>
          <p:cNvSpPr>
            <a:spLocks noGrp="1" noChangeArrowheads="1"/>
          </p:cNvSpPr>
          <p:nvPr>
            <p:ph type="body" idx="1"/>
          </p:nvPr>
        </p:nvSpPr>
        <p:spPr/>
        <p:txBody>
          <a:bodyPr/>
          <a:lstStyle/>
          <a:p>
            <a:r>
              <a:rPr lang="en-US" altLang="zh-TW">
                <a:ea typeface="新細明體" pitchFamily="18" charset="-120"/>
              </a:rPr>
              <a:t>Three jump statements</a:t>
            </a:r>
          </a:p>
          <a:p>
            <a:r>
              <a:rPr lang="en-US" altLang="zh-TW">
                <a:ea typeface="新細明體" pitchFamily="18" charset="-120"/>
              </a:rPr>
              <a:t>Break, continue and return</a:t>
            </a:r>
          </a:p>
        </p:txBody>
      </p:sp>
    </p:spTree>
    <p:extLst>
      <p:ext uri="{BB962C8B-B14F-4D97-AF65-F5344CB8AC3E}">
        <p14:creationId xmlns:p14="http://schemas.microsoft.com/office/powerpoint/2010/main" val="11421956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30671C4-65A5-47CC-9D04-D047E82B6AE7}" type="slidenum">
              <a:rPr lang="zh-TW" altLang="en-US"/>
              <a:pPr/>
              <a:t>56</a:t>
            </a:fld>
            <a:endParaRPr lang="en-US" altLang="zh-TW"/>
          </a:p>
        </p:txBody>
      </p:sp>
      <p:sp>
        <p:nvSpPr>
          <p:cNvPr id="69634" name="Rectangle 2"/>
          <p:cNvSpPr>
            <a:spLocks noGrp="1" noChangeArrowheads="1"/>
          </p:cNvSpPr>
          <p:nvPr>
            <p:ph type="title"/>
          </p:nvPr>
        </p:nvSpPr>
        <p:spPr>
          <a:ln/>
        </p:spPr>
        <p:txBody>
          <a:bodyPr/>
          <a:lstStyle/>
          <a:p>
            <a:r>
              <a:rPr lang="en-US" altLang="zh-TW" sz="2800">
                <a:ea typeface="新細明體" pitchFamily="18" charset="-120"/>
              </a:rPr>
              <a:t>Break and Continue with the nested loop</a:t>
            </a:r>
          </a:p>
        </p:txBody>
      </p:sp>
      <p:pic>
        <p:nvPicPr>
          <p:cNvPr id="69639"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1989138"/>
            <a:ext cx="6697662" cy="3417887"/>
          </a:xfrm>
          <a:noFill/>
          <a:ln/>
        </p:spPr>
      </p:pic>
      <p:pic>
        <p:nvPicPr>
          <p:cNvPr id="69642" name="Picture 10"/>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429375" y="4352925"/>
            <a:ext cx="2714625" cy="2505075"/>
          </a:xfrm>
          <a:noFill/>
          <a:ln/>
        </p:spPr>
      </p:pic>
      <p:sp>
        <p:nvSpPr>
          <p:cNvPr id="69643" name="WordArt 11"/>
          <p:cNvSpPr>
            <a:spLocks noChangeArrowheads="1" noChangeShapeType="1" noTextEdit="1"/>
          </p:cNvSpPr>
          <p:nvPr/>
        </p:nvSpPr>
        <p:spPr bwMode="auto">
          <a:xfrm>
            <a:off x="7235825" y="2997200"/>
            <a:ext cx="1381125" cy="1257300"/>
          </a:xfrm>
          <a:prstGeom prst="rect">
            <a:avLst/>
          </a:prstGeom>
        </p:spPr>
        <p:txBody>
          <a:bodyPr wrap="none" fromWordArt="1">
            <a:prstTxWarp prst="textPlain">
              <a:avLst>
                <a:gd name="adj" fmla="val 50000"/>
              </a:avLst>
            </a:prstTxWarp>
          </a:bodyPr>
          <a:lstStyle/>
          <a:p>
            <a:pPr algn="ctr"/>
            <a:r>
              <a:rPr lang="en-US" sz="24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result: j </a:t>
            </a:r>
          </a:p>
          <a:p>
            <a:pPr algn="ctr"/>
            <a:r>
              <a:rPr lang="en-US" sz="24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1 and 2)</a:t>
            </a:r>
          </a:p>
          <a:p>
            <a:pPr algn="ctr"/>
            <a:r>
              <a:rPr lang="en-US" sz="24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only</a:t>
            </a:r>
          </a:p>
        </p:txBody>
      </p:sp>
      <p:sp>
        <p:nvSpPr>
          <p:cNvPr id="69644" name="WordArt 12"/>
          <p:cNvSpPr>
            <a:spLocks noChangeArrowheads="1" noChangeShapeType="1" noTextEdit="1"/>
          </p:cNvSpPr>
          <p:nvPr/>
        </p:nvSpPr>
        <p:spPr bwMode="auto">
          <a:xfrm>
            <a:off x="2051050" y="5734050"/>
            <a:ext cx="1419225"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break</a:t>
            </a:r>
          </a:p>
        </p:txBody>
      </p:sp>
      <p:sp>
        <p:nvSpPr>
          <p:cNvPr id="69645" name="Line 13"/>
          <p:cNvSpPr>
            <a:spLocks noChangeShapeType="1"/>
          </p:cNvSpPr>
          <p:nvPr/>
        </p:nvSpPr>
        <p:spPr bwMode="auto">
          <a:xfrm flipV="1">
            <a:off x="2987675" y="4076700"/>
            <a:ext cx="360363" cy="1728788"/>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1110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9644"/>
                                        </p:tgtEl>
                                        <p:attrNameLst>
                                          <p:attrName>style.visibility</p:attrName>
                                        </p:attrNameLst>
                                      </p:cBhvr>
                                      <p:to>
                                        <p:strVal val="visible"/>
                                      </p:to>
                                    </p:set>
                                    <p:animEffect transition="in" filter="fade">
                                      <p:cBhvr>
                                        <p:cTn id="7" dur="2000"/>
                                        <p:tgtEl>
                                          <p:spTgt spid="69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9645"/>
                                        </p:tgtEl>
                                        <p:attrNameLst>
                                          <p:attrName>style.visibility</p:attrName>
                                        </p:attrNameLst>
                                      </p:cBhvr>
                                      <p:to>
                                        <p:strVal val="visible"/>
                                      </p:to>
                                    </p:set>
                                    <p:animEffect transition="in" filter="wipe(down)">
                                      <p:cBhvr>
                                        <p:cTn id="12" dur="2000"/>
                                        <p:tgtEl>
                                          <p:spTgt spid="6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4" grpId="0" animBg="1"/>
      <p:bldP spid="6964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01CDFB8-467F-454D-9C38-6E859D1DC29F}" type="slidenum">
              <a:rPr lang="zh-TW" altLang="en-US"/>
              <a:pPr/>
              <a:t>57</a:t>
            </a:fld>
            <a:endParaRPr lang="en-US" altLang="zh-TW"/>
          </a:p>
        </p:txBody>
      </p:sp>
      <p:sp>
        <p:nvSpPr>
          <p:cNvPr id="75778" name="Rectangle 2"/>
          <p:cNvSpPr>
            <a:spLocks noGrp="1" noChangeArrowheads="1"/>
          </p:cNvSpPr>
          <p:nvPr>
            <p:ph type="title"/>
          </p:nvPr>
        </p:nvSpPr>
        <p:spPr>
          <a:ln/>
        </p:spPr>
        <p:txBody>
          <a:bodyPr/>
          <a:lstStyle/>
          <a:p>
            <a:r>
              <a:rPr lang="en-US" altLang="zh-TW" sz="4400">
                <a:ea typeface="新細明體" pitchFamily="18" charset="-120"/>
              </a:rPr>
              <a:t>Break as a form goto</a:t>
            </a:r>
          </a:p>
        </p:txBody>
      </p:sp>
      <p:sp>
        <p:nvSpPr>
          <p:cNvPr id="75779" name="Rectangle 3"/>
          <p:cNvSpPr>
            <a:spLocks noGrp="1" noChangeArrowheads="1"/>
          </p:cNvSpPr>
          <p:nvPr>
            <p:ph type="body" idx="1"/>
          </p:nvPr>
        </p:nvSpPr>
        <p:spPr>
          <a:xfrm>
            <a:off x="566738" y="1752600"/>
            <a:ext cx="8001000" cy="4124325"/>
          </a:xfrm>
        </p:spPr>
        <p:txBody>
          <a:bodyPr/>
          <a:lstStyle/>
          <a:p>
            <a:r>
              <a:rPr lang="en-US" altLang="zh-TW">
                <a:ea typeface="新細明體" pitchFamily="18" charset="-120"/>
              </a:rPr>
              <a:t>A break statement exits a loop before an entry condition fails. </a:t>
            </a:r>
          </a:p>
          <a:p>
            <a:r>
              <a:rPr lang="en-US" altLang="zh-TW">
                <a:ea typeface="新細明體" pitchFamily="18" charset="-120"/>
              </a:rPr>
              <a:t>The break statement can also be employed by itself to provide a form of “goto”. The format is:</a:t>
            </a:r>
          </a:p>
          <a:p>
            <a:pPr>
              <a:buFont typeface="Wingdings" pitchFamily="2" charset="2"/>
              <a:buNone/>
            </a:pPr>
            <a:r>
              <a:rPr lang="en-US" altLang="zh-TW">
                <a:ea typeface="新細明體" pitchFamily="18" charset="-120"/>
              </a:rPr>
              <a:t>	break label:</a:t>
            </a:r>
          </a:p>
        </p:txBody>
      </p:sp>
    </p:spTree>
    <p:extLst>
      <p:ext uri="{BB962C8B-B14F-4D97-AF65-F5344CB8AC3E}">
        <p14:creationId xmlns:p14="http://schemas.microsoft.com/office/powerpoint/2010/main" val="29947284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BBA455B-B924-478E-A540-D802A6EB4BD6}" type="slidenum">
              <a:rPr lang="zh-TW" altLang="en-US"/>
              <a:pPr/>
              <a:t>58</a:t>
            </a:fld>
            <a:endParaRPr lang="en-US" altLang="zh-TW"/>
          </a:p>
        </p:txBody>
      </p:sp>
      <p:sp>
        <p:nvSpPr>
          <p:cNvPr id="76802" name="Rectangle 2"/>
          <p:cNvSpPr>
            <a:spLocks noGrp="1" noChangeArrowheads="1"/>
          </p:cNvSpPr>
          <p:nvPr>
            <p:ph type="title"/>
          </p:nvPr>
        </p:nvSpPr>
        <p:spPr>
          <a:ln/>
        </p:spPr>
        <p:txBody>
          <a:bodyPr/>
          <a:lstStyle/>
          <a:p>
            <a:r>
              <a:rPr lang="en-US" altLang="zh-TW" sz="3400">
                <a:ea typeface="新細明體" pitchFamily="18" charset="-120"/>
              </a:rPr>
              <a:t>Example – </a:t>
            </a:r>
            <a:r>
              <a:rPr lang="en-US" altLang="zh-TW" sz="3000">
                <a:ea typeface="新細明體" pitchFamily="18" charset="-120"/>
              </a:rPr>
              <a:t>use break to exit from loop</a:t>
            </a:r>
          </a:p>
        </p:txBody>
      </p:sp>
      <p:pic>
        <p:nvPicPr>
          <p:cNvPr id="7680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9750" y="1989138"/>
            <a:ext cx="7127875" cy="4111625"/>
          </a:xfrm>
          <a:noFill/>
          <a:ln/>
        </p:spPr>
      </p:pic>
      <p:pic>
        <p:nvPicPr>
          <p:cNvPr id="7680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16463" y="5157788"/>
            <a:ext cx="3924300" cy="1349375"/>
          </a:xfrm>
          <a:noFill/>
          <a:ln/>
        </p:spPr>
      </p:pic>
      <p:sp>
        <p:nvSpPr>
          <p:cNvPr id="76808" name="WordArt 8"/>
          <p:cNvSpPr>
            <a:spLocks noChangeArrowheads="1" noChangeShapeType="1" noTextEdit="1"/>
          </p:cNvSpPr>
          <p:nvPr/>
        </p:nvSpPr>
        <p:spPr bwMode="auto">
          <a:xfrm>
            <a:off x="5591175" y="4076700"/>
            <a:ext cx="3552825" cy="990600"/>
          </a:xfrm>
          <a:prstGeom prst="rect">
            <a:avLst/>
          </a:prstGeom>
        </p:spPr>
        <p:txBody>
          <a:bodyPr wrap="none" fromWordArt="1">
            <a:prstTxWarp prst="textPlain">
              <a:avLst>
                <a:gd name="adj" fmla="val 50000"/>
              </a:avLst>
            </a:prstTxWarp>
          </a:bodyPr>
          <a:lstStyle/>
          <a:p>
            <a:pPr algn="ctr"/>
            <a:r>
              <a:rPr lang="en-US" sz="28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break once it </a:t>
            </a:r>
          </a:p>
          <a:p>
            <a:pPr algn="ctr"/>
            <a:r>
              <a:rPr lang="en-US" sz="28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becomes negative</a:t>
            </a:r>
          </a:p>
        </p:txBody>
      </p:sp>
      <p:sp>
        <p:nvSpPr>
          <p:cNvPr id="76809" name="Line 9"/>
          <p:cNvSpPr>
            <a:spLocks noChangeShapeType="1"/>
          </p:cNvSpPr>
          <p:nvPr/>
        </p:nvSpPr>
        <p:spPr bwMode="auto">
          <a:xfrm flipH="1" flipV="1">
            <a:off x="1763713" y="4076700"/>
            <a:ext cx="3816350" cy="360363"/>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89802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animEffect transition="in" filter="wipe(down)">
                                      <p:cBhvr>
                                        <p:cTn id="7" dur="2000"/>
                                        <p:tgtEl>
                                          <p:spTgt spid="76809"/>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6808"/>
                                        </p:tgtEl>
                                        <p:attrNameLst>
                                          <p:attrName>style.visibility</p:attrName>
                                        </p:attrNameLst>
                                      </p:cBhvr>
                                      <p:to>
                                        <p:strVal val="visible"/>
                                      </p:to>
                                    </p:set>
                                    <p:animEffect transition="in" filter="fade">
                                      <p:cBhvr>
                                        <p:cTn id="11" dur="20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nimBg="1"/>
      <p:bldP spid="7680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F1C4FF1-BB34-462E-8A9D-009AC278B6E3}" type="slidenum">
              <a:rPr lang="zh-TW" altLang="en-US"/>
              <a:pPr/>
              <a:t>59</a:t>
            </a:fld>
            <a:endParaRPr lang="en-US" altLang="zh-TW"/>
          </a:p>
        </p:txBody>
      </p:sp>
      <p:sp>
        <p:nvSpPr>
          <p:cNvPr id="79874" name="Rectangle 2"/>
          <p:cNvSpPr>
            <a:spLocks noGrp="1" noChangeArrowheads="1"/>
          </p:cNvSpPr>
          <p:nvPr>
            <p:ph type="title"/>
          </p:nvPr>
        </p:nvSpPr>
        <p:spPr>
          <a:ln/>
        </p:spPr>
        <p:txBody>
          <a:bodyPr/>
          <a:lstStyle/>
          <a:p>
            <a:r>
              <a:rPr lang="en-US" altLang="zh-TW" sz="3400">
                <a:ea typeface="新細明體" pitchFamily="18" charset="-120"/>
              </a:rPr>
              <a:t>Continue - Explanation</a:t>
            </a:r>
          </a:p>
        </p:txBody>
      </p:sp>
      <p:sp>
        <p:nvSpPr>
          <p:cNvPr id="79875" name="Rectangle 3"/>
          <p:cNvSpPr>
            <a:spLocks noGrp="1" noChangeArrowheads="1"/>
          </p:cNvSpPr>
          <p:nvPr>
            <p:ph type="body" idx="1"/>
          </p:nvPr>
        </p:nvSpPr>
        <p:spPr/>
        <p:txBody>
          <a:bodyPr/>
          <a:lstStyle/>
          <a:p>
            <a:r>
              <a:rPr lang="en-US" altLang="zh-TW">
                <a:ea typeface="新細明體" pitchFamily="18" charset="-120"/>
              </a:rPr>
              <a:t>Sometimes it is necessary to exit from the middle of a loop. </a:t>
            </a:r>
          </a:p>
          <a:p>
            <a:r>
              <a:rPr lang="en-US" altLang="zh-TW">
                <a:ea typeface="新細明體" pitchFamily="18" charset="-120"/>
              </a:rPr>
              <a:t>Sometimes we want to start over at the top of the loop. </a:t>
            </a:r>
          </a:p>
          <a:p>
            <a:r>
              <a:rPr lang="en-US" altLang="zh-TW">
                <a:ea typeface="新細明體" pitchFamily="18" charset="-120"/>
              </a:rPr>
              <a:t>Sometimes we want to leave the loop completely. For Example</a:t>
            </a:r>
          </a:p>
          <a:p>
            <a:pPr lvl="1">
              <a:buFont typeface="Wingdings" pitchFamily="2" charset="2"/>
              <a:buNone/>
            </a:pPr>
            <a:r>
              <a:rPr lang="en-US" altLang="zh-TW" sz="2200">
                <a:ea typeface="新細明體" pitchFamily="18" charset="-120"/>
              </a:rPr>
              <a:t>for (int i = 0; i &lt; length; i++) { </a:t>
            </a:r>
          </a:p>
          <a:p>
            <a:pPr lvl="1">
              <a:buFont typeface="Wingdings" pitchFamily="2" charset="2"/>
              <a:buNone/>
            </a:pPr>
            <a:r>
              <a:rPr lang="en-US" altLang="zh-TW" sz="2200">
                <a:ea typeface="新細明體" pitchFamily="18" charset="-120"/>
              </a:rPr>
              <a:t>if (m[i] % 2 == 0) continue; </a:t>
            </a:r>
          </a:p>
          <a:p>
            <a:pPr lvl="1">
              <a:buFont typeface="Wingdings" pitchFamily="2" charset="2"/>
              <a:buNone/>
            </a:pPr>
            <a:r>
              <a:rPr lang="en-US" altLang="zh-TW" sz="2200">
                <a:ea typeface="新細明體" pitchFamily="18" charset="-120"/>
              </a:rPr>
              <a:t>// process odd elements... }</a:t>
            </a:r>
          </a:p>
        </p:txBody>
      </p:sp>
      <p:sp>
        <p:nvSpPr>
          <p:cNvPr id="79876" name="WordArt 4"/>
          <p:cNvSpPr>
            <a:spLocks noChangeArrowheads="1" noChangeShapeType="1" noTextEdit="1"/>
          </p:cNvSpPr>
          <p:nvPr/>
        </p:nvSpPr>
        <p:spPr bwMode="auto">
          <a:xfrm>
            <a:off x="6372225" y="5013325"/>
            <a:ext cx="2466975" cy="838200"/>
          </a:xfrm>
          <a:prstGeom prst="rect">
            <a:avLst/>
          </a:prstGeom>
        </p:spPr>
        <p:txBody>
          <a:bodyPr wrap="none" fromWordArt="1">
            <a:prstTxWarp prst="textPlain">
              <a:avLst>
                <a:gd name="adj" fmla="val 50000"/>
              </a:avLst>
            </a:prstTxWarp>
          </a:bodyPr>
          <a:lstStyle/>
          <a:p>
            <a:pPr algn="ctr"/>
            <a:r>
              <a:rPr lang="en-US" sz="24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it will process </a:t>
            </a:r>
          </a:p>
          <a:p>
            <a:pPr algn="ctr"/>
            <a:r>
              <a:rPr lang="en-US" sz="24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the odd case</a:t>
            </a:r>
          </a:p>
        </p:txBody>
      </p:sp>
    </p:spTree>
    <p:extLst>
      <p:ext uri="{BB962C8B-B14F-4D97-AF65-F5344CB8AC3E}">
        <p14:creationId xmlns:p14="http://schemas.microsoft.com/office/powerpoint/2010/main" val="2643377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09600"/>
            <a:ext cx="7772400" cy="609600"/>
          </a:xfrm>
        </p:spPr>
        <p:txBody>
          <a:bodyPr>
            <a:normAutofit fontScale="90000"/>
          </a:bodyPr>
          <a:lstStyle/>
          <a:p>
            <a:r>
              <a:rPr lang="en-US" smtClean="0"/>
              <a:t>Shorthand Increment and Decrement </a:t>
            </a:r>
            <a:r>
              <a:rPr lang="en-US" smtClean="0">
                <a:latin typeface="Courier New" pitchFamily="49" charset="0"/>
              </a:rPr>
              <a:t>++ and --</a:t>
            </a:r>
            <a:endParaRPr lang="en-US" smtClean="0"/>
          </a:p>
        </p:txBody>
      </p:sp>
      <p:sp>
        <p:nvSpPr>
          <p:cNvPr id="8195" name="Rectangle 3"/>
          <p:cNvSpPr>
            <a:spLocks noGrp="1" noChangeArrowheads="1"/>
          </p:cNvSpPr>
          <p:nvPr>
            <p:ph type="body" idx="1"/>
          </p:nvPr>
        </p:nvSpPr>
        <p:spPr>
          <a:xfrm>
            <a:off x="2209800" y="2209800"/>
            <a:ext cx="5334000" cy="1447800"/>
          </a:xfrm>
        </p:spPr>
        <p:txBody>
          <a:bodyPr>
            <a:normAutofit fontScale="70000" lnSpcReduction="20000"/>
          </a:bodyPr>
          <a:lstStyle/>
          <a:p>
            <a:pPr>
              <a:buFontTx/>
              <a:buNone/>
            </a:pPr>
            <a:r>
              <a:rPr lang="en-US" smtClean="0"/>
              <a:t>Common 		Shorthand</a:t>
            </a:r>
          </a:p>
          <a:p>
            <a:pPr>
              <a:buFontTx/>
              <a:buNone/>
            </a:pPr>
            <a:r>
              <a:rPr lang="en-US" b="1" smtClean="0">
                <a:latin typeface="Courier New" pitchFamily="49" charset="0"/>
              </a:rPr>
              <a:t>a = a + 1;		a++; or ++a;</a:t>
            </a:r>
          </a:p>
          <a:p>
            <a:pPr>
              <a:buFontTx/>
              <a:buNone/>
            </a:pPr>
            <a:r>
              <a:rPr lang="en-US" b="1" smtClean="0">
                <a:latin typeface="Courier New" pitchFamily="49" charset="0"/>
              </a:rPr>
              <a:t>a = a - 1;		a--; or --a;</a:t>
            </a:r>
            <a:endParaRPr lang="en-US" smtClean="0"/>
          </a:p>
        </p:txBody>
      </p:sp>
    </p:spTree>
    <p:extLst>
      <p:ext uri="{BB962C8B-B14F-4D97-AF65-F5344CB8AC3E}">
        <p14:creationId xmlns:p14="http://schemas.microsoft.com/office/powerpoint/2010/main" val="3557810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0B012B8-30B6-4356-A619-3790E78ACFE5}" type="slidenum">
              <a:rPr lang="zh-TW" altLang="en-US"/>
              <a:pPr/>
              <a:t>60</a:t>
            </a:fld>
            <a:endParaRPr lang="en-US" altLang="zh-TW"/>
          </a:p>
        </p:txBody>
      </p:sp>
      <p:sp>
        <p:nvSpPr>
          <p:cNvPr id="72706" name="Rectangle 2"/>
          <p:cNvSpPr>
            <a:spLocks noGrp="1" noChangeArrowheads="1"/>
          </p:cNvSpPr>
          <p:nvPr>
            <p:ph type="title"/>
          </p:nvPr>
        </p:nvSpPr>
        <p:spPr>
          <a:ln/>
        </p:spPr>
        <p:txBody>
          <a:bodyPr/>
          <a:lstStyle/>
          <a:p>
            <a:r>
              <a:rPr lang="en-US" altLang="zh-TW" sz="4400">
                <a:ea typeface="新細明體" pitchFamily="18" charset="-120"/>
              </a:rPr>
              <a:t>Example - continue</a:t>
            </a:r>
          </a:p>
        </p:txBody>
      </p:sp>
      <p:pic>
        <p:nvPicPr>
          <p:cNvPr id="7270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95288" y="2060575"/>
            <a:ext cx="7848600" cy="3067050"/>
          </a:xfrm>
          <a:noFill/>
          <a:ln/>
        </p:spPr>
      </p:pic>
      <p:pic>
        <p:nvPicPr>
          <p:cNvPr id="72710"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03350" y="4724400"/>
            <a:ext cx="7345363" cy="1120775"/>
          </a:xfrm>
          <a:noFill/>
          <a:ln/>
          <a:effectLst>
            <a:outerShdw dist="35921" dir="2700000" algn="ctr" rotWithShape="0">
              <a:srgbClr val="FFFF99"/>
            </a:outerShdw>
          </a:effectLst>
        </p:spPr>
      </p:pic>
      <p:sp>
        <p:nvSpPr>
          <p:cNvPr id="72712" name="WordArt 8"/>
          <p:cNvSpPr>
            <a:spLocks noChangeArrowheads="1" noChangeShapeType="1" noTextEdit="1"/>
          </p:cNvSpPr>
          <p:nvPr/>
        </p:nvSpPr>
        <p:spPr bwMode="auto">
          <a:xfrm>
            <a:off x="6011863" y="3429000"/>
            <a:ext cx="2238375" cy="971550"/>
          </a:xfrm>
          <a:prstGeom prst="rect">
            <a:avLst/>
          </a:prstGeom>
        </p:spPr>
        <p:txBody>
          <a:bodyPr wrap="none" fromWordArt="1">
            <a:prstTxWarp prst="textPlain">
              <a:avLst>
                <a:gd name="adj" fmla="val 50000"/>
              </a:avLst>
            </a:prstTxWarp>
          </a:bodyPr>
          <a:lstStyle/>
          <a:p>
            <a:pPr algn="ctr"/>
            <a:r>
              <a:rPr lang="en-US" sz="28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1, 3, 5, 7 </a:t>
            </a:r>
          </a:p>
          <a:p>
            <a:pPr algn="ctr"/>
            <a:r>
              <a:rPr lang="en-US" sz="28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are missing</a:t>
            </a:r>
          </a:p>
        </p:txBody>
      </p:sp>
    </p:spTree>
    <p:extLst>
      <p:ext uri="{BB962C8B-B14F-4D97-AF65-F5344CB8AC3E}">
        <p14:creationId xmlns:p14="http://schemas.microsoft.com/office/powerpoint/2010/main" val="4267128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fade">
                                      <p:cBhvr>
                                        <p:cTn id="7" dur="20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0B012B8-30B6-4356-A619-3790E78ACFE5}" type="slidenum">
              <a:rPr lang="zh-TW" altLang="en-US"/>
              <a:pPr/>
              <a:t>61</a:t>
            </a:fld>
            <a:endParaRPr lang="en-US" altLang="zh-TW"/>
          </a:p>
        </p:txBody>
      </p:sp>
      <p:sp>
        <p:nvSpPr>
          <p:cNvPr id="72706" name="Rectangle 2"/>
          <p:cNvSpPr>
            <a:spLocks noGrp="1" noChangeArrowheads="1"/>
          </p:cNvSpPr>
          <p:nvPr>
            <p:ph type="title"/>
          </p:nvPr>
        </p:nvSpPr>
        <p:spPr>
          <a:ln/>
        </p:spPr>
        <p:txBody>
          <a:bodyPr/>
          <a:lstStyle/>
          <a:p>
            <a:r>
              <a:rPr lang="en-US" altLang="zh-TW" sz="4400">
                <a:ea typeface="新細明體" pitchFamily="18" charset="-120"/>
              </a:rPr>
              <a:t>Example - continue</a:t>
            </a:r>
          </a:p>
        </p:txBody>
      </p:sp>
      <p:pic>
        <p:nvPicPr>
          <p:cNvPr id="72708"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95288" y="2060575"/>
            <a:ext cx="7848600" cy="3067050"/>
          </a:xfrm>
          <a:noFill/>
          <a:ln/>
        </p:spPr>
      </p:pic>
      <p:pic>
        <p:nvPicPr>
          <p:cNvPr id="72710"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03350" y="4724400"/>
            <a:ext cx="7345363" cy="1120775"/>
          </a:xfrm>
          <a:noFill/>
          <a:ln/>
          <a:effectLst>
            <a:outerShdw dist="35921" dir="2700000" algn="ctr" rotWithShape="0">
              <a:srgbClr val="FFFF99"/>
            </a:outerShdw>
          </a:effectLst>
        </p:spPr>
      </p:pic>
      <p:sp>
        <p:nvSpPr>
          <p:cNvPr id="72712" name="WordArt 8"/>
          <p:cNvSpPr>
            <a:spLocks noChangeArrowheads="1" noChangeShapeType="1" noTextEdit="1"/>
          </p:cNvSpPr>
          <p:nvPr/>
        </p:nvSpPr>
        <p:spPr bwMode="auto">
          <a:xfrm>
            <a:off x="6011863" y="3429000"/>
            <a:ext cx="2238375" cy="971550"/>
          </a:xfrm>
          <a:prstGeom prst="rect">
            <a:avLst/>
          </a:prstGeom>
        </p:spPr>
        <p:txBody>
          <a:bodyPr wrap="none" fromWordArt="1">
            <a:prstTxWarp prst="textPlain">
              <a:avLst>
                <a:gd name="adj" fmla="val 50000"/>
              </a:avLst>
            </a:prstTxWarp>
          </a:bodyPr>
          <a:lstStyle/>
          <a:p>
            <a:pPr algn="ctr"/>
            <a:r>
              <a:rPr lang="en-US" sz="28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1, 3, 5, 7 </a:t>
            </a:r>
          </a:p>
          <a:p>
            <a:pPr algn="ctr"/>
            <a:r>
              <a:rPr lang="en-US" sz="28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are missing</a:t>
            </a:r>
          </a:p>
        </p:txBody>
      </p:sp>
    </p:spTree>
    <p:extLst>
      <p:ext uri="{BB962C8B-B14F-4D97-AF65-F5344CB8AC3E}">
        <p14:creationId xmlns:p14="http://schemas.microsoft.com/office/powerpoint/2010/main" val="261020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fade">
                                      <p:cBhvr>
                                        <p:cTn id="7" dur="20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EED686-25FE-4EE6-A8E1-705F4EE6A228}" type="slidenum">
              <a:rPr lang="zh-TW" altLang="en-US"/>
              <a:pPr/>
              <a:t>62</a:t>
            </a:fld>
            <a:endParaRPr lang="en-US" altLang="zh-TW"/>
          </a:p>
        </p:txBody>
      </p:sp>
      <p:sp>
        <p:nvSpPr>
          <p:cNvPr id="62466" name="Rectangle 2"/>
          <p:cNvSpPr>
            <a:spLocks noGrp="1" noChangeArrowheads="1"/>
          </p:cNvSpPr>
          <p:nvPr>
            <p:ph type="title"/>
          </p:nvPr>
        </p:nvSpPr>
        <p:spPr>
          <a:ln/>
        </p:spPr>
        <p:txBody>
          <a:bodyPr/>
          <a:lstStyle/>
          <a:p>
            <a:r>
              <a:rPr lang="en-US" altLang="zh-TW">
                <a:ea typeface="新細明體" pitchFamily="18" charset="-120"/>
              </a:rPr>
              <a:t>Return</a:t>
            </a:r>
          </a:p>
        </p:txBody>
      </p:sp>
      <p:sp>
        <p:nvSpPr>
          <p:cNvPr id="62467" name="Rectangle 3"/>
          <p:cNvSpPr>
            <a:spLocks noGrp="1" noChangeArrowheads="1"/>
          </p:cNvSpPr>
          <p:nvPr>
            <p:ph type="body" idx="1"/>
          </p:nvPr>
        </p:nvSpPr>
        <p:spPr/>
        <p:txBody>
          <a:bodyPr/>
          <a:lstStyle/>
          <a:p>
            <a:r>
              <a:rPr lang="en-US" altLang="zh-TW" b="1">
                <a:ea typeface="新細明體" pitchFamily="18" charset="-120"/>
              </a:rPr>
              <a:t>It has purpose</a:t>
            </a:r>
            <a:r>
              <a:rPr lang="en-US" altLang="zh-TW">
                <a:ea typeface="新細明體" pitchFamily="18" charset="-120"/>
              </a:rPr>
              <a:t> to exit from the current </a:t>
            </a:r>
            <a:r>
              <a:rPr lang="en-US" altLang="zh-TW">
                <a:ea typeface="新細明體" pitchFamily="18" charset="-120"/>
                <a:hlinkClick r:id="rId2"/>
              </a:rPr>
              <a:t>method</a:t>
            </a:r>
            <a:endParaRPr lang="en-US" altLang="zh-TW">
              <a:ea typeface="新細明體" pitchFamily="18" charset="-120"/>
            </a:endParaRPr>
          </a:p>
          <a:p>
            <a:r>
              <a:rPr lang="en-US" altLang="zh-TW">
                <a:ea typeface="新細明體" pitchFamily="18" charset="-120"/>
              </a:rPr>
              <a:t>It jumps back to the </a:t>
            </a:r>
            <a:r>
              <a:rPr lang="en-US" altLang="zh-TW">
                <a:ea typeface="新細明體" pitchFamily="18" charset="-120"/>
                <a:hlinkClick r:id="rId3"/>
              </a:rPr>
              <a:t>statement</a:t>
            </a:r>
            <a:r>
              <a:rPr lang="en-US" altLang="zh-TW">
                <a:ea typeface="新細明體" pitchFamily="18" charset="-120"/>
              </a:rPr>
              <a:t> within the calling </a:t>
            </a:r>
            <a:r>
              <a:rPr lang="en-US" altLang="zh-TW">
                <a:ea typeface="新細明體" pitchFamily="18" charset="-120"/>
                <a:hlinkClick r:id="rId2"/>
              </a:rPr>
              <a:t>method</a:t>
            </a:r>
            <a:r>
              <a:rPr lang="en-US" altLang="zh-TW">
                <a:ea typeface="新細明體" pitchFamily="18" charset="-120"/>
              </a:rPr>
              <a:t> that follows the original </a:t>
            </a:r>
            <a:r>
              <a:rPr lang="en-US" altLang="zh-TW">
                <a:ea typeface="新細明體" pitchFamily="18" charset="-120"/>
                <a:hlinkClick r:id="rId4"/>
              </a:rPr>
              <a:t>method call</a:t>
            </a:r>
            <a:r>
              <a:rPr lang="en-US" altLang="zh-TW">
                <a:ea typeface="新細明體" pitchFamily="18" charset="-120"/>
              </a:rPr>
              <a:t>.</a:t>
            </a:r>
          </a:p>
          <a:p>
            <a:pPr>
              <a:buFont typeface="Wingdings" pitchFamily="2" charset="2"/>
              <a:buNone/>
            </a:pPr>
            <a:r>
              <a:rPr lang="en-US" altLang="zh-TW">
                <a:ea typeface="新細明體" pitchFamily="18" charset="-120"/>
              </a:rPr>
              <a:t>Example</a:t>
            </a:r>
          </a:p>
          <a:p>
            <a:r>
              <a:rPr lang="en-US" altLang="zh-TW">
                <a:ea typeface="新細明體" pitchFamily="18" charset="-120"/>
              </a:rPr>
              <a:t>return </a:t>
            </a:r>
            <a:r>
              <a:rPr lang="en-US" altLang="zh-TW" i="1">
                <a:ea typeface="新細明體" pitchFamily="18" charset="-120"/>
                <a:hlinkClick r:id="rId5"/>
              </a:rPr>
              <a:t>expression</a:t>
            </a:r>
            <a:r>
              <a:rPr lang="en-US" altLang="zh-TW">
                <a:ea typeface="新細明體" pitchFamily="18" charset="-120"/>
              </a:rPr>
              <a:t> </a:t>
            </a:r>
          </a:p>
        </p:txBody>
      </p:sp>
    </p:spTree>
    <p:extLst>
      <p:ext uri="{BB962C8B-B14F-4D97-AF65-F5344CB8AC3E}">
        <p14:creationId xmlns:p14="http://schemas.microsoft.com/office/powerpoint/2010/main" val="12405000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53DC56D4-0B86-4333-81A3-E4EB16AB3E05}" type="slidenum">
              <a:rPr lang="zh-TW" altLang="en-US"/>
              <a:pPr/>
              <a:t>63</a:t>
            </a:fld>
            <a:endParaRPr lang="en-US" altLang="zh-TW"/>
          </a:p>
        </p:txBody>
      </p:sp>
      <p:sp>
        <p:nvSpPr>
          <p:cNvPr id="82946" name="Rectangle 2"/>
          <p:cNvSpPr>
            <a:spLocks noGrp="1" noChangeArrowheads="1"/>
          </p:cNvSpPr>
          <p:nvPr>
            <p:ph type="title" sz="quarter"/>
          </p:nvPr>
        </p:nvSpPr>
        <p:spPr>
          <a:ln/>
        </p:spPr>
        <p:txBody>
          <a:bodyPr/>
          <a:lstStyle/>
          <a:p>
            <a:r>
              <a:rPr lang="en-US" altLang="zh-TW">
                <a:ea typeface="新細明體" pitchFamily="18" charset="-120"/>
              </a:rPr>
              <a:t>Example</a:t>
            </a:r>
          </a:p>
        </p:txBody>
      </p:sp>
      <p:pic>
        <p:nvPicPr>
          <p:cNvPr id="82948"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57225" y="1752600"/>
            <a:ext cx="3741738" cy="2057400"/>
          </a:xfrm>
          <a:noFill/>
          <a:ln/>
        </p:spPr>
      </p:pic>
      <p:graphicFrame>
        <p:nvGraphicFramePr>
          <p:cNvPr id="82950" name="Object 6"/>
          <p:cNvGraphicFramePr>
            <a:graphicFrameLocks noGrp="1" noChangeAspect="1"/>
          </p:cNvGraphicFramePr>
          <p:nvPr>
            <p:ph sz="quarter" idx="2"/>
          </p:nvPr>
        </p:nvGraphicFramePr>
        <p:xfrm>
          <a:off x="5292725" y="2276475"/>
          <a:ext cx="3114675" cy="923925"/>
        </p:xfrm>
        <a:graphic>
          <a:graphicData uri="http://schemas.openxmlformats.org/presentationml/2006/ole">
            <mc:AlternateContent xmlns:mc="http://schemas.openxmlformats.org/markup-compatibility/2006">
              <mc:Choice xmlns:v="urn:schemas-microsoft-com:vml" Requires="v">
                <p:oleObj spid="_x0000_s1028" name="點陣圖影像" r:id="rId4" imgW="3115110" imgH="923810" progId="Paint.Picture">
                  <p:embed/>
                </p:oleObj>
              </mc:Choice>
              <mc:Fallback>
                <p:oleObj name="點陣圖影像" r:id="rId4" imgW="3115110" imgH="92381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2276475"/>
                        <a:ext cx="31146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52" name="Object 8"/>
          <p:cNvGraphicFramePr>
            <a:graphicFrameLocks noGrp="1" noChangeAspect="1"/>
          </p:cNvGraphicFramePr>
          <p:nvPr>
            <p:ph sz="quarter" idx="3"/>
          </p:nvPr>
        </p:nvGraphicFramePr>
        <p:xfrm>
          <a:off x="5364163" y="4581525"/>
          <a:ext cx="2743200" cy="800100"/>
        </p:xfrm>
        <a:graphic>
          <a:graphicData uri="http://schemas.openxmlformats.org/presentationml/2006/ole">
            <mc:AlternateContent xmlns:mc="http://schemas.openxmlformats.org/markup-compatibility/2006">
              <mc:Choice xmlns:v="urn:schemas-microsoft-com:vml" Requires="v">
                <p:oleObj spid="_x0000_s1029" name="點陣圖影像" r:id="rId6" imgW="2742857" imgH="800212" progId="Paint.Picture">
                  <p:embed/>
                </p:oleObj>
              </mc:Choice>
              <mc:Fallback>
                <p:oleObj name="點陣圖影像" r:id="rId6" imgW="2742857" imgH="800212"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4581525"/>
                        <a:ext cx="27432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954" name="Picture 10"/>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a:xfrm>
            <a:off x="684213" y="4005263"/>
            <a:ext cx="3741737" cy="2057400"/>
          </a:xfrm>
          <a:noFill/>
          <a:ln/>
        </p:spPr>
      </p:pic>
      <p:sp>
        <p:nvSpPr>
          <p:cNvPr id="82956" name="AutoShape 12"/>
          <p:cNvSpPr>
            <a:spLocks noChangeArrowheads="1"/>
          </p:cNvSpPr>
          <p:nvPr/>
        </p:nvSpPr>
        <p:spPr bwMode="auto">
          <a:xfrm>
            <a:off x="4572000" y="2420938"/>
            <a:ext cx="576263" cy="649287"/>
          </a:xfrm>
          <a:prstGeom prst="rightArrow">
            <a:avLst>
              <a:gd name="adj1" fmla="val 50000"/>
              <a:gd name="adj2"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7" name="AutoShape 13"/>
          <p:cNvSpPr>
            <a:spLocks noChangeArrowheads="1"/>
          </p:cNvSpPr>
          <p:nvPr/>
        </p:nvSpPr>
        <p:spPr bwMode="auto">
          <a:xfrm>
            <a:off x="4643438" y="4652963"/>
            <a:ext cx="576262" cy="649287"/>
          </a:xfrm>
          <a:prstGeom prst="rightArrow">
            <a:avLst>
              <a:gd name="adj1" fmla="val 50000"/>
              <a:gd name="adj2" fmla="val 2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83527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String</a:t>
            </a:r>
            <a:endParaRPr lang="en-US" dirty="0"/>
          </a:p>
        </p:txBody>
      </p:sp>
      <p:sp>
        <p:nvSpPr>
          <p:cNvPr id="3" name="Content Placeholder 2"/>
          <p:cNvSpPr>
            <a:spLocks noGrp="1"/>
          </p:cNvSpPr>
          <p:nvPr>
            <p:ph idx="1"/>
          </p:nvPr>
        </p:nvSpPr>
        <p:spPr/>
        <p:txBody>
          <a:bodyPr/>
          <a:lstStyle/>
          <a:p>
            <a:r>
              <a:rPr lang="en-US" dirty="0" smtClean="0"/>
              <a:t>In java, string is basically an object that represents sequence of char values. An array of characters works same as java string. For example:</a:t>
            </a:r>
          </a:p>
          <a:p>
            <a:pPr lvl="0"/>
            <a:r>
              <a:rPr lang="en-US" b="1" dirty="0" smtClean="0"/>
              <a:t>char</a:t>
            </a:r>
            <a:r>
              <a:rPr lang="en-US" dirty="0" smtClean="0"/>
              <a:t>[] </a:t>
            </a:r>
            <a:r>
              <a:rPr lang="en-US" dirty="0" err="1" smtClean="0"/>
              <a:t>ch</a:t>
            </a:r>
            <a:r>
              <a:rPr lang="en-US" dirty="0" smtClean="0"/>
              <a:t>={'</a:t>
            </a:r>
            <a:r>
              <a:rPr lang="en-US" dirty="0" err="1" smtClean="0"/>
              <a:t>j','a','v','a','t','p','o','i','n','t</a:t>
            </a:r>
            <a:r>
              <a:rPr lang="en-US" dirty="0" smtClean="0"/>
              <a:t>'};  </a:t>
            </a:r>
          </a:p>
          <a:p>
            <a:pPr lvl="0"/>
            <a:r>
              <a:rPr lang="en-US" dirty="0" smtClean="0"/>
              <a:t>String s=</a:t>
            </a:r>
            <a:r>
              <a:rPr lang="en-US" b="1" dirty="0" smtClean="0"/>
              <a:t>new</a:t>
            </a:r>
            <a:r>
              <a:rPr lang="en-US" dirty="0" smtClean="0"/>
              <a:t> String(</a:t>
            </a:r>
            <a:r>
              <a:rPr lang="en-US" dirty="0" err="1" smtClean="0"/>
              <a:t>ch</a:t>
            </a:r>
            <a:r>
              <a:rPr lang="en-US" dirty="0" smtClean="0"/>
              <a:t>);  </a:t>
            </a:r>
          </a:p>
          <a:p>
            <a:r>
              <a:rPr lang="en-US" dirty="0" smtClean="0"/>
              <a:t>is same as:</a:t>
            </a:r>
          </a:p>
          <a:p>
            <a:pPr lvl="0"/>
            <a:r>
              <a:rPr lang="en-US" dirty="0" smtClean="0"/>
              <a:t>String s="</a:t>
            </a:r>
            <a:r>
              <a:rPr lang="en-US" dirty="0" err="1" smtClean="0"/>
              <a:t>javatpoint</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64</a:t>
            </a:fld>
            <a:endParaRPr lang="en-US"/>
          </a:p>
        </p:txBody>
      </p:sp>
    </p:spTree>
    <p:extLst>
      <p:ext uri="{BB962C8B-B14F-4D97-AF65-F5344CB8AC3E}">
        <p14:creationId xmlns:p14="http://schemas.microsoft.com/office/powerpoint/2010/main" val="194404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Java String</a:t>
            </a:r>
            <a:r>
              <a:rPr lang="en-US" dirty="0" smtClean="0"/>
              <a:t> class provides a lot of methods to perform operations on string such as compare(), </a:t>
            </a:r>
            <a:r>
              <a:rPr lang="en-US" dirty="0" err="1" smtClean="0"/>
              <a:t>concat</a:t>
            </a:r>
            <a:r>
              <a:rPr lang="en-US" dirty="0" smtClean="0"/>
              <a:t>(), equals(), split(), length(), replace(), </a:t>
            </a:r>
            <a:r>
              <a:rPr lang="en-US" dirty="0" err="1" smtClean="0"/>
              <a:t>compareTo</a:t>
            </a:r>
            <a:r>
              <a:rPr lang="en-US" dirty="0" smtClean="0"/>
              <a:t>(), intern(), substring() etc.</a:t>
            </a:r>
          </a:p>
          <a:p>
            <a:r>
              <a:rPr lang="en-US" dirty="0" smtClean="0"/>
              <a:t>The </a:t>
            </a:r>
            <a:r>
              <a:rPr lang="en-US" dirty="0" err="1" smtClean="0"/>
              <a:t>java.lang.String</a:t>
            </a:r>
            <a:r>
              <a:rPr lang="en-US" dirty="0" smtClean="0"/>
              <a:t> class implements </a:t>
            </a:r>
            <a:r>
              <a:rPr lang="en-US" i="1" dirty="0" err="1" smtClean="0"/>
              <a:t>Serializable</a:t>
            </a:r>
            <a:r>
              <a:rPr lang="en-US" dirty="0" smtClean="0"/>
              <a:t>, </a:t>
            </a:r>
            <a:r>
              <a:rPr lang="en-US" i="1" dirty="0" smtClean="0"/>
              <a:t>Comparable</a:t>
            </a:r>
            <a:r>
              <a:rPr lang="en-US" dirty="0" smtClean="0"/>
              <a:t> and </a:t>
            </a:r>
            <a:r>
              <a:rPr lang="en-US" i="1" dirty="0" err="1" smtClean="0"/>
              <a:t>CharSequence</a:t>
            </a:r>
            <a:r>
              <a:rPr lang="en-US" dirty="0" smtClean="0"/>
              <a:t> interfaces.</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65</a:t>
            </a:fld>
            <a:endParaRPr lang="en-US"/>
          </a:p>
        </p:txBody>
      </p:sp>
    </p:spTree>
    <p:extLst>
      <p:ext uri="{BB962C8B-B14F-4D97-AF65-F5344CB8AC3E}">
        <p14:creationId xmlns:p14="http://schemas.microsoft.com/office/powerpoint/2010/main" val="143258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tring implements serializable, comparable, charsequence"/>
          <p:cNvPicPr>
            <a:picLocks noGrp="1"/>
          </p:cNvPicPr>
          <p:nvPr>
            <p:ph idx="1"/>
          </p:nvPr>
        </p:nvPicPr>
        <p:blipFill>
          <a:blip r:embed="rId2"/>
          <a:stretch>
            <a:fillRect/>
          </a:stretch>
        </p:blipFill>
        <p:spPr bwMode="auto">
          <a:xfrm>
            <a:off x="3189131" y="2734311"/>
            <a:ext cx="2765738" cy="225774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66</a:t>
            </a:fld>
            <a:endParaRPr lang="en-US"/>
          </a:p>
        </p:txBody>
      </p:sp>
    </p:spTree>
    <p:extLst>
      <p:ext uri="{BB962C8B-B14F-4D97-AF65-F5344CB8AC3E}">
        <p14:creationId xmlns:p14="http://schemas.microsoft.com/office/powerpoint/2010/main" val="236779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 Sequence Interface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CharSequence</a:t>
            </a:r>
            <a:r>
              <a:rPr lang="en-US" dirty="0" smtClean="0"/>
              <a:t> interface is used to represent sequence of characters. It is implemented by String, </a:t>
            </a:r>
            <a:r>
              <a:rPr lang="en-US" dirty="0" err="1" smtClean="0"/>
              <a:t>StringBuffer</a:t>
            </a:r>
            <a:r>
              <a:rPr lang="en-US" dirty="0" smtClean="0"/>
              <a:t> and </a:t>
            </a:r>
            <a:r>
              <a:rPr lang="en-US" dirty="0" err="1" smtClean="0"/>
              <a:t>StringBuilder</a:t>
            </a:r>
            <a:r>
              <a:rPr lang="en-US" dirty="0" smtClean="0"/>
              <a:t> classes. It means, we can create string in java by using these 3 classes.</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67</a:t>
            </a:fld>
            <a:endParaRPr lang="en-US"/>
          </a:p>
        </p:txBody>
      </p:sp>
    </p:spTree>
    <p:extLst>
      <p:ext uri="{BB962C8B-B14F-4D97-AF65-F5344CB8AC3E}">
        <p14:creationId xmlns:p14="http://schemas.microsoft.com/office/powerpoint/2010/main" val="383672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harsequence"/>
          <p:cNvPicPr>
            <a:picLocks noGrp="1"/>
          </p:cNvPicPr>
          <p:nvPr>
            <p:ph idx="1"/>
          </p:nvPr>
        </p:nvPicPr>
        <p:blipFill>
          <a:blip r:embed="rId2"/>
          <a:stretch>
            <a:fillRect/>
          </a:stretch>
        </p:blipFill>
        <p:spPr bwMode="auto">
          <a:xfrm>
            <a:off x="3224864" y="2729549"/>
            <a:ext cx="2694271" cy="2267267"/>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68</a:t>
            </a:fld>
            <a:endParaRPr lang="en-US"/>
          </a:p>
        </p:txBody>
      </p:sp>
    </p:spTree>
    <p:extLst>
      <p:ext uri="{BB962C8B-B14F-4D97-AF65-F5344CB8AC3E}">
        <p14:creationId xmlns:p14="http://schemas.microsoft.com/office/powerpoint/2010/main" val="27915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java String is immutable i.e. it cannot be changed. Whenever we change any string, a new instance is created. For mutable string, you can use </a:t>
            </a:r>
            <a:r>
              <a:rPr lang="en-US" dirty="0" err="1" smtClean="0"/>
              <a:t>StringBuffer</a:t>
            </a:r>
            <a:r>
              <a:rPr lang="en-US" dirty="0" smtClean="0"/>
              <a:t> and </a:t>
            </a:r>
            <a:r>
              <a:rPr lang="en-US" dirty="0" err="1" smtClean="0"/>
              <a:t>StringBuilder</a:t>
            </a:r>
            <a:r>
              <a:rPr lang="en-US" dirty="0" smtClean="0"/>
              <a:t> classes.</a:t>
            </a:r>
          </a:p>
          <a:p>
            <a:r>
              <a:rPr lang="en-US" dirty="0" smtClean="0"/>
              <a:t>We will discuss about immutable string later. Let's first understand what is string in java and how to create the string object.</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69</a:t>
            </a:fld>
            <a:endParaRPr lang="en-US"/>
          </a:p>
        </p:txBody>
      </p:sp>
    </p:spTree>
    <p:extLst>
      <p:ext uri="{BB962C8B-B14F-4D97-AF65-F5344CB8AC3E}">
        <p14:creationId xmlns:p14="http://schemas.microsoft.com/office/powerpoint/2010/main" val="119313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685800" y="304800"/>
            <a:ext cx="7772400" cy="533400"/>
          </a:xfrm>
        </p:spPr>
        <p:txBody>
          <a:bodyPr>
            <a:normAutofit fontScale="90000"/>
          </a:bodyPr>
          <a:lstStyle/>
          <a:p>
            <a:r>
              <a:rPr lang="en-US" smtClean="0"/>
              <a:t>Increment and Decrement</a:t>
            </a:r>
          </a:p>
        </p:txBody>
      </p:sp>
      <p:sp>
        <p:nvSpPr>
          <p:cNvPr id="40965" name="Rectangle 5"/>
          <p:cNvSpPr>
            <a:spLocks noChangeArrowheads="1"/>
          </p:cNvSpPr>
          <p:nvPr/>
        </p:nvSpPr>
        <p:spPr bwMode="auto">
          <a:xfrm>
            <a:off x="5562600" y="4876800"/>
            <a:ext cx="3352800" cy="17526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&gt; java example</a:t>
            </a:r>
          </a:p>
          <a:p>
            <a:pPr>
              <a:lnSpc>
                <a:spcPct val="90000"/>
              </a:lnSpc>
              <a:defRPr/>
            </a:pPr>
            <a:r>
              <a:rPr lang="en-US" sz="1800" b="1">
                <a:latin typeface="Courier New" pitchFamily="49" charset="0"/>
              </a:rPr>
              <a:t>p = 6</a:t>
            </a:r>
          </a:p>
          <a:p>
            <a:pPr>
              <a:lnSpc>
                <a:spcPct val="90000"/>
              </a:lnSpc>
              <a:defRPr/>
            </a:pPr>
            <a:r>
              <a:rPr lang="en-US" sz="1800" b="1">
                <a:latin typeface="Courier New" pitchFamily="49" charset="0"/>
              </a:rPr>
              <a:t>q = 6</a:t>
            </a:r>
          </a:p>
          <a:p>
            <a:pPr>
              <a:lnSpc>
                <a:spcPct val="90000"/>
              </a:lnSpc>
              <a:defRPr/>
            </a:pPr>
            <a:r>
              <a:rPr lang="en-US" sz="1800" b="1">
                <a:latin typeface="Courier New" pitchFamily="49" charset="0"/>
              </a:rPr>
              <a:t>j = 7</a:t>
            </a:r>
          </a:p>
          <a:p>
            <a:pPr>
              <a:lnSpc>
                <a:spcPct val="90000"/>
              </a:lnSpc>
              <a:defRPr/>
            </a:pPr>
            <a:r>
              <a:rPr lang="en-US" sz="1800" b="1">
                <a:latin typeface="Courier New" pitchFamily="49" charset="0"/>
              </a:rPr>
              <a:t>r = 6</a:t>
            </a:r>
          </a:p>
          <a:p>
            <a:pPr>
              <a:lnSpc>
                <a:spcPct val="90000"/>
              </a:lnSpc>
              <a:defRPr/>
            </a:pPr>
            <a:r>
              <a:rPr lang="en-US" sz="1800" b="1">
                <a:latin typeface="Courier New" pitchFamily="49" charset="0"/>
              </a:rPr>
              <a:t>s = 6</a:t>
            </a:r>
          </a:p>
          <a:p>
            <a:pPr>
              <a:lnSpc>
                <a:spcPct val="90000"/>
              </a:lnSpc>
              <a:defRPr/>
            </a:pPr>
            <a:r>
              <a:rPr lang="en-US" sz="1800" b="1">
                <a:latin typeface="Courier New" pitchFamily="49" charset="0"/>
              </a:rPr>
              <a:t>&gt;</a:t>
            </a:r>
          </a:p>
        </p:txBody>
      </p:sp>
      <p:sp>
        <p:nvSpPr>
          <p:cNvPr id="40966" name="AutoShape 6"/>
          <p:cNvSpPr>
            <a:spLocks noChangeArrowheads="1"/>
          </p:cNvSpPr>
          <p:nvPr/>
        </p:nvSpPr>
        <p:spPr bwMode="auto">
          <a:xfrm rot="1935010">
            <a:off x="3276600" y="46482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40968" name="Rectangle 8"/>
          <p:cNvSpPr>
            <a:spLocks noChangeArrowheads="1"/>
          </p:cNvSpPr>
          <p:nvPr/>
        </p:nvSpPr>
        <p:spPr bwMode="auto">
          <a:xfrm>
            <a:off x="1447800" y="1600200"/>
            <a:ext cx="6096000" cy="228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Rectangle 9"/>
          <p:cNvSpPr>
            <a:spLocks noChangeArrowheads="1"/>
          </p:cNvSpPr>
          <p:nvPr/>
        </p:nvSpPr>
        <p:spPr bwMode="auto">
          <a:xfrm>
            <a:off x="1447800" y="1828800"/>
            <a:ext cx="609600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Rectangle 10"/>
          <p:cNvSpPr>
            <a:spLocks noChangeArrowheads="1"/>
          </p:cNvSpPr>
          <p:nvPr/>
        </p:nvSpPr>
        <p:spPr bwMode="auto">
          <a:xfrm>
            <a:off x="1447800" y="2057400"/>
            <a:ext cx="60960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Rectangle 13"/>
          <p:cNvSpPr>
            <a:spLocks noChangeArrowheads="1"/>
          </p:cNvSpPr>
          <p:nvPr/>
        </p:nvSpPr>
        <p:spPr bwMode="auto">
          <a:xfrm>
            <a:off x="1447800" y="2667000"/>
            <a:ext cx="60960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Rectangle 14"/>
          <p:cNvSpPr>
            <a:spLocks noChangeArrowheads="1"/>
          </p:cNvSpPr>
          <p:nvPr/>
        </p:nvSpPr>
        <p:spPr bwMode="auto">
          <a:xfrm>
            <a:off x="1447800" y="3200400"/>
            <a:ext cx="6096000" cy="228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Rectangle 15"/>
          <p:cNvSpPr>
            <a:spLocks noChangeArrowheads="1"/>
          </p:cNvSpPr>
          <p:nvPr/>
        </p:nvSpPr>
        <p:spPr bwMode="auto">
          <a:xfrm>
            <a:off x="1447800" y="3429000"/>
            <a:ext cx="6096000" cy="609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Rectangle 16"/>
          <p:cNvSpPr>
            <a:spLocks noChangeArrowheads="1"/>
          </p:cNvSpPr>
          <p:nvPr/>
        </p:nvSpPr>
        <p:spPr bwMode="auto">
          <a:xfrm>
            <a:off x="1447800" y="4038600"/>
            <a:ext cx="60960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2"/>
          <p:cNvSpPr>
            <a:spLocks noGrp="1" noChangeArrowheads="1"/>
          </p:cNvSpPr>
          <p:nvPr>
            <p:ph type="body" idx="1"/>
          </p:nvPr>
        </p:nvSpPr>
        <p:spPr>
          <a:xfrm>
            <a:off x="685800" y="990600"/>
            <a:ext cx="7010400" cy="4267200"/>
          </a:xfrm>
        </p:spPr>
        <p:txBody>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int j, p, q, r, s;</a:t>
            </a:r>
          </a:p>
          <a:p>
            <a:pPr>
              <a:lnSpc>
                <a:spcPct val="80000"/>
              </a:lnSpc>
              <a:buFontTx/>
              <a:buNone/>
            </a:pPr>
            <a:r>
              <a:rPr lang="en-US" sz="1800" b="1" smtClean="0">
                <a:latin typeface="Courier New" pitchFamily="49" charset="0"/>
              </a:rPr>
              <a:t>		j = 5;</a:t>
            </a:r>
          </a:p>
          <a:p>
            <a:pPr>
              <a:lnSpc>
                <a:spcPct val="80000"/>
              </a:lnSpc>
              <a:buFontTx/>
              <a:buNone/>
            </a:pPr>
            <a:r>
              <a:rPr lang="en-US" sz="1800" b="1" smtClean="0">
                <a:latin typeface="Courier New" pitchFamily="49" charset="0"/>
              </a:rPr>
              <a:t>		p = ++j;  //  j = j + 1;  p = j;</a:t>
            </a:r>
          </a:p>
          <a:p>
            <a:pPr>
              <a:lnSpc>
                <a:spcPct val="80000"/>
              </a:lnSpc>
              <a:buFontTx/>
              <a:buNone/>
            </a:pPr>
            <a:r>
              <a:rPr lang="en-US" sz="1800" b="1" smtClean="0">
                <a:latin typeface="Courier New" pitchFamily="49" charset="0"/>
              </a:rPr>
              <a:t>		System.out.println("p = " + p);</a:t>
            </a:r>
          </a:p>
          <a:p>
            <a:pPr>
              <a:lnSpc>
                <a:spcPct val="80000"/>
              </a:lnSpc>
              <a:buFontTx/>
              <a:buNone/>
            </a:pPr>
            <a:r>
              <a:rPr lang="en-US" sz="1800" b="1" smtClean="0">
                <a:latin typeface="Courier New" pitchFamily="49" charset="0"/>
              </a:rPr>
              <a:t>		q = j++;  //  q = j;      j = j + 1;</a:t>
            </a:r>
          </a:p>
          <a:p>
            <a:pPr>
              <a:lnSpc>
                <a:spcPct val="80000"/>
              </a:lnSpc>
              <a:buFontTx/>
              <a:buNone/>
            </a:pPr>
            <a:r>
              <a:rPr lang="en-US" sz="1800" b="1" smtClean="0">
                <a:latin typeface="Courier New" pitchFamily="49" charset="0"/>
              </a:rPr>
              <a:t>		System.out.println("q = " + q);</a:t>
            </a:r>
          </a:p>
          <a:p>
            <a:pPr>
              <a:lnSpc>
                <a:spcPct val="80000"/>
              </a:lnSpc>
              <a:buFontTx/>
              <a:buNone/>
            </a:pPr>
            <a:r>
              <a:rPr lang="en-US" sz="1800" b="1" smtClean="0">
                <a:latin typeface="Courier New" pitchFamily="49" charset="0"/>
              </a:rPr>
              <a:t>		System.out.println("j = " + j);</a:t>
            </a:r>
          </a:p>
          <a:p>
            <a:pPr>
              <a:lnSpc>
                <a:spcPct val="80000"/>
              </a:lnSpc>
              <a:buFontTx/>
              <a:buNone/>
            </a:pPr>
            <a:r>
              <a:rPr lang="en-US" sz="1800" b="1" smtClean="0">
                <a:latin typeface="Courier New" pitchFamily="49" charset="0"/>
              </a:rPr>
              <a:t>		r = --j;  //  j = j -1;   r = j;</a:t>
            </a:r>
          </a:p>
          <a:p>
            <a:pPr>
              <a:lnSpc>
                <a:spcPct val="80000"/>
              </a:lnSpc>
              <a:buFontTx/>
              <a:buNone/>
            </a:pPr>
            <a:r>
              <a:rPr lang="en-US" sz="1800" b="1" smtClean="0">
                <a:latin typeface="Courier New" pitchFamily="49" charset="0"/>
              </a:rPr>
              <a:t>		System.out.println("r = " + r);</a:t>
            </a:r>
          </a:p>
          <a:p>
            <a:pPr>
              <a:lnSpc>
                <a:spcPct val="80000"/>
              </a:lnSpc>
              <a:buFontTx/>
              <a:buNone/>
            </a:pPr>
            <a:r>
              <a:rPr lang="en-US" sz="1800" b="1" smtClean="0">
                <a:latin typeface="Courier New" pitchFamily="49" charset="0"/>
              </a:rPr>
              <a:t>		s = j--;  //  s = j;      j = j - 1;</a:t>
            </a:r>
          </a:p>
          <a:p>
            <a:pPr>
              <a:lnSpc>
                <a:spcPct val="80000"/>
              </a:lnSpc>
              <a:buFontTx/>
              <a:buNone/>
            </a:pPr>
            <a:r>
              <a:rPr lang="en-US" sz="1800" b="1" smtClean="0">
                <a:latin typeface="Courier New" pitchFamily="49" charset="0"/>
              </a:rPr>
              <a:t>		System.out.println("s = " + s);</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Tree>
    <p:extLst>
      <p:ext uri="{BB962C8B-B14F-4D97-AF65-F5344CB8AC3E}">
        <p14:creationId xmlns:p14="http://schemas.microsoft.com/office/powerpoint/2010/main" val="854140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8"/>
                                        </p:tgtEl>
                                        <p:attrNameLst>
                                          <p:attrName>style.visibility</p:attrName>
                                        </p:attrNameLst>
                                      </p:cBhvr>
                                      <p:to>
                                        <p:strVal val="visible"/>
                                      </p:to>
                                    </p:set>
                                  </p:childTnLst>
                                  <p:subTnLst>
                                    <p:set>
                                      <p:cBhvr override="childStyle">
                                        <p:cTn dur="1" fill="hold" display="0" masterRel="nextClick" afterEffect="1"/>
                                        <p:tgtEl>
                                          <p:spTgt spid="4096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9"/>
                                        </p:tgtEl>
                                        <p:attrNameLst>
                                          <p:attrName>style.visibility</p:attrName>
                                        </p:attrNameLst>
                                      </p:cBhvr>
                                      <p:to>
                                        <p:strVal val="visible"/>
                                      </p:to>
                                    </p:set>
                                  </p:childTnLst>
                                  <p:subTnLst>
                                    <p:set>
                                      <p:cBhvr override="childStyle">
                                        <p:cTn dur="1" fill="hold" display="0" masterRel="nextClick" afterEffect="1"/>
                                        <p:tgtEl>
                                          <p:spTgt spid="4096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70"/>
                                        </p:tgtEl>
                                        <p:attrNameLst>
                                          <p:attrName>style.visibility</p:attrName>
                                        </p:attrNameLst>
                                      </p:cBhvr>
                                      <p:to>
                                        <p:strVal val="visible"/>
                                      </p:to>
                                    </p:set>
                                  </p:childTnLst>
                                  <p:subTnLst>
                                    <p:set>
                                      <p:cBhvr override="childStyle">
                                        <p:cTn dur="1" fill="hold" display="0" masterRel="nextClick" afterEffect="1"/>
                                        <p:tgtEl>
                                          <p:spTgt spid="4097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73"/>
                                        </p:tgtEl>
                                        <p:attrNameLst>
                                          <p:attrName>style.visibility</p:attrName>
                                        </p:attrNameLst>
                                      </p:cBhvr>
                                      <p:to>
                                        <p:strVal val="visible"/>
                                      </p:to>
                                    </p:set>
                                  </p:childTnLst>
                                  <p:subTnLst>
                                    <p:set>
                                      <p:cBhvr override="childStyle">
                                        <p:cTn dur="1" fill="hold" display="0" masterRel="nextClick" afterEffect="1"/>
                                        <p:tgtEl>
                                          <p:spTgt spid="4097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74"/>
                                        </p:tgtEl>
                                        <p:attrNameLst>
                                          <p:attrName>style.visibility</p:attrName>
                                        </p:attrNameLst>
                                      </p:cBhvr>
                                      <p:to>
                                        <p:strVal val="visible"/>
                                      </p:to>
                                    </p:set>
                                  </p:childTnLst>
                                  <p:subTnLst>
                                    <p:set>
                                      <p:cBhvr override="childStyle">
                                        <p:cTn dur="1" fill="hold" display="0" masterRel="nextClick" afterEffect="1"/>
                                        <p:tgtEl>
                                          <p:spTgt spid="4097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75"/>
                                        </p:tgtEl>
                                        <p:attrNameLst>
                                          <p:attrName>style.visibility</p:attrName>
                                        </p:attrNameLst>
                                      </p:cBhvr>
                                      <p:to>
                                        <p:strVal val="visible"/>
                                      </p:to>
                                    </p:set>
                                  </p:childTnLst>
                                  <p:subTnLst>
                                    <p:set>
                                      <p:cBhvr override="childStyle">
                                        <p:cTn dur="1" fill="hold" display="0" masterRel="nextClick" afterEffect="1"/>
                                        <p:tgtEl>
                                          <p:spTgt spid="4097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76"/>
                                        </p:tgtEl>
                                        <p:attrNameLst>
                                          <p:attrName>style.visibility</p:attrName>
                                        </p:attrNameLst>
                                      </p:cBhvr>
                                      <p:to>
                                        <p:strVal val="visible"/>
                                      </p:to>
                                    </p:set>
                                  </p:childTnLst>
                                  <p:subTnLst>
                                    <p:set>
                                      <p:cBhvr override="childStyle">
                                        <p:cTn dur="1" fill="hold" display="0" masterRel="nextClick" afterEffect="1"/>
                                        <p:tgtEl>
                                          <p:spTgt spid="4097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966"/>
                                        </p:tgtEl>
                                        <p:attrNameLst>
                                          <p:attrName>style.visibility</p:attrName>
                                        </p:attrNameLst>
                                      </p:cBhvr>
                                      <p:to>
                                        <p:strVal val="visible"/>
                                      </p:to>
                                    </p:set>
                                    <p:animEffect transition="in" filter="wipe(left)">
                                      <p:cBhvr>
                                        <p:cTn id="35" dur="500"/>
                                        <p:tgtEl>
                                          <p:spTgt spid="40966"/>
                                        </p:tgtEl>
                                      </p:cBhvr>
                                    </p:animEffect>
                                  </p:childTnLst>
                                  <p:subTnLst>
                                    <p:set>
                                      <p:cBhvr override="childStyle">
                                        <p:cTn dur="1" fill="hold" display="0" masterRel="sameClick" afterEffect="1">
                                          <p:stCondLst>
                                            <p:cond evt="end" delay="0">
                                              <p:tn val="33"/>
                                            </p:cond>
                                          </p:stCondLst>
                                        </p:cTn>
                                        <p:tgtEl>
                                          <p:spTgt spid="40966"/>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autoUpdateAnimBg="0"/>
      <p:bldP spid="40966" grpId="0" animBg="1"/>
      <p:bldP spid="40968" grpId="0" animBg="1"/>
      <p:bldP spid="40969" grpId="0" animBg="1"/>
      <p:bldP spid="40970" grpId="0" animBg="1"/>
      <p:bldP spid="40973" grpId="0" animBg="1"/>
      <p:bldP spid="40974" grpId="0" animBg="1"/>
      <p:bldP spid="40975" grpId="0" animBg="1"/>
      <p:bldP spid="409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String in java</a:t>
            </a:r>
            <a:endParaRPr lang="en-US" dirty="0"/>
          </a:p>
        </p:txBody>
      </p:sp>
      <p:sp>
        <p:nvSpPr>
          <p:cNvPr id="3" name="Content Placeholder 2"/>
          <p:cNvSpPr>
            <a:spLocks noGrp="1"/>
          </p:cNvSpPr>
          <p:nvPr>
            <p:ph idx="1"/>
          </p:nvPr>
        </p:nvSpPr>
        <p:spPr/>
        <p:txBody>
          <a:bodyPr/>
          <a:lstStyle/>
          <a:p>
            <a:r>
              <a:rPr lang="en-US" dirty="0" smtClean="0"/>
              <a:t>Generally, string is a sequence of characters. But in java, string is an object that represents a sequence of characters. The </a:t>
            </a:r>
            <a:r>
              <a:rPr lang="en-US" dirty="0" err="1" smtClean="0"/>
              <a:t>java.lang.String</a:t>
            </a:r>
            <a:r>
              <a:rPr lang="en-US" dirty="0" smtClean="0"/>
              <a:t> class is used to create string object.</a:t>
            </a:r>
          </a:p>
          <a:p>
            <a:r>
              <a:rPr lang="en-US" b="1" dirty="0" smtClean="0"/>
              <a:t>How to create String object?</a:t>
            </a:r>
          </a:p>
          <a:p>
            <a:r>
              <a:rPr lang="en-US" dirty="0" smtClean="0"/>
              <a:t>There are two ways to create String object:</a:t>
            </a:r>
          </a:p>
          <a:p>
            <a:pPr lvl="0"/>
            <a:r>
              <a:rPr lang="en-US" dirty="0" smtClean="0"/>
              <a:t>By string literal</a:t>
            </a:r>
          </a:p>
          <a:p>
            <a:pPr lvl="0"/>
            <a:r>
              <a:rPr lang="en-US" dirty="0" smtClean="0"/>
              <a:t>By new keyword</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70</a:t>
            </a:fld>
            <a:endParaRPr lang="en-US"/>
          </a:p>
        </p:txBody>
      </p:sp>
    </p:spTree>
    <p:extLst>
      <p:ext uri="{BB962C8B-B14F-4D97-AF65-F5344CB8AC3E}">
        <p14:creationId xmlns:p14="http://schemas.microsoft.com/office/powerpoint/2010/main" val="257130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String Literal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Java String literal is created by using double quotes. For Example:</a:t>
            </a:r>
          </a:p>
          <a:p>
            <a:r>
              <a:rPr lang="en-US" dirty="0" smtClean="0"/>
              <a:t>String s="welcome";  </a:t>
            </a:r>
          </a:p>
          <a:p>
            <a:r>
              <a:rPr lang="en-US" dirty="0" smtClean="0"/>
              <a:t>Each time you create a string literal, the JVM checks the string constant pool first. If the string already exists in the pool, a reference to the pooled instance is returned. If string doesn't exist in the pool, a new string instance is created and placed in the pool. For example:</a:t>
            </a:r>
          </a:p>
          <a:p>
            <a:r>
              <a:rPr lang="en-US" dirty="0" smtClean="0"/>
              <a:t>String s1="Welcome";  </a:t>
            </a:r>
          </a:p>
          <a:p>
            <a:r>
              <a:rPr lang="en-US" dirty="0" smtClean="0"/>
              <a:t>String s2="Welcome";//will not create new instance  </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71</a:t>
            </a:fld>
            <a:endParaRPr lang="en-US"/>
          </a:p>
        </p:txBody>
      </p:sp>
    </p:spTree>
    <p:extLst>
      <p:ext uri="{BB962C8B-B14F-4D97-AF65-F5344CB8AC3E}">
        <p14:creationId xmlns:p14="http://schemas.microsoft.com/office/powerpoint/2010/main" val="120710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java string literal"/>
          <p:cNvPicPr>
            <a:picLocks noGrp="1"/>
          </p:cNvPicPr>
          <p:nvPr>
            <p:ph idx="1"/>
          </p:nvPr>
        </p:nvPicPr>
        <p:blipFill>
          <a:blip r:embed="rId2"/>
          <a:stretch>
            <a:fillRect/>
          </a:stretch>
        </p:blipFill>
        <p:spPr bwMode="auto">
          <a:xfrm>
            <a:off x="2658796" y="1600201"/>
            <a:ext cx="3826407" cy="4525963"/>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72</a:t>
            </a:fld>
            <a:endParaRPr lang="en-US"/>
          </a:p>
        </p:txBody>
      </p:sp>
    </p:spTree>
    <p:extLst>
      <p:ext uri="{BB962C8B-B14F-4D97-AF65-F5344CB8AC3E}">
        <p14:creationId xmlns:p14="http://schemas.microsoft.com/office/powerpoint/2010/main" val="81584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In the above example only one object will be created. Firstly JVM will not find any string object with the value "Welcome" in string constant pool, so it will create a new object. After that it will find the string with the value "Welcome" in the pool, it will not create new object but will return the reference to the same instance.</a:t>
            </a:r>
          </a:p>
          <a:p>
            <a:r>
              <a:rPr lang="en-US" b="1" i="1" dirty="0" smtClean="0"/>
              <a:t>Note: String objects are stored in a special memory area known as string constant pool.</a:t>
            </a:r>
          </a:p>
          <a:p>
            <a:r>
              <a:rPr lang="en-US" dirty="0" smtClean="0"/>
              <a:t> </a:t>
            </a:r>
          </a:p>
          <a:p>
            <a:r>
              <a:rPr lang="en-US" b="1" dirty="0" smtClean="0"/>
              <a:t>Why java uses concept of string literal?</a:t>
            </a:r>
          </a:p>
          <a:p>
            <a:r>
              <a:rPr lang="en-US" dirty="0" smtClean="0"/>
              <a:t>To make Java more memory efficient (because no new objects are created if it exists already in string constant pool).</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73</a:t>
            </a:fld>
            <a:endParaRPr lang="en-US"/>
          </a:p>
        </p:txBody>
      </p:sp>
    </p:spTree>
    <p:extLst>
      <p:ext uri="{BB962C8B-B14F-4D97-AF65-F5344CB8AC3E}">
        <p14:creationId xmlns:p14="http://schemas.microsoft.com/office/powerpoint/2010/main" val="25113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49" y="0"/>
            <a:ext cx="7317105" cy="762000"/>
          </a:xfrm>
        </p:spPr>
        <p:txBody>
          <a:bodyPr/>
          <a:lstStyle/>
          <a:p>
            <a:r>
              <a:rPr lang="en-US" b="1" dirty="0" smtClean="0"/>
              <a:t>2) By new keyword</a:t>
            </a:r>
            <a:endParaRPr lang="en-US" dirty="0"/>
          </a:p>
        </p:txBody>
      </p:sp>
      <p:sp>
        <p:nvSpPr>
          <p:cNvPr id="3" name="Content Placeholder 2"/>
          <p:cNvSpPr>
            <a:spLocks noGrp="1"/>
          </p:cNvSpPr>
          <p:nvPr>
            <p:ph idx="1"/>
          </p:nvPr>
        </p:nvSpPr>
        <p:spPr>
          <a:xfrm>
            <a:off x="170303" y="762000"/>
            <a:ext cx="8973697" cy="5334000"/>
          </a:xfrm>
        </p:spPr>
        <p:txBody>
          <a:bodyPr>
            <a:normAutofit fontScale="70000" lnSpcReduction="20000"/>
          </a:bodyPr>
          <a:lstStyle/>
          <a:p>
            <a:r>
              <a:rPr lang="en-US" dirty="0" smtClean="0"/>
              <a:t>String s=</a:t>
            </a:r>
            <a:r>
              <a:rPr lang="en-US" b="1" dirty="0" smtClean="0"/>
              <a:t>new</a:t>
            </a:r>
            <a:r>
              <a:rPr lang="en-US" dirty="0" smtClean="0"/>
              <a:t> String("Welcome");</a:t>
            </a:r>
          </a:p>
          <a:p>
            <a:r>
              <a:rPr lang="en-US" dirty="0" smtClean="0"/>
              <a:t>In such case, JVM will create a new string object in normal(non pool) heap memory and the literal "Welcome" will be placed in the string constant pool. The variable s will refer to the object in heap(non pool).</a:t>
            </a:r>
          </a:p>
          <a:p>
            <a:r>
              <a:rPr lang="en-US" b="1" dirty="0" smtClean="0"/>
              <a:t>Java String Example</a:t>
            </a:r>
          </a:p>
          <a:p>
            <a:pPr lvl="0"/>
            <a:r>
              <a:rPr lang="en-US" b="1" dirty="0" smtClean="0"/>
              <a:t>public</a:t>
            </a:r>
            <a:r>
              <a:rPr lang="en-US" dirty="0" smtClean="0"/>
              <a:t> </a:t>
            </a:r>
            <a:r>
              <a:rPr lang="en-US" b="1" dirty="0" smtClean="0"/>
              <a:t>class</a:t>
            </a:r>
            <a:r>
              <a:rPr lang="en-US" dirty="0" smtClean="0"/>
              <a:t> </a:t>
            </a:r>
            <a:r>
              <a:rPr lang="en-US" dirty="0" err="1" smtClean="0"/>
              <a:t>StringExample</a:t>
            </a:r>
            <a:r>
              <a:rPr lang="en-US" dirty="0" smtClean="0"/>
              <a:t>{  </a:t>
            </a:r>
          </a:p>
          <a:p>
            <a:pPr lvl="0"/>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r>
              <a:rPr lang="en-US" dirty="0" smtClean="0"/>
              <a:t>String s1="java";//creating string by java string literal  </a:t>
            </a:r>
          </a:p>
          <a:p>
            <a:pPr lvl="0"/>
            <a:r>
              <a:rPr lang="en-US" b="1" dirty="0" smtClean="0"/>
              <a:t>char</a:t>
            </a:r>
            <a:r>
              <a:rPr lang="en-US" dirty="0" smtClean="0"/>
              <a:t> </a:t>
            </a:r>
            <a:r>
              <a:rPr lang="en-US" dirty="0" err="1" smtClean="0"/>
              <a:t>ch</a:t>
            </a:r>
            <a:r>
              <a:rPr lang="en-US" dirty="0" smtClean="0"/>
              <a:t>[]={'</a:t>
            </a:r>
            <a:r>
              <a:rPr lang="en-US" dirty="0" err="1" smtClean="0"/>
              <a:t>s','t','r','i','n','g','s</a:t>
            </a:r>
            <a:r>
              <a:rPr lang="en-US" dirty="0" smtClean="0"/>
              <a:t>'};  </a:t>
            </a:r>
          </a:p>
          <a:p>
            <a:pPr lvl="0"/>
            <a:r>
              <a:rPr lang="en-US" dirty="0" smtClean="0"/>
              <a:t>String s2=</a:t>
            </a:r>
            <a:r>
              <a:rPr lang="en-US" b="1" dirty="0" smtClean="0"/>
              <a:t>new</a:t>
            </a:r>
            <a:r>
              <a:rPr lang="en-US" dirty="0" smtClean="0"/>
              <a:t> String(</a:t>
            </a:r>
            <a:r>
              <a:rPr lang="en-US" dirty="0" err="1" smtClean="0"/>
              <a:t>ch</a:t>
            </a:r>
            <a:r>
              <a:rPr lang="en-US" dirty="0" smtClean="0"/>
              <a:t>);//converting char array to string  </a:t>
            </a:r>
          </a:p>
          <a:p>
            <a:pPr lvl="0"/>
            <a:r>
              <a:rPr lang="en-US" dirty="0" smtClean="0"/>
              <a:t>String s3=</a:t>
            </a:r>
            <a:r>
              <a:rPr lang="en-US" b="1" dirty="0" smtClean="0"/>
              <a:t>new</a:t>
            </a:r>
            <a:r>
              <a:rPr lang="en-US" dirty="0" smtClean="0"/>
              <a:t> String("example");//creating java string by new keyword  </a:t>
            </a:r>
          </a:p>
          <a:p>
            <a:pPr lvl="0"/>
            <a:r>
              <a:rPr lang="en-US" dirty="0" err="1" smtClean="0"/>
              <a:t>System.out.println</a:t>
            </a:r>
            <a:r>
              <a:rPr lang="en-US" dirty="0" smtClean="0"/>
              <a:t>(s1);  </a:t>
            </a:r>
          </a:p>
          <a:p>
            <a:pPr lvl="0"/>
            <a:r>
              <a:rPr lang="en-US" dirty="0" err="1" smtClean="0"/>
              <a:t>System.out.println</a:t>
            </a:r>
            <a:r>
              <a:rPr lang="en-US" dirty="0" smtClean="0"/>
              <a:t>(s2);  </a:t>
            </a:r>
          </a:p>
          <a:p>
            <a:pPr lvl="0"/>
            <a:r>
              <a:rPr lang="en-US" dirty="0" err="1" smtClean="0"/>
              <a:t>System.out.println</a:t>
            </a:r>
            <a:r>
              <a:rPr lang="en-US" dirty="0" smtClean="0"/>
              <a:t>(s3);  </a:t>
            </a:r>
          </a:p>
          <a:p>
            <a:pPr lvl="0"/>
            <a:r>
              <a:rPr lang="en-US" dirty="0" smtClean="0"/>
              <a:t>}}  </a:t>
            </a:r>
          </a:p>
          <a:p>
            <a:r>
              <a:rPr lang="en-US" dirty="0" err="1" smtClean="0"/>
              <a:t>javastrings</a:t>
            </a:r>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74</a:t>
            </a:fld>
            <a:endParaRPr lang="en-US"/>
          </a:p>
        </p:txBody>
      </p:sp>
    </p:spTree>
    <p:extLst>
      <p:ext uri="{BB962C8B-B14F-4D97-AF65-F5344CB8AC3E}">
        <p14:creationId xmlns:p14="http://schemas.microsoft.com/office/powerpoint/2010/main" val="241244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743309"/>
            <a:ext cx="7772400" cy="769441"/>
          </a:xfrm>
        </p:spPr>
        <p:txBody>
          <a:bodyPr>
            <a:spAutoFit/>
          </a:bodyPr>
          <a:lstStyle/>
          <a:p>
            <a:r>
              <a:rPr lang="en-US" smtClean="0">
                <a:latin typeface="Arial" charset="0"/>
              </a:rPr>
              <a:t>The </a:t>
            </a:r>
            <a:r>
              <a:rPr lang="en-US" smtClean="0">
                <a:latin typeface="Courier New" pitchFamily="49" charset="0"/>
              </a:rPr>
              <a:t>switch</a:t>
            </a:r>
            <a:r>
              <a:rPr lang="en-US" smtClean="0">
                <a:latin typeface="Arial" charset="0"/>
              </a:rPr>
              <a:t> Statement, cont.</a:t>
            </a:r>
          </a:p>
        </p:txBody>
      </p:sp>
      <p:sp>
        <p:nvSpPr>
          <p:cNvPr id="58371" name="Rectangle 3"/>
          <p:cNvSpPr>
            <a:spLocks noGrp="1" noChangeArrowheads="1"/>
          </p:cNvSpPr>
          <p:nvPr>
            <p:ph idx="1"/>
          </p:nvPr>
        </p:nvSpPr>
        <p:spPr>
          <a:xfrm>
            <a:off x="685800" y="1831976"/>
            <a:ext cx="7772400" cy="3964162"/>
          </a:xfrm>
        </p:spPr>
        <p:txBody>
          <a:bodyPr>
            <a:spAutoFit/>
          </a:bodyPr>
          <a:lstStyle/>
          <a:p>
            <a:r>
              <a:rPr lang="en-US" sz="2400" smtClean="0">
                <a:latin typeface="Arial" charset="0"/>
              </a:rPr>
              <a:t>syntax</a:t>
            </a:r>
          </a:p>
          <a:p>
            <a:pPr lvl="1">
              <a:lnSpc>
                <a:spcPct val="90000"/>
              </a:lnSpc>
              <a:buFontTx/>
              <a:buNone/>
            </a:pPr>
            <a:r>
              <a:rPr lang="en-US" sz="2000" smtClean="0">
                <a:latin typeface="Courier New" pitchFamily="49" charset="0"/>
              </a:rPr>
              <a:t>switch (Controlling_Expression)</a:t>
            </a:r>
          </a:p>
          <a:p>
            <a:pPr lvl="1">
              <a:lnSpc>
                <a:spcPct val="90000"/>
              </a:lnSpc>
              <a:buFontTx/>
              <a:buNone/>
            </a:pPr>
            <a:r>
              <a:rPr lang="en-US" sz="2000" smtClean="0">
                <a:latin typeface="Courier New" pitchFamily="49" charset="0"/>
              </a:rPr>
              <a:t>{</a:t>
            </a:r>
          </a:p>
          <a:p>
            <a:pPr lvl="1">
              <a:lnSpc>
                <a:spcPct val="90000"/>
              </a:lnSpc>
              <a:buFontTx/>
              <a:buNone/>
            </a:pPr>
            <a:r>
              <a:rPr lang="en-US" sz="2000" smtClean="0">
                <a:latin typeface="Courier New" pitchFamily="49" charset="0"/>
              </a:rPr>
              <a:t>		case </a:t>
            </a:r>
            <a:r>
              <a:rPr lang="en-US" sz="2000" i="1" smtClean="0">
                <a:latin typeface="Courier New" pitchFamily="49" charset="0"/>
              </a:rPr>
              <a:t>Case_Label</a:t>
            </a:r>
            <a:r>
              <a:rPr lang="en-US" sz="2000" smtClean="0">
                <a:latin typeface="Courier New" pitchFamily="49" charset="0"/>
              </a:rPr>
              <a:t>:</a:t>
            </a:r>
          </a:p>
          <a:p>
            <a:pPr lvl="1">
              <a:lnSpc>
                <a:spcPct val="90000"/>
              </a:lnSpc>
              <a:buFontTx/>
              <a:buNone/>
            </a:pPr>
            <a:r>
              <a:rPr lang="en-US" sz="2000" smtClean="0">
                <a:latin typeface="Courier New" pitchFamily="49" charset="0"/>
              </a:rPr>
              <a:t>			</a:t>
            </a:r>
            <a:r>
              <a:rPr lang="en-US" sz="2000" i="1" smtClean="0">
                <a:latin typeface="Courier New" pitchFamily="49" charset="0"/>
              </a:rPr>
              <a:t>Statement(s)</a:t>
            </a:r>
            <a:r>
              <a:rPr lang="en-US" sz="2000" smtClean="0">
                <a:latin typeface="Courier New" pitchFamily="49" charset="0"/>
              </a:rPr>
              <a:t>;</a:t>
            </a:r>
          </a:p>
          <a:p>
            <a:pPr lvl="1">
              <a:lnSpc>
                <a:spcPct val="90000"/>
              </a:lnSpc>
              <a:buFontTx/>
              <a:buNone/>
            </a:pPr>
            <a:r>
              <a:rPr lang="en-US" sz="2000" smtClean="0">
                <a:latin typeface="Courier New" pitchFamily="49" charset="0"/>
              </a:rPr>
              <a:t>			break;</a:t>
            </a:r>
          </a:p>
          <a:p>
            <a:pPr lvl="1">
              <a:lnSpc>
                <a:spcPct val="90000"/>
              </a:lnSpc>
              <a:buFontTx/>
              <a:buNone/>
            </a:pPr>
            <a:r>
              <a:rPr lang="en-US" sz="2000" smtClean="0">
                <a:latin typeface="Courier New" pitchFamily="49" charset="0"/>
              </a:rPr>
              <a:t>		case </a:t>
            </a:r>
            <a:r>
              <a:rPr lang="en-US" sz="2000" i="1" smtClean="0">
                <a:latin typeface="Courier New" pitchFamily="49" charset="0"/>
              </a:rPr>
              <a:t>Case_Label</a:t>
            </a:r>
            <a:r>
              <a:rPr lang="en-US" sz="2000" smtClean="0">
                <a:latin typeface="Courier New" pitchFamily="49" charset="0"/>
              </a:rPr>
              <a:t>:</a:t>
            </a:r>
          </a:p>
          <a:p>
            <a:pPr lvl="1">
              <a:lnSpc>
                <a:spcPct val="90000"/>
              </a:lnSpc>
              <a:buFontTx/>
              <a:buNone/>
            </a:pPr>
            <a:r>
              <a:rPr lang="en-US" sz="2000" smtClean="0">
                <a:latin typeface="Courier New" pitchFamily="49" charset="0"/>
              </a:rPr>
              <a:t>		…</a:t>
            </a:r>
          </a:p>
          <a:p>
            <a:pPr lvl="1">
              <a:lnSpc>
                <a:spcPct val="90000"/>
              </a:lnSpc>
              <a:buFontTx/>
              <a:buNone/>
            </a:pPr>
            <a:r>
              <a:rPr lang="en-US" sz="2000" smtClean="0">
                <a:latin typeface="Courier New" pitchFamily="49" charset="0"/>
              </a:rPr>
              <a:t>		default:</a:t>
            </a:r>
          </a:p>
          <a:p>
            <a:pPr lvl="1">
              <a:lnSpc>
                <a:spcPct val="90000"/>
              </a:lnSpc>
              <a:buFontTx/>
              <a:buNone/>
            </a:pPr>
            <a:r>
              <a:rPr lang="en-US" sz="2000" smtClean="0">
                <a:latin typeface="Courier New" pitchFamily="49" charset="0"/>
              </a:rPr>
              <a:t>		…</a:t>
            </a:r>
          </a:p>
          <a:p>
            <a:pPr lvl="1">
              <a:lnSpc>
                <a:spcPct val="90000"/>
              </a:lnSpc>
              <a:buFontTx/>
              <a:buNone/>
            </a:pPr>
            <a:r>
              <a:rPr lang="en-US" sz="2000" smtClean="0">
                <a:latin typeface="Courier New" pitchFamily="49" charset="0"/>
              </a:rPr>
              <a:t>}</a:t>
            </a:r>
          </a:p>
        </p:txBody>
      </p:sp>
    </p:spTree>
    <p:extLst>
      <p:ext uri="{BB962C8B-B14F-4D97-AF65-F5344CB8AC3E}">
        <p14:creationId xmlns:p14="http://schemas.microsoft.com/office/powerpoint/2010/main" val="2175951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smtClean="0"/>
              <a:t>Switch with </a:t>
            </a:r>
            <a:r>
              <a:rPr lang="en-US" smtClean="0">
                <a:latin typeface="Courier New" pitchFamily="49" charset="0"/>
              </a:rPr>
              <a:t>char</a:t>
            </a:r>
            <a:r>
              <a:rPr lang="en-US" smtClean="0"/>
              <a:t> Type</a:t>
            </a:r>
          </a:p>
        </p:txBody>
      </p:sp>
      <p:sp>
        <p:nvSpPr>
          <p:cNvPr id="59395" name="Text Box 5"/>
          <p:cNvSpPr txBox="1">
            <a:spLocks noChangeArrowheads="1"/>
          </p:cNvSpPr>
          <p:nvPr/>
        </p:nvSpPr>
        <p:spPr bwMode="auto">
          <a:xfrm>
            <a:off x="1584325" y="2276476"/>
            <a:ext cx="184731" cy="461665"/>
          </a:xfrm>
          <a:prstGeom prst="rect">
            <a:avLst/>
          </a:prstGeom>
          <a:noFill/>
          <a:ln w="9525">
            <a:noFill/>
            <a:miter lim="800000"/>
            <a:headEnd/>
            <a:tailEnd/>
          </a:ln>
        </p:spPr>
        <p:txBody>
          <a:bodyPr wrap="none">
            <a:spAutoFit/>
          </a:bodyPr>
          <a:lstStyle/>
          <a:p>
            <a:endParaRPr lang="en-US" sz="2400"/>
          </a:p>
        </p:txBody>
      </p:sp>
      <p:sp>
        <p:nvSpPr>
          <p:cNvPr id="59396" name="Text Box 7"/>
          <p:cNvSpPr txBox="1">
            <a:spLocks noChangeArrowheads="1"/>
          </p:cNvSpPr>
          <p:nvPr/>
        </p:nvSpPr>
        <p:spPr bwMode="auto">
          <a:xfrm>
            <a:off x="990600" y="1752601"/>
            <a:ext cx="4851200" cy="4770537"/>
          </a:xfrm>
          <a:prstGeom prst="rect">
            <a:avLst/>
          </a:prstGeom>
          <a:noFill/>
          <a:ln w="9525">
            <a:noFill/>
            <a:miter lim="800000"/>
            <a:headEnd/>
            <a:tailEnd/>
          </a:ln>
        </p:spPr>
        <p:txBody>
          <a:bodyPr wrap="none">
            <a:spAutoFit/>
          </a:bodyPr>
          <a:lstStyle/>
          <a:p>
            <a:r>
              <a:rPr lang="en-US" sz="1600"/>
              <a:t>	char grade = 'A';</a:t>
            </a:r>
          </a:p>
          <a:p>
            <a:r>
              <a:rPr lang="en-US" sz="1600"/>
              <a:t>	switch(grade)</a:t>
            </a:r>
          </a:p>
          <a:p>
            <a:r>
              <a:rPr lang="en-US" sz="1600"/>
              <a:t>	{</a:t>
            </a:r>
          </a:p>
          <a:p>
            <a:r>
              <a:rPr lang="en-US" sz="1600"/>
              <a:t>	    case 'A':</a:t>
            </a:r>
          </a:p>
          <a:p>
            <a:r>
              <a:rPr lang="en-US" sz="1600"/>
              <a:t>	    case 'B':</a:t>
            </a:r>
          </a:p>
          <a:p>
            <a:r>
              <a:rPr lang="en-US" sz="1600"/>
              <a:t>	    case 'C':</a:t>
            </a:r>
          </a:p>
          <a:p>
            <a:r>
              <a:rPr lang="en-US" sz="1600"/>
              <a:t>	    case 'D':</a:t>
            </a:r>
          </a:p>
          <a:p>
            <a:r>
              <a:rPr lang="en-US" sz="1600"/>
              <a:t>		System.out.println("Pass");</a:t>
            </a:r>
          </a:p>
          <a:p>
            <a:r>
              <a:rPr lang="en-US" sz="1600"/>
              <a:t>		break;</a:t>
            </a:r>
          </a:p>
          <a:p>
            <a:r>
              <a:rPr lang="en-US" sz="1600"/>
              <a:t>	    case 'W':</a:t>
            </a:r>
          </a:p>
          <a:p>
            <a:r>
              <a:rPr lang="en-US" sz="1600"/>
              <a:t>		System.out.println("Withdraw");</a:t>
            </a:r>
          </a:p>
          <a:p>
            <a:r>
              <a:rPr lang="en-US" sz="1600"/>
              <a:t>		break;</a:t>
            </a:r>
          </a:p>
          <a:p>
            <a:r>
              <a:rPr lang="en-US" sz="1600"/>
              <a:t>	    case 'I':</a:t>
            </a:r>
          </a:p>
          <a:p>
            <a:r>
              <a:rPr lang="en-US" sz="1600"/>
              <a:t>		System.out.println("Incomplete");</a:t>
            </a:r>
          </a:p>
          <a:p>
            <a:r>
              <a:rPr lang="en-US" sz="1600"/>
              <a:t>		break;</a:t>
            </a:r>
          </a:p>
          <a:p>
            <a:r>
              <a:rPr lang="en-US" sz="1600"/>
              <a:t>	    default:</a:t>
            </a:r>
          </a:p>
          <a:p>
            <a:r>
              <a:rPr lang="en-US" sz="1600"/>
              <a:t>		System.out.println("Fail");</a:t>
            </a:r>
          </a:p>
          <a:p>
            <a:r>
              <a:rPr lang="en-US" sz="1600"/>
              <a:t>	}</a:t>
            </a:r>
          </a:p>
          <a:p>
            <a:endParaRPr lang="en-US" sz="1600"/>
          </a:p>
        </p:txBody>
      </p:sp>
    </p:spTree>
    <p:extLst>
      <p:ext uri="{BB962C8B-B14F-4D97-AF65-F5344CB8AC3E}">
        <p14:creationId xmlns:p14="http://schemas.microsoft.com/office/powerpoint/2010/main" val="793458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for</a:t>
            </a:r>
            <a:r>
              <a:rPr lang="en-US" smtClean="0">
                <a:latin typeface="Arial" charset="0"/>
              </a:rPr>
              <a:t> Statement</a:t>
            </a:r>
          </a:p>
        </p:txBody>
      </p:sp>
      <p:sp>
        <p:nvSpPr>
          <p:cNvPr id="77827" name="Rectangle 3"/>
          <p:cNvSpPr>
            <a:spLocks noGrp="1" noChangeArrowheads="1"/>
          </p:cNvSpPr>
          <p:nvPr>
            <p:ph idx="1"/>
          </p:nvPr>
        </p:nvSpPr>
        <p:spPr>
          <a:xfrm>
            <a:off x="685800" y="1981200"/>
            <a:ext cx="7772400" cy="2554288"/>
          </a:xfrm>
        </p:spPr>
        <p:txBody>
          <a:bodyPr>
            <a:spAutoFit/>
          </a:bodyPr>
          <a:lstStyle/>
          <a:p>
            <a:r>
              <a:rPr lang="en-US" sz="2800" smtClean="0">
                <a:latin typeface="Arial" charset="0"/>
              </a:rPr>
              <a:t>A </a:t>
            </a:r>
            <a:r>
              <a:rPr lang="en-US" sz="2000" smtClean="0">
                <a:latin typeface="Courier New" pitchFamily="49" charset="0"/>
              </a:rPr>
              <a:t>for</a:t>
            </a:r>
            <a:r>
              <a:rPr lang="en-US" sz="2800" smtClean="0">
                <a:latin typeface="Arial" charset="0"/>
              </a:rPr>
              <a:t> statement executes the body of a loop a fixed number of times.</a:t>
            </a:r>
          </a:p>
          <a:p>
            <a:r>
              <a:rPr lang="en-US" sz="2800" smtClean="0">
                <a:latin typeface="Arial" charset="0"/>
              </a:rPr>
              <a:t>example</a:t>
            </a:r>
          </a:p>
          <a:p>
            <a:pPr lvl="1">
              <a:buFontTx/>
              <a:buNone/>
            </a:pPr>
            <a:r>
              <a:rPr lang="en-US" sz="2000" smtClean="0">
                <a:latin typeface="Courier New" pitchFamily="49" charset="0"/>
              </a:rPr>
              <a:t>for (count = 1; count &lt; 3; count++)</a:t>
            </a:r>
          </a:p>
          <a:p>
            <a:pPr lvl="1">
              <a:buFontTx/>
              <a:buNone/>
            </a:pPr>
            <a:r>
              <a:rPr lang="en-US" sz="2000" smtClean="0">
                <a:latin typeface="Courier New" pitchFamily="49" charset="0"/>
              </a:rPr>
              <a:t>	   System.out.println(count);</a:t>
            </a:r>
          </a:p>
          <a:p>
            <a:pPr lvl="1">
              <a:buFontTx/>
              <a:buNone/>
            </a:pPr>
            <a:r>
              <a:rPr lang="en-US" sz="2000" smtClean="0">
                <a:latin typeface="Courier New" pitchFamily="49" charset="0"/>
              </a:rPr>
              <a:t>System.out.println(“Done”);</a:t>
            </a:r>
            <a:endParaRPr lang="en-US" sz="2000" smtClean="0"/>
          </a:p>
        </p:txBody>
      </p:sp>
    </p:spTree>
    <p:extLst>
      <p:ext uri="{BB962C8B-B14F-4D97-AF65-F5344CB8AC3E}">
        <p14:creationId xmlns:p14="http://schemas.microsoft.com/office/powerpoint/2010/main" val="3443264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738546"/>
            <a:ext cx="7772400" cy="769441"/>
          </a:xfrm>
        </p:spPr>
        <p:txBody>
          <a:bodyPr>
            <a:spAutoFit/>
          </a:bodyPr>
          <a:lstStyle/>
          <a:p>
            <a:r>
              <a:rPr lang="en-US" smtClean="0">
                <a:latin typeface="Courier New" pitchFamily="49" charset="0"/>
              </a:rPr>
              <a:t>for</a:t>
            </a:r>
            <a:r>
              <a:rPr lang="en-US" smtClean="0">
                <a:latin typeface="Arial" charset="0"/>
              </a:rPr>
              <a:t> Statement, cont.</a:t>
            </a:r>
          </a:p>
        </p:txBody>
      </p:sp>
      <p:sp>
        <p:nvSpPr>
          <p:cNvPr id="78851" name="Rectangle 3"/>
          <p:cNvSpPr>
            <a:spLocks noGrp="1" noChangeArrowheads="1"/>
          </p:cNvSpPr>
          <p:nvPr>
            <p:ph idx="1"/>
          </p:nvPr>
        </p:nvSpPr>
        <p:spPr>
          <a:xfrm>
            <a:off x="685800" y="1981200"/>
            <a:ext cx="7772400" cy="3874907"/>
          </a:xfrm>
        </p:spPr>
        <p:txBody>
          <a:bodyPr>
            <a:spAutoFit/>
          </a:bodyPr>
          <a:lstStyle/>
          <a:p>
            <a:pPr>
              <a:lnSpc>
                <a:spcPct val="90000"/>
              </a:lnSpc>
            </a:pPr>
            <a:r>
              <a:rPr lang="en-US" sz="2800" smtClean="0">
                <a:latin typeface="Arial" charset="0"/>
              </a:rPr>
              <a:t>syntax</a:t>
            </a:r>
          </a:p>
          <a:p>
            <a:pPr lvl="1">
              <a:lnSpc>
                <a:spcPct val="90000"/>
              </a:lnSpc>
              <a:buFontTx/>
              <a:buNone/>
            </a:pPr>
            <a:r>
              <a:rPr lang="en-US" sz="2000" smtClean="0">
                <a:latin typeface="Courier New" pitchFamily="49" charset="0"/>
              </a:rPr>
              <a:t>for (</a:t>
            </a:r>
            <a:r>
              <a:rPr lang="en-US" sz="2000" i="1" smtClean="0">
                <a:latin typeface="Courier New" pitchFamily="49" charset="0"/>
              </a:rPr>
              <a:t>Initialization</a:t>
            </a:r>
            <a:r>
              <a:rPr lang="en-US" sz="2000" smtClean="0">
                <a:latin typeface="Courier New" pitchFamily="49" charset="0"/>
              </a:rPr>
              <a:t>; </a:t>
            </a:r>
            <a:r>
              <a:rPr lang="en-US" sz="2000" i="1" smtClean="0">
                <a:latin typeface="Courier New" pitchFamily="49" charset="0"/>
              </a:rPr>
              <a:t>Condition</a:t>
            </a:r>
            <a:r>
              <a:rPr lang="en-US" sz="2000" smtClean="0">
                <a:latin typeface="Courier New" pitchFamily="49" charset="0"/>
              </a:rPr>
              <a:t>; </a:t>
            </a:r>
            <a:r>
              <a:rPr lang="en-US" sz="2000" i="1" smtClean="0">
                <a:latin typeface="Courier New" pitchFamily="49" charset="0"/>
              </a:rPr>
              <a:t>Update</a:t>
            </a:r>
            <a:r>
              <a:rPr lang="en-US" sz="2000" smtClean="0">
                <a:latin typeface="Courier New" pitchFamily="49" charset="0"/>
              </a:rPr>
              <a:t>)</a:t>
            </a:r>
          </a:p>
          <a:p>
            <a:pPr lvl="1">
              <a:lnSpc>
                <a:spcPct val="90000"/>
              </a:lnSpc>
              <a:buFontTx/>
              <a:buNone/>
            </a:pPr>
            <a:r>
              <a:rPr lang="en-US" sz="2000" smtClean="0">
                <a:latin typeface="Courier New" pitchFamily="49" charset="0"/>
              </a:rPr>
              <a:t>		</a:t>
            </a:r>
            <a:r>
              <a:rPr lang="en-US" sz="2000" i="1" smtClean="0">
                <a:latin typeface="Courier New" pitchFamily="49" charset="0"/>
              </a:rPr>
              <a:t>Body_Statement</a:t>
            </a:r>
          </a:p>
          <a:p>
            <a:pPr lvl="1">
              <a:lnSpc>
                <a:spcPct val="90000"/>
              </a:lnSpc>
            </a:pPr>
            <a:r>
              <a:rPr lang="en-US" sz="2000" i="1" smtClean="0">
                <a:latin typeface="Courier New" pitchFamily="49" charset="0"/>
              </a:rPr>
              <a:t>Body_Statement </a:t>
            </a:r>
            <a:endParaRPr lang="en-US" smtClean="0">
              <a:latin typeface="Arial" charset="0"/>
            </a:endParaRPr>
          </a:p>
          <a:p>
            <a:pPr lvl="2">
              <a:lnSpc>
                <a:spcPct val="90000"/>
              </a:lnSpc>
            </a:pPr>
            <a:r>
              <a:rPr lang="en-US" smtClean="0">
                <a:latin typeface="Arial" charset="0"/>
              </a:rPr>
              <a:t>a simple statement or </a:t>
            </a:r>
          </a:p>
          <a:p>
            <a:pPr lvl="2">
              <a:lnSpc>
                <a:spcPct val="90000"/>
              </a:lnSpc>
            </a:pPr>
            <a:r>
              <a:rPr lang="en-US" smtClean="0">
                <a:latin typeface="Arial" charset="0"/>
              </a:rPr>
              <a:t>a compound statement in </a:t>
            </a:r>
            <a:r>
              <a:rPr lang="en-US" sz="1800" smtClean="0">
                <a:latin typeface="Courier New" pitchFamily="49" charset="0"/>
              </a:rPr>
              <a:t>{}.</a:t>
            </a:r>
          </a:p>
          <a:p>
            <a:pPr>
              <a:lnSpc>
                <a:spcPct val="90000"/>
              </a:lnSpc>
            </a:pPr>
            <a:r>
              <a:rPr lang="en-US" sz="2800" smtClean="0">
                <a:latin typeface="Arial" charset="0"/>
              </a:rPr>
              <a:t>corresponding </a:t>
            </a:r>
            <a:r>
              <a:rPr lang="en-US" sz="2000" smtClean="0">
                <a:latin typeface="Courier New" pitchFamily="49" charset="0"/>
              </a:rPr>
              <a:t>while</a:t>
            </a:r>
            <a:r>
              <a:rPr lang="en-US" sz="2800" smtClean="0">
                <a:latin typeface="Arial" charset="0"/>
              </a:rPr>
              <a:t> statement</a:t>
            </a:r>
          </a:p>
          <a:p>
            <a:pPr lvl="1">
              <a:lnSpc>
                <a:spcPct val="90000"/>
              </a:lnSpc>
              <a:buFontTx/>
              <a:buNone/>
            </a:pPr>
            <a:r>
              <a:rPr lang="en-US" sz="2000" i="1" smtClean="0">
                <a:latin typeface="Courier New" pitchFamily="49" charset="0"/>
              </a:rPr>
              <a:t>Initialization</a:t>
            </a:r>
          </a:p>
          <a:p>
            <a:pPr lvl="1">
              <a:lnSpc>
                <a:spcPct val="90000"/>
              </a:lnSpc>
              <a:buFontTx/>
              <a:buNone/>
            </a:pPr>
            <a:r>
              <a:rPr lang="en-US" sz="2000" smtClean="0">
                <a:latin typeface="Courier New" pitchFamily="49" charset="0"/>
              </a:rPr>
              <a:t>while</a:t>
            </a:r>
            <a:r>
              <a:rPr lang="en-US" sz="2000" i="1" smtClean="0">
                <a:latin typeface="Courier New" pitchFamily="49" charset="0"/>
              </a:rPr>
              <a:t> (Condition)</a:t>
            </a:r>
          </a:p>
          <a:p>
            <a:pPr lvl="1">
              <a:lnSpc>
                <a:spcPct val="90000"/>
              </a:lnSpc>
              <a:buFontTx/>
              <a:buNone/>
            </a:pPr>
            <a:r>
              <a:rPr lang="en-US" sz="2000" i="1" smtClean="0">
                <a:latin typeface="Courier New" pitchFamily="49" charset="0"/>
              </a:rPr>
              <a:t>		Body_Statement_Including_Update</a:t>
            </a:r>
          </a:p>
        </p:txBody>
      </p:sp>
    </p:spTree>
    <p:extLst>
      <p:ext uri="{BB962C8B-B14F-4D97-AF65-F5344CB8AC3E}">
        <p14:creationId xmlns:p14="http://schemas.microsoft.com/office/powerpoint/2010/main" val="1406561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395646"/>
            <a:ext cx="7772400" cy="769441"/>
          </a:xfrm>
        </p:spPr>
        <p:txBody>
          <a:bodyPr>
            <a:spAutoFit/>
          </a:bodyPr>
          <a:lstStyle/>
          <a:p>
            <a:r>
              <a:rPr lang="en-US" smtClean="0">
                <a:latin typeface="Courier New" pitchFamily="49" charset="0"/>
              </a:rPr>
              <a:t>for</a:t>
            </a:r>
            <a:r>
              <a:rPr lang="en-US" smtClean="0">
                <a:latin typeface="Arial" charset="0"/>
              </a:rPr>
              <a:t> Statement, cont.</a:t>
            </a:r>
          </a:p>
        </p:txBody>
      </p:sp>
      <p:pic>
        <p:nvPicPr>
          <p:cNvPr id="79875" name="Picture 6" descr="figp170"/>
          <p:cNvPicPr>
            <a:picLocks noChangeAspect="1" noChangeArrowheads="1"/>
          </p:cNvPicPr>
          <p:nvPr/>
        </p:nvPicPr>
        <p:blipFill>
          <a:blip r:embed="rId2"/>
          <a:srcRect/>
          <a:stretch>
            <a:fillRect/>
          </a:stretch>
        </p:blipFill>
        <p:spPr bwMode="auto">
          <a:xfrm>
            <a:off x="3587750" y="1441450"/>
            <a:ext cx="1974850" cy="4578350"/>
          </a:xfrm>
          <a:prstGeom prst="rect">
            <a:avLst/>
          </a:prstGeom>
          <a:noFill/>
          <a:ln w="9525">
            <a:noFill/>
            <a:miter lim="800000"/>
            <a:headEnd/>
            <a:tailEnd/>
          </a:ln>
        </p:spPr>
      </p:pic>
    </p:spTree>
    <p:extLst>
      <p:ext uri="{BB962C8B-B14F-4D97-AF65-F5344CB8AC3E}">
        <p14:creationId xmlns:p14="http://schemas.microsoft.com/office/powerpoint/2010/main" val="2549338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04800"/>
            <a:ext cx="7772400" cy="838200"/>
          </a:xfrm>
        </p:spPr>
        <p:txBody>
          <a:bodyPr>
            <a:normAutofit fontScale="90000"/>
          </a:bodyPr>
          <a:lstStyle/>
          <a:p>
            <a:pPr>
              <a:lnSpc>
                <a:spcPct val="70000"/>
              </a:lnSpc>
            </a:pPr>
            <a:r>
              <a:rPr lang="en-US" smtClean="0"/>
              <a:t>Relational Operators</a:t>
            </a:r>
            <a:br>
              <a:rPr lang="en-US" smtClean="0"/>
            </a:br>
            <a:r>
              <a:rPr lang="en-US" smtClean="0"/>
              <a:t> </a:t>
            </a:r>
            <a:r>
              <a:rPr lang="en-US" sz="2800" b="1" smtClean="0">
                <a:latin typeface="Courier New" pitchFamily="49" charset="0"/>
              </a:rPr>
              <a:t>&gt;  &lt;  &gt;=  &lt;=  ==  !=</a:t>
            </a:r>
            <a:r>
              <a:rPr lang="en-US" b="1" smtClean="0">
                <a:latin typeface="Courier New" pitchFamily="49" charset="0"/>
              </a:rPr>
              <a:t> </a:t>
            </a:r>
          </a:p>
        </p:txBody>
      </p:sp>
      <p:sp>
        <p:nvSpPr>
          <p:cNvPr id="19459" name="Rectangle 4"/>
          <p:cNvSpPr>
            <a:spLocks noChangeArrowheads="1"/>
          </p:cNvSpPr>
          <p:nvPr/>
        </p:nvSpPr>
        <p:spPr bwMode="auto">
          <a:xfrm>
            <a:off x="1828800" y="1447800"/>
            <a:ext cx="5715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b="1" u="sng">
                <a:latin typeface="Arial" charset="0"/>
              </a:rPr>
              <a:t>Primitives</a:t>
            </a:r>
            <a:endParaRPr lang="en-US" b="1">
              <a:latin typeface="Arial" charset="0"/>
            </a:endParaRPr>
          </a:p>
          <a:p>
            <a:pPr marL="342900" indent="-342900">
              <a:spcBef>
                <a:spcPct val="20000"/>
              </a:spcBef>
              <a:buFontTx/>
              <a:buChar char="•"/>
            </a:pPr>
            <a:r>
              <a:rPr lang="en-US" b="1">
                <a:latin typeface="Arial" charset="0"/>
              </a:rPr>
              <a:t>Greater Than 			&gt;</a:t>
            </a:r>
          </a:p>
          <a:p>
            <a:pPr marL="342900" indent="-342900">
              <a:spcBef>
                <a:spcPct val="20000"/>
              </a:spcBef>
              <a:buFontTx/>
              <a:buChar char="•"/>
            </a:pPr>
            <a:r>
              <a:rPr lang="en-US" b="1">
                <a:latin typeface="Arial" charset="0"/>
              </a:rPr>
              <a:t>Less Than 			&lt;</a:t>
            </a:r>
          </a:p>
          <a:p>
            <a:pPr marL="342900" indent="-342900">
              <a:spcBef>
                <a:spcPct val="20000"/>
              </a:spcBef>
              <a:buFontTx/>
              <a:buChar char="•"/>
            </a:pPr>
            <a:r>
              <a:rPr lang="en-US" b="1">
                <a:latin typeface="Arial" charset="0"/>
              </a:rPr>
              <a:t>Greater Than or Equal 		&gt;=</a:t>
            </a:r>
          </a:p>
          <a:p>
            <a:pPr marL="342900" indent="-342900">
              <a:spcBef>
                <a:spcPct val="20000"/>
              </a:spcBef>
              <a:buFontTx/>
              <a:buChar char="•"/>
            </a:pPr>
            <a:r>
              <a:rPr lang="en-US" b="1">
                <a:latin typeface="Arial" charset="0"/>
              </a:rPr>
              <a:t>Less Than or Equal		&lt;=</a:t>
            </a:r>
          </a:p>
        </p:txBody>
      </p:sp>
      <p:sp>
        <p:nvSpPr>
          <p:cNvPr id="19460" name="Rectangle 7"/>
          <p:cNvSpPr>
            <a:spLocks noChangeArrowheads="1"/>
          </p:cNvSpPr>
          <p:nvPr/>
        </p:nvSpPr>
        <p:spPr bwMode="auto">
          <a:xfrm>
            <a:off x="1828800" y="3962400"/>
            <a:ext cx="5715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b="1" u="sng">
                <a:latin typeface="Arial" charset="0"/>
              </a:rPr>
              <a:t>Primitives or Object References</a:t>
            </a:r>
            <a:endParaRPr lang="en-US" b="1">
              <a:latin typeface="Arial" charset="0"/>
            </a:endParaRPr>
          </a:p>
          <a:p>
            <a:pPr marL="342900" indent="-342900">
              <a:spcBef>
                <a:spcPct val="20000"/>
              </a:spcBef>
              <a:buFontTx/>
              <a:buChar char="•"/>
            </a:pPr>
            <a:r>
              <a:rPr lang="en-US" b="1">
                <a:latin typeface="Arial" charset="0"/>
              </a:rPr>
              <a:t>Equal (Equivalent)	==</a:t>
            </a:r>
          </a:p>
          <a:p>
            <a:pPr marL="342900" indent="-342900">
              <a:spcBef>
                <a:spcPct val="20000"/>
              </a:spcBef>
              <a:buFontTx/>
              <a:buChar char="•"/>
            </a:pPr>
            <a:r>
              <a:rPr lang="en-US" b="1">
                <a:latin typeface="Arial" charset="0"/>
              </a:rPr>
              <a:t>Not Equal 		!=</a:t>
            </a:r>
          </a:p>
        </p:txBody>
      </p:sp>
      <p:sp>
        <p:nvSpPr>
          <p:cNvPr id="19461" name="Rectangle 8"/>
          <p:cNvSpPr>
            <a:spLocks noChangeArrowheads="1"/>
          </p:cNvSpPr>
          <p:nvPr/>
        </p:nvSpPr>
        <p:spPr bwMode="auto">
          <a:xfrm>
            <a:off x="1600200" y="57912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b="1">
                <a:latin typeface="Arial" charset="0"/>
              </a:rPr>
              <a:t>The Result is Always </a:t>
            </a:r>
            <a:r>
              <a:rPr lang="en-US" b="1">
                <a:latin typeface="Courier New" pitchFamily="49" charset="0"/>
              </a:rPr>
              <a:t>true</a:t>
            </a:r>
            <a:r>
              <a:rPr lang="en-US" b="1">
                <a:latin typeface="Arial" charset="0"/>
              </a:rPr>
              <a:t> or </a:t>
            </a:r>
            <a:r>
              <a:rPr lang="en-US" b="1">
                <a:latin typeface="Courier New" pitchFamily="49" charset="0"/>
              </a:rPr>
              <a:t>false</a:t>
            </a:r>
            <a:endParaRPr lang="en-US" b="1">
              <a:latin typeface="Arial" charset="0"/>
            </a:endParaRPr>
          </a:p>
        </p:txBody>
      </p:sp>
    </p:spTree>
    <p:extLst>
      <p:ext uri="{BB962C8B-B14F-4D97-AF65-F5344CB8AC3E}">
        <p14:creationId xmlns:p14="http://schemas.microsoft.com/office/powerpoint/2010/main" val="37307589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471846"/>
            <a:ext cx="7772400" cy="769441"/>
          </a:xfrm>
        </p:spPr>
        <p:txBody>
          <a:bodyPr>
            <a:spAutoFit/>
          </a:bodyPr>
          <a:lstStyle/>
          <a:p>
            <a:r>
              <a:rPr lang="en-US" smtClean="0">
                <a:latin typeface="Courier New" pitchFamily="49" charset="0"/>
              </a:rPr>
              <a:t>for</a:t>
            </a:r>
            <a:r>
              <a:rPr lang="en-US" smtClean="0">
                <a:latin typeface="Arial" charset="0"/>
              </a:rPr>
              <a:t> Statement, cont.</a:t>
            </a:r>
          </a:p>
        </p:txBody>
      </p:sp>
      <p:sp>
        <p:nvSpPr>
          <p:cNvPr id="80899" name="Rectangle 3"/>
          <p:cNvSpPr>
            <a:spLocks noGrp="1" noChangeArrowheads="1"/>
          </p:cNvSpPr>
          <p:nvPr>
            <p:ph idx="1"/>
          </p:nvPr>
        </p:nvSpPr>
        <p:spPr>
          <a:xfrm>
            <a:off x="685800" y="1447801"/>
            <a:ext cx="7772400" cy="400110"/>
          </a:xfrm>
        </p:spPr>
        <p:txBody>
          <a:bodyPr>
            <a:spAutoFit/>
          </a:bodyPr>
          <a:lstStyle/>
          <a:p>
            <a:r>
              <a:rPr lang="en-US" sz="2000" smtClean="0">
                <a:latin typeface="Courier New" pitchFamily="49" charset="0"/>
              </a:rPr>
              <a:t>class ForDemo</a:t>
            </a:r>
            <a:endParaRPr lang="en-US" sz="2800" smtClean="0">
              <a:latin typeface="Arial" charset="0"/>
            </a:endParaRPr>
          </a:p>
        </p:txBody>
      </p:sp>
      <p:pic>
        <p:nvPicPr>
          <p:cNvPr id="80900" name="Picture 4" descr="figp169"/>
          <p:cNvPicPr>
            <a:picLocks noChangeAspect="1" noChangeArrowheads="1"/>
          </p:cNvPicPr>
          <p:nvPr/>
        </p:nvPicPr>
        <p:blipFill>
          <a:blip r:embed="rId2"/>
          <a:srcRect/>
          <a:stretch>
            <a:fillRect/>
          </a:stretch>
        </p:blipFill>
        <p:spPr bwMode="auto">
          <a:xfrm>
            <a:off x="2895601" y="2133600"/>
            <a:ext cx="3314700" cy="3908425"/>
          </a:xfrm>
          <a:prstGeom prst="rect">
            <a:avLst/>
          </a:prstGeom>
          <a:noFill/>
          <a:ln w="9525">
            <a:noFill/>
            <a:miter lim="800000"/>
            <a:headEnd/>
            <a:tailEnd/>
          </a:ln>
        </p:spPr>
      </p:pic>
    </p:spTree>
    <p:extLst>
      <p:ext uri="{BB962C8B-B14F-4D97-AF65-F5344CB8AC3E}">
        <p14:creationId xmlns:p14="http://schemas.microsoft.com/office/powerpoint/2010/main" val="733027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738546"/>
            <a:ext cx="7772400" cy="769441"/>
          </a:xfrm>
        </p:spPr>
        <p:txBody>
          <a:bodyPr>
            <a:spAutoFit/>
          </a:bodyPr>
          <a:lstStyle/>
          <a:p>
            <a:r>
              <a:rPr lang="en-US" smtClean="0">
                <a:latin typeface="Arial" charset="0"/>
              </a:rPr>
              <a:t>Multiple Initialization, etc.</a:t>
            </a:r>
          </a:p>
        </p:txBody>
      </p:sp>
      <p:sp>
        <p:nvSpPr>
          <p:cNvPr id="81923" name="Rectangle 3"/>
          <p:cNvSpPr>
            <a:spLocks noGrp="1" noChangeArrowheads="1"/>
          </p:cNvSpPr>
          <p:nvPr>
            <p:ph idx="1"/>
          </p:nvPr>
        </p:nvSpPr>
        <p:spPr>
          <a:xfrm>
            <a:off x="685800" y="1981201"/>
            <a:ext cx="7772400" cy="3613297"/>
          </a:xfrm>
        </p:spPr>
        <p:txBody>
          <a:bodyPr>
            <a:spAutoFit/>
          </a:bodyPr>
          <a:lstStyle/>
          <a:p>
            <a:r>
              <a:rPr lang="en-US" sz="2800" smtClean="0">
                <a:latin typeface="Arial" charset="0"/>
              </a:rPr>
              <a:t>example</a:t>
            </a:r>
          </a:p>
          <a:p>
            <a:pPr lvl="1">
              <a:buFontTx/>
              <a:buNone/>
            </a:pPr>
            <a:r>
              <a:rPr lang="en-US" sz="2000" smtClean="0">
                <a:latin typeface="Courier New" pitchFamily="49" charset="0"/>
              </a:rPr>
              <a:t>for (n = 1, p = 1; n &lt; 10; n++)</a:t>
            </a:r>
          </a:p>
          <a:p>
            <a:pPr lvl="1">
              <a:buFontTx/>
              <a:buNone/>
            </a:pPr>
            <a:r>
              <a:rPr lang="en-US" sz="2000" smtClean="0">
                <a:latin typeface="Courier New" pitchFamily="49" charset="0"/>
              </a:rPr>
              <a:t>	  p = p * n</a:t>
            </a:r>
          </a:p>
          <a:p>
            <a:r>
              <a:rPr lang="en-US" sz="2800" smtClean="0">
                <a:latin typeface="Arial" charset="0"/>
              </a:rPr>
              <a:t>Only one boolean expression is allowed, but it can consist of </a:t>
            </a:r>
            <a:r>
              <a:rPr lang="en-US" sz="2000" smtClean="0">
                <a:latin typeface="Courier New" pitchFamily="49" charset="0"/>
              </a:rPr>
              <a:t>&amp;&amp;</a:t>
            </a:r>
            <a:r>
              <a:rPr lang="en-US" sz="2800" smtClean="0">
                <a:latin typeface="Arial" charset="0"/>
              </a:rPr>
              <a:t>s, </a:t>
            </a:r>
            <a:r>
              <a:rPr lang="en-US" sz="2000" smtClean="0">
                <a:latin typeface="Courier New" pitchFamily="49" charset="0"/>
              </a:rPr>
              <a:t>||</a:t>
            </a:r>
            <a:r>
              <a:rPr lang="en-US" sz="2800" smtClean="0">
                <a:latin typeface="Arial" charset="0"/>
              </a:rPr>
              <a:t>s, and </a:t>
            </a:r>
            <a:r>
              <a:rPr lang="en-US" sz="2000" smtClean="0">
                <a:latin typeface="Courier New" pitchFamily="49" charset="0"/>
              </a:rPr>
              <a:t>!</a:t>
            </a:r>
            <a:r>
              <a:rPr lang="en-US" sz="2800" smtClean="0">
                <a:latin typeface="Arial" charset="0"/>
              </a:rPr>
              <a:t>s.</a:t>
            </a:r>
          </a:p>
          <a:p>
            <a:r>
              <a:rPr lang="en-US" sz="2800" smtClean="0">
                <a:latin typeface="Arial" charset="0"/>
              </a:rPr>
              <a:t>Multiple update actions are allowed, too.</a:t>
            </a:r>
          </a:p>
          <a:p>
            <a:pPr lvl="1">
              <a:buFontTx/>
              <a:buNone/>
            </a:pPr>
            <a:r>
              <a:rPr lang="en-US" sz="2000" smtClean="0">
                <a:latin typeface="Courier New" pitchFamily="49" charset="0"/>
              </a:rPr>
              <a:t>for (n = 1, p = 100; n &lt; p; n++, p -= n)</a:t>
            </a:r>
          </a:p>
          <a:p>
            <a:r>
              <a:rPr lang="en-US" sz="2800" smtClean="0">
                <a:latin typeface="Arial" charset="0"/>
              </a:rPr>
              <a:t>rarely used</a:t>
            </a:r>
          </a:p>
        </p:txBody>
      </p:sp>
    </p:spTree>
    <p:extLst>
      <p:ext uri="{BB962C8B-B14F-4D97-AF65-F5344CB8AC3E}">
        <p14:creationId xmlns:p14="http://schemas.microsoft.com/office/powerpoint/2010/main" val="526953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738546"/>
            <a:ext cx="7772400" cy="769441"/>
          </a:xfrm>
        </p:spPr>
        <p:txBody>
          <a:bodyPr>
            <a:spAutoFit/>
          </a:bodyPr>
          <a:lstStyle/>
          <a:p>
            <a:r>
              <a:rPr lang="en-US" smtClean="0">
                <a:latin typeface="Arial" charset="0"/>
              </a:rPr>
              <a:t>Choosing a Loop Statement</a:t>
            </a:r>
          </a:p>
        </p:txBody>
      </p:sp>
      <p:sp>
        <p:nvSpPr>
          <p:cNvPr id="82947" name="Rectangle 3"/>
          <p:cNvSpPr>
            <a:spLocks noGrp="1" noChangeArrowheads="1"/>
          </p:cNvSpPr>
          <p:nvPr>
            <p:ph idx="1"/>
          </p:nvPr>
        </p:nvSpPr>
        <p:spPr>
          <a:xfrm>
            <a:off x="685800" y="1981200"/>
            <a:ext cx="7772400" cy="3453253"/>
          </a:xfrm>
        </p:spPr>
        <p:txBody>
          <a:bodyPr>
            <a:spAutoFit/>
          </a:bodyPr>
          <a:lstStyle/>
          <a:p>
            <a:r>
              <a:rPr lang="en-US" sz="2800" smtClean="0">
                <a:latin typeface="Arial" charset="0"/>
              </a:rPr>
              <a:t>If you know how many times the loop will be iterated, use a </a:t>
            </a:r>
            <a:r>
              <a:rPr lang="en-US" sz="2000" smtClean="0">
                <a:latin typeface="Courier New" pitchFamily="49" charset="0"/>
              </a:rPr>
              <a:t>for</a:t>
            </a:r>
            <a:r>
              <a:rPr lang="en-US" sz="2800" smtClean="0">
                <a:latin typeface="Arial" charset="0"/>
              </a:rPr>
              <a:t> loop.</a:t>
            </a:r>
          </a:p>
          <a:p>
            <a:r>
              <a:rPr lang="en-US" sz="2800" smtClean="0">
                <a:latin typeface="Arial" charset="0"/>
              </a:rPr>
              <a:t>If you don’t know how many times the loop will be iterated, but</a:t>
            </a:r>
          </a:p>
          <a:p>
            <a:pPr lvl="1"/>
            <a:r>
              <a:rPr lang="en-US" smtClean="0">
                <a:latin typeface="Arial" charset="0"/>
              </a:rPr>
              <a:t>it could be zero, use a </a:t>
            </a:r>
            <a:r>
              <a:rPr lang="en-US" sz="2000" smtClean="0">
                <a:latin typeface="Courier New" pitchFamily="49" charset="0"/>
              </a:rPr>
              <a:t>while</a:t>
            </a:r>
            <a:r>
              <a:rPr lang="en-US" smtClean="0">
                <a:latin typeface="Arial" charset="0"/>
              </a:rPr>
              <a:t> loop</a:t>
            </a:r>
          </a:p>
          <a:p>
            <a:pPr lvl="1"/>
            <a:r>
              <a:rPr lang="en-US" smtClean="0">
                <a:latin typeface="Arial" charset="0"/>
              </a:rPr>
              <a:t>it will be at least once, use a </a:t>
            </a:r>
            <a:r>
              <a:rPr lang="en-US" sz="2000" smtClean="0">
                <a:latin typeface="Courier New" pitchFamily="49" charset="0"/>
              </a:rPr>
              <a:t>do-while</a:t>
            </a:r>
            <a:r>
              <a:rPr lang="en-US" smtClean="0">
                <a:latin typeface="Arial" charset="0"/>
              </a:rPr>
              <a:t> loop.</a:t>
            </a:r>
          </a:p>
          <a:p>
            <a:r>
              <a:rPr lang="en-US" sz="2800" smtClean="0">
                <a:latin typeface="Arial" charset="0"/>
              </a:rPr>
              <a:t>Generally, a </a:t>
            </a:r>
            <a:r>
              <a:rPr lang="en-US" sz="2000" smtClean="0">
                <a:latin typeface="Courier New" pitchFamily="49" charset="0"/>
              </a:rPr>
              <a:t>while</a:t>
            </a:r>
            <a:r>
              <a:rPr lang="en-US" sz="2800" smtClean="0">
                <a:latin typeface="Arial" charset="0"/>
              </a:rPr>
              <a:t> loop is a safe choice.</a:t>
            </a:r>
          </a:p>
        </p:txBody>
      </p:sp>
    </p:spTree>
    <p:extLst>
      <p:ext uri="{BB962C8B-B14F-4D97-AF65-F5344CB8AC3E}">
        <p14:creationId xmlns:p14="http://schemas.microsoft.com/office/powerpoint/2010/main" val="2149814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738546"/>
            <a:ext cx="7772400" cy="769441"/>
          </a:xfrm>
        </p:spPr>
        <p:txBody>
          <a:bodyPr>
            <a:spAutoFit/>
          </a:bodyPr>
          <a:lstStyle/>
          <a:p>
            <a:r>
              <a:rPr lang="en-US" smtClean="0">
                <a:latin typeface="Arial" charset="0"/>
              </a:rPr>
              <a:t>Nested Loops</a:t>
            </a:r>
          </a:p>
        </p:txBody>
      </p:sp>
      <p:sp>
        <p:nvSpPr>
          <p:cNvPr id="95235" name="Rectangle 3"/>
          <p:cNvSpPr>
            <a:spLocks noGrp="1" noChangeArrowheads="1"/>
          </p:cNvSpPr>
          <p:nvPr>
            <p:ph idx="1"/>
          </p:nvPr>
        </p:nvSpPr>
        <p:spPr>
          <a:xfrm>
            <a:off x="685800" y="1981200"/>
            <a:ext cx="7772400" cy="3797963"/>
          </a:xfrm>
        </p:spPr>
        <p:txBody>
          <a:bodyPr>
            <a:spAutoFit/>
          </a:bodyPr>
          <a:lstStyle/>
          <a:p>
            <a:r>
              <a:rPr lang="en-US" sz="2800" smtClean="0">
                <a:latin typeface="Arial" charset="0"/>
              </a:rPr>
              <a:t>The body of a loop can contain any kind of statements, including another loop.</a:t>
            </a:r>
          </a:p>
          <a:p>
            <a:r>
              <a:rPr lang="en-US" sz="2800" smtClean="0">
                <a:latin typeface="Arial" charset="0"/>
              </a:rPr>
              <a:t>In the previous example</a:t>
            </a:r>
          </a:p>
          <a:p>
            <a:pPr lvl="1"/>
            <a:r>
              <a:rPr lang="en-US" smtClean="0">
                <a:latin typeface="Arial" charset="0"/>
              </a:rPr>
              <a:t>the average score was computed using a </a:t>
            </a:r>
            <a:r>
              <a:rPr lang="en-US" sz="2000" smtClean="0">
                <a:latin typeface="Courier New" pitchFamily="49" charset="0"/>
              </a:rPr>
              <a:t>while</a:t>
            </a:r>
            <a:r>
              <a:rPr lang="en-US" smtClean="0">
                <a:latin typeface="Arial" charset="0"/>
              </a:rPr>
              <a:t> loop.</a:t>
            </a:r>
          </a:p>
          <a:p>
            <a:pPr lvl="1"/>
            <a:r>
              <a:rPr lang="en-US" smtClean="0">
                <a:latin typeface="Arial" charset="0"/>
              </a:rPr>
              <a:t>This </a:t>
            </a:r>
            <a:r>
              <a:rPr lang="en-US" sz="2000" smtClean="0">
                <a:latin typeface="Courier New" pitchFamily="49" charset="0"/>
              </a:rPr>
              <a:t>while</a:t>
            </a:r>
            <a:r>
              <a:rPr lang="en-US" smtClean="0">
                <a:latin typeface="Arial" charset="0"/>
              </a:rPr>
              <a:t> loop was placed inside a </a:t>
            </a:r>
            <a:r>
              <a:rPr lang="en-US" sz="2000" smtClean="0">
                <a:latin typeface="Courier New" pitchFamily="49" charset="0"/>
              </a:rPr>
              <a:t>do-while</a:t>
            </a:r>
            <a:r>
              <a:rPr lang="en-US" smtClean="0">
                <a:latin typeface="Arial" charset="0"/>
              </a:rPr>
              <a:t> loop so the process could be repeated for other sets of exam scores.</a:t>
            </a:r>
          </a:p>
        </p:txBody>
      </p:sp>
    </p:spTree>
    <p:extLst>
      <p:ext uri="{BB962C8B-B14F-4D97-AF65-F5344CB8AC3E}">
        <p14:creationId xmlns:p14="http://schemas.microsoft.com/office/powerpoint/2010/main" val="1976703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latin typeface="Arial" charset="0"/>
              </a:rPr>
              <a:t>Nested Loops</a:t>
            </a:r>
          </a:p>
        </p:txBody>
      </p:sp>
      <p:sp>
        <p:nvSpPr>
          <p:cNvPr id="96259" name="Rectangle 3"/>
          <p:cNvSpPr>
            <a:spLocks noGrp="1" noChangeArrowheads="1"/>
          </p:cNvSpPr>
          <p:nvPr>
            <p:ph idx="1"/>
          </p:nvPr>
        </p:nvSpPr>
        <p:spPr>
          <a:xfrm>
            <a:off x="417514" y="1662113"/>
            <a:ext cx="8326437" cy="4895850"/>
          </a:xfrm>
        </p:spPr>
        <p:txBody>
          <a:bodyPr/>
          <a:lstStyle/>
          <a:p>
            <a:r>
              <a:rPr lang="en-US" sz="2400" smtClean="0">
                <a:latin typeface="Arial" charset="0"/>
              </a:rPr>
              <a:t>The body of a loop can have any kind of statements, including another loop.</a:t>
            </a:r>
          </a:p>
          <a:p>
            <a:endParaRPr lang="en-US" sz="2400" smtClean="0">
              <a:latin typeface="Arial" charset="0"/>
            </a:endParaRPr>
          </a:p>
          <a:p>
            <a:endParaRPr lang="en-US" sz="2400" smtClean="0"/>
          </a:p>
          <a:p>
            <a:endParaRPr lang="en-US" sz="2400" smtClean="0"/>
          </a:p>
          <a:p>
            <a:endParaRPr lang="en-US" sz="2400" smtClean="0"/>
          </a:p>
          <a:p>
            <a:r>
              <a:rPr lang="en-US" sz="2400" smtClean="0">
                <a:latin typeface="Arial" charset="0"/>
              </a:rPr>
              <a:t>Each time the outer loop body is executed, the inner loop body will execute 5 times.</a:t>
            </a:r>
          </a:p>
          <a:p>
            <a:r>
              <a:rPr lang="en-US" sz="2400" smtClean="0">
                <a:latin typeface="Arial" charset="0"/>
              </a:rPr>
              <a:t>20 times total</a:t>
            </a:r>
          </a:p>
        </p:txBody>
      </p:sp>
      <p:sp>
        <p:nvSpPr>
          <p:cNvPr id="96260" name="Text Box 4"/>
          <p:cNvSpPr txBox="1">
            <a:spLocks noChangeArrowheads="1"/>
          </p:cNvSpPr>
          <p:nvPr/>
        </p:nvSpPr>
        <p:spPr bwMode="auto">
          <a:xfrm>
            <a:off x="611188" y="2341563"/>
            <a:ext cx="3309111" cy="1754326"/>
          </a:xfrm>
          <a:prstGeom prst="rect">
            <a:avLst/>
          </a:prstGeom>
          <a:noFill/>
          <a:ln w="12700">
            <a:noFill/>
            <a:miter lim="800000"/>
            <a:headEnd/>
            <a:tailEnd/>
          </a:ln>
        </p:spPr>
        <p:txBody>
          <a:bodyPr wrap="none">
            <a:spAutoFit/>
          </a:bodyPr>
          <a:lstStyle/>
          <a:p>
            <a:pPr>
              <a:tabLst>
                <a:tab pos="461963" algn="l"/>
                <a:tab pos="914400" algn="l"/>
              </a:tabLst>
            </a:pPr>
            <a:r>
              <a:rPr lang="en-US" sz="1800"/>
              <a:t>for (line = 0; line &lt; 4; line++)</a:t>
            </a:r>
          </a:p>
          <a:p>
            <a:pPr>
              <a:tabLst>
                <a:tab pos="461963" algn="l"/>
                <a:tab pos="914400" algn="l"/>
              </a:tabLst>
            </a:pPr>
            <a:r>
              <a:rPr lang="en-US" sz="1800"/>
              <a:t>{</a:t>
            </a:r>
          </a:p>
          <a:p>
            <a:pPr>
              <a:tabLst>
                <a:tab pos="461963" algn="l"/>
                <a:tab pos="914400" algn="l"/>
              </a:tabLst>
            </a:pPr>
            <a:r>
              <a:rPr lang="en-US" sz="1800"/>
              <a:t>	for (star = 0; star &lt; 5; star++)</a:t>
            </a:r>
          </a:p>
          <a:p>
            <a:pPr>
              <a:tabLst>
                <a:tab pos="461963" algn="l"/>
                <a:tab pos="914400" algn="l"/>
              </a:tabLst>
            </a:pPr>
            <a:r>
              <a:rPr lang="en-US" sz="1800"/>
              <a:t>		System.out.print('*');</a:t>
            </a:r>
          </a:p>
          <a:p>
            <a:pPr>
              <a:tabLst>
                <a:tab pos="461963" algn="l"/>
                <a:tab pos="914400" algn="l"/>
              </a:tabLst>
            </a:pPr>
            <a:r>
              <a:rPr lang="en-US" sz="1800"/>
              <a:t>	System.out.println();</a:t>
            </a:r>
          </a:p>
          <a:p>
            <a:pPr>
              <a:tabLst>
                <a:tab pos="461963" algn="l"/>
                <a:tab pos="914400" algn="l"/>
              </a:tabLst>
            </a:pPr>
            <a:r>
              <a:rPr lang="en-US" sz="1800"/>
              <a:t>}</a:t>
            </a:r>
          </a:p>
        </p:txBody>
      </p:sp>
      <p:sp>
        <p:nvSpPr>
          <p:cNvPr id="96261" name="Rectangle 5"/>
          <p:cNvSpPr>
            <a:spLocks noChangeArrowheads="1"/>
          </p:cNvSpPr>
          <p:nvPr/>
        </p:nvSpPr>
        <p:spPr bwMode="auto">
          <a:xfrm>
            <a:off x="706438" y="2695577"/>
            <a:ext cx="5702300" cy="1344613"/>
          </a:xfrm>
          <a:prstGeom prst="rect">
            <a:avLst/>
          </a:prstGeom>
          <a:noFill/>
          <a:ln w="12700">
            <a:solidFill>
              <a:srgbClr val="0033CC"/>
            </a:solidFill>
            <a:miter lim="800000"/>
            <a:headEnd/>
            <a:tailEnd/>
          </a:ln>
        </p:spPr>
        <p:txBody>
          <a:bodyPr wrap="none" anchor="ctr"/>
          <a:lstStyle/>
          <a:p>
            <a:endParaRPr lang="en-US"/>
          </a:p>
        </p:txBody>
      </p:sp>
      <p:sp>
        <p:nvSpPr>
          <p:cNvPr id="96262" name="Rectangle 6"/>
          <p:cNvSpPr>
            <a:spLocks noChangeArrowheads="1"/>
          </p:cNvSpPr>
          <p:nvPr/>
        </p:nvSpPr>
        <p:spPr bwMode="auto">
          <a:xfrm>
            <a:off x="1503364" y="3154363"/>
            <a:ext cx="4656137" cy="328612"/>
          </a:xfrm>
          <a:prstGeom prst="rect">
            <a:avLst/>
          </a:prstGeom>
          <a:noFill/>
          <a:ln w="12700">
            <a:solidFill>
              <a:srgbClr val="00CC00"/>
            </a:solidFill>
            <a:miter lim="800000"/>
            <a:headEnd/>
            <a:tailEnd/>
          </a:ln>
        </p:spPr>
        <p:txBody>
          <a:bodyPr wrap="none" anchor="ctr"/>
          <a:lstStyle/>
          <a:p>
            <a:endParaRPr lang="en-US"/>
          </a:p>
        </p:txBody>
      </p:sp>
      <p:sp>
        <p:nvSpPr>
          <p:cNvPr id="96263" name="AutoShape 7"/>
          <p:cNvSpPr>
            <a:spLocks noChangeArrowheads="1"/>
          </p:cNvSpPr>
          <p:nvPr/>
        </p:nvSpPr>
        <p:spPr bwMode="auto">
          <a:xfrm>
            <a:off x="6648450" y="3251200"/>
            <a:ext cx="1425575" cy="647700"/>
          </a:xfrm>
          <a:prstGeom prst="wedgeRectCallout">
            <a:avLst>
              <a:gd name="adj1" fmla="val -84185"/>
              <a:gd name="adj2" fmla="val -30148"/>
            </a:avLst>
          </a:prstGeom>
          <a:solidFill>
            <a:schemeClr val="bg1"/>
          </a:solidFill>
          <a:ln w="12700">
            <a:solidFill>
              <a:schemeClr val="tx1"/>
            </a:solidFill>
            <a:miter lim="800000"/>
            <a:headEnd/>
            <a:tailEnd/>
          </a:ln>
        </p:spPr>
        <p:txBody>
          <a:bodyPr anchor="ctr"/>
          <a:lstStyle/>
          <a:p>
            <a:pPr algn="ctr">
              <a:spcBef>
                <a:spcPct val="50000"/>
              </a:spcBef>
            </a:pPr>
            <a:r>
              <a:rPr lang="en-US">
                <a:solidFill>
                  <a:srgbClr val="00CC00"/>
                </a:solidFill>
                <a:latin typeface="Arial" charset="0"/>
              </a:rPr>
              <a:t>body of inner loop</a:t>
            </a:r>
            <a:endParaRPr lang="en-US" sz="2400">
              <a:latin typeface="Arial" charset="0"/>
            </a:endParaRPr>
          </a:p>
        </p:txBody>
      </p:sp>
      <p:sp>
        <p:nvSpPr>
          <p:cNvPr id="96264" name="AutoShape 8"/>
          <p:cNvSpPr>
            <a:spLocks noChangeArrowheads="1"/>
          </p:cNvSpPr>
          <p:nvPr/>
        </p:nvSpPr>
        <p:spPr bwMode="auto">
          <a:xfrm>
            <a:off x="6840539" y="2439990"/>
            <a:ext cx="1425575" cy="661987"/>
          </a:xfrm>
          <a:prstGeom prst="wedgeRectCallout">
            <a:avLst>
              <a:gd name="adj1" fmla="val -81181"/>
              <a:gd name="adj2" fmla="val 36810"/>
            </a:avLst>
          </a:prstGeom>
          <a:solidFill>
            <a:schemeClr val="bg1"/>
          </a:solidFill>
          <a:ln w="12700">
            <a:solidFill>
              <a:schemeClr val="tx1"/>
            </a:solidFill>
            <a:miter lim="800000"/>
            <a:headEnd/>
            <a:tailEnd/>
          </a:ln>
        </p:spPr>
        <p:txBody>
          <a:bodyPr anchor="ctr"/>
          <a:lstStyle/>
          <a:p>
            <a:pPr algn="ctr">
              <a:spcBef>
                <a:spcPct val="50000"/>
              </a:spcBef>
            </a:pPr>
            <a:r>
              <a:rPr lang="en-US">
                <a:solidFill>
                  <a:srgbClr val="0033CC"/>
                </a:solidFill>
                <a:latin typeface="Arial" charset="0"/>
              </a:rPr>
              <a:t>body of outer loop</a:t>
            </a:r>
            <a:endParaRPr lang="en-US">
              <a:latin typeface="Arial" charset="0"/>
            </a:endParaRPr>
          </a:p>
        </p:txBody>
      </p:sp>
      <p:sp>
        <p:nvSpPr>
          <p:cNvPr id="96265" name="Rectangle 9"/>
          <p:cNvSpPr>
            <a:spLocks noChangeArrowheads="1"/>
          </p:cNvSpPr>
          <p:nvPr/>
        </p:nvSpPr>
        <p:spPr bwMode="auto">
          <a:xfrm>
            <a:off x="4876801" y="4800600"/>
            <a:ext cx="3522663" cy="1651000"/>
          </a:xfrm>
          <a:prstGeom prst="rect">
            <a:avLst/>
          </a:prstGeom>
          <a:solidFill>
            <a:srgbClr val="99CCFF"/>
          </a:solidFill>
          <a:ln w="12700">
            <a:noFill/>
            <a:miter lim="800000"/>
            <a:headEnd/>
            <a:tailEnd/>
          </a:ln>
        </p:spPr>
        <p:txBody>
          <a:bodyPr wrap="none" anchor="ctr"/>
          <a:lstStyle/>
          <a:p>
            <a:endParaRPr lang="en-US"/>
          </a:p>
        </p:txBody>
      </p:sp>
      <p:sp>
        <p:nvSpPr>
          <p:cNvPr id="96266" name="AutoShape 10"/>
          <p:cNvSpPr>
            <a:spLocks noChangeArrowheads="1"/>
          </p:cNvSpPr>
          <p:nvPr/>
        </p:nvSpPr>
        <p:spPr bwMode="auto">
          <a:xfrm>
            <a:off x="5021264" y="4927600"/>
            <a:ext cx="3265487" cy="1403350"/>
          </a:xfrm>
          <a:prstGeom prst="roundRect">
            <a:avLst>
              <a:gd name="adj" fmla="val 16667"/>
            </a:avLst>
          </a:prstGeom>
          <a:solidFill>
            <a:schemeClr val="bg1"/>
          </a:solidFill>
          <a:ln w="12700">
            <a:noFill/>
            <a:round/>
            <a:headEnd/>
            <a:tailEnd/>
          </a:ln>
        </p:spPr>
        <p:txBody>
          <a:bodyPr wrap="none" anchor="ctr"/>
          <a:lstStyle/>
          <a:p>
            <a:endParaRPr lang="en-US"/>
          </a:p>
        </p:txBody>
      </p:sp>
      <p:sp>
        <p:nvSpPr>
          <p:cNvPr id="96267" name="Text Box 11"/>
          <p:cNvSpPr txBox="1">
            <a:spLocks noChangeArrowheads="1"/>
          </p:cNvSpPr>
          <p:nvPr/>
        </p:nvSpPr>
        <p:spPr bwMode="auto">
          <a:xfrm>
            <a:off x="3771900" y="5286376"/>
            <a:ext cx="941283" cy="369332"/>
          </a:xfrm>
          <a:prstGeom prst="rect">
            <a:avLst/>
          </a:prstGeom>
          <a:noFill/>
          <a:ln w="12700">
            <a:noFill/>
            <a:miter lim="800000"/>
            <a:headEnd/>
            <a:tailEnd/>
          </a:ln>
        </p:spPr>
        <p:txBody>
          <a:bodyPr wrap="none">
            <a:spAutoFit/>
          </a:bodyPr>
          <a:lstStyle/>
          <a:p>
            <a:r>
              <a:rPr lang="en-US" sz="1800">
                <a:latin typeface="Arial" charset="0"/>
              </a:rPr>
              <a:t>Output:</a:t>
            </a:r>
          </a:p>
        </p:txBody>
      </p:sp>
      <p:sp>
        <p:nvSpPr>
          <p:cNvPr id="96268" name="Text Box 12"/>
          <p:cNvSpPr txBox="1">
            <a:spLocks noChangeArrowheads="1"/>
          </p:cNvSpPr>
          <p:nvPr/>
        </p:nvSpPr>
        <p:spPr bwMode="auto">
          <a:xfrm>
            <a:off x="5197475" y="4968877"/>
            <a:ext cx="761747" cy="1200329"/>
          </a:xfrm>
          <a:prstGeom prst="rect">
            <a:avLst/>
          </a:prstGeom>
          <a:noFill/>
          <a:ln w="12700">
            <a:noFill/>
            <a:miter lim="800000"/>
            <a:headEnd/>
            <a:tailEnd/>
          </a:ln>
        </p:spPr>
        <p:txBody>
          <a:bodyPr wrap="none">
            <a:spAutoFit/>
          </a:bodyPr>
          <a:lstStyle/>
          <a:p>
            <a:r>
              <a:rPr lang="en-US" b="1"/>
              <a:t>*****</a:t>
            </a:r>
          </a:p>
          <a:p>
            <a:r>
              <a:rPr lang="en-US" b="1"/>
              <a:t>*****</a:t>
            </a:r>
          </a:p>
          <a:p>
            <a:r>
              <a:rPr lang="en-US" b="1"/>
              <a:t>*****</a:t>
            </a:r>
          </a:p>
          <a:p>
            <a:r>
              <a:rPr lang="en-US" b="1"/>
              <a:t>*****</a:t>
            </a:r>
          </a:p>
        </p:txBody>
      </p:sp>
    </p:spTree>
    <p:extLst>
      <p:ext uri="{BB962C8B-B14F-4D97-AF65-F5344CB8AC3E}">
        <p14:creationId xmlns:p14="http://schemas.microsoft.com/office/powerpoint/2010/main" val="669005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449" y="274638"/>
            <a:ext cx="7317105" cy="868362"/>
          </a:xfrm>
        </p:spPr>
        <p:txBody>
          <a:bodyPr>
            <a:normAutofit/>
          </a:bodyPr>
          <a:lstStyle/>
          <a:p>
            <a:pPr algn="ctr"/>
            <a:r>
              <a:rPr lang="en-US" b="1" dirty="0" smtClean="0"/>
              <a:t>Enhanced for loop</a:t>
            </a:r>
            <a:endParaRPr lang="en-US" dirty="0"/>
          </a:p>
        </p:txBody>
      </p:sp>
      <p:sp>
        <p:nvSpPr>
          <p:cNvPr id="3" name="Content Placeholder 2"/>
          <p:cNvSpPr>
            <a:spLocks noGrp="1"/>
          </p:cNvSpPr>
          <p:nvPr>
            <p:ph idx="1"/>
          </p:nvPr>
        </p:nvSpPr>
        <p:spPr>
          <a:xfrm>
            <a:off x="113138" y="1143000"/>
            <a:ext cx="8689063" cy="5029200"/>
          </a:xfrm>
        </p:spPr>
        <p:txBody>
          <a:bodyPr>
            <a:noAutofit/>
          </a:bodyPr>
          <a:lstStyle/>
          <a:p>
            <a:pPr>
              <a:lnSpc>
                <a:spcPct val="100000"/>
              </a:lnSpc>
            </a:pPr>
            <a:r>
              <a:rPr lang="en-US" sz="1400" dirty="0" smtClean="0">
                <a:solidFill>
                  <a:schemeClr val="tx2"/>
                </a:solidFill>
                <a:latin typeface="Times New Roman" pitchFamily="18" charset="0"/>
                <a:cs typeface="Times New Roman" pitchFamily="18" charset="0"/>
              </a:rPr>
              <a:t>Enhanced for loop is useful when scanning the array instead of using for loop. </a:t>
            </a:r>
          </a:p>
          <a:p>
            <a:pPr>
              <a:lnSpc>
                <a:spcPct val="100000"/>
              </a:lnSpc>
            </a:pPr>
            <a:r>
              <a:rPr lang="en-US" sz="1400" dirty="0" smtClean="0">
                <a:solidFill>
                  <a:schemeClr val="tx2"/>
                </a:solidFill>
                <a:latin typeface="Times New Roman" pitchFamily="18" charset="0"/>
                <a:cs typeface="Times New Roman" pitchFamily="18" charset="0"/>
              </a:rPr>
              <a:t>Syntax of enhanced for loop is:</a:t>
            </a:r>
            <a:br>
              <a:rPr lang="en-US" sz="1400" dirty="0" smtClean="0">
                <a:solidFill>
                  <a:schemeClr val="tx2"/>
                </a:solidFill>
                <a:latin typeface="Times New Roman" pitchFamily="18" charset="0"/>
                <a:cs typeface="Times New Roman" pitchFamily="18" charset="0"/>
              </a:rPr>
            </a:br>
            <a:r>
              <a:rPr lang="en-US" sz="1400" dirty="0" smtClean="0">
                <a:solidFill>
                  <a:schemeClr val="tx2"/>
                </a:solidFill>
                <a:latin typeface="Times New Roman" pitchFamily="18" charset="0"/>
                <a:cs typeface="Times New Roman" pitchFamily="18" charset="0"/>
              </a:rPr>
              <a:t>for (</a:t>
            </a:r>
            <a:r>
              <a:rPr lang="en-US" sz="1400" dirty="0" err="1" smtClean="0">
                <a:solidFill>
                  <a:schemeClr val="tx2"/>
                </a:solidFill>
                <a:latin typeface="Times New Roman" pitchFamily="18" charset="0"/>
                <a:cs typeface="Times New Roman" pitchFamily="18" charset="0"/>
              </a:rPr>
              <a:t>data_type</a:t>
            </a:r>
            <a:r>
              <a:rPr lang="en-US" sz="1400" dirty="0" smtClean="0">
                <a:solidFill>
                  <a:schemeClr val="tx2"/>
                </a:solidFill>
                <a:latin typeface="Times New Roman" pitchFamily="18" charset="0"/>
                <a:cs typeface="Times New Roman" pitchFamily="18" charset="0"/>
              </a:rPr>
              <a:t> variable: </a:t>
            </a:r>
            <a:r>
              <a:rPr lang="en-US" sz="1400" dirty="0" err="1" smtClean="0">
                <a:solidFill>
                  <a:schemeClr val="tx2"/>
                </a:solidFill>
                <a:latin typeface="Times New Roman" pitchFamily="18" charset="0"/>
                <a:cs typeface="Times New Roman" pitchFamily="18" charset="0"/>
              </a:rPr>
              <a:t>array_name</a:t>
            </a:r>
            <a:r>
              <a:rPr lang="en-US" sz="1400" dirty="0" smtClean="0">
                <a:solidFill>
                  <a:schemeClr val="tx2"/>
                </a:solidFill>
                <a:latin typeface="Times New Roman" pitchFamily="18" charset="0"/>
                <a:cs typeface="Times New Roman" pitchFamily="18" charset="0"/>
              </a:rPr>
              <a:t>)</a:t>
            </a:r>
          </a:p>
          <a:p>
            <a:pPr>
              <a:lnSpc>
                <a:spcPct val="100000"/>
              </a:lnSpc>
            </a:pPr>
            <a:r>
              <a:rPr lang="en-US" sz="1400" dirty="0" smtClean="0">
                <a:solidFill>
                  <a:schemeClr val="tx2"/>
                </a:solidFill>
                <a:latin typeface="Times New Roman" pitchFamily="18" charset="0"/>
                <a:cs typeface="Times New Roman" pitchFamily="18" charset="0"/>
              </a:rPr>
              <a:t>Here </a:t>
            </a:r>
            <a:r>
              <a:rPr lang="en-US" sz="1400" dirty="0" err="1" smtClean="0">
                <a:solidFill>
                  <a:schemeClr val="tx2"/>
                </a:solidFill>
                <a:latin typeface="Times New Roman" pitchFamily="18" charset="0"/>
                <a:cs typeface="Times New Roman" pitchFamily="18" charset="0"/>
              </a:rPr>
              <a:t>array_name</a:t>
            </a:r>
            <a:r>
              <a:rPr lang="en-US" sz="1400" dirty="0" smtClean="0">
                <a:solidFill>
                  <a:schemeClr val="tx2"/>
                </a:solidFill>
                <a:latin typeface="Times New Roman" pitchFamily="18" charset="0"/>
                <a:cs typeface="Times New Roman" pitchFamily="18" charset="0"/>
              </a:rPr>
              <a:t> is the name of array.</a:t>
            </a:r>
          </a:p>
          <a:p>
            <a:pPr>
              <a:lnSpc>
                <a:spcPct val="100000"/>
              </a:lnSpc>
            </a:pPr>
            <a:r>
              <a:rPr lang="en-US" sz="1400" dirty="0" smtClean="0">
                <a:solidFill>
                  <a:schemeClr val="tx2"/>
                </a:solidFill>
                <a:latin typeface="Times New Roman" pitchFamily="18" charset="0"/>
                <a:cs typeface="Times New Roman" pitchFamily="18" charset="0"/>
              </a:rPr>
              <a:t>class </a:t>
            </a:r>
            <a:r>
              <a:rPr lang="en-US" sz="1400" dirty="0" err="1" smtClean="0">
                <a:solidFill>
                  <a:schemeClr val="tx2"/>
                </a:solidFill>
                <a:latin typeface="Times New Roman" pitchFamily="18" charset="0"/>
                <a:cs typeface="Times New Roman" pitchFamily="18" charset="0"/>
              </a:rPr>
              <a:t>EnhancedForLoop</a:t>
            </a: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  public static void main(String[] </a:t>
            </a:r>
            <a:r>
              <a:rPr lang="en-US" sz="1400" dirty="0" err="1" smtClean="0">
                <a:solidFill>
                  <a:schemeClr val="tx2"/>
                </a:solidFill>
                <a:latin typeface="Times New Roman" pitchFamily="18" charset="0"/>
                <a:cs typeface="Times New Roman" pitchFamily="18" charset="0"/>
              </a:rPr>
              <a:t>args</a:t>
            </a: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    </a:t>
            </a:r>
            <a:r>
              <a:rPr lang="en-US" sz="1400" dirty="0" err="1" smtClean="0">
                <a:solidFill>
                  <a:schemeClr val="tx2"/>
                </a:solidFill>
                <a:latin typeface="Times New Roman" pitchFamily="18" charset="0"/>
                <a:cs typeface="Times New Roman" pitchFamily="18" charset="0"/>
              </a:rPr>
              <a:t>int</a:t>
            </a:r>
            <a:r>
              <a:rPr lang="en-US" sz="1400" dirty="0" smtClean="0">
                <a:solidFill>
                  <a:schemeClr val="tx2"/>
                </a:solidFill>
                <a:latin typeface="Times New Roman" pitchFamily="18" charset="0"/>
                <a:cs typeface="Times New Roman" pitchFamily="18" charset="0"/>
              </a:rPr>
              <a:t> primes[] = { 2, 3, 5, 7, 11, 13, 17, 19, 23, 29};</a:t>
            </a:r>
          </a:p>
          <a:p>
            <a:pPr>
              <a:lnSpc>
                <a:spcPct val="100000"/>
              </a:lnSpc>
            </a:pPr>
            <a:r>
              <a:rPr lang="en-US" sz="1400" dirty="0" smtClean="0">
                <a:solidFill>
                  <a:schemeClr val="tx2"/>
                </a:solidFill>
                <a:latin typeface="Times New Roman" pitchFamily="18" charset="0"/>
                <a:cs typeface="Times New Roman" pitchFamily="18" charset="0"/>
              </a:rPr>
              <a:t>    for (</a:t>
            </a:r>
            <a:r>
              <a:rPr lang="en-US" sz="1400" dirty="0" err="1" smtClean="0">
                <a:solidFill>
                  <a:schemeClr val="tx2"/>
                </a:solidFill>
                <a:latin typeface="Times New Roman" pitchFamily="18" charset="0"/>
                <a:cs typeface="Times New Roman" pitchFamily="18" charset="0"/>
              </a:rPr>
              <a:t>int</a:t>
            </a:r>
            <a:r>
              <a:rPr lang="en-US" sz="1400" dirty="0" smtClean="0">
                <a:solidFill>
                  <a:schemeClr val="tx2"/>
                </a:solidFill>
                <a:latin typeface="Times New Roman" pitchFamily="18" charset="0"/>
                <a:cs typeface="Times New Roman" pitchFamily="18" charset="0"/>
              </a:rPr>
              <a:t> t: primes) {</a:t>
            </a:r>
          </a:p>
          <a:p>
            <a:pPr>
              <a:lnSpc>
                <a:spcPct val="100000"/>
              </a:lnSpc>
            </a:pPr>
            <a:r>
              <a:rPr lang="en-US" sz="1400" dirty="0" smtClean="0">
                <a:solidFill>
                  <a:schemeClr val="tx2"/>
                </a:solidFill>
                <a:latin typeface="Times New Roman" pitchFamily="18" charset="0"/>
                <a:cs typeface="Times New Roman" pitchFamily="18" charset="0"/>
              </a:rPr>
              <a:t>      </a:t>
            </a:r>
            <a:r>
              <a:rPr lang="en-US" sz="1400" dirty="0" err="1" smtClean="0">
                <a:solidFill>
                  <a:schemeClr val="tx2"/>
                </a:solidFill>
                <a:latin typeface="Times New Roman" pitchFamily="18" charset="0"/>
                <a:cs typeface="Times New Roman" pitchFamily="18" charset="0"/>
              </a:rPr>
              <a:t>System.out.println</a:t>
            </a:r>
            <a:r>
              <a:rPr lang="en-US" sz="1400" dirty="0" smtClean="0">
                <a:solidFill>
                  <a:schemeClr val="tx2"/>
                </a:solidFill>
                <a:latin typeface="Times New Roman" pitchFamily="18" charset="0"/>
                <a:cs typeface="Times New Roman" pitchFamily="18" charset="0"/>
              </a:rPr>
              <a:t>(t); </a:t>
            </a:r>
          </a:p>
          <a:p>
            <a:pPr>
              <a:lnSpc>
                <a:spcPct val="100000"/>
              </a:lnSpc>
            </a:pP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  }</a:t>
            </a:r>
          </a:p>
          <a:p>
            <a:pPr>
              <a:lnSpc>
                <a:spcPct val="100000"/>
              </a:lnSpc>
            </a:pPr>
            <a:r>
              <a:rPr lang="en-US" sz="1400" dirty="0" smtClean="0">
                <a:solidFill>
                  <a:schemeClr val="tx2"/>
                </a:solidFill>
                <a:latin typeface="Times New Roman" pitchFamily="18" charset="0"/>
                <a:cs typeface="Times New Roman" pitchFamily="18" charset="0"/>
              </a:rPr>
              <a:t>}</a:t>
            </a:r>
          </a:p>
          <a:p>
            <a:pPr>
              <a:lnSpc>
                <a:spcPct val="100000"/>
              </a:lnSpc>
            </a:pPr>
            <a:endParaRPr lang="en-US" sz="1400" dirty="0">
              <a:solidFill>
                <a:schemeClr val="tx2"/>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85</a:t>
            </a:fld>
            <a:endParaRPr lang="en-US"/>
          </a:p>
        </p:txBody>
      </p:sp>
    </p:spTree>
    <p:extLst>
      <p:ext uri="{BB962C8B-B14F-4D97-AF65-F5344CB8AC3E}">
        <p14:creationId xmlns:p14="http://schemas.microsoft.com/office/powerpoint/2010/main" val="168195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304800"/>
          </a:xfrm>
        </p:spPr>
        <p:txBody>
          <a:bodyPr>
            <a:normAutofit fontScale="90000"/>
          </a:bodyPr>
          <a:lstStyle/>
          <a:p>
            <a:pPr algn="ctr"/>
            <a:r>
              <a:rPr lang="en-US" b="1" dirty="0" smtClean="0"/>
              <a:t>For-each loop (Advanced/Enhanced For loop)</a:t>
            </a:r>
            <a:endParaRPr lang="en-US" dirty="0"/>
          </a:p>
        </p:txBody>
      </p:sp>
      <p:sp>
        <p:nvSpPr>
          <p:cNvPr id="3" name="Content Placeholder 2"/>
          <p:cNvSpPr>
            <a:spLocks noGrp="1"/>
          </p:cNvSpPr>
          <p:nvPr>
            <p:ph idx="1"/>
          </p:nvPr>
        </p:nvSpPr>
        <p:spPr>
          <a:xfrm>
            <a:off x="1" y="685800"/>
            <a:ext cx="9143999" cy="5638800"/>
          </a:xfrm>
        </p:spPr>
        <p:txBody>
          <a:bodyPr>
            <a:normAutofit lnSpcReduction="10000"/>
          </a:bodyPr>
          <a:lstStyle/>
          <a:p>
            <a:r>
              <a:rPr lang="en-US" dirty="0" smtClean="0"/>
              <a:t>The for-each loop introduced in Java5. It is mainly used to traverse array or collection elements. The advantage of for-each loop is that it eliminates the possibility of bugs and makes the code more readable.</a:t>
            </a:r>
          </a:p>
          <a:p>
            <a:r>
              <a:rPr lang="en-US" b="1" dirty="0" smtClean="0"/>
              <a:t>Advantage of for-each loop:</a:t>
            </a:r>
            <a:r>
              <a:rPr lang="en-US" dirty="0" smtClean="0"/>
              <a:t> </a:t>
            </a:r>
          </a:p>
          <a:p>
            <a:r>
              <a:rPr lang="en-US" dirty="0" smtClean="0"/>
              <a:t>It makes the code more readable.</a:t>
            </a:r>
          </a:p>
          <a:p>
            <a:r>
              <a:rPr lang="en-US" dirty="0" smtClean="0"/>
              <a:t>It eliminates the possibility of programming errors.</a:t>
            </a:r>
          </a:p>
          <a:p>
            <a:pPr>
              <a:buNone/>
            </a:pPr>
            <a:endParaRPr lang="en-US" dirty="0" smtClean="0"/>
          </a:p>
          <a:p>
            <a:r>
              <a:rPr lang="en-US" b="1" dirty="0" smtClean="0"/>
              <a:t>Syntax of for-each loop:</a:t>
            </a:r>
            <a:endParaRPr lang="en-US" dirty="0" smtClean="0"/>
          </a:p>
          <a:p>
            <a:r>
              <a:rPr lang="en-US" dirty="0" smtClean="0"/>
              <a:t>for(</a:t>
            </a:r>
            <a:r>
              <a:rPr lang="en-US" dirty="0" err="1" smtClean="0"/>
              <a:t>data_type</a:t>
            </a:r>
            <a:r>
              <a:rPr lang="en-US" dirty="0" smtClean="0"/>
              <a:t> variable : array | collection){}  </a:t>
            </a:r>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86</a:t>
            </a:fld>
            <a:endParaRPr lang="en-US"/>
          </a:p>
        </p:txBody>
      </p:sp>
    </p:spTree>
    <p:extLst>
      <p:ext uri="{BB962C8B-B14F-4D97-AF65-F5344CB8AC3E}">
        <p14:creationId xmlns:p14="http://schemas.microsoft.com/office/powerpoint/2010/main" val="319176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New features from Java 5 to Java 7</a:t>
            </a:r>
            <a:r>
              <a:rPr lang="en-US" dirty="0" smtClean="0"/>
              <a:t/>
            </a:r>
            <a:br>
              <a:rPr lang="en-US" dirty="0" smtClean="0"/>
            </a:br>
            <a:endParaRPr lang="en-US" dirty="0"/>
          </a:p>
        </p:txBody>
      </p:sp>
      <p:sp>
        <p:nvSpPr>
          <p:cNvPr id="3" name="Content Placeholder 2"/>
          <p:cNvSpPr>
            <a:spLocks noGrp="1"/>
          </p:cNvSpPr>
          <p:nvPr>
            <p:ph idx="1"/>
          </p:nvPr>
        </p:nvSpPr>
        <p:spPr>
          <a:xfrm>
            <a:off x="913449" y="1219200"/>
            <a:ext cx="7317105" cy="4953000"/>
          </a:xfrm>
        </p:spPr>
        <p:txBody>
          <a:bodyPr>
            <a:normAutofit fontScale="77500" lnSpcReduction="20000"/>
          </a:bodyPr>
          <a:lstStyle/>
          <a:p>
            <a:r>
              <a:rPr lang="en-US" b="1" dirty="0" smtClean="0">
                <a:solidFill>
                  <a:schemeClr val="tx2"/>
                </a:solidFill>
              </a:rPr>
              <a:t>JAVA 5 Features</a:t>
            </a:r>
            <a:endParaRPr lang="en-US" dirty="0" smtClean="0">
              <a:solidFill>
                <a:schemeClr val="tx2"/>
              </a:solidFill>
            </a:endParaRPr>
          </a:p>
          <a:p>
            <a:r>
              <a:rPr lang="en-US" dirty="0" smtClean="0">
                <a:solidFill>
                  <a:schemeClr val="tx2"/>
                </a:solidFill>
              </a:rPr>
              <a:t>The important features of J2SE 5 are generics and assertions. Others are auto-boxing, </a:t>
            </a:r>
            <a:r>
              <a:rPr lang="en-US" dirty="0" err="1" smtClean="0">
                <a:solidFill>
                  <a:schemeClr val="tx2"/>
                </a:solidFill>
              </a:rPr>
              <a:t>enum</a:t>
            </a:r>
            <a:r>
              <a:rPr lang="en-US" dirty="0" smtClean="0">
                <a:solidFill>
                  <a:schemeClr val="tx2"/>
                </a:solidFill>
              </a:rPr>
              <a:t>,  </a:t>
            </a:r>
            <a:r>
              <a:rPr lang="en-US" dirty="0" err="1" smtClean="0">
                <a:solidFill>
                  <a:schemeClr val="tx2"/>
                </a:solidFill>
              </a:rPr>
              <a:t>var-args</a:t>
            </a:r>
            <a:r>
              <a:rPr lang="en-US" dirty="0" smtClean="0">
                <a:solidFill>
                  <a:schemeClr val="tx2"/>
                </a:solidFill>
              </a:rPr>
              <a:t>, static import, for-each loop (enhanced for loop etc.</a:t>
            </a:r>
          </a:p>
          <a:p>
            <a:r>
              <a:rPr lang="en-US" dirty="0" smtClean="0">
                <a:solidFill>
                  <a:schemeClr val="tx2"/>
                </a:solidFill>
              </a:rPr>
              <a:t> </a:t>
            </a:r>
          </a:p>
          <a:p>
            <a:pPr lvl="0"/>
            <a:r>
              <a:rPr lang="en-US" dirty="0" smtClean="0">
                <a:solidFill>
                  <a:schemeClr val="tx2"/>
                </a:solidFill>
              </a:rPr>
              <a:t>For-each loop (Java 5)</a:t>
            </a:r>
          </a:p>
          <a:p>
            <a:pPr lvl="0"/>
            <a:r>
              <a:rPr lang="en-US" dirty="0" err="1" smtClean="0">
                <a:solidFill>
                  <a:schemeClr val="tx2"/>
                </a:solidFill>
              </a:rPr>
              <a:t>Varargs</a:t>
            </a:r>
            <a:r>
              <a:rPr lang="en-US" dirty="0" smtClean="0">
                <a:solidFill>
                  <a:schemeClr val="tx2"/>
                </a:solidFill>
              </a:rPr>
              <a:t> (Java 5)</a:t>
            </a:r>
          </a:p>
          <a:p>
            <a:pPr lvl="0"/>
            <a:r>
              <a:rPr lang="en-US" dirty="0" smtClean="0">
                <a:solidFill>
                  <a:schemeClr val="tx2"/>
                </a:solidFill>
              </a:rPr>
              <a:t>Static Import (Java 5)</a:t>
            </a:r>
          </a:p>
          <a:p>
            <a:pPr lvl="0"/>
            <a:r>
              <a:rPr lang="en-US" dirty="0" smtClean="0">
                <a:solidFill>
                  <a:schemeClr val="tx2"/>
                </a:solidFill>
              </a:rPr>
              <a:t>Auto boxing and </a:t>
            </a:r>
            <a:r>
              <a:rPr lang="en-US" dirty="0" err="1" smtClean="0">
                <a:solidFill>
                  <a:schemeClr val="tx2"/>
                </a:solidFill>
              </a:rPr>
              <a:t>Unboxing</a:t>
            </a:r>
            <a:r>
              <a:rPr lang="en-US" dirty="0" smtClean="0">
                <a:solidFill>
                  <a:schemeClr val="tx2"/>
                </a:solidFill>
              </a:rPr>
              <a:t> (Java 5)</a:t>
            </a:r>
          </a:p>
          <a:p>
            <a:pPr lvl="0"/>
            <a:r>
              <a:rPr lang="en-US" dirty="0" err="1" smtClean="0">
                <a:solidFill>
                  <a:schemeClr val="tx2"/>
                </a:solidFill>
              </a:rPr>
              <a:t>Enum</a:t>
            </a:r>
            <a:r>
              <a:rPr lang="en-US" dirty="0" smtClean="0">
                <a:solidFill>
                  <a:schemeClr val="tx2"/>
                </a:solidFill>
              </a:rPr>
              <a:t> (Java 5)</a:t>
            </a:r>
          </a:p>
          <a:p>
            <a:pPr lvl="0"/>
            <a:r>
              <a:rPr lang="en-US" dirty="0" smtClean="0">
                <a:solidFill>
                  <a:schemeClr val="tx2"/>
                </a:solidFill>
              </a:rPr>
              <a:t>Covariant Return Type (Java 5)</a:t>
            </a:r>
          </a:p>
          <a:p>
            <a:pPr lvl="0"/>
            <a:r>
              <a:rPr lang="en-US" dirty="0" smtClean="0">
                <a:solidFill>
                  <a:schemeClr val="tx2"/>
                </a:solidFill>
              </a:rPr>
              <a:t>Annotation (Java 5)</a:t>
            </a:r>
          </a:p>
          <a:p>
            <a:pPr lvl="0"/>
            <a:r>
              <a:rPr lang="en-US" dirty="0" smtClean="0">
                <a:solidFill>
                  <a:schemeClr val="tx2"/>
                </a:solidFill>
              </a:rPr>
              <a:t>Generics (Java 5)</a:t>
            </a:r>
          </a:p>
          <a:p>
            <a:endParaRPr lang="en-US" dirty="0">
              <a:solidFill>
                <a:schemeClr val="tx2"/>
              </a:solidFill>
            </a:endParaRPr>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87</a:t>
            </a:fld>
            <a:endParaRPr lang="en-US"/>
          </a:p>
        </p:txBody>
      </p:sp>
    </p:spTree>
    <p:extLst>
      <p:ext uri="{BB962C8B-B14F-4D97-AF65-F5344CB8AC3E}">
        <p14:creationId xmlns:p14="http://schemas.microsoft.com/office/powerpoint/2010/main" val="59334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JavaSE</a:t>
            </a:r>
            <a:r>
              <a:rPr lang="en-US" b="1" dirty="0" smtClean="0"/>
              <a:t> 6 Features</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The important feature of </a:t>
            </a:r>
            <a:r>
              <a:rPr lang="en-US" dirty="0" err="1" smtClean="0"/>
              <a:t>JavaSE</a:t>
            </a:r>
            <a:r>
              <a:rPr lang="en-US" dirty="0" smtClean="0"/>
              <a:t> 6 is </a:t>
            </a:r>
            <a:r>
              <a:rPr lang="en-US" dirty="0" err="1" smtClean="0"/>
              <a:t>premain</a:t>
            </a:r>
            <a:r>
              <a:rPr lang="en-US" dirty="0" smtClean="0"/>
              <a:t> method (also known as instrumentation).</a:t>
            </a:r>
          </a:p>
          <a:p>
            <a:r>
              <a:rPr lang="en-US" dirty="0" smtClean="0"/>
              <a:t> </a:t>
            </a:r>
          </a:p>
          <a:p>
            <a:r>
              <a:rPr lang="en-US" dirty="0" smtClean="0"/>
              <a:t>Instrumentation</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88</a:t>
            </a:fld>
            <a:endParaRPr lang="en-US"/>
          </a:p>
        </p:txBody>
      </p:sp>
    </p:spTree>
    <p:extLst>
      <p:ext uri="{BB962C8B-B14F-4D97-AF65-F5344CB8AC3E}">
        <p14:creationId xmlns:p14="http://schemas.microsoft.com/office/powerpoint/2010/main" val="321222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JavaSE</a:t>
            </a:r>
            <a:r>
              <a:rPr lang="en-US" b="1" dirty="0" smtClean="0"/>
              <a:t> 7 Features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important features of </a:t>
            </a:r>
            <a:r>
              <a:rPr lang="en-US" dirty="0" err="1" smtClean="0"/>
              <a:t>JavaSE</a:t>
            </a:r>
            <a:r>
              <a:rPr lang="en-US" dirty="0" smtClean="0"/>
              <a:t> 7 are try with resource, catching multiple exceptions etc.</a:t>
            </a:r>
          </a:p>
          <a:p>
            <a:r>
              <a:rPr lang="en-US" dirty="0" smtClean="0"/>
              <a:t> </a:t>
            </a:r>
          </a:p>
          <a:p>
            <a:r>
              <a:rPr lang="en-US" dirty="0" smtClean="0"/>
              <a:t>String in switch statement (Java 7)</a:t>
            </a:r>
          </a:p>
          <a:p>
            <a:r>
              <a:rPr lang="en-US" dirty="0" smtClean="0"/>
              <a:t>Binary Literals (Java 7)</a:t>
            </a:r>
          </a:p>
          <a:p>
            <a:r>
              <a:rPr lang="en-US" dirty="0" smtClean="0"/>
              <a:t>The try-with-resources (Java 7)</a:t>
            </a:r>
          </a:p>
          <a:p>
            <a:r>
              <a:rPr lang="en-US" dirty="0" smtClean="0"/>
              <a:t>Caching Multiple Exceptions by single catch (Java 7)</a:t>
            </a:r>
          </a:p>
          <a:p>
            <a:r>
              <a:rPr lang="en-US" dirty="0" smtClean="0"/>
              <a:t>Underscores in Numeric Literals (Java 7)</a:t>
            </a:r>
          </a:p>
          <a:p>
            <a:endParaRPr lang="en-US" dirty="0"/>
          </a:p>
        </p:txBody>
      </p:sp>
      <p:sp>
        <p:nvSpPr>
          <p:cNvPr id="4" name="Footer Placeholder 3"/>
          <p:cNvSpPr>
            <a:spLocks noGrp="1"/>
          </p:cNvSpPr>
          <p:nvPr>
            <p:ph type="ftr" sz="quarter" idx="11"/>
          </p:nvPr>
        </p:nvSpPr>
        <p:spPr/>
        <p:txBody>
          <a:bodyPr/>
          <a:lstStyle/>
          <a:p>
            <a:r>
              <a:rPr lang="en-US" smtClean="0"/>
              <a:t>SRM University</a:t>
            </a:r>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89</a:t>
            </a:fld>
            <a:endParaRPr lang="en-US"/>
          </a:p>
        </p:txBody>
      </p:sp>
    </p:spTree>
    <p:extLst>
      <p:ext uri="{BB962C8B-B14F-4D97-AF65-F5344CB8AC3E}">
        <p14:creationId xmlns:p14="http://schemas.microsoft.com/office/powerpoint/2010/main" val="29118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09600" y="838200"/>
            <a:ext cx="6934200" cy="411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auto">
          <a:xfrm>
            <a:off x="1066800" y="1143000"/>
            <a:ext cx="6477000" cy="3505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Grp="1" noChangeArrowheads="1"/>
          </p:cNvSpPr>
          <p:nvPr>
            <p:ph type="title"/>
          </p:nvPr>
        </p:nvSpPr>
        <p:spPr>
          <a:xfrm>
            <a:off x="685800" y="152400"/>
            <a:ext cx="7772400" cy="533400"/>
          </a:xfrm>
        </p:spPr>
        <p:txBody>
          <a:bodyPr>
            <a:normAutofit fontScale="90000"/>
          </a:bodyPr>
          <a:lstStyle/>
          <a:p>
            <a:r>
              <a:rPr lang="en-US" smtClean="0"/>
              <a:t>Relational Operator Examples</a:t>
            </a:r>
          </a:p>
        </p:txBody>
      </p:sp>
      <p:sp>
        <p:nvSpPr>
          <p:cNvPr id="58373" name="AutoShape 5"/>
          <p:cNvSpPr>
            <a:spLocks noChangeArrowheads="1"/>
          </p:cNvSpPr>
          <p:nvPr/>
        </p:nvSpPr>
        <p:spPr bwMode="auto">
          <a:xfrm rot="1935010">
            <a:off x="3276600" y="4495800"/>
            <a:ext cx="2209800" cy="762000"/>
          </a:xfrm>
          <a:prstGeom prst="rightArrow">
            <a:avLst>
              <a:gd name="adj1" fmla="val 49370"/>
              <a:gd name="adj2" fmla="val 47769"/>
            </a:avLst>
          </a:prstGeom>
          <a:gradFill rotWithShape="0">
            <a:gsLst>
              <a:gs pos="0">
                <a:schemeClr val="accent2">
                  <a:gamma/>
                  <a:tint val="0"/>
                  <a:invGamma/>
                </a:schemeClr>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8374" name="Rectangle 6"/>
          <p:cNvSpPr>
            <a:spLocks noChangeArrowheads="1"/>
          </p:cNvSpPr>
          <p:nvPr/>
        </p:nvSpPr>
        <p:spPr bwMode="auto">
          <a:xfrm>
            <a:off x="1447800" y="1371600"/>
            <a:ext cx="6096000" cy="3048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Rectangle 7"/>
          <p:cNvSpPr>
            <a:spLocks noChangeArrowheads="1"/>
          </p:cNvSpPr>
          <p:nvPr/>
        </p:nvSpPr>
        <p:spPr bwMode="auto">
          <a:xfrm>
            <a:off x="1447800" y="1447800"/>
            <a:ext cx="6096000" cy="2286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 name="Rectangle 8"/>
          <p:cNvSpPr>
            <a:spLocks noChangeArrowheads="1"/>
          </p:cNvSpPr>
          <p:nvPr/>
        </p:nvSpPr>
        <p:spPr bwMode="auto">
          <a:xfrm>
            <a:off x="1447800" y="1676400"/>
            <a:ext cx="6096000" cy="533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Rectangle 9"/>
          <p:cNvSpPr>
            <a:spLocks noChangeArrowheads="1"/>
          </p:cNvSpPr>
          <p:nvPr/>
        </p:nvSpPr>
        <p:spPr bwMode="auto">
          <a:xfrm>
            <a:off x="1447800" y="2438400"/>
            <a:ext cx="6096000" cy="1219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8" name="Rectangle 10"/>
          <p:cNvSpPr>
            <a:spLocks noChangeArrowheads="1"/>
          </p:cNvSpPr>
          <p:nvPr/>
        </p:nvSpPr>
        <p:spPr bwMode="auto">
          <a:xfrm>
            <a:off x="1447800" y="3733800"/>
            <a:ext cx="6096000" cy="762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Rectangle 11"/>
          <p:cNvSpPr>
            <a:spLocks noGrp="1" noChangeArrowheads="1"/>
          </p:cNvSpPr>
          <p:nvPr>
            <p:ph type="body" idx="1"/>
          </p:nvPr>
        </p:nvSpPr>
        <p:spPr>
          <a:xfrm>
            <a:off x="685800" y="838200"/>
            <a:ext cx="7010400" cy="4114800"/>
          </a:xfrm>
        </p:spPr>
        <p:txBody>
          <a:bodyPr>
            <a:normAutofit lnSpcReduction="10000"/>
          </a:bodyPr>
          <a:lstStyle/>
          <a:p>
            <a:pPr>
              <a:lnSpc>
                <a:spcPct val="80000"/>
              </a:lnSpc>
              <a:buFontTx/>
              <a:buNone/>
            </a:pPr>
            <a:r>
              <a:rPr lang="en-US" sz="1800" b="1" smtClean="0">
                <a:latin typeface="Courier New" pitchFamily="49" charset="0"/>
              </a:rPr>
              <a:t>public class Example {</a:t>
            </a:r>
          </a:p>
          <a:p>
            <a:pPr>
              <a:lnSpc>
                <a:spcPct val="80000"/>
              </a:lnSpc>
              <a:buFontTx/>
              <a:buNone/>
            </a:pPr>
            <a:r>
              <a:rPr lang="en-US" sz="1800" b="1" smtClean="0">
                <a:latin typeface="Courier New" pitchFamily="49" charset="0"/>
              </a:rPr>
              <a:t>	public static void main(String[] args) {</a:t>
            </a:r>
          </a:p>
          <a:p>
            <a:pPr>
              <a:lnSpc>
                <a:spcPct val="80000"/>
              </a:lnSpc>
              <a:buFontTx/>
              <a:buNone/>
            </a:pPr>
            <a:r>
              <a:rPr lang="en-US" sz="1800" b="1" smtClean="0">
                <a:latin typeface="Courier New" pitchFamily="49" charset="0"/>
              </a:rPr>
              <a:t>		int p =2; int q = 2; int r = 3;</a:t>
            </a:r>
          </a:p>
          <a:p>
            <a:pPr>
              <a:lnSpc>
                <a:spcPct val="80000"/>
              </a:lnSpc>
              <a:buFontTx/>
              <a:buNone/>
            </a:pPr>
            <a:r>
              <a:rPr lang="en-US" sz="1800" b="1" smtClean="0">
                <a:latin typeface="Courier New" pitchFamily="49" charset="0"/>
              </a:rPr>
              <a:t>		Integer i = new Integer(10);</a:t>
            </a:r>
          </a:p>
          <a:p>
            <a:pPr>
              <a:lnSpc>
                <a:spcPct val="80000"/>
              </a:lnSpc>
              <a:buFontTx/>
              <a:buNone/>
            </a:pPr>
            <a:r>
              <a:rPr lang="en-US" sz="1800" b="1" smtClean="0">
                <a:latin typeface="Courier New" pitchFamily="49" charset="0"/>
              </a:rPr>
              <a:t>		Integer j = new Integer(10);</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System.out.println("p &lt; r " + (p &lt; r));</a:t>
            </a:r>
          </a:p>
          <a:p>
            <a:pPr>
              <a:lnSpc>
                <a:spcPct val="80000"/>
              </a:lnSpc>
              <a:buFontTx/>
              <a:buNone/>
            </a:pPr>
            <a:r>
              <a:rPr lang="en-US" sz="1800" b="1" smtClean="0">
                <a:latin typeface="Courier New" pitchFamily="49" charset="0"/>
              </a:rPr>
              <a:t>		System.out.println("p &gt; r " + (p &gt; r));</a:t>
            </a:r>
          </a:p>
          <a:p>
            <a:pPr>
              <a:lnSpc>
                <a:spcPct val="80000"/>
              </a:lnSpc>
              <a:buFontTx/>
              <a:buNone/>
            </a:pPr>
            <a:r>
              <a:rPr lang="en-US" sz="1800" b="1" smtClean="0">
                <a:latin typeface="Courier New" pitchFamily="49" charset="0"/>
              </a:rPr>
              <a:t>		System.out.println("p == q " + (p == q));</a:t>
            </a:r>
          </a:p>
          <a:p>
            <a:pPr>
              <a:lnSpc>
                <a:spcPct val="80000"/>
              </a:lnSpc>
              <a:buFontTx/>
              <a:buNone/>
            </a:pPr>
            <a:r>
              <a:rPr lang="en-US" sz="1800" b="1" smtClean="0">
                <a:latin typeface="Courier New" pitchFamily="49" charset="0"/>
              </a:rPr>
              <a:t>		System.out.println("p != q " + (p != q));</a:t>
            </a:r>
          </a:p>
          <a:p>
            <a:pPr>
              <a:lnSpc>
                <a:spcPct val="80000"/>
              </a:lnSpc>
              <a:buFontTx/>
              <a:buNone/>
            </a:pPr>
            <a:endParaRPr lang="en-US" sz="1800" b="1" smtClean="0">
              <a:latin typeface="Courier New" pitchFamily="49" charset="0"/>
            </a:endParaRPr>
          </a:p>
          <a:p>
            <a:pPr>
              <a:lnSpc>
                <a:spcPct val="80000"/>
              </a:lnSpc>
              <a:buFontTx/>
              <a:buNone/>
            </a:pPr>
            <a:r>
              <a:rPr lang="en-US" sz="1800" b="1" smtClean="0">
                <a:latin typeface="Courier New" pitchFamily="49" charset="0"/>
              </a:rPr>
              <a:t>		System.out.println("i == j " + (i == j));</a:t>
            </a:r>
          </a:p>
          <a:p>
            <a:pPr>
              <a:lnSpc>
                <a:spcPct val="80000"/>
              </a:lnSpc>
              <a:buFontTx/>
              <a:buNone/>
            </a:pPr>
            <a:r>
              <a:rPr lang="en-US" sz="1800" b="1" smtClean="0">
                <a:latin typeface="Courier New" pitchFamily="49" charset="0"/>
              </a:rPr>
              <a:t>		System.out.println("i != j " + (i != j));</a:t>
            </a:r>
          </a:p>
          <a:p>
            <a:pPr>
              <a:lnSpc>
                <a:spcPct val="80000"/>
              </a:lnSpc>
              <a:buFontTx/>
              <a:buNone/>
            </a:pPr>
            <a:r>
              <a:rPr lang="en-US" sz="1800" b="1" smtClean="0">
                <a:latin typeface="Courier New" pitchFamily="49" charset="0"/>
              </a:rPr>
              <a:t>	}</a:t>
            </a:r>
          </a:p>
          <a:p>
            <a:pPr>
              <a:lnSpc>
                <a:spcPct val="80000"/>
              </a:lnSpc>
              <a:buFontTx/>
              <a:buNone/>
            </a:pPr>
            <a:r>
              <a:rPr lang="en-US" sz="1800" b="1" smtClean="0">
                <a:latin typeface="Courier New" pitchFamily="49" charset="0"/>
              </a:rPr>
              <a:t>}</a:t>
            </a:r>
          </a:p>
        </p:txBody>
      </p:sp>
      <p:sp>
        <p:nvSpPr>
          <p:cNvPr id="58380" name="Rectangle 12"/>
          <p:cNvSpPr>
            <a:spLocks noChangeArrowheads="1"/>
          </p:cNvSpPr>
          <p:nvPr/>
        </p:nvSpPr>
        <p:spPr bwMode="auto">
          <a:xfrm>
            <a:off x="5562600" y="4572000"/>
            <a:ext cx="3352800" cy="2057400"/>
          </a:xfrm>
          <a:prstGeom prst="rect">
            <a:avLst/>
          </a:prstGeom>
          <a:gradFill rotWithShape="0">
            <a:gsLst>
              <a:gs pos="0">
                <a:schemeClr val="hlink">
                  <a:gamma/>
                  <a:tint val="29804"/>
                  <a:invGamma/>
                </a:schemeClr>
              </a:gs>
              <a:gs pos="100000">
                <a:schemeClr va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defRPr/>
            </a:pPr>
            <a:r>
              <a:rPr lang="en-US" sz="1800" b="1">
                <a:latin typeface="Courier New" pitchFamily="49" charset="0"/>
              </a:rPr>
              <a:t> &gt; java Example</a:t>
            </a:r>
          </a:p>
          <a:p>
            <a:pPr>
              <a:lnSpc>
                <a:spcPct val="90000"/>
              </a:lnSpc>
              <a:defRPr/>
            </a:pPr>
            <a:r>
              <a:rPr lang="en-US" sz="1800" b="1">
                <a:latin typeface="Courier New" pitchFamily="49" charset="0"/>
              </a:rPr>
              <a:t> p &lt; r true</a:t>
            </a:r>
          </a:p>
          <a:p>
            <a:pPr>
              <a:lnSpc>
                <a:spcPct val="90000"/>
              </a:lnSpc>
              <a:defRPr/>
            </a:pPr>
            <a:r>
              <a:rPr lang="en-US" sz="1800" b="1">
                <a:latin typeface="Courier New" pitchFamily="49" charset="0"/>
              </a:rPr>
              <a:t> p &gt; r false</a:t>
            </a:r>
          </a:p>
          <a:p>
            <a:pPr>
              <a:lnSpc>
                <a:spcPct val="90000"/>
              </a:lnSpc>
              <a:defRPr/>
            </a:pPr>
            <a:r>
              <a:rPr lang="en-US" sz="1800" b="1">
                <a:latin typeface="Courier New" pitchFamily="49" charset="0"/>
              </a:rPr>
              <a:t> p == q true</a:t>
            </a:r>
          </a:p>
          <a:p>
            <a:pPr>
              <a:lnSpc>
                <a:spcPct val="90000"/>
              </a:lnSpc>
              <a:defRPr/>
            </a:pPr>
            <a:r>
              <a:rPr lang="en-US" sz="1800" b="1">
                <a:latin typeface="Courier New" pitchFamily="49" charset="0"/>
              </a:rPr>
              <a:t> p != q false</a:t>
            </a:r>
          </a:p>
          <a:p>
            <a:pPr>
              <a:lnSpc>
                <a:spcPct val="90000"/>
              </a:lnSpc>
              <a:defRPr/>
            </a:pPr>
            <a:r>
              <a:rPr lang="en-US" sz="1800" b="1">
                <a:latin typeface="Courier New" pitchFamily="49" charset="0"/>
              </a:rPr>
              <a:t> i == j false</a:t>
            </a:r>
          </a:p>
          <a:p>
            <a:pPr>
              <a:lnSpc>
                <a:spcPct val="90000"/>
              </a:lnSpc>
              <a:defRPr/>
            </a:pPr>
            <a:r>
              <a:rPr lang="en-US" sz="1800" b="1">
                <a:latin typeface="Courier New" pitchFamily="49" charset="0"/>
              </a:rPr>
              <a:t> i != j true</a:t>
            </a:r>
          </a:p>
          <a:p>
            <a:pPr>
              <a:lnSpc>
                <a:spcPct val="90000"/>
              </a:lnSpc>
              <a:defRPr/>
            </a:pPr>
            <a:r>
              <a:rPr lang="en-US" sz="1800" b="1">
                <a:latin typeface="Courier New" pitchFamily="49" charset="0"/>
              </a:rPr>
              <a:t> &gt;</a:t>
            </a:r>
            <a:endParaRPr lang="en-US" sz="1800">
              <a:latin typeface="Courier New" pitchFamily="49" charset="0"/>
            </a:endParaRPr>
          </a:p>
        </p:txBody>
      </p:sp>
    </p:spTree>
    <p:extLst>
      <p:ext uri="{BB962C8B-B14F-4D97-AF65-F5344CB8AC3E}">
        <p14:creationId xmlns:p14="http://schemas.microsoft.com/office/powerpoint/2010/main" val="368669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0"/>
                                        </p:tgtEl>
                                        <p:attrNameLst>
                                          <p:attrName>style.visibility</p:attrName>
                                        </p:attrNameLst>
                                      </p:cBhvr>
                                      <p:to>
                                        <p:strVal val="visible"/>
                                      </p:to>
                                    </p:set>
                                  </p:childTnLst>
                                  <p:subTnLst>
                                    <p:set>
                                      <p:cBhvr override="childStyle">
                                        <p:cTn dur="1" fill="hold" display="0" masterRel="nextClick" afterEffect="1"/>
                                        <p:tgtEl>
                                          <p:spTgt spid="5837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gtEl>
                                        <p:attrNameLst>
                                          <p:attrName>style.visibility</p:attrName>
                                        </p:attrNameLst>
                                      </p:cBhvr>
                                      <p:to>
                                        <p:strVal val="visible"/>
                                      </p:to>
                                    </p:set>
                                  </p:childTnLst>
                                  <p:subTnLst>
                                    <p:set>
                                      <p:cBhvr override="childStyle">
                                        <p:cTn dur="1" fill="hold" display="0" masterRel="nextClick" afterEffect="1"/>
                                        <p:tgtEl>
                                          <p:spTgt spid="5837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4"/>
                                        </p:tgtEl>
                                        <p:attrNameLst>
                                          <p:attrName>style.visibility</p:attrName>
                                        </p:attrNameLst>
                                      </p:cBhvr>
                                      <p:to>
                                        <p:strVal val="visible"/>
                                      </p:to>
                                    </p:set>
                                  </p:childTnLst>
                                  <p:subTnLst>
                                    <p:set>
                                      <p:cBhvr override="childStyle">
                                        <p:cTn dur="1" fill="hold" display="0" masterRel="nextClick" afterEffect="1"/>
                                        <p:tgtEl>
                                          <p:spTgt spid="5837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5"/>
                                        </p:tgtEl>
                                        <p:attrNameLst>
                                          <p:attrName>style.visibility</p:attrName>
                                        </p:attrNameLst>
                                      </p:cBhvr>
                                      <p:to>
                                        <p:strVal val="visible"/>
                                      </p:to>
                                    </p:set>
                                  </p:childTnLst>
                                  <p:subTnLst>
                                    <p:set>
                                      <p:cBhvr override="childStyle">
                                        <p:cTn dur="1" fill="hold" display="0" masterRel="nextClick" afterEffect="1"/>
                                        <p:tgtEl>
                                          <p:spTgt spid="5837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376"/>
                                        </p:tgtEl>
                                        <p:attrNameLst>
                                          <p:attrName>style.visibility</p:attrName>
                                        </p:attrNameLst>
                                      </p:cBhvr>
                                      <p:to>
                                        <p:strVal val="visible"/>
                                      </p:to>
                                    </p:set>
                                  </p:childTnLst>
                                  <p:subTnLst>
                                    <p:set>
                                      <p:cBhvr override="childStyle">
                                        <p:cTn dur="1" fill="hold" display="0" masterRel="nextClick" afterEffect="1"/>
                                        <p:tgtEl>
                                          <p:spTgt spid="5837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377"/>
                                        </p:tgtEl>
                                        <p:attrNameLst>
                                          <p:attrName>style.visibility</p:attrName>
                                        </p:attrNameLst>
                                      </p:cBhvr>
                                      <p:to>
                                        <p:strVal val="visible"/>
                                      </p:to>
                                    </p:set>
                                  </p:childTnLst>
                                  <p:subTnLst>
                                    <p:set>
                                      <p:cBhvr override="childStyle">
                                        <p:cTn dur="1" fill="hold" display="0" masterRel="nextClick" afterEffect="1"/>
                                        <p:tgtEl>
                                          <p:spTgt spid="5837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378"/>
                                        </p:tgtEl>
                                        <p:attrNameLst>
                                          <p:attrName>style.visibility</p:attrName>
                                        </p:attrNameLst>
                                      </p:cBhvr>
                                      <p:to>
                                        <p:strVal val="visible"/>
                                      </p:to>
                                    </p:set>
                                  </p:childTnLst>
                                  <p:subTnLst>
                                    <p:set>
                                      <p:cBhvr override="childStyle">
                                        <p:cTn dur="1" fill="hold" display="0" masterRel="nextClick" afterEffect="1"/>
                                        <p:tgtEl>
                                          <p:spTgt spid="5837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8373"/>
                                        </p:tgtEl>
                                        <p:attrNameLst>
                                          <p:attrName>style.visibility</p:attrName>
                                        </p:attrNameLst>
                                      </p:cBhvr>
                                      <p:to>
                                        <p:strVal val="visible"/>
                                      </p:to>
                                    </p:set>
                                    <p:animEffect transition="in" filter="wipe(left)">
                                      <p:cBhvr>
                                        <p:cTn id="35" dur="500"/>
                                        <p:tgtEl>
                                          <p:spTgt spid="58373"/>
                                        </p:tgtEl>
                                      </p:cBhvr>
                                    </p:animEffect>
                                  </p:childTnLst>
                                  <p:subTnLst>
                                    <p:set>
                                      <p:cBhvr override="childStyle">
                                        <p:cTn dur="1" fill="hold" display="0" masterRel="sameClick" afterEffect="1">
                                          <p:stCondLst>
                                            <p:cond evt="end" delay="0">
                                              <p:tn val="33"/>
                                            </p:cond>
                                          </p:stCondLst>
                                        </p:cTn>
                                        <p:tgtEl>
                                          <p:spTgt spid="58373"/>
                                        </p:tgtEl>
                                        <p:attrNameLst>
                                          <p:attrName>style.visibility</p:attrName>
                                        </p:attrNameLst>
                                      </p:cBhvr>
                                      <p:to>
                                        <p:strVal val="hidden"/>
                                      </p:to>
                                    </p:set>
                                  </p:sub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58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animBg="1"/>
      <p:bldP spid="58373" grpId="0" animBg="1"/>
      <p:bldP spid="58374" grpId="0" animBg="1"/>
      <p:bldP spid="58375" grpId="0" animBg="1"/>
      <p:bldP spid="58376" grpId="0" animBg="1"/>
      <p:bldP spid="58377" grpId="0" animBg="1"/>
      <p:bldP spid="58378" grpId="0" animBg="1"/>
      <p:bldP spid="58380"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2504</Words>
  <Application>Microsoft Office PowerPoint</Application>
  <PresentationFormat>On-screen Show (4:3)</PresentationFormat>
  <Paragraphs>832</Paragraphs>
  <Slides>89</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Office Theme</vt:lpstr>
      <vt:lpstr>點陣圖影像</vt:lpstr>
      <vt:lpstr>operators</vt:lpstr>
      <vt:lpstr>Mathematical Operators</vt:lpstr>
      <vt:lpstr>Simple Arithmetic</vt:lpstr>
      <vt:lpstr>Shorthand Operators +=, -=, *=, /=, %=</vt:lpstr>
      <vt:lpstr>Shorthand Operators</vt:lpstr>
      <vt:lpstr>Shorthand Increment and Decrement ++ and --</vt:lpstr>
      <vt:lpstr>Increment and Decrement</vt:lpstr>
      <vt:lpstr>Relational Operators  &gt;  &lt;  &gt;=  &lt;=  ==  != </vt:lpstr>
      <vt:lpstr>Relational Operator Examples</vt:lpstr>
      <vt:lpstr>Logical Operators (boolean)  &amp;&amp;  || !</vt:lpstr>
      <vt:lpstr>Logical (&amp;&amp;) Operator Examples</vt:lpstr>
      <vt:lpstr>Logical (||) Operator Examples</vt:lpstr>
      <vt:lpstr>Logical (!) Operator Examples</vt:lpstr>
      <vt:lpstr>Logical Operator Examples Short Circuiting with &amp;&amp;</vt:lpstr>
      <vt:lpstr>Logical Operator Examples Short Circuiting with ||</vt:lpstr>
      <vt:lpstr>Logical Operators (Bit Level)  &amp;  |  ^  ~ </vt:lpstr>
      <vt:lpstr>Twos Complement Numbers</vt:lpstr>
      <vt:lpstr>Adding Twos Complements</vt:lpstr>
      <vt:lpstr>Logical Operators (Bit Level)  &amp;  |  ^  ~ </vt:lpstr>
      <vt:lpstr>Logical (bit) Operator Examples</vt:lpstr>
      <vt:lpstr>Shift Operators (Bit Level)  &lt;&lt;  &gt;&gt;  &gt;&gt;&gt; </vt:lpstr>
      <vt:lpstr>Shift Operators &lt;&lt;  &gt;&gt;</vt:lpstr>
      <vt:lpstr>Shift Operator &gt;&gt;&gt; </vt:lpstr>
      <vt:lpstr>Shift Operator Examples</vt:lpstr>
      <vt:lpstr>Shift Operator &gt;&gt;&gt; and  Automatic Arithmetic Promotion </vt:lpstr>
      <vt:lpstr>Assignment Operator (=) and Classes</vt:lpstr>
      <vt:lpstr>Assignment Operator (=) and Classes</vt:lpstr>
      <vt:lpstr>Ternary Operator  ? :</vt:lpstr>
      <vt:lpstr>Ternary ( ? : ) Operator Examples</vt:lpstr>
      <vt:lpstr>String (+) Operator String Concatenation</vt:lpstr>
      <vt:lpstr>String (+) Operator Automatic Conversion to a String</vt:lpstr>
      <vt:lpstr>Operator Precedence</vt:lpstr>
      <vt:lpstr>Flow of Control</vt:lpstr>
      <vt:lpstr>The if-else Statement</vt:lpstr>
      <vt:lpstr>The if-else Statement, cont.</vt:lpstr>
      <vt:lpstr>The if-else Statement, cont.</vt:lpstr>
      <vt:lpstr>Multibranch if-else Statements</vt:lpstr>
      <vt:lpstr>Multibranch if-else Statements, cont.</vt:lpstr>
      <vt:lpstr>Loop Statements</vt:lpstr>
      <vt:lpstr>while Statement, cont.</vt:lpstr>
      <vt:lpstr>while Statement, cont.</vt:lpstr>
      <vt:lpstr>while Statement, cont.</vt:lpstr>
      <vt:lpstr>do-while Statement</vt:lpstr>
      <vt:lpstr>do-while Statement, cont.</vt:lpstr>
      <vt:lpstr>do-while Statement, cont.</vt:lpstr>
      <vt:lpstr>do-while Statement, cont.</vt:lpstr>
      <vt:lpstr>Multibranch if-else Statements, cont.</vt:lpstr>
      <vt:lpstr>switch Statement</vt:lpstr>
      <vt:lpstr>switch Statement, cont.</vt:lpstr>
      <vt:lpstr>switch Statement, cont.</vt:lpstr>
      <vt:lpstr>switch Statement, cont.</vt:lpstr>
      <vt:lpstr>switch Statement, cont.</vt:lpstr>
      <vt:lpstr>SWITCH CASE STATEMENT</vt:lpstr>
      <vt:lpstr>SWITCH CASE STATEMENT</vt:lpstr>
      <vt:lpstr>Jump Statement</vt:lpstr>
      <vt:lpstr>Break and Continue with the nested loop</vt:lpstr>
      <vt:lpstr>Break as a form goto</vt:lpstr>
      <vt:lpstr>Example – use break to exit from loop</vt:lpstr>
      <vt:lpstr>Continue - Explanation</vt:lpstr>
      <vt:lpstr>Example - continue</vt:lpstr>
      <vt:lpstr>Example - continue</vt:lpstr>
      <vt:lpstr>Return</vt:lpstr>
      <vt:lpstr>Example</vt:lpstr>
      <vt:lpstr>Java String</vt:lpstr>
      <vt:lpstr>PowerPoint Presentation</vt:lpstr>
      <vt:lpstr>PowerPoint Presentation</vt:lpstr>
      <vt:lpstr>Char Sequence Interface</vt:lpstr>
      <vt:lpstr>PowerPoint Presentation</vt:lpstr>
      <vt:lpstr>PowerPoint Presentation</vt:lpstr>
      <vt:lpstr>What is String in java</vt:lpstr>
      <vt:lpstr>1) String Literal</vt:lpstr>
      <vt:lpstr>PowerPoint Presentation</vt:lpstr>
      <vt:lpstr>PowerPoint Presentation</vt:lpstr>
      <vt:lpstr>2) By new keyword</vt:lpstr>
      <vt:lpstr>The switch Statement, cont.</vt:lpstr>
      <vt:lpstr>Switch with char Type</vt:lpstr>
      <vt:lpstr>for Statement</vt:lpstr>
      <vt:lpstr>for Statement, cont.</vt:lpstr>
      <vt:lpstr>for Statement, cont.</vt:lpstr>
      <vt:lpstr>for Statement, cont.</vt:lpstr>
      <vt:lpstr>Multiple Initialization, etc.</vt:lpstr>
      <vt:lpstr>Choosing a Loop Statement</vt:lpstr>
      <vt:lpstr>Nested Loops</vt:lpstr>
      <vt:lpstr>Nested Loops</vt:lpstr>
      <vt:lpstr>Enhanced for loop</vt:lpstr>
      <vt:lpstr>For-each loop (Advanced/Enhanced For loop)</vt:lpstr>
      <vt:lpstr>New features from Java 5 to Java 7 </vt:lpstr>
      <vt:lpstr>JavaSE 6 Features</vt:lpstr>
      <vt:lpstr>JavaSE 7 Features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dc:title>
  <dc:creator>GAYATHRI.M</dc:creator>
  <cp:lastModifiedBy>GAYATHRI.M</cp:lastModifiedBy>
  <cp:revision>8</cp:revision>
  <dcterms:created xsi:type="dcterms:W3CDTF">2017-02-07T06:21:05Z</dcterms:created>
  <dcterms:modified xsi:type="dcterms:W3CDTF">2017-02-07T08:10:21Z</dcterms:modified>
</cp:coreProperties>
</file>