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52" r:id="rId1"/>
  </p:sldMasterIdLst>
  <p:notesMasterIdLst>
    <p:notesMasterId r:id="rId32"/>
  </p:notesMasterIdLst>
  <p:sldIdLst>
    <p:sldId id="256" r:id="rId2"/>
    <p:sldId id="261" r:id="rId3"/>
    <p:sldId id="257" r:id="rId4"/>
    <p:sldId id="262" r:id="rId5"/>
    <p:sldId id="259" r:id="rId6"/>
    <p:sldId id="263" r:id="rId7"/>
    <p:sldId id="265" r:id="rId8"/>
    <p:sldId id="264" r:id="rId9"/>
    <p:sldId id="258" r:id="rId10"/>
    <p:sldId id="260"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05" autoAdjust="0"/>
    <p:restoredTop sz="86364" autoAdjust="0"/>
  </p:normalViewPr>
  <p:slideViewPr>
    <p:cSldViewPr>
      <p:cViewPr varScale="1">
        <p:scale>
          <a:sx n="70" d="100"/>
          <a:sy n="70" d="100"/>
        </p:scale>
        <p:origin x="-1136" y="-68"/>
      </p:cViewPr>
      <p:guideLst>
        <p:guide orient="horz" pos="2160"/>
        <p:guide pos="2880"/>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66255D-6338-414D-96EA-B3A3C6053EC6}" type="datetimeFigureOut">
              <a:rPr lang="en-US" smtClean="0"/>
              <a:t>11/14/2021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E3B024-F82F-4570-A8F6-A93A74C2D552}" type="slidenum">
              <a:rPr lang="en-US" smtClean="0"/>
              <a:t>‹#›</a:t>
            </a:fld>
            <a:endParaRPr lang="en-US"/>
          </a:p>
        </p:txBody>
      </p:sp>
    </p:spTree>
    <p:extLst>
      <p:ext uri="{BB962C8B-B14F-4D97-AF65-F5344CB8AC3E}">
        <p14:creationId xmlns:p14="http://schemas.microsoft.com/office/powerpoint/2010/main" val="3030750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E3B024-F82F-4570-A8F6-A93A74C2D552}" type="slidenum">
              <a:rPr lang="en-US" smtClean="0"/>
              <a:t>5</a:t>
            </a:fld>
            <a:endParaRPr lang="en-US"/>
          </a:p>
        </p:txBody>
      </p:sp>
    </p:spTree>
    <p:extLst>
      <p:ext uri="{BB962C8B-B14F-4D97-AF65-F5344CB8AC3E}">
        <p14:creationId xmlns:p14="http://schemas.microsoft.com/office/powerpoint/2010/main" val="3579545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E3B024-F82F-4570-A8F6-A93A74C2D552}" type="slidenum">
              <a:rPr lang="en-US" smtClean="0"/>
              <a:t>16</a:t>
            </a:fld>
            <a:endParaRPr lang="en-US"/>
          </a:p>
        </p:txBody>
      </p:sp>
    </p:spTree>
    <p:extLst>
      <p:ext uri="{BB962C8B-B14F-4D97-AF65-F5344CB8AC3E}">
        <p14:creationId xmlns:p14="http://schemas.microsoft.com/office/powerpoint/2010/main" val="3501879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043BA8-40F9-4DF0-9153-4D5577E76065}" type="datetime1">
              <a:rPr lang="en-US" smtClean="0"/>
              <a:t>11/14/2021</a:t>
            </a:fld>
            <a:endParaRPr lang="en-US"/>
          </a:p>
        </p:txBody>
      </p:sp>
      <p:sp>
        <p:nvSpPr>
          <p:cNvPr id="5" name="Footer Placeholder 4"/>
          <p:cNvSpPr>
            <a:spLocks noGrp="1"/>
          </p:cNvSpPr>
          <p:nvPr>
            <p:ph type="ftr" sz="quarter" idx="11"/>
          </p:nvPr>
        </p:nvSpPr>
        <p:spPr/>
        <p:txBody>
          <a:bodyPr/>
          <a:lstStyle/>
          <a:p>
            <a:r>
              <a:rPr lang="en-US" smtClean="0"/>
              <a:t>ML Mini Project </a:t>
            </a:r>
            <a:endParaRPr lang="en-US"/>
          </a:p>
        </p:txBody>
      </p:sp>
      <p:sp>
        <p:nvSpPr>
          <p:cNvPr id="6" name="Slide Number Placeholder 5"/>
          <p:cNvSpPr>
            <a:spLocks noGrp="1"/>
          </p:cNvSpPr>
          <p:nvPr>
            <p:ph type="sldNum" sz="quarter" idx="12"/>
          </p:nvPr>
        </p:nvSpPr>
        <p:spPr/>
        <p:txBody>
          <a:bodyPr/>
          <a:lstStyle/>
          <a:p>
            <a:fld id="{8127D079-8494-4219-8B0D-5CEFF47F53B8}"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20F7A-BC75-49A7-ACEE-81017511B8F3}" type="datetime1">
              <a:rPr lang="en-US" smtClean="0"/>
              <a:t>11/14/2021</a:t>
            </a:fld>
            <a:endParaRPr lang="en-US"/>
          </a:p>
        </p:txBody>
      </p:sp>
      <p:sp>
        <p:nvSpPr>
          <p:cNvPr id="5" name="Footer Placeholder 4"/>
          <p:cNvSpPr>
            <a:spLocks noGrp="1"/>
          </p:cNvSpPr>
          <p:nvPr>
            <p:ph type="ftr" sz="quarter" idx="11"/>
          </p:nvPr>
        </p:nvSpPr>
        <p:spPr/>
        <p:txBody>
          <a:bodyPr/>
          <a:lstStyle/>
          <a:p>
            <a:r>
              <a:rPr lang="en-US" smtClean="0"/>
              <a:t>ML Mini Project </a:t>
            </a:r>
            <a:endParaRPr lang="en-US"/>
          </a:p>
        </p:txBody>
      </p:sp>
      <p:sp>
        <p:nvSpPr>
          <p:cNvPr id="6" name="Slide Number Placeholder 5"/>
          <p:cNvSpPr>
            <a:spLocks noGrp="1"/>
          </p:cNvSpPr>
          <p:nvPr>
            <p:ph type="sldNum" sz="quarter" idx="12"/>
          </p:nvPr>
        </p:nvSpPr>
        <p:spPr/>
        <p:txBody>
          <a:bodyPr/>
          <a:lstStyle/>
          <a:p>
            <a:fld id="{8127D079-8494-4219-8B0D-5CEFF47F53B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A84A2F-CDCB-415A-879E-44C1357D79FB}" type="datetime1">
              <a:rPr lang="en-US" smtClean="0"/>
              <a:t>11/14/2021</a:t>
            </a:fld>
            <a:endParaRPr lang="en-US"/>
          </a:p>
        </p:txBody>
      </p:sp>
      <p:sp>
        <p:nvSpPr>
          <p:cNvPr id="5" name="Footer Placeholder 4"/>
          <p:cNvSpPr>
            <a:spLocks noGrp="1"/>
          </p:cNvSpPr>
          <p:nvPr>
            <p:ph type="ftr" sz="quarter" idx="11"/>
          </p:nvPr>
        </p:nvSpPr>
        <p:spPr/>
        <p:txBody>
          <a:bodyPr/>
          <a:lstStyle/>
          <a:p>
            <a:r>
              <a:rPr lang="en-US" smtClean="0"/>
              <a:t>ML Mini Project </a:t>
            </a:r>
            <a:endParaRPr lang="en-US"/>
          </a:p>
        </p:txBody>
      </p:sp>
      <p:sp>
        <p:nvSpPr>
          <p:cNvPr id="6" name="Slide Number Placeholder 5"/>
          <p:cNvSpPr>
            <a:spLocks noGrp="1"/>
          </p:cNvSpPr>
          <p:nvPr>
            <p:ph type="sldNum" sz="quarter" idx="12"/>
          </p:nvPr>
        </p:nvSpPr>
        <p:spPr/>
        <p:txBody>
          <a:bodyPr/>
          <a:lstStyle/>
          <a:p>
            <a:fld id="{8127D079-8494-4219-8B0D-5CEFF47F53B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93AC51A-4312-419C-BBA5-56C55153069A}" type="datetime1">
              <a:rPr lang="en-US" smtClean="0"/>
              <a:t>11/14/2021</a:t>
            </a:fld>
            <a:endParaRPr lang="en-US"/>
          </a:p>
        </p:txBody>
      </p:sp>
      <p:sp>
        <p:nvSpPr>
          <p:cNvPr id="5" name="Footer Placeholder 4"/>
          <p:cNvSpPr>
            <a:spLocks noGrp="1"/>
          </p:cNvSpPr>
          <p:nvPr>
            <p:ph type="ftr" sz="quarter" idx="11"/>
          </p:nvPr>
        </p:nvSpPr>
        <p:spPr/>
        <p:txBody>
          <a:bodyPr/>
          <a:lstStyle/>
          <a:p>
            <a:r>
              <a:rPr lang="en-US" smtClean="0"/>
              <a:t>ML Mini Project </a:t>
            </a:r>
            <a:endParaRPr lang="en-US"/>
          </a:p>
        </p:txBody>
      </p:sp>
      <p:sp>
        <p:nvSpPr>
          <p:cNvPr id="6" name="Slide Number Placeholder 5"/>
          <p:cNvSpPr>
            <a:spLocks noGrp="1"/>
          </p:cNvSpPr>
          <p:nvPr>
            <p:ph type="sldNum" sz="quarter" idx="12"/>
          </p:nvPr>
        </p:nvSpPr>
        <p:spPr/>
        <p:txBody>
          <a:bodyPr/>
          <a:lstStyle/>
          <a:p>
            <a:fld id="{8127D079-8494-4219-8B0D-5CEFF47F53B8}"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8F71CC-E285-47C2-9F39-4E4E4EE24659}" type="datetime1">
              <a:rPr lang="en-US" smtClean="0"/>
              <a:t>11/14/2021</a:t>
            </a:fld>
            <a:endParaRPr lang="en-US"/>
          </a:p>
        </p:txBody>
      </p:sp>
      <p:sp>
        <p:nvSpPr>
          <p:cNvPr id="5" name="Footer Placeholder 4"/>
          <p:cNvSpPr>
            <a:spLocks noGrp="1"/>
          </p:cNvSpPr>
          <p:nvPr>
            <p:ph type="ftr" sz="quarter" idx="11"/>
          </p:nvPr>
        </p:nvSpPr>
        <p:spPr/>
        <p:txBody>
          <a:bodyPr/>
          <a:lstStyle/>
          <a:p>
            <a:r>
              <a:rPr lang="en-US" smtClean="0"/>
              <a:t>ML Mini Project </a:t>
            </a:r>
            <a:endParaRPr lang="en-US"/>
          </a:p>
        </p:txBody>
      </p:sp>
      <p:sp>
        <p:nvSpPr>
          <p:cNvPr id="6" name="Slide Number Placeholder 5"/>
          <p:cNvSpPr>
            <a:spLocks noGrp="1"/>
          </p:cNvSpPr>
          <p:nvPr>
            <p:ph type="sldNum" sz="quarter" idx="12"/>
          </p:nvPr>
        </p:nvSpPr>
        <p:spPr/>
        <p:txBody>
          <a:bodyPr/>
          <a:lstStyle/>
          <a:p>
            <a:fld id="{8127D079-8494-4219-8B0D-5CEFF47F53B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81CF349-E6CA-412F-98DA-AE39250066DD}" type="datetime1">
              <a:rPr lang="en-US" smtClean="0"/>
              <a:t>11/14/2021</a:t>
            </a:fld>
            <a:endParaRPr lang="en-US"/>
          </a:p>
        </p:txBody>
      </p:sp>
      <p:sp>
        <p:nvSpPr>
          <p:cNvPr id="6" name="Footer Placeholder 5"/>
          <p:cNvSpPr>
            <a:spLocks noGrp="1"/>
          </p:cNvSpPr>
          <p:nvPr>
            <p:ph type="ftr" sz="quarter" idx="11"/>
          </p:nvPr>
        </p:nvSpPr>
        <p:spPr/>
        <p:txBody>
          <a:bodyPr/>
          <a:lstStyle/>
          <a:p>
            <a:r>
              <a:rPr lang="en-US" smtClean="0"/>
              <a:t>ML Mini Project </a:t>
            </a:r>
            <a:endParaRPr lang="en-US"/>
          </a:p>
        </p:txBody>
      </p:sp>
      <p:sp>
        <p:nvSpPr>
          <p:cNvPr id="7" name="Slide Number Placeholder 6"/>
          <p:cNvSpPr>
            <a:spLocks noGrp="1"/>
          </p:cNvSpPr>
          <p:nvPr>
            <p:ph type="sldNum" sz="quarter" idx="12"/>
          </p:nvPr>
        </p:nvSpPr>
        <p:spPr/>
        <p:txBody>
          <a:bodyPr/>
          <a:lstStyle/>
          <a:p>
            <a:fld id="{8127D079-8494-4219-8B0D-5CEFF47F53B8}"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51B45F-518A-4A0E-89B9-92423220A9BE}" type="datetime1">
              <a:rPr lang="en-US" smtClean="0"/>
              <a:t>11/14/2021</a:t>
            </a:fld>
            <a:endParaRPr lang="en-US"/>
          </a:p>
        </p:txBody>
      </p:sp>
      <p:sp>
        <p:nvSpPr>
          <p:cNvPr id="8" name="Footer Placeholder 7"/>
          <p:cNvSpPr>
            <a:spLocks noGrp="1"/>
          </p:cNvSpPr>
          <p:nvPr>
            <p:ph type="ftr" sz="quarter" idx="11"/>
          </p:nvPr>
        </p:nvSpPr>
        <p:spPr/>
        <p:txBody>
          <a:bodyPr/>
          <a:lstStyle/>
          <a:p>
            <a:r>
              <a:rPr lang="en-US" smtClean="0"/>
              <a:t>ML Mini Project </a:t>
            </a:r>
            <a:endParaRPr lang="en-US"/>
          </a:p>
        </p:txBody>
      </p:sp>
      <p:sp>
        <p:nvSpPr>
          <p:cNvPr id="9" name="Slide Number Placeholder 8"/>
          <p:cNvSpPr>
            <a:spLocks noGrp="1"/>
          </p:cNvSpPr>
          <p:nvPr>
            <p:ph type="sldNum" sz="quarter" idx="12"/>
          </p:nvPr>
        </p:nvSpPr>
        <p:spPr/>
        <p:txBody>
          <a:bodyPr/>
          <a:lstStyle/>
          <a:p>
            <a:fld id="{8127D079-8494-4219-8B0D-5CEFF47F53B8}"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C278E6-665E-49D4-9DCC-1E17AB3EA3F0}" type="datetime1">
              <a:rPr lang="en-US" smtClean="0"/>
              <a:t>11/14/2021</a:t>
            </a:fld>
            <a:endParaRPr lang="en-US"/>
          </a:p>
        </p:txBody>
      </p:sp>
      <p:sp>
        <p:nvSpPr>
          <p:cNvPr id="4" name="Footer Placeholder 3"/>
          <p:cNvSpPr>
            <a:spLocks noGrp="1"/>
          </p:cNvSpPr>
          <p:nvPr>
            <p:ph type="ftr" sz="quarter" idx="11"/>
          </p:nvPr>
        </p:nvSpPr>
        <p:spPr/>
        <p:txBody>
          <a:bodyPr/>
          <a:lstStyle/>
          <a:p>
            <a:r>
              <a:rPr lang="en-US" smtClean="0"/>
              <a:t>ML Mini Project </a:t>
            </a:r>
            <a:endParaRPr lang="en-US"/>
          </a:p>
        </p:txBody>
      </p:sp>
      <p:sp>
        <p:nvSpPr>
          <p:cNvPr id="5" name="Slide Number Placeholder 4"/>
          <p:cNvSpPr>
            <a:spLocks noGrp="1"/>
          </p:cNvSpPr>
          <p:nvPr>
            <p:ph type="sldNum" sz="quarter" idx="12"/>
          </p:nvPr>
        </p:nvSpPr>
        <p:spPr/>
        <p:txBody>
          <a:bodyPr/>
          <a:lstStyle/>
          <a:p>
            <a:fld id="{8127D079-8494-4219-8B0D-5CEFF47F53B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0C6D54-FA57-4A51-A7A8-EFF05D2CD6E4}" type="datetime1">
              <a:rPr lang="en-US" smtClean="0"/>
              <a:t>11/14/2021</a:t>
            </a:fld>
            <a:endParaRPr lang="en-US"/>
          </a:p>
        </p:txBody>
      </p:sp>
      <p:sp>
        <p:nvSpPr>
          <p:cNvPr id="3" name="Footer Placeholder 2"/>
          <p:cNvSpPr>
            <a:spLocks noGrp="1"/>
          </p:cNvSpPr>
          <p:nvPr>
            <p:ph type="ftr" sz="quarter" idx="11"/>
          </p:nvPr>
        </p:nvSpPr>
        <p:spPr/>
        <p:txBody>
          <a:bodyPr/>
          <a:lstStyle/>
          <a:p>
            <a:r>
              <a:rPr lang="en-US" smtClean="0"/>
              <a:t>ML Mini Project </a:t>
            </a:r>
            <a:endParaRPr lang="en-US"/>
          </a:p>
        </p:txBody>
      </p:sp>
      <p:sp>
        <p:nvSpPr>
          <p:cNvPr id="4" name="Slide Number Placeholder 3"/>
          <p:cNvSpPr>
            <a:spLocks noGrp="1"/>
          </p:cNvSpPr>
          <p:nvPr>
            <p:ph type="sldNum" sz="quarter" idx="12"/>
          </p:nvPr>
        </p:nvSpPr>
        <p:spPr/>
        <p:txBody>
          <a:bodyPr/>
          <a:lstStyle/>
          <a:p>
            <a:fld id="{8127D079-8494-4219-8B0D-5CEFF47F53B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B03258-9252-4AAA-B8B4-8BEA30513822}" type="datetime1">
              <a:rPr lang="en-US" smtClean="0"/>
              <a:t>11/14/2021</a:t>
            </a:fld>
            <a:endParaRPr lang="en-US"/>
          </a:p>
        </p:txBody>
      </p:sp>
      <p:sp>
        <p:nvSpPr>
          <p:cNvPr id="6" name="Footer Placeholder 5"/>
          <p:cNvSpPr>
            <a:spLocks noGrp="1"/>
          </p:cNvSpPr>
          <p:nvPr>
            <p:ph type="ftr" sz="quarter" idx="11"/>
          </p:nvPr>
        </p:nvSpPr>
        <p:spPr/>
        <p:txBody>
          <a:bodyPr/>
          <a:lstStyle/>
          <a:p>
            <a:r>
              <a:rPr lang="en-US" smtClean="0"/>
              <a:t>ML Mini Project </a:t>
            </a:r>
            <a:endParaRPr lang="en-US"/>
          </a:p>
        </p:txBody>
      </p:sp>
      <p:sp>
        <p:nvSpPr>
          <p:cNvPr id="7" name="Slide Number Placeholder 6"/>
          <p:cNvSpPr>
            <a:spLocks noGrp="1"/>
          </p:cNvSpPr>
          <p:nvPr>
            <p:ph type="sldNum" sz="quarter" idx="12"/>
          </p:nvPr>
        </p:nvSpPr>
        <p:spPr/>
        <p:txBody>
          <a:bodyPr/>
          <a:lstStyle/>
          <a:p>
            <a:fld id="{8127D079-8494-4219-8B0D-5CEFF47F53B8}"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62088A-229B-466E-BBF5-D62BDBB70262}" type="datetime1">
              <a:rPr lang="en-US" smtClean="0"/>
              <a:t>11/14/2021</a:t>
            </a:fld>
            <a:endParaRPr lang="en-US"/>
          </a:p>
        </p:txBody>
      </p:sp>
      <p:sp>
        <p:nvSpPr>
          <p:cNvPr id="6" name="Footer Placeholder 5"/>
          <p:cNvSpPr>
            <a:spLocks noGrp="1"/>
          </p:cNvSpPr>
          <p:nvPr>
            <p:ph type="ftr" sz="quarter" idx="11"/>
          </p:nvPr>
        </p:nvSpPr>
        <p:spPr/>
        <p:txBody>
          <a:bodyPr/>
          <a:lstStyle/>
          <a:p>
            <a:r>
              <a:rPr lang="en-US" smtClean="0"/>
              <a:t>ML Mini Project </a:t>
            </a:r>
            <a:endParaRPr lang="en-US"/>
          </a:p>
        </p:txBody>
      </p:sp>
      <p:sp>
        <p:nvSpPr>
          <p:cNvPr id="7" name="Slide Number Placeholder 6"/>
          <p:cNvSpPr>
            <a:spLocks noGrp="1"/>
          </p:cNvSpPr>
          <p:nvPr>
            <p:ph type="sldNum" sz="quarter" idx="12"/>
          </p:nvPr>
        </p:nvSpPr>
        <p:spPr/>
        <p:txBody>
          <a:bodyPr/>
          <a:lstStyle/>
          <a:p>
            <a:fld id="{8127D079-8494-4219-8B0D-5CEFF47F53B8}"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2524B47D-9C4C-400C-AF7D-EF1F9AB6E52F}" type="datetime1">
              <a:rPr lang="en-US" smtClean="0"/>
              <a:t>11/14/2021</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r>
              <a:rPr lang="en-US" smtClean="0"/>
              <a:t>ML Mini Project </a:t>
            </a:r>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8127D079-8494-4219-8B0D-5CEFF47F53B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453" r:id="rId1"/>
    <p:sldLayoutId id="2147484454" r:id="rId2"/>
    <p:sldLayoutId id="2147484455" r:id="rId3"/>
    <p:sldLayoutId id="2147484456" r:id="rId4"/>
    <p:sldLayoutId id="2147484457" r:id="rId5"/>
    <p:sldLayoutId id="2147484458" r:id="rId6"/>
    <p:sldLayoutId id="2147484459" r:id="rId7"/>
    <p:sldLayoutId id="2147484460" r:id="rId8"/>
    <p:sldLayoutId id="2147484461" r:id="rId9"/>
    <p:sldLayoutId id="2147484462" r:id="rId10"/>
    <p:sldLayoutId id="2147484463" r:id="rId11"/>
  </p:sldLayoutIdLst>
  <p:timing>
    <p:tnLst>
      <p:par>
        <p:cTn id="1" dur="indefinite" restart="never" nodeType="tmRoot"/>
      </p:par>
    </p:tnLst>
  </p:timing>
  <p:hf hdr="0"/>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anvijay.amarnath@iiitg.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3352800" y="1905000"/>
            <a:ext cx="6400800" cy="1752600"/>
          </a:xfrm>
        </p:spPr>
        <p:txBody>
          <a:bodyPr>
            <a:normAutofit/>
          </a:bodyPr>
          <a:lstStyle/>
          <a:p>
            <a:pPr algn="ctr"/>
            <a:r>
              <a:rPr lang="en-US" sz="4000" b="1" dirty="0" smtClean="0">
                <a:solidFill>
                  <a:srgbClr val="C00000"/>
                </a:solidFill>
                <a:latin typeface="Rockwell" pitchFamily="18" charset="0"/>
              </a:rPr>
              <a:t>*</a:t>
            </a:r>
            <a:r>
              <a:rPr lang="en-US" sz="4000" b="1" dirty="0" smtClean="0">
                <a:solidFill>
                  <a:schemeClr val="accent2">
                    <a:lumMod val="75000"/>
                  </a:schemeClr>
                </a:solidFill>
                <a:latin typeface="Rockwell" pitchFamily="18" charset="0"/>
              </a:rPr>
              <a:t>Mini Project</a:t>
            </a:r>
            <a:endParaRPr lang="en-US" sz="4000" b="1" dirty="0">
              <a:solidFill>
                <a:schemeClr val="accent2">
                  <a:lumMod val="75000"/>
                </a:schemeClr>
              </a:solidFill>
              <a:latin typeface="Rockwell" pitchFamily="18" charset="0"/>
            </a:endParaRPr>
          </a:p>
        </p:txBody>
      </p:sp>
      <p:sp>
        <p:nvSpPr>
          <p:cNvPr id="2" name="Title 1"/>
          <p:cNvSpPr>
            <a:spLocks noGrp="1"/>
          </p:cNvSpPr>
          <p:nvPr>
            <p:ph type="ctrTitle"/>
          </p:nvPr>
        </p:nvSpPr>
        <p:spPr>
          <a:xfrm>
            <a:off x="533400" y="838200"/>
            <a:ext cx="7772400" cy="1470025"/>
          </a:xfrm>
        </p:spPr>
        <p:txBody>
          <a:bodyPr/>
          <a:lstStyle/>
          <a:p>
            <a:r>
              <a:rPr lang="en-US" sz="6000" b="1" dirty="0" smtClean="0">
                <a:solidFill>
                  <a:schemeClr val="accent2">
                    <a:lumMod val="75000"/>
                  </a:schemeClr>
                </a:solidFill>
                <a:latin typeface="Rockwell" pitchFamily="18" charset="0"/>
              </a:rPr>
              <a:t>Machine learning</a:t>
            </a:r>
            <a:endParaRPr lang="en-US" sz="6000" b="1" dirty="0">
              <a:solidFill>
                <a:schemeClr val="accent2">
                  <a:lumMod val="75000"/>
                </a:schemeClr>
              </a:solidFill>
              <a:latin typeface="Rockwell" pitchFamily="18" charset="0"/>
            </a:endParaRPr>
          </a:p>
        </p:txBody>
      </p:sp>
      <p:sp>
        <p:nvSpPr>
          <p:cNvPr id="7" name="TextBox 6"/>
          <p:cNvSpPr txBox="1"/>
          <p:nvPr/>
        </p:nvSpPr>
        <p:spPr>
          <a:xfrm>
            <a:off x="1219200" y="3124200"/>
            <a:ext cx="6705600" cy="2677656"/>
          </a:xfrm>
          <a:prstGeom prst="rect">
            <a:avLst/>
          </a:prstGeom>
          <a:noFill/>
        </p:spPr>
        <p:txBody>
          <a:bodyPr wrap="square" rtlCol="0">
            <a:spAutoFit/>
          </a:bodyPr>
          <a:lstStyle/>
          <a:p>
            <a:r>
              <a:rPr lang="en-US" sz="2800" b="1" dirty="0" smtClean="0">
                <a:solidFill>
                  <a:srgbClr val="002060"/>
                </a:solidFill>
                <a:latin typeface="Cambria Math" pitchFamily="18" charset="0"/>
                <a:ea typeface="Cambria Math" pitchFamily="18" charset="0"/>
              </a:rPr>
              <a:t>Name – </a:t>
            </a:r>
            <a:r>
              <a:rPr lang="en-US" sz="2800" b="1" dirty="0" err="1" smtClean="0">
                <a:solidFill>
                  <a:srgbClr val="002060"/>
                </a:solidFill>
                <a:latin typeface="Cambria Math" pitchFamily="18" charset="0"/>
                <a:ea typeface="Cambria Math" pitchFamily="18" charset="0"/>
              </a:rPr>
              <a:t>Ranvijay</a:t>
            </a:r>
            <a:r>
              <a:rPr lang="en-US" sz="2800" b="1" dirty="0" smtClean="0">
                <a:solidFill>
                  <a:srgbClr val="002060"/>
                </a:solidFill>
                <a:latin typeface="Cambria Math" pitchFamily="18" charset="0"/>
                <a:ea typeface="Cambria Math" pitchFamily="18" charset="0"/>
              </a:rPr>
              <a:t> Patel </a:t>
            </a:r>
            <a:r>
              <a:rPr lang="en-US" sz="2800" b="1" dirty="0" err="1" smtClean="0">
                <a:solidFill>
                  <a:srgbClr val="002060"/>
                </a:solidFill>
                <a:latin typeface="Cambria Math" pitchFamily="18" charset="0"/>
                <a:ea typeface="Cambria Math" pitchFamily="18" charset="0"/>
              </a:rPr>
              <a:t>Amarnath</a:t>
            </a:r>
            <a:endParaRPr lang="en-US" sz="2800" b="1" dirty="0">
              <a:solidFill>
                <a:srgbClr val="002060"/>
              </a:solidFill>
              <a:latin typeface="Cambria Math" pitchFamily="18" charset="0"/>
              <a:ea typeface="Cambria Math" pitchFamily="18" charset="0"/>
            </a:endParaRPr>
          </a:p>
          <a:p>
            <a:endParaRPr lang="en-US" sz="2800" b="1" dirty="0">
              <a:solidFill>
                <a:srgbClr val="002060"/>
              </a:solidFill>
              <a:latin typeface="Cambria Math" pitchFamily="18" charset="0"/>
              <a:ea typeface="Cambria Math" pitchFamily="18" charset="0"/>
            </a:endParaRPr>
          </a:p>
          <a:p>
            <a:r>
              <a:rPr lang="en-US" sz="2800" b="1" dirty="0" smtClean="0">
                <a:solidFill>
                  <a:srgbClr val="002060"/>
                </a:solidFill>
                <a:latin typeface="Cambria Math" pitchFamily="18" charset="0"/>
                <a:ea typeface="Cambria Math" pitchFamily="18" charset="0"/>
              </a:rPr>
              <a:t>Roll No. – 1901156</a:t>
            </a:r>
          </a:p>
          <a:p>
            <a:endParaRPr lang="en-US" sz="2800" b="1" dirty="0" smtClean="0">
              <a:solidFill>
                <a:srgbClr val="002060"/>
              </a:solidFill>
              <a:latin typeface="Cambria Math" pitchFamily="18" charset="0"/>
              <a:ea typeface="Cambria Math" pitchFamily="18" charset="0"/>
            </a:endParaRPr>
          </a:p>
          <a:p>
            <a:r>
              <a:rPr lang="en-US" sz="2800" b="1" dirty="0" smtClean="0">
                <a:solidFill>
                  <a:srgbClr val="002060"/>
                </a:solidFill>
                <a:latin typeface="Cambria Math" pitchFamily="18" charset="0"/>
                <a:ea typeface="Cambria Math" pitchFamily="18" charset="0"/>
              </a:rPr>
              <a:t>Email  - </a:t>
            </a:r>
            <a:r>
              <a:rPr lang="en-US" sz="2800" b="1" dirty="0" smtClean="0">
                <a:solidFill>
                  <a:srgbClr val="002060"/>
                </a:solidFill>
                <a:latin typeface="Cambria Math" pitchFamily="18" charset="0"/>
                <a:ea typeface="Cambria Math" pitchFamily="18" charset="0"/>
                <a:hlinkClick r:id="rId2"/>
              </a:rPr>
              <a:t>ranvijay.amarnath@iiitg.ac.in</a:t>
            </a:r>
            <a:endParaRPr lang="en-US" sz="2800" b="1" dirty="0" smtClean="0">
              <a:solidFill>
                <a:srgbClr val="002060"/>
              </a:solidFill>
              <a:latin typeface="Cambria Math" pitchFamily="18" charset="0"/>
              <a:ea typeface="Cambria Math" pitchFamily="18" charset="0"/>
            </a:endParaRPr>
          </a:p>
          <a:p>
            <a:endParaRPr lang="en-US" sz="2800" b="1" dirty="0">
              <a:solidFill>
                <a:srgbClr val="002060"/>
              </a:solidFill>
              <a:latin typeface="Cambria Math" pitchFamily="18" charset="0"/>
              <a:ea typeface="Cambria Math" pitchFamily="18" charset="0"/>
            </a:endParaRPr>
          </a:p>
        </p:txBody>
      </p:sp>
      <p:sp>
        <p:nvSpPr>
          <p:cNvPr id="6" name="Slide Number Placeholder 5"/>
          <p:cNvSpPr>
            <a:spLocks noGrp="1"/>
          </p:cNvSpPr>
          <p:nvPr>
            <p:ph type="sldNum" sz="quarter" idx="12"/>
          </p:nvPr>
        </p:nvSpPr>
        <p:spPr/>
        <p:txBody>
          <a:bodyPr/>
          <a:lstStyle/>
          <a:p>
            <a:fld id="{8127D079-8494-4219-8B0D-5CEFF47F53B8}" type="slidenum">
              <a:rPr lang="en-US" smtClean="0"/>
              <a:t>1</a:t>
            </a:fld>
            <a:endParaRPr lang="en-US"/>
          </a:p>
        </p:txBody>
      </p:sp>
      <p:sp>
        <p:nvSpPr>
          <p:cNvPr id="8" name="Date Placeholder 7"/>
          <p:cNvSpPr>
            <a:spLocks noGrp="1"/>
          </p:cNvSpPr>
          <p:nvPr>
            <p:ph type="dt" sz="half" idx="10"/>
          </p:nvPr>
        </p:nvSpPr>
        <p:spPr/>
        <p:txBody>
          <a:bodyPr/>
          <a:lstStyle/>
          <a:p>
            <a:fld id="{EEAC7AEB-0A7C-435A-BDD3-E2AB49176872}" type="datetime1">
              <a:rPr lang="en-US" smtClean="0"/>
              <a:t>11/14/2021</a:t>
            </a:fld>
            <a:endParaRPr lang="en-US"/>
          </a:p>
        </p:txBody>
      </p:sp>
      <p:sp>
        <p:nvSpPr>
          <p:cNvPr id="9" name="Footer Placeholder 8"/>
          <p:cNvSpPr>
            <a:spLocks noGrp="1"/>
          </p:cNvSpPr>
          <p:nvPr>
            <p:ph type="ftr" sz="quarter" idx="11"/>
          </p:nvPr>
        </p:nvSpPr>
        <p:spPr/>
        <p:txBody>
          <a:bodyPr/>
          <a:lstStyle/>
          <a:p>
            <a:r>
              <a:rPr lang="en-US" smtClean="0"/>
              <a:t>ML Mini Project </a:t>
            </a:r>
            <a:endParaRPr lang="en-US"/>
          </a:p>
        </p:txBody>
      </p:sp>
    </p:spTree>
    <p:extLst>
      <p:ext uri="{BB962C8B-B14F-4D97-AF65-F5344CB8AC3E}">
        <p14:creationId xmlns:p14="http://schemas.microsoft.com/office/powerpoint/2010/main" val="3331096636"/>
      </p:ext>
    </p:extLst>
  </p:cSld>
  <p:clrMapOvr>
    <a:masterClrMapping/>
  </p:clrMapOvr>
  <mc:AlternateContent xmlns:mc="http://schemas.openxmlformats.org/markup-compatibility/2006">
    <mc:Choice xmlns:p14="http://schemas.microsoft.com/office/powerpoint/2010/main" Requires="p14">
      <p:transition spd="slow" p14:dur="2000" advTm="5208"/>
    </mc:Choice>
    <mc:Fallback>
      <p:transition spd="slow" advTm="520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838200"/>
            <a:ext cx="8229600" cy="5016758"/>
          </a:xfrm>
          <a:prstGeom prst="rect">
            <a:avLst/>
          </a:prstGeom>
          <a:noFill/>
        </p:spPr>
        <p:txBody>
          <a:bodyPr wrap="square" rtlCol="0">
            <a:spAutoFit/>
          </a:bodyPr>
          <a:lstStyle/>
          <a:p>
            <a:r>
              <a:rPr lang="en-US" sz="2000" dirty="0" smtClean="0">
                <a:latin typeface="Cambria Math" pitchFamily="18" charset="0"/>
                <a:ea typeface="Cambria Math" pitchFamily="18" charset="0"/>
              </a:rPr>
              <a:t>After deeply analyze the columns we see there are a mix of categorical(non-numerical) and numerical data .So, we can say that--- </a:t>
            </a:r>
          </a:p>
          <a:p>
            <a:endParaRPr lang="en-US" sz="2000" dirty="0">
              <a:latin typeface="Cambria Math" pitchFamily="18" charset="0"/>
              <a:ea typeface="Cambria Math" pitchFamily="18" charset="0"/>
            </a:endParaRPr>
          </a:p>
          <a:p>
            <a:pPr marL="342900" indent="-342900">
              <a:buFont typeface="Arial" pitchFamily="34" charset="0"/>
              <a:buChar char="•"/>
            </a:pPr>
            <a:r>
              <a:rPr lang="en-US" sz="2000" dirty="0" smtClean="0">
                <a:latin typeface="Cambria Math" pitchFamily="18" charset="0"/>
                <a:ea typeface="Cambria Math" pitchFamily="18" charset="0"/>
              </a:rPr>
              <a:t>We have some values for every columns</a:t>
            </a:r>
          </a:p>
          <a:p>
            <a:pPr marL="342900" indent="-342900">
              <a:buFont typeface="Arial" pitchFamily="34" charset="0"/>
              <a:buChar char="•"/>
            </a:pPr>
            <a:endParaRPr lang="en-US" sz="2000" dirty="0">
              <a:latin typeface="Cambria Math" pitchFamily="18" charset="0"/>
              <a:ea typeface="Cambria Math" pitchFamily="18" charset="0"/>
            </a:endParaRPr>
          </a:p>
          <a:p>
            <a:pPr marL="342900" indent="-342900">
              <a:buFont typeface="Arial" pitchFamily="34" charset="0"/>
              <a:buChar char="•"/>
            </a:pPr>
            <a:r>
              <a:rPr lang="en-US" sz="2000" dirty="0" smtClean="0">
                <a:latin typeface="Cambria Math" pitchFamily="18" charset="0"/>
                <a:ea typeface="Cambria Math" pitchFamily="18" charset="0"/>
              </a:rPr>
              <a:t>age,  duration,  campaign, </a:t>
            </a:r>
            <a:r>
              <a:rPr lang="en-US" sz="2000" dirty="0" err="1" smtClean="0">
                <a:latin typeface="Cambria Math" pitchFamily="18" charset="0"/>
                <a:ea typeface="Cambria Math" pitchFamily="18" charset="0"/>
              </a:rPr>
              <a:t>pdays</a:t>
            </a:r>
            <a:r>
              <a:rPr lang="en-US" sz="2000" dirty="0" smtClean="0">
                <a:latin typeface="Cambria Math" pitchFamily="18" charset="0"/>
                <a:ea typeface="Cambria Math" pitchFamily="18" charset="0"/>
              </a:rPr>
              <a:t>, previous,  </a:t>
            </a:r>
            <a:r>
              <a:rPr lang="en-US" sz="2000" dirty="0" err="1" smtClean="0">
                <a:latin typeface="Cambria Math" pitchFamily="18" charset="0"/>
                <a:ea typeface="Cambria Math" pitchFamily="18" charset="0"/>
              </a:rPr>
              <a:t>poutcome</a:t>
            </a:r>
            <a:r>
              <a:rPr lang="en-US" sz="2000" dirty="0" smtClean="0">
                <a:latin typeface="Cambria Math" pitchFamily="18" charset="0"/>
                <a:ea typeface="Cambria Math" pitchFamily="18" charset="0"/>
              </a:rPr>
              <a:t>,  </a:t>
            </a:r>
            <a:r>
              <a:rPr lang="en-US" sz="2000" dirty="0" err="1" smtClean="0">
                <a:latin typeface="Cambria Math" pitchFamily="18" charset="0"/>
                <a:ea typeface="Cambria Math" pitchFamily="18" charset="0"/>
              </a:rPr>
              <a:t>emp_var_rate</a:t>
            </a:r>
            <a:r>
              <a:rPr lang="en-US" sz="2000" dirty="0" smtClean="0">
                <a:latin typeface="Cambria Math" pitchFamily="18" charset="0"/>
                <a:ea typeface="Cambria Math" pitchFamily="18" charset="0"/>
              </a:rPr>
              <a:t>, </a:t>
            </a:r>
            <a:r>
              <a:rPr lang="en-US" sz="2000" dirty="0" err="1" smtClean="0">
                <a:latin typeface="Cambria Math" pitchFamily="18" charset="0"/>
                <a:ea typeface="Cambria Math" pitchFamily="18" charset="0"/>
              </a:rPr>
              <a:t>cons_price_idx</a:t>
            </a:r>
            <a:r>
              <a:rPr lang="en-US" sz="2000" dirty="0" smtClean="0">
                <a:latin typeface="Cambria Math" pitchFamily="18" charset="0"/>
                <a:ea typeface="Cambria Math" pitchFamily="18" charset="0"/>
              </a:rPr>
              <a:t>,  </a:t>
            </a:r>
            <a:r>
              <a:rPr lang="en-US" sz="2000" dirty="0" err="1" smtClean="0">
                <a:latin typeface="Cambria Math" pitchFamily="18" charset="0"/>
                <a:ea typeface="Cambria Math" pitchFamily="18" charset="0"/>
              </a:rPr>
              <a:t>cons_conf_idx</a:t>
            </a:r>
            <a:r>
              <a:rPr lang="en-US" sz="2000" dirty="0" smtClean="0">
                <a:latin typeface="Cambria Math" pitchFamily="18" charset="0"/>
                <a:ea typeface="Cambria Math" pitchFamily="18" charset="0"/>
              </a:rPr>
              <a:t>,  euribor3m, </a:t>
            </a:r>
            <a:r>
              <a:rPr lang="en-US" sz="2000" dirty="0">
                <a:latin typeface="Cambria Math" pitchFamily="18" charset="0"/>
                <a:ea typeface="Cambria Math" pitchFamily="18" charset="0"/>
              </a:rPr>
              <a:t> </a:t>
            </a:r>
            <a:r>
              <a:rPr lang="en-US" sz="2000" dirty="0" err="1" smtClean="0">
                <a:latin typeface="Cambria Math" pitchFamily="18" charset="0"/>
                <a:ea typeface="Cambria Math" pitchFamily="18" charset="0"/>
              </a:rPr>
              <a:t>nr_employed</a:t>
            </a:r>
            <a:r>
              <a:rPr lang="en-US" sz="2000" dirty="0" smtClean="0">
                <a:latin typeface="Cambria Math" pitchFamily="18" charset="0"/>
                <a:ea typeface="Cambria Math" pitchFamily="18" charset="0"/>
              </a:rPr>
              <a:t> are the numerical columns/variables.</a:t>
            </a:r>
          </a:p>
          <a:p>
            <a:pPr marL="342900" indent="-342900">
              <a:buFont typeface="Arial" pitchFamily="34" charset="0"/>
              <a:buChar char="•"/>
            </a:pPr>
            <a:endParaRPr lang="en-US" sz="2000" dirty="0">
              <a:latin typeface="Cambria Math" pitchFamily="18" charset="0"/>
              <a:ea typeface="Cambria Math" pitchFamily="18" charset="0"/>
            </a:endParaRPr>
          </a:p>
          <a:p>
            <a:pPr marL="342900" indent="-342900">
              <a:buFont typeface="Arial" pitchFamily="34" charset="0"/>
              <a:buChar char="•"/>
            </a:pPr>
            <a:r>
              <a:rPr lang="en-US" sz="2000" dirty="0">
                <a:latin typeface="Cambria Math" pitchFamily="18" charset="0"/>
                <a:ea typeface="Cambria Math" pitchFamily="18" charset="0"/>
              </a:rPr>
              <a:t>j</a:t>
            </a:r>
            <a:r>
              <a:rPr lang="en-US" sz="2000" dirty="0" smtClean="0">
                <a:latin typeface="Cambria Math" pitchFamily="18" charset="0"/>
                <a:ea typeface="Cambria Math" pitchFamily="18" charset="0"/>
              </a:rPr>
              <a:t>ob, marital, education, default, housing, loan,   contact, month, </a:t>
            </a:r>
            <a:r>
              <a:rPr lang="en-US" sz="2000" dirty="0" err="1" smtClean="0">
                <a:latin typeface="Cambria Math" pitchFamily="18" charset="0"/>
                <a:ea typeface="Cambria Math" pitchFamily="18" charset="0"/>
              </a:rPr>
              <a:t>day_of_week</a:t>
            </a:r>
            <a:r>
              <a:rPr lang="en-US" sz="2000" dirty="0" smtClean="0">
                <a:latin typeface="Cambria Math" pitchFamily="18" charset="0"/>
                <a:ea typeface="Cambria Math" pitchFamily="18" charset="0"/>
              </a:rPr>
              <a:t> are the non-numerical/categorical columns/variables.</a:t>
            </a:r>
          </a:p>
          <a:p>
            <a:pPr marL="342900" indent="-342900">
              <a:buFont typeface="Arial" pitchFamily="34" charset="0"/>
              <a:buChar char="•"/>
            </a:pPr>
            <a:endParaRPr lang="en-US" sz="2000" dirty="0">
              <a:latin typeface="Cambria Math" pitchFamily="18" charset="0"/>
              <a:ea typeface="Cambria Math" pitchFamily="18" charset="0"/>
            </a:endParaRPr>
          </a:p>
          <a:p>
            <a:pPr marL="342900" indent="-342900">
              <a:buFont typeface="Arial" pitchFamily="34" charset="0"/>
              <a:buChar char="•"/>
            </a:pPr>
            <a:r>
              <a:rPr lang="en-US" sz="2000" dirty="0" smtClean="0">
                <a:latin typeface="Cambria Math" pitchFamily="18" charset="0"/>
                <a:ea typeface="Cambria Math" pitchFamily="18" charset="0"/>
              </a:rPr>
              <a:t>Default, housing and loan have three values each(yes, no and unknown)</a:t>
            </a:r>
          </a:p>
          <a:p>
            <a:pPr marL="342900" indent="-342900">
              <a:buFont typeface="Arial" pitchFamily="34" charset="0"/>
              <a:buChar char="•"/>
            </a:pPr>
            <a:endParaRPr lang="en-US" sz="2000" dirty="0">
              <a:latin typeface="Cambria Math" pitchFamily="18" charset="0"/>
              <a:ea typeface="Cambria Math" pitchFamily="18" charset="0"/>
            </a:endParaRPr>
          </a:p>
          <a:p>
            <a:pPr marL="342900" indent="-342900">
              <a:buFont typeface="Arial" pitchFamily="34" charset="0"/>
              <a:buChar char="•"/>
            </a:pPr>
            <a:r>
              <a:rPr lang="en-US" sz="2000" dirty="0" smtClean="0">
                <a:latin typeface="Cambria Math" pitchFamily="18" charset="0"/>
                <a:ea typeface="Cambria Math" pitchFamily="18" charset="0"/>
              </a:rPr>
              <a:t>Output (y) has only two value “yes” and “No”.</a:t>
            </a:r>
            <a:endParaRPr lang="en-US" sz="2000" dirty="0">
              <a:latin typeface="Cambria Math" pitchFamily="18" charset="0"/>
              <a:ea typeface="Cambria Math" pitchFamily="18" charset="0"/>
            </a:endParaRPr>
          </a:p>
        </p:txBody>
      </p:sp>
      <p:sp>
        <p:nvSpPr>
          <p:cNvPr id="5" name="Slide Number Placeholder 4"/>
          <p:cNvSpPr>
            <a:spLocks noGrp="1"/>
          </p:cNvSpPr>
          <p:nvPr>
            <p:ph type="sldNum" sz="quarter" idx="12"/>
          </p:nvPr>
        </p:nvSpPr>
        <p:spPr/>
        <p:txBody>
          <a:bodyPr/>
          <a:lstStyle/>
          <a:p>
            <a:fld id="{8127D079-8494-4219-8B0D-5CEFF47F53B8}" type="slidenum">
              <a:rPr lang="en-US" smtClean="0"/>
              <a:t>10</a:t>
            </a:fld>
            <a:endParaRPr lang="en-US"/>
          </a:p>
        </p:txBody>
      </p:sp>
      <p:sp>
        <p:nvSpPr>
          <p:cNvPr id="6" name="Date Placeholder 5"/>
          <p:cNvSpPr>
            <a:spLocks noGrp="1"/>
          </p:cNvSpPr>
          <p:nvPr>
            <p:ph type="dt" sz="half" idx="10"/>
          </p:nvPr>
        </p:nvSpPr>
        <p:spPr/>
        <p:txBody>
          <a:bodyPr/>
          <a:lstStyle/>
          <a:p>
            <a:fld id="{BC906D3F-53D8-433E-87ED-768A33E62646}" type="datetime1">
              <a:rPr lang="en-US" smtClean="0"/>
              <a:t>11/14/2021</a:t>
            </a:fld>
            <a:endParaRPr lang="en-US"/>
          </a:p>
        </p:txBody>
      </p:sp>
      <p:sp>
        <p:nvSpPr>
          <p:cNvPr id="7" name="Footer Placeholder 6"/>
          <p:cNvSpPr>
            <a:spLocks noGrp="1"/>
          </p:cNvSpPr>
          <p:nvPr>
            <p:ph type="ftr" sz="quarter" idx="11"/>
          </p:nvPr>
        </p:nvSpPr>
        <p:spPr/>
        <p:txBody>
          <a:bodyPr/>
          <a:lstStyle/>
          <a:p>
            <a:r>
              <a:rPr lang="en-US" smtClean="0"/>
              <a:t>ML Mini Project </a:t>
            </a:r>
            <a:endParaRPr lang="en-US"/>
          </a:p>
        </p:txBody>
      </p:sp>
    </p:spTree>
    <p:extLst>
      <p:ext uri="{BB962C8B-B14F-4D97-AF65-F5344CB8AC3E}">
        <p14:creationId xmlns:p14="http://schemas.microsoft.com/office/powerpoint/2010/main" val="3845131867"/>
      </p:ext>
    </p:extLst>
  </p:cSld>
  <p:clrMapOvr>
    <a:masterClrMapping/>
  </p:clrMapOvr>
  <mc:AlternateContent xmlns:mc="http://schemas.openxmlformats.org/markup-compatibility/2006">
    <mc:Choice xmlns:p14="http://schemas.microsoft.com/office/powerpoint/2010/main" Requires="p14">
      <p:transition spd="slow" p14:dur="2000" advTm="740"/>
    </mc:Choice>
    <mc:Fallback>
      <p:transition spd="slow" advTm="74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43139" y="762000"/>
            <a:ext cx="7620000" cy="5078313"/>
          </a:xfrm>
          <a:prstGeom prst="rect">
            <a:avLst/>
          </a:prstGeom>
          <a:noFill/>
        </p:spPr>
        <p:txBody>
          <a:bodyPr wrap="square" rtlCol="0">
            <a:spAutoFit/>
          </a:bodyPr>
          <a:lstStyle/>
          <a:p>
            <a:r>
              <a:rPr lang="en-US" sz="3200" b="1" dirty="0" smtClean="0">
                <a:latin typeface="Cambria Math" pitchFamily="18" charset="0"/>
                <a:ea typeface="Cambria Math" pitchFamily="18" charset="0"/>
              </a:rPr>
              <a:t>Feature Engineering  : </a:t>
            </a:r>
          </a:p>
          <a:p>
            <a:endParaRPr lang="en-US" sz="3200" b="1" dirty="0">
              <a:latin typeface="Cambria Math" pitchFamily="18" charset="0"/>
              <a:ea typeface="Cambria Math" pitchFamily="18" charset="0"/>
            </a:endParaRPr>
          </a:p>
          <a:p>
            <a:r>
              <a:rPr lang="en-US" sz="2000" dirty="0" smtClean="0">
                <a:latin typeface="Cambria Math" pitchFamily="18" charset="0"/>
                <a:ea typeface="Cambria Math" pitchFamily="18" charset="0"/>
              </a:rPr>
              <a:t>Feature Engineering is classifying features such as numerical and categorical features . As we know that our model can not work with the categorical data. So, we have to first convert the categorical data to numerical data by a special technique called </a:t>
            </a:r>
            <a:r>
              <a:rPr lang="en-US" sz="2000" b="1" dirty="0" smtClean="0">
                <a:latin typeface="Cambria Math" pitchFamily="18" charset="0"/>
                <a:ea typeface="Cambria Math" pitchFamily="18" charset="0"/>
              </a:rPr>
              <a:t>One-</a:t>
            </a:r>
            <a:r>
              <a:rPr lang="en-US" sz="2000" b="1" dirty="0" err="1" smtClean="0">
                <a:latin typeface="Cambria Math" pitchFamily="18" charset="0"/>
                <a:ea typeface="Cambria Math" pitchFamily="18" charset="0"/>
              </a:rPr>
              <a:t>HotEncoding</a:t>
            </a:r>
            <a:r>
              <a:rPr lang="en-US" sz="2000" dirty="0" smtClean="0">
                <a:latin typeface="Cambria Math" pitchFamily="18" charset="0"/>
                <a:ea typeface="Cambria Math" pitchFamily="18" charset="0"/>
              </a:rPr>
              <a:t> , then we will proceed to train our model. </a:t>
            </a:r>
          </a:p>
          <a:p>
            <a:endParaRPr lang="en-US" sz="2000" dirty="0">
              <a:latin typeface="Cambria Math" pitchFamily="18" charset="0"/>
              <a:ea typeface="Cambria Math" pitchFamily="18" charset="0"/>
            </a:endParaRPr>
          </a:p>
          <a:p>
            <a:r>
              <a:rPr lang="en-US" sz="2000" dirty="0" smtClean="0">
                <a:latin typeface="Cambria Math" pitchFamily="18" charset="0"/>
                <a:ea typeface="Cambria Math" pitchFamily="18" charset="0"/>
              </a:rPr>
              <a:t>In this section, </a:t>
            </a:r>
            <a:r>
              <a:rPr lang="en-US" sz="2000" dirty="0">
                <a:latin typeface="Cambria Math" pitchFamily="18" charset="0"/>
                <a:ea typeface="Cambria Math" pitchFamily="18" charset="0"/>
              </a:rPr>
              <a:t>we will create features for our predictive model</a:t>
            </a:r>
            <a:r>
              <a:rPr lang="en-US" sz="2000" dirty="0" smtClean="0">
                <a:latin typeface="Cambria Math" pitchFamily="18" charset="0"/>
                <a:ea typeface="Cambria Math" pitchFamily="18" charset="0"/>
              </a:rPr>
              <a:t>. </a:t>
            </a:r>
            <a:r>
              <a:rPr lang="en-US" sz="2000" dirty="0">
                <a:latin typeface="Cambria Math" pitchFamily="18" charset="0"/>
                <a:ea typeface="Cambria Math" pitchFamily="18" charset="0"/>
              </a:rPr>
              <a:t>For each section, we will add new variables to the </a:t>
            </a:r>
            <a:r>
              <a:rPr lang="en-US" sz="2000" dirty="0" err="1">
                <a:latin typeface="Cambria Math" pitchFamily="18" charset="0"/>
                <a:ea typeface="Cambria Math" pitchFamily="18" charset="0"/>
              </a:rPr>
              <a:t>dataframe</a:t>
            </a:r>
            <a:r>
              <a:rPr lang="en-US" sz="2000" dirty="0">
                <a:latin typeface="Cambria Math" pitchFamily="18" charset="0"/>
                <a:ea typeface="Cambria Math" pitchFamily="18" charset="0"/>
              </a:rPr>
              <a:t> and then keep track of which columns of the </a:t>
            </a:r>
            <a:r>
              <a:rPr lang="en-US" sz="2000" dirty="0" err="1">
                <a:latin typeface="Cambria Math" pitchFamily="18" charset="0"/>
                <a:ea typeface="Cambria Math" pitchFamily="18" charset="0"/>
              </a:rPr>
              <a:t>dataframe</a:t>
            </a:r>
            <a:r>
              <a:rPr lang="en-US" sz="2000" dirty="0">
                <a:latin typeface="Cambria Math" pitchFamily="18" charset="0"/>
                <a:ea typeface="Cambria Math" pitchFamily="18" charset="0"/>
              </a:rPr>
              <a:t> we want to use as part of the predictive model features</a:t>
            </a:r>
            <a:r>
              <a:rPr lang="en-US" sz="2000" dirty="0" smtClean="0">
                <a:latin typeface="Cambria Math" pitchFamily="18" charset="0"/>
                <a:ea typeface="Cambria Math" pitchFamily="18" charset="0"/>
              </a:rPr>
              <a:t>.</a:t>
            </a:r>
          </a:p>
          <a:p>
            <a:endParaRPr lang="en-US" sz="2000" dirty="0">
              <a:latin typeface="Cambria Math" pitchFamily="18" charset="0"/>
              <a:ea typeface="Cambria Math" pitchFamily="18" charset="0"/>
            </a:endParaRPr>
          </a:p>
          <a:p>
            <a:r>
              <a:rPr lang="en-US" sz="2000" dirty="0" smtClean="0">
                <a:latin typeface="Cambria Math" pitchFamily="18" charset="0"/>
                <a:ea typeface="Cambria Math" pitchFamily="18" charset="0"/>
              </a:rPr>
              <a:t>We will first extract the numerical and categorical data </a:t>
            </a:r>
          </a:p>
          <a:p>
            <a:endParaRPr lang="en-US" sz="2000" dirty="0" smtClean="0">
              <a:latin typeface="Cambria Math" pitchFamily="18" charset="0"/>
              <a:ea typeface="Cambria Math" pitchFamily="18" charset="0"/>
            </a:endParaRPr>
          </a:p>
        </p:txBody>
      </p:sp>
      <p:sp>
        <p:nvSpPr>
          <p:cNvPr id="5" name="Slide Number Placeholder 4"/>
          <p:cNvSpPr>
            <a:spLocks noGrp="1"/>
          </p:cNvSpPr>
          <p:nvPr>
            <p:ph type="sldNum" sz="quarter" idx="12"/>
          </p:nvPr>
        </p:nvSpPr>
        <p:spPr/>
        <p:txBody>
          <a:bodyPr/>
          <a:lstStyle/>
          <a:p>
            <a:fld id="{8127D079-8494-4219-8B0D-5CEFF47F53B8}" type="slidenum">
              <a:rPr lang="en-US" smtClean="0"/>
              <a:t>11</a:t>
            </a:fld>
            <a:endParaRPr lang="en-US"/>
          </a:p>
        </p:txBody>
      </p:sp>
      <p:sp>
        <p:nvSpPr>
          <p:cNvPr id="6" name="Date Placeholder 5"/>
          <p:cNvSpPr>
            <a:spLocks noGrp="1"/>
          </p:cNvSpPr>
          <p:nvPr>
            <p:ph type="dt" sz="half" idx="10"/>
          </p:nvPr>
        </p:nvSpPr>
        <p:spPr/>
        <p:txBody>
          <a:bodyPr/>
          <a:lstStyle/>
          <a:p>
            <a:fld id="{FE66B486-EAF5-46F1-881A-A9C75DEF81E6}" type="datetime1">
              <a:rPr lang="en-US" smtClean="0"/>
              <a:t>11/14/2021</a:t>
            </a:fld>
            <a:endParaRPr lang="en-US"/>
          </a:p>
        </p:txBody>
      </p:sp>
      <p:sp>
        <p:nvSpPr>
          <p:cNvPr id="7" name="Footer Placeholder 6"/>
          <p:cNvSpPr>
            <a:spLocks noGrp="1"/>
          </p:cNvSpPr>
          <p:nvPr>
            <p:ph type="ftr" sz="quarter" idx="11"/>
          </p:nvPr>
        </p:nvSpPr>
        <p:spPr/>
        <p:txBody>
          <a:bodyPr/>
          <a:lstStyle/>
          <a:p>
            <a:r>
              <a:rPr lang="en-US" smtClean="0"/>
              <a:t>ML Mini Project </a:t>
            </a:r>
            <a:endParaRPr lang="en-US"/>
          </a:p>
        </p:txBody>
      </p:sp>
    </p:spTree>
    <p:extLst>
      <p:ext uri="{BB962C8B-B14F-4D97-AF65-F5344CB8AC3E}">
        <p14:creationId xmlns:p14="http://schemas.microsoft.com/office/powerpoint/2010/main" val="633884154"/>
      </p:ext>
    </p:extLst>
  </p:cSld>
  <p:clrMapOvr>
    <a:masterClrMapping/>
  </p:clrMapOvr>
  <mc:AlternateContent xmlns:mc="http://schemas.openxmlformats.org/markup-compatibility/2006">
    <mc:Choice xmlns:p14="http://schemas.microsoft.com/office/powerpoint/2010/main" Requires="p14">
      <p:transition spd="slow" p14:dur="2000" advTm="3701"/>
    </mc:Choice>
    <mc:Fallback>
      <p:transition spd="slow" advTm="3701"/>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609600"/>
            <a:ext cx="7848600" cy="5632311"/>
          </a:xfrm>
          <a:prstGeom prst="rect">
            <a:avLst/>
          </a:prstGeom>
          <a:noFill/>
        </p:spPr>
        <p:txBody>
          <a:bodyPr wrap="square" rtlCol="0">
            <a:spAutoFit/>
          </a:bodyPr>
          <a:lstStyle/>
          <a:p>
            <a:r>
              <a:rPr lang="en-US" sz="2800" b="1" dirty="0" smtClean="0">
                <a:latin typeface="Cambria Math" pitchFamily="18" charset="0"/>
                <a:ea typeface="Cambria Math" pitchFamily="18" charset="0"/>
              </a:rPr>
              <a:t>Numerical Data </a:t>
            </a:r>
          </a:p>
          <a:p>
            <a:endParaRPr lang="en-US" sz="2200" dirty="0">
              <a:latin typeface="Cambria Math" pitchFamily="18" charset="0"/>
              <a:ea typeface="Cambria Math" pitchFamily="18" charset="0"/>
            </a:endParaRPr>
          </a:p>
          <a:p>
            <a:r>
              <a:rPr lang="en-US" sz="2000" dirty="0" smtClean="0">
                <a:latin typeface="Cambria Math" pitchFamily="18" charset="0"/>
                <a:ea typeface="Cambria Math" pitchFamily="18" charset="0"/>
              </a:rPr>
              <a:t>These are the numerical </a:t>
            </a:r>
            <a:r>
              <a:rPr lang="en-US" sz="2000" dirty="0">
                <a:latin typeface="Cambria Math" pitchFamily="18" charset="0"/>
                <a:ea typeface="Cambria Math" pitchFamily="18" charset="0"/>
              </a:rPr>
              <a:t>columns that we will </a:t>
            </a:r>
            <a:r>
              <a:rPr lang="en-US" sz="2000" dirty="0" smtClean="0">
                <a:latin typeface="Cambria Math" pitchFamily="18" charset="0"/>
                <a:ea typeface="Cambria Math" pitchFamily="18" charset="0"/>
              </a:rPr>
              <a:t>use : </a:t>
            </a:r>
          </a:p>
          <a:p>
            <a:endParaRPr lang="en-US" sz="2000" dirty="0">
              <a:latin typeface="Cambria Math" pitchFamily="18" charset="0"/>
              <a:ea typeface="Cambria Math" pitchFamily="18" charset="0"/>
            </a:endParaRPr>
          </a:p>
          <a:p>
            <a:pPr marL="342900" indent="-342900">
              <a:buFontTx/>
              <a:buChar char="-"/>
            </a:pPr>
            <a:r>
              <a:rPr lang="en-US" sz="2000" dirty="0" smtClean="0">
                <a:latin typeface="Cambria Math" pitchFamily="18" charset="0"/>
                <a:ea typeface="Cambria Math" pitchFamily="18" charset="0"/>
              </a:rPr>
              <a:t>Numerical columns are “campaign, </a:t>
            </a:r>
            <a:r>
              <a:rPr lang="en-US" sz="2000" dirty="0" err="1" smtClean="0">
                <a:latin typeface="Cambria Math" pitchFamily="18" charset="0"/>
                <a:ea typeface="Cambria Math" pitchFamily="18" charset="0"/>
              </a:rPr>
              <a:t>pdays</a:t>
            </a:r>
            <a:r>
              <a:rPr lang="en-US" sz="2000" dirty="0" smtClean="0">
                <a:latin typeface="Cambria Math" pitchFamily="18" charset="0"/>
                <a:ea typeface="Cambria Math" pitchFamily="18" charset="0"/>
              </a:rPr>
              <a:t>, previous, </a:t>
            </a:r>
            <a:r>
              <a:rPr lang="en-US" sz="2000" dirty="0" err="1" smtClean="0">
                <a:latin typeface="Cambria Math" pitchFamily="18" charset="0"/>
                <a:ea typeface="Cambria Math" pitchFamily="18" charset="0"/>
              </a:rPr>
              <a:t>emp_var_rate</a:t>
            </a:r>
            <a:r>
              <a:rPr lang="en-US" sz="2000" dirty="0" smtClean="0">
                <a:latin typeface="Cambria Math" pitchFamily="18" charset="0"/>
                <a:ea typeface="Cambria Math" pitchFamily="18" charset="0"/>
              </a:rPr>
              <a:t>, </a:t>
            </a:r>
            <a:r>
              <a:rPr lang="en-US" sz="2000" dirty="0" err="1" smtClean="0">
                <a:latin typeface="Cambria Math" pitchFamily="18" charset="0"/>
                <a:ea typeface="Cambria Math" pitchFamily="18" charset="0"/>
              </a:rPr>
              <a:t>cons_price_idx</a:t>
            </a:r>
            <a:r>
              <a:rPr lang="en-US" sz="2000" dirty="0" smtClean="0">
                <a:latin typeface="Cambria Math" pitchFamily="18" charset="0"/>
                <a:ea typeface="Cambria Math" pitchFamily="18" charset="0"/>
              </a:rPr>
              <a:t>, </a:t>
            </a:r>
            <a:r>
              <a:rPr lang="en-US" sz="2000" dirty="0" err="1" smtClean="0">
                <a:latin typeface="Cambria Math" pitchFamily="18" charset="0"/>
                <a:ea typeface="Cambria Math" pitchFamily="18" charset="0"/>
              </a:rPr>
              <a:t>cons_conf_idx</a:t>
            </a:r>
            <a:r>
              <a:rPr lang="en-US" sz="2000" dirty="0" smtClean="0">
                <a:latin typeface="Cambria Math" pitchFamily="18" charset="0"/>
                <a:ea typeface="Cambria Math" pitchFamily="18" charset="0"/>
              </a:rPr>
              <a:t>, </a:t>
            </a:r>
            <a:r>
              <a:rPr lang="en-US" sz="2000" dirty="0" err="1" smtClean="0">
                <a:latin typeface="Cambria Math" pitchFamily="18" charset="0"/>
                <a:ea typeface="Cambria Math" pitchFamily="18" charset="0"/>
              </a:rPr>
              <a:t>nr_employed</a:t>
            </a:r>
            <a:r>
              <a:rPr lang="en-US" sz="2000" dirty="0" smtClean="0">
                <a:latin typeface="Cambria Math" pitchFamily="18" charset="0"/>
                <a:ea typeface="Cambria Math" pitchFamily="18" charset="0"/>
              </a:rPr>
              <a:t>, age, euribor3m”</a:t>
            </a:r>
          </a:p>
          <a:p>
            <a:endParaRPr lang="en-US" sz="2200" dirty="0" smtClean="0">
              <a:latin typeface="Cambria Math" pitchFamily="18" charset="0"/>
              <a:ea typeface="Cambria Math" pitchFamily="18" charset="0"/>
            </a:endParaRPr>
          </a:p>
          <a:p>
            <a:r>
              <a:rPr lang="en-US" sz="2800" b="1" dirty="0" smtClean="0">
                <a:latin typeface="Cambria Math" pitchFamily="18" charset="0"/>
                <a:ea typeface="Cambria Math" pitchFamily="18" charset="0"/>
              </a:rPr>
              <a:t>Categorical Data </a:t>
            </a:r>
          </a:p>
          <a:p>
            <a:endParaRPr lang="en-US" sz="2200" b="1" dirty="0">
              <a:latin typeface="Cambria Math" pitchFamily="18" charset="0"/>
              <a:ea typeface="Cambria Math" pitchFamily="18" charset="0"/>
            </a:endParaRPr>
          </a:p>
          <a:p>
            <a:pPr marL="342900" indent="-342900">
              <a:buFontTx/>
              <a:buChar char="-"/>
            </a:pPr>
            <a:r>
              <a:rPr lang="en-US" sz="2000" dirty="0" smtClean="0">
                <a:latin typeface="Cambria Math" pitchFamily="18" charset="0"/>
                <a:ea typeface="Cambria Math" pitchFamily="18" charset="0"/>
              </a:rPr>
              <a:t>Categorical </a:t>
            </a:r>
            <a:r>
              <a:rPr lang="en-US" sz="2000" dirty="0">
                <a:latin typeface="Cambria Math" pitchFamily="18" charset="0"/>
                <a:ea typeface="Cambria Math" pitchFamily="18" charset="0"/>
              </a:rPr>
              <a:t>variables are non-numeric data such as job and education. </a:t>
            </a:r>
            <a:endParaRPr lang="en-US" sz="2000" dirty="0" smtClean="0">
              <a:latin typeface="Cambria Math" pitchFamily="18" charset="0"/>
              <a:ea typeface="Cambria Math" pitchFamily="18" charset="0"/>
            </a:endParaRPr>
          </a:p>
          <a:p>
            <a:pPr marL="342900" indent="-342900">
              <a:buFontTx/>
              <a:buChar char="-"/>
            </a:pPr>
            <a:r>
              <a:rPr lang="en-US" sz="2000" dirty="0" smtClean="0">
                <a:latin typeface="Cambria Math" pitchFamily="18" charset="0"/>
                <a:ea typeface="Cambria Math" pitchFamily="18" charset="0"/>
              </a:rPr>
              <a:t>To </a:t>
            </a:r>
            <a:r>
              <a:rPr lang="en-US" sz="2000" dirty="0">
                <a:latin typeface="Cambria Math" pitchFamily="18" charset="0"/>
                <a:ea typeface="Cambria Math" pitchFamily="18" charset="0"/>
              </a:rPr>
              <a:t>turn these non-numerical data into variables, the simplest thing is to use a technique called one-hot encoding, which will be explained below</a:t>
            </a:r>
            <a:r>
              <a:rPr lang="en-US" sz="2000" dirty="0" smtClean="0">
                <a:latin typeface="Cambria Math" pitchFamily="18" charset="0"/>
                <a:ea typeface="Cambria Math" pitchFamily="18" charset="0"/>
              </a:rPr>
              <a:t>.</a:t>
            </a:r>
          </a:p>
          <a:p>
            <a:pPr marL="342900" indent="-342900">
              <a:buFontTx/>
              <a:buChar char="-"/>
            </a:pPr>
            <a:endParaRPr lang="en-US" sz="2000" b="1" dirty="0">
              <a:latin typeface="Cambria Math" pitchFamily="18" charset="0"/>
              <a:ea typeface="Cambria Math" pitchFamily="18" charset="0"/>
            </a:endParaRPr>
          </a:p>
          <a:p>
            <a:pPr marL="342900" indent="-342900">
              <a:buFontTx/>
              <a:buChar char="-"/>
            </a:pPr>
            <a:r>
              <a:rPr lang="en-US" sz="2000" dirty="0" smtClean="0">
                <a:latin typeface="Cambria Math" pitchFamily="18" charset="0"/>
                <a:ea typeface="Cambria Math" pitchFamily="18" charset="0"/>
              </a:rPr>
              <a:t>The categorical columns are “job, marital, education, default, housing, loan, contact, month, </a:t>
            </a:r>
            <a:r>
              <a:rPr lang="en-US" sz="2000" dirty="0" err="1" smtClean="0">
                <a:latin typeface="Cambria Math" pitchFamily="18" charset="0"/>
                <a:ea typeface="Cambria Math" pitchFamily="18" charset="0"/>
              </a:rPr>
              <a:t>day_of_week</a:t>
            </a:r>
            <a:r>
              <a:rPr lang="en-US" sz="2000" dirty="0" smtClean="0">
                <a:latin typeface="Cambria Math" pitchFamily="18" charset="0"/>
                <a:ea typeface="Cambria Math" pitchFamily="18" charset="0"/>
              </a:rPr>
              <a:t>, </a:t>
            </a:r>
            <a:r>
              <a:rPr lang="en-US" sz="2000" dirty="0" err="1" smtClean="0">
                <a:latin typeface="Cambria Math" pitchFamily="18" charset="0"/>
                <a:ea typeface="Cambria Math" pitchFamily="18" charset="0"/>
              </a:rPr>
              <a:t>poutcome</a:t>
            </a:r>
            <a:r>
              <a:rPr lang="en-US" sz="2000" dirty="0" smtClean="0">
                <a:latin typeface="Cambria Math" pitchFamily="18" charset="0"/>
                <a:ea typeface="Cambria Math" pitchFamily="18" charset="0"/>
              </a:rPr>
              <a:t>”</a:t>
            </a:r>
          </a:p>
        </p:txBody>
      </p:sp>
      <p:sp>
        <p:nvSpPr>
          <p:cNvPr id="4" name="Slide Number Placeholder 3"/>
          <p:cNvSpPr>
            <a:spLocks noGrp="1"/>
          </p:cNvSpPr>
          <p:nvPr>
            <p:ph type="sldNum" sz="quarter" idx="12"/>
          </p:nvPr>
        </p:nvSpPr>
        <p:spPr/>
        <p:txBody>
          <a:bodyPr/>
          <a:lstStyle/>
          <a:p>
            <a:fld id="{8127D079-8494-4219-8B0D-5CEFF47F53B8}" type="slidenum">
              <a:rPr lang="en-US" smtClean="0"/>
              <a:t>12</a:t>
            </a:fld>
            <a:endParaRPr lang="en-US"/>
          </a:p>
        </p:txBody>
      </p:sp>
      <p:sp>
        <p:nvSpPr>
          <p:cNvPr id="5" name="Date Placeholder 4"/>
          <p:cNvSpPr>
            <a:spLocks noGrp="1"/>
          </p:cNvSpPr>
          <p:nvPr>
            <p:ph type="dt" sz="half" idx="10"/>
          </p:nvPr>
        </p:nvSpPr>
        <p:spPr/>
        <p:txBody>
          <a:bodyPr/>
          <a:lstStyle/>
          <a:p>
            <a:fld id="{9EC30E57-8C83-4634-8F5D-089C8D9F6F30}" type="datetime1">
              <a:rPr lang="en-US" smtClean="0"/>
              <a:t>11/14/2021</a:t>
            </a:fld>
            <a:endParaRPr lang="en-US"/>
          </a:p>
        </p:txBody>
      </p:sp>
      <p:sp>
        <p:nvSpPr>
          <p:cNvPr id="6" name="Footer Placeholder 5"/>
          <p:cNvSpPr>
            <a:spLocks noGrp="1"/>
          </p:cNvSpPr>
          <p:nvPr>
            <p:ph type="ftr" sz="quarter" idx="11"/>
          </p:nvPr>
        </p:nvSpPr>
        <p:spPr/>
        <p:txBody>
          <a:bodyPr/>
          <a:lstStyle/>
          <a:p>
            <a:r>
              <a:rPr lang="en-US" smtClean="0"/>
              <a:t>ML Mini Project </a:t>
            </a:r>
            <a:endParaRPr lang="en-US"/>
          </a:p>
        </p:txBody>
      </p:sp>
    </p:spTree>
    <p:extLst>
      <p:ext uri="{BB962C8B-B14F-4D97-AF65-F5344CB8AC3E}">
        <p14:creationId xmlns:p14="http://schemas.microsoft.com/office/powerpoint/2010/main" val="39038986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762000"/>
            <a:ext cx="7848600" cy="5447645"/>
          </a:xfrm>
          <a:prstGeom prst="rect">
            <a:avLst/>
          </a:prstGeom>
          <a:noFill/>
        </p:spPr>
        <p:txBody>
          <a:bodyPr wrap="square" rtlCol="0">
            <a:spAutoFit/>
          </a:bodyPr>
          <a:lstStyle/>
          <a:p>
            <a:r>
              <a:rPr lang="en-US" sz="2800" b="1" dirty="0">
                <a:latin typeface="Cambria Math" pitchFamily="18" charset="0"/>
                <a:ea typeface="Cambria Math" pitchFamily="18" charset="0"/>
              </a:rPr>
              <a:t>One-Hot </a:t>
            </a:r>
            <a:r>
              <a:rPr lang="en-US" sz="2800" b="1" dirty="0" smtClean="0">
                <a:latin typeface="Cambria Math" pitchFamily="18" charset="0"/>
                <a:ea typeface="Cambria Math" pitchFamily="18" charset="0"/>
              </a:rPr>
              <a:t>Encoding </a:t>
            </a:r>
          </a:p>
          <a:p>
            <a:endParaRPr lang="en-US" sz="2000" b="1" dirty="0">
              <a:latin typeface="Cambria Math" pitchFamily="18" charset="0"/>
              <a:ea typeface="Cambria Math" pitchFamily="18" charset="0"/>
            </a:endParaRPr>
          </a:p>
          <a:p>
            <a:pPr marL="342900" indent="-342900">
              <a:buFontTx/>
              <a:buChar char="-"/>
            </a:pPr>
            <a:r>
              <a:rPr lang="en-US" sz="2000" dirty="0" smtClean="0">
                <a:latin typeface="Cambria Math" pitchFamily="18" charset="0"/>
                <a:ea typeface="Cambria Math" pitchFamily="18" charset="0"/>
              </a:rPr>
              <a:t>To </a:t>
            </a:r>
            <a:r>
              <a:rPr lang="en-US" sz="2000" dirty="0">
                <a:latin typeface="Cambria Math" pitchFamily="18" charset="0"/>
                <a:ea typeface="Cambria Math" pitchFamily="18" charset="0"/>
              </a:rPr>
              <a:t>convert our categorical features to numbers, we will use a technique called one-hot encoding. In one-hot encoding, you create a new column for each unique value in that column. Then the value of the column is 1 if the sample has that unique value or 0 otherwise</a:t>
            </a:r>
            <a:r>
              <a:rPr lang="en-US" sz="2000" dirty="0" smtClean="0">
                <a:latin typeface="Cambria Math" pitchFamily="18" charset="0"/>
                <a:ea typeface="Cambria Math" pitchFamily="18" charset="0"/>
              </a:rPr>
              <a:t>.</a:t>
            </a:r>
          </a:p>
          <a:p>
            <a:pPr marL="342900" indent="-342900">
              <a:buFontTx/>
              <a:buChar char="-"/>
            </a:pPr>
            <a:endParaRPr lang="en-US" sz="2000" dirty="0">
              <a:latin typeface="Cambria Math" pitchFamily="18" charset="0"/>
              <a:ea typeface="Cambria Math" pitchFamily="18" charset="0"/>
            </a:endParaRPr>
          </a:p>
          <a:p>
            <a:pPr marL="342900" indent="-342900">
              <a:buFontTx/>
              <a:buChar char="-"/>
            </a:pPr>
            <a:r>
              <a:rPr lang="en-US" sz="2000" dirty="0" smtClean="0">
                <a:latin typeface="Cambria Math" pitchFamily="18" charset="0"/>
                <a:ea typeface="Cambria Math" pitchFamily="18" charset="0"/>
              </a:rPr>
              <a:t>We will perform </a:t>
            </a:r>
            <a:r>
              <a:rPr lang="en-US" sz="2000" dirty="0">
                <a:latin typeface="Cambria Math" pitchFamily="18" charset="0"/>
                <a:ea typeface="Cambria Math" pitchFamily="18" charset="0"/>
              </a:rPr>
              <a:t> </a:t>
            </a:r>
            <a:r>
              <a:rPr lang="en-US" sz="2000" dirty="0" smtClean="0">
                <a:latin typeface="Cambria Math" pitchFamily="18" charset="0"/>
                <a:ea typeface="Cambria Math" pitchFamily="18" charset="0"/>
              </a:rPr>
              <a:t>this technique for non-numeric data </a:t>
            </a:r>
            <a:r>
              <a:rPr lang="en-US" sz="2000" dirty="0" err="1" smtClean="0">
                <a:latin typeface="Cambria Math" pitchFamily="18" charset="0"/>
                <a:ea typeface="Cambria Math" pitchFamily="18" charset="0"/>
              </a:rPr>
              <a:t>colums</a:t>
            </a:r>
            <a:r>
              <a:rPr lang="en-US" sz="2000" dirty="0" smtClean="0">
                <a:latin typeface="Cambria Math" pitchFamily="18" charset="0"/>
                <a:ea typeface="Cambria Math" pitchFamily="18" charset="0"/>
              </a:rPr>
              <a:t> to convert it into the numeric data.</a:t>
            </a:r>
            <a:endParaRPr lang="en-US" sz="2000" b="1" dirty="0">
              <a:latin typeface="Cambria Math" pitchFamily="18" charset="0"/>
              <a:ea typeface="Cambria Math" pitchFamily="18" charset="0"/>
            </a:endParaRPr>
          </a:p>
          <a:p>
            <a:endParaRPr lang="en-US" sz="2000" dirty="0" smtClean="0">
              <a:latin typeface="Cambria Math" pitchFamily="18" charset="0"/>
              <a:ea typeface="Cambria Math" pitchFamily="18" charset="0"/>
            </a:endParaRPr>
          </a:p>
          <a:p>
            <a:endParaRPr lang="en-US" sz="2000" dirty="0">
              <a:latin typeface="Cambria Math" pitchFamily="18" charset="0"/>
              <a:ea typeface="Cambria Math" pitchFamily="18" charset="0"/>
            </a:endParaRPr>
          </a:p>
          <a:p>
            <a:pPr marL="342900" indent="-342900">
              <a:buFontTx/>
              <a:buChar char="-"/>
            </a:pPr>
            <a:r>
              <a:rPr lang="en-US" sz="2000" dirty="0" smtClean="0">
                <a:latin typeface="Cambria Math" pitchFamily="18" charset="0"/>
                <a:ea typeface="Cambria Math" pitchFamily="18" charset="0"/>
              </a:rPr>
              <a:t>After applying One-Hot Encoding technique there are total of 53 number of new columns generated. So, total number of </a:t>
            </a:r>
            <a:r>
              <a:rPr lang="en-US" sz="2000" dirty="0" err="1" smtClean="0">
                <a:latin typeface="Cambria Math" pitchFamily="18" charset="0"/>
                <a:ea typeface="Cambria Math" pitchFamily="18" charset="0"/>
              </a:rPr>
              <a:t>comuns</a:t>
            </a:r>
            <a:r>
              <a:rPr lang="en-US" sz="2000" dirty="0" smtClean="0">
                <a:latin typeface="Cambria Math" pitchFamily="18" charset="0"/>
                <a:ea typeface="Cambria Math" pitchFamily="18" charset="0"/>
              </a:rPr>
              <a:t> are 64 now.</a:t>
            </a:r>
          </a:p>
          <a:p>
            <a:pPr marL="342900" indent="-342900">
              <a:buFontTx/>
              <a:buChar char="-"/>
            </a:pPr>
            <a:endParaRPr lang="en-US" sz="2000" dirty="0">
              <a:latin typeface="Cambria Math" pitchFamily="18" charset="0"/>
              <a:ea typeface="Cambria Math" pitchFamily="18" charset="0"/>
            </a:endParaRPr>
          </a:p>
          <a:p>
            <a:pPr marL="342900" indent="-342900">
              <a:buFontTx/>
              <a:buChar char="-"/>
            </a:pPr>
            <a:r>
              <a:rPr lang="en-US" sz="2000" dirty="0" smtClean="0">
                <a:latin typeface="Cambria Math" pitchFamily="18" charset="0"/>
                <a:ea typeface="Cambria Math" pitchFamily="18" charset="0"/>
              </a:rPr>
              <a:t>In the next slide we will see all the generated columns….</a:t>
            </a:r>
            <a:endParaRPr lang="en-US" sz="2000" dirty="0">
              <a:latin typeface="Cambria Math" pitchFamily="18" charset="0"/>
              <a:ea typeface="Cambria Math" pitchFamily="18" charset="0"/>
            </a:endParaRPr>
          </a:p>
        </p:txBody>
      </p:sp>
      <p:sp>
        <p:nvSpPr>
          <p:cNvPr id="5" name="Slide Number Placeholder 4"/>
          <p:cNvSpPr>
            <a:spLocks noGrp="1"/>
          </p:cNvSpPr>
          <p:nvPr>
            <p:ph type="sldNum" sz="quarter" idx="12"/>
          </p:nvPr>
        </p:nvSpPr>
        <p:spPr/>
        <p:txBody>
          <a:bodyPr/>
          <a:lstStyle/>
          <a:p>
            <a:fld id="{8127D079-8494-4219-8B0D-5CEFF47F53B8}" type="slidenum">
              <a:rPr lang="en-US" smtClean="0"/>
              <a:t>13</a:t>
            </a:fld>
            <a:endParaRPr lang="en-US"/>
          </a:p>
        </p:txBody>
      </p:sp>
      <p:sp>
        <p:nvSpPr>
          <p:cNvPr id="6" name="Date Placeholder 5"/>
          <p:cNvSpPr>
            <a:spLocks noGrp="1"/>
          </p:cNvSpPr>
          <p:nvPr>
            <p:ph type="dt" sz="half" idx="10"/>
          </p:nvPr>
        </p:nvSpPr>
        <p:spPr/>
        <p:txBody>
          <a:bodyPr/>
          <a:lstStyle/>
          <a:p>
            <a:fld id="{11CFD867-265F-4A9C-AF89-BFD2EF44D053}" type="datetime1">
              <a:rPr lang="en-US" smtClean="0"/>
              <a:t>11/14/2021</a:t>
            </a:fld>
            <a:endParaRPr lang="en-US"/>
          </a:p>
        </p:txBody>
      </p:sp>
      <p:sp>
        <p:nvSpPr>
          <p:cNvPr id="7" name="Footer Placeholder 6"/>
          <p:cNvSpPr>
            <a:spLocks noGrp="1"/>
          </p:cNvSpPr>
          <p:nvPr>
            <p:ph type="ftr" sz="quarter" idx="11"/>
          </p:nvPr>
        </p:nvSpPr>
        <p:spPr/>
        <p:txBody>
          <a:bodyPr/>
          <a:lstStyle/>
          <a:p>
            <a:r>
              <a:rPr lang="en-US" smtClean="0"/>
              <a:t>ML Mini Project </a:t>
            </a:r>
            <a:endParaRPr lang="en-US"/>
          </a:p>
        </p:txBody>
      </p:sp>
    </p:spTree>
    <p:extLst>
      <p:ext uri="{BB962C8B-B14F-4D97-AF65-F5344CB8AC3E}">
        <p14:creationId xmlns:p14="http://schemas.microsoft.com/office/powerpoint/2010/main" val="37697966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609600"/>
            <a:ext cx="2743200" cy="5909310"/>
          </a:xfrm>
          <a:prstGeom prst="rect">
            <a:avLst/>
          </a:prstGeom>
          <a:noFill/>
        </p:spPr>
        <p:txBody>
          <a:bodyPr wrap="square" rtlCol="0">
            <a:spAutoFit/>
          </a:bodyPr>
          <a:lstStyle/>
          <a:p>
            <a:r>
              <a:rPr lang="en-US" dirty="0">
                <a:latin typeface="Cambria Math" pitchFamily="18" charset="0"/>
                <a:ea typeface="Cambria Math" pitchFamily="18" charset="0"/>
              </a:rPr>
              <a:t>['campaign</a:t>
            </a:r>
            <a:r>
              <a:rPr lang="en-US" dirty="0" smtClean="0">
                <a:latin typeface="Cambria Math" pitchFamily="18" charset="0"/>
                <a:ea typeface="Cambria Math" pitchFamily="18" charset="0"/>
              </a:rPr>
              <a:t>',</a:t>
            </a:r>
          </a:p>
          <a:p>
            <a:r>
              <a:rPr lang="en-US" dirty="0" smtClean="0">
                <a:latin typeface="Cambria Math" pitchFamily="18" charset="0"/>
                <a:ea typeface="Cambria Math" pitchFamily="18" charset="0"/>
              </a:rPr>
              <a:t>'</a:t>
            </a:r>
            <a:r>
              <a:rPr lang="en-US" dirty="0" err="1" smtClean="0">
                <a:latin typeface="Cambria Math" pitchFamily="18" charset="0"/>
                <a:ea typeface="Cambria Math" pitchFamily="18" charset="0"/>
              </a:rPr>
              <a:t>pdays</a:t>
            </a:r>
            <a:r>
              <a:rPr lang="en-US" dirty="0">
                <a:latin typeface="Cambria Math" pitchFamily="18" charset="0"/>
                <a:ea typeface="Cambria Math" pitchFamily="18" charset="0"/>
              </a:rPr>
              <a:t>', </a:t>
            </a:r>
            <a:endParaRPr lang="en-US" dirty="0" smtClean="0">
              <a:latin typeface="Cambria Math" pitchFamily="18" charset="0"/>
              <a:ea typeface="Cambria Math" pitchFamily="18" charset="0"/>
            </a:endParaRPr>
          </a:p>
          <a:p>
            <a:r>
              <a:rPr lang="en-US" dirty="0" smtClean="0">
                <a:latin typeface="Cambria Math" pitchFamily="18" charset="0"/>
                <a:ea typeface="Cambria Math" pitchFamily="18" charset="0"/>
              </a:rPr>
              <a:t>'previous</a:t>
            </a:r>
            <a:r>
              <a:rPr lang="en-US" dirty="0">
                <a:latin typeface="Cambria Math" pitchFamily="18" charset="0"/>
                <a:ea typeface="Cambria Math" pitchFamily="18" charset="0"/>
              </a:rPr>
              <a:t>', </a:t>
            </a:r>
            <a:endParaRPr lang="en-US" dirty="0" smtClean="0">
              <a:latin typeface="Cambria Math" pitchFamily="18" charset="0"/>
              <a:ea typeface="Cambria Math" pitchFamily="18" charset="0"/>
            </a:endParaRPr>
          </a:p>
          <a:p>
            <a:r>
              <a:rPr lang="en-US" dirty="0" smtClean="0">
                <a:latin typeface="Cambria Math" pitchFamily="18" charset="0"/>
                <a:ea typeface="Cambria Math" pitchFamily="18" charset="0"/>
              </a:rPr>
              <a:t>'</a:t>
            </a:r>
            <a:r>
              <a:rPr lang="en-US" dirty="0" err="1" smtClean="0">
                <a:latin typeface="Cambria Math" pitchFamily="18" charset="0"/>
                <a:ea typeface="Cambria Math" pitchFamily="18" charset="0"/>
              </a:rPr>
              <a:t>emp.var.rate</a:t>
            </a:r>
            <a:r>
              <a:rPr lang="en-US" dirty="0">
                <a:latin typeface="Cambria Math" pitchFamily="18" charset="0"/>
                <a:ea typeface="Cambria Math" pitchFamily="18" charset="0"/>
              </a:rPr>
              <a:t>', </a:t>
            </a:r>
            <a:endParaRPr lang="en-US" dirty="0" smtClean="0">
              <a:latin typeface="Cambria Math" pitchFamily="18" charset="0"/>
              <a:ea typeface="Cambria Math" pitchFamily="18" charset="0"/>
            </a:endParaRPr>
          </a:p>
          <a:p>
            <a:r>
              <a:rPr lang="en-US" dirty="0" smtClean="0">
                <a:latin typeface="Cambria Math" pitchFamily="18" charset="0"/>
                <a:ea typeface="Cambria Math" pitchFamily="18" charset="0"/>
              </a:rPr>
              <a:t>'</a:t>
            </a:r>
            <a:r>
              <a:rPr lang="en-US" dirty="0" err="1" smtClean="0">
                <a:latin typeface="Cambria Math" pitchFamily="18" charset="0"/>
                <a:ea typeface="Cambria Math" pitchFamily="18" charset="0"/>
              </a:rPr>
              <a:t>cons.price.idx</a:t>
            </a:r>
            <a:r>
              <a:rPr lang="en-US" dirty="0">
                <a:latin typeface="Cambria Math" pitchFamily="18" charset="0"/>
                <a:ea typeface="Cambria Math" pitchFamily="18" charset="0"/>
              </a:rPr>
              <a:t>', </a:t>
            </a:r>
            <a:endParaRPr lang="en-US" dirty="0" smtClean="0">
              <a:latin typeface="Cambria Math" pitchFamily="18" charset="0"/>
              <a:ea typeface="Cambria Math" pitchFamily="18" charset="0"/>
            </a:endParaRPr>
          </a:p>
          <a:p>
            <a:r>
              <a:rPr lang="en-US" dirty="0" smtClean="0">
                <a:latin typeface="Cambria Math" pitchFamily="18" charset="0"/>
                <a:ea typeface="Cambria Math" pitchFamily="18" charset="0"/>
              </a:rPr>
              <a:t>'</a:t>
            </a:r>
            <a:r>
              <a:rPr lang="en-US" dirty="0" err="1" smtClean="0">
                <a:latin typeface="Cambria Math" pitchFamily="18" charset="0"/>
                <a:ea typeface="Cambria Math" pitchFamily="18" charset="0"/>
              </a:rPr>
              <a:t>cons.conf.idx</a:t>
            </a:r>
            <a:r>
              <a:rPr lang="en-US" dirty="0">
                <a:latin typeface="Cambria Math" pitchFamily="18" charset="0"/>
                <a:ea typeface="Cambria Math" pitchFamily="18" charset="0"/>
              </a:rPr>
              <a:t>', </a:t>
            </a:r>
            <a:endParaRPr lang="en-US" dirty="0" smtClean="0">
              <a:latin typeface="Cambria Math" pitchFamily="18" charset="0"/>
              <a:ea typeface="Cambria Math" pitchFamily="18" charset="0"/>
            </a:endParaRPr>
          </a:p>
          <a:p>
            <a:r>
              <a:rPr lang="en-US" dirty="0" smtClean="0">
                <a:latin typeface="Cambria Math" pitchFamily="18" charset="0"/>
                <a:ea typeface="Cambria Math" pitchFamily="18" charset="0"/>
              </a:rPr>
              <a:t>'</a:t>
            </a:r>
            <a:r>
              <a:rPr lang="en-US" dirty="0" err="1" smtClean="0">
                <a:latin typeface="Cambria Math" pitchFamily="18" charset="0"/>
                <a:ea typeface="Cambria Math" pitchFamily="18" charset="0"/>
              </a:rPr>
              <a:t>nr.employed</a:t>
            </a:r>
            <a:r>
              <a:rPr lang="en-US" dirty="0">
                <a:latin typeface="Cambria Math" pitchFamily="18" charset="0"/>
                <a:ea typeface="Cambria Math" pitchFamily="18" charset="0"/>
              </a:rPr>
              <a:t>', </a:t>
            </a:r>
            <a:endParaRPr lang="en-US" dirty="0" smtClean="0">
              <a:latin typeface="Cambria Math" pitchFamily="18" charset="0"/>
              <a:ea typeface="Cambria Math" pitchFamily="18" charset="0"/>
            </a:endParaRPr>
          </a:p>
          <a:p>
            <a:r>
              <a:rPr lang="en-US" dirty="0" smtClean="0">
                <a:latin typeface="Cambria Math" pitchFamily="18" charset="0"/>
                <a:ea typeface="Cambria Math" pitchFamily="18" charset="0"/>
              </a:rPr>
              <a:t>'age</a:t>
            </a:r>
            <a:r>
              <a:rPr lang="en-US" dirty="0">
                <a:latin typeface="Cambria Math" pitchFamily="18" charset="0"/>
                <a:ea typeface="Cambria Math" pitchFamily="18" charset="0"/>
              </a:rPr>
              <a:t>', </a:t>
            </a:r>
            <a:endParaRPr lang="en-US" dirty="0" smtClean="0">
              <a:latin typeface="Cambria Math" pitchFamily="18" charset="0"/>
              <a:ea typeface="Cambria Math" pitchFamily="18" charset="0"/>
            </a:endParaRPr>
          </a:p>
          <a:p>
            <a:r>
              <a:rPr lang="en-US" dirty="0" smtClean="0">
                <a:latin typeface="Cambria Math" pitchFamily="18" charset="0"/>
                <a:ea typeface="Cambria Math" pitchFamily="18" charset="0"/>
              </a:rPr>
              <a:t>'euribor3m</a:t>
            </a:r>
            <a:r>
              <a:rPr lang="en-US" dirty="0">
                <a:latin typeface="Cambria Math" pitchFamily="18" charset="0"/>
                <a:ea typeface="Cambria Math" pitchFamily="18" charset="0"/>
              </a:rPr>
              <a:t>', </a:t>
            </a:r>
            <a:endParaRPr lang="en-US" dirty="0" smtClean="0">
              <a:latin typeface="Cambria Math" pitchFamily="18" charset="0"/>
              <a:ea typeface="Cambria Math" pitchFamily="18" charset="0"/>
            </a:endParaRPr>
          </a:p>
          <a:p>
            <a:r>
              <a:rPr lang="en-US" dirty="0" smtClean="0">
                <a:latin typeface="Cambria Math" pitchFamily="18" charset="0"/>
                <a:ea typeface="Cambria Math" pitchFamily="18" charset="0"/>
              </a:rPr>
              <a:t>'</a:t>
            </a:r>
            <a:r>
              <a:rPr lang="en-US" dirty="0" err="1" smtClean="0">
                <a:latin typeface="Cambria Math" pitchFamily="18" charset="0"/>
                <a:ea typeface="Cambria Math" pitchFamily="18" charset="0"/>
              </a:rPr>
              <a:t>job_admin</a:t>
            </a:r>
            <a:r>
              <a:rPr lang="en-US" dirty="0" smtClean="0">
                <a:latin typeface="Cambria Math" pitchFamily="18" charset="0"/>
                <a:ea typeface="Cambria Math" pitchFamily="18" charset="0"/>
              </a:rPr>
              <a:t>.',</a:t>
            </a:r>
          </a:p>
          <a:p>
            <a:r>
              <a:rPr lang="en-US" dirty="0" smtClean="0">
                <a:latin typeface="Cambria Math" pitchFamily="18" charset="0"/>
                <a:ea typeface="Cambria Math" pitchFamily="18" charset="0"/>
              </a:rPr>
              <a:t>'</a:t>
            </a:r>
            <a:r>
              <a:rPr lang="en-US" dirty="0" err="1" smtClean="0">
                <a:latin typeface="Cambria Math" pitchFamily="18" charset="0"/>
                <a:ea typeface="Cambria Math" pitchFamily="18" charset="0"/>
              </a:rPr>
              <a:t>job_blue</a:t>
            </a:r>
            <a:r>
              <a:rPr lang="en-US" dirty="0" smtClean="0">
                <a:latin typeface="Cambria Math" pitchFamily="18" charset="0"/>
                <a:ea typeface="Cambria Math" pitchFamily="18" charset="0"/>
              </a:rPr>
              <a:t>-collar',</a:t>
            </a:r>
          </a:p>
          <a:p>
            <a:r>
              <a:rPr lang="en-US" dirty="0" smtClean="0">
                <a:latin typeface="Cambria Math" pitchFamily="18" charset="0"/>
                <a:ea typeface="Cambria Math" pitchFamily="18" charset="0"/>
              </a:rPr>
              <a:t>'</a:t>
            </a:r>
            <a:r>
              <a:rPr lang="en-US" dirty="0" err="1" smtClean="0">
                <a:latin typeface="Cambria Math" pitchFamily="18" charset="0"/>
                <a:ea typeface="Cambria Math" pitchFamily="18" charset="0"/>
              </a:rPr>
              <a:t>job_entrepreneur</a:t>
            </a:r>
            <a:r>
              <a:rPr lang="en-US" dirty="0">
                <a:latin typeface="Cambria Math" pitchFamily="18" charset="0"/>
                <a:ea typeface="Cambria Math" pitchFamily="18" charset="0"/>
              </a:rPr>
              <a:t>', </a:t>
            </a:r>
            <a:endParaRPr lang="en-US" dirty="0" smtClean="0">
              <a:latin typeface="Cambria Math" pitchFamily="18" charset="0"/>
              <a:ea typeface="Cambria Math" pitchFamily="18" charset="0"/>
            </a:endParaRPr>
          </a:p>
          <a:p>
            <a:r>
              <a:rPr lang="en-US" dirty="0" smtClean="0">
                <a:latin typeface="Cambria Math" pitchFamily="18" charset="0"/>
                <a:ea typeface="Cambria Math" pitchFamily="18" charset="0"/>
              </a:rPr>
              <a:t>'</a:t>
            </a:r>
            <a:r>
              <a:rPr lang="en-US" dirty="0" err="1" smtClean="0">
                <a:latin typeface="Cambria Math" pitchFamily="18" charset="0"/>
                <a:ea typeface="Cambria Math" pitchFamily="18" charset="0"/>
              </a:rPr>
              <a:t>job_housemaid</a:t>
            </a:r>
            <a:r>
              <a:rPr lang="en-US" dirty="0">
                <a:latin typeface="Cambria Math" pitchFamily="18" charset="0"/>
                <a:ea typeface="Cambria Math" pitchFamily="18" charset="0"/>
              </a:rPr>
              <a:t>', </a:t>
            </a:r>
            <a:endParaRPr lang="en-US" dirty="0" smtClean="0">
              <a:latin typeface="Cambria Math" pitchFamily="18" charset="0"/>
              <a:ea typeface="Cambria Math" pitchFamily="18" charset="0"/>
            </a:endParaRPr>
          </a:p>
          <a:p>
            <a:r>
              <a:rPr lang="en-US" dirty="0" smtClean="0">
                <a:latin typeface="Cambria Math" pitchFamily="18" charset="0"/>
                <a:ea typeface="Cambria Math" pitchFamily="18" charset="0"/>
              </a:rPr>
              <a:t>'</a:t>
            </a:r>
            <a:r>
              <a:rPr lang="en-US" dirty="0" err="1" smtClean="0">
                <a:latin typeface="Cambria Math" pitchFamily="18" charset="0"/>
                <a:ea typeface="Cambria Math" pitchFamily="18" charset="0"/>
              </a:rPr>
              <a:t>job_management</a:t>
            </a:r>
            <a:r>
              <a:rPr lang="en-US" dirty="0" smtClean="0">
                <a:latin typeface="Cambria Math" pitchFamily="18" charset="0"/>
                <a:ea typeface="Cambria Math" pitchFamily="18" charset="0"/>
              </a:rPr>
              <a:t>',</a:t>
            </a:r>
          </a:p>
          <a:p>
            <a:r>
              <a:rPr lang="en-US" dirty="0" smtClean="0">
                <a:latin typeface="Cambria Math" pitchFamily="18" charset="0"/>
                <a:ea typeface="Cambria Math" pitchFamily="18" charset="0"/>
              </a:rPr>
              <a:t>'</a:t>
            </a:r>
            <a:r>
              <a:rPr lang="en-US" dirty="0" err="1" smtClean="0">
                <a:latin typeface="Cambria Math" pitchFamily="18" charset="0"/>
                <a:ea typeface="Cambria Math" pitchFamily="18" charset="0"/>
              </a:rPr>
              <a:t>job_retired</a:t>
            </a:r>
            <a:r>
              <a:rPr lang="en-US" dirty="0">
                <a:latin typeface="Cambria Math" pitchFamily="18" charset="0"/>
                <a:ea typeface="Cambria Math" pitchFamily="18" charset="0"/>
              </a:rPr>
              <a:t>', </a:t>
            </a:r>
            <a:endParaRPr lang="en-US" dirty="0" smtClean="0">
              <a:latin typeface="Cambria Math" pitchFamily="18" charset="0"/>
              <a:ea typeface="Cambria Math" pitchFamily="18" charset="0"/>
            </a:endParaRPr>
          </a:p>
          <a:p>
            <a:r>
              <a:rPr lang="en-US" dirty="0" smtClean="0">
                <a:latin typeface="Cambria Math" pitchFamily="18" charset="0"/>
                <a:ea typeface="Cambria Math" pitchFamily="18" charset="0"/>
              </a:rPr>
              <a:t>'</a:t>
            </a:r>
            <a:r>
              <a:rPr lang="en-US" dirty="0" err="1" smtClean="0">
                <a:latin typeface="Cambria Math" pitchFamily="18" charset="0"/>
                <a:ea typeface="Cambria Math" pitchFamily="18" charset="0"/>
              </a:rPr>
              <a:t>job_self</a:t>
            </a:r>
            <a:r>
              <a:rPr lang="en-US" dirty="0" smtClean="0">
                <a:latin typeface="Cambria Math" pitchFamily="18" charset="0"/>
                <a:ea typeface="Cambria Math" pitchFamily="18" charset="0"/>
              </a:rPr>
              <a:t>-employed',</a:t>
            </a:r>
          </a:p>
          <a:p>
            <a:r>
              <a:rPr lang="en-US" dirty="0" smtClean="0">
                <a:latin typeface="Cambria Math" pitchFamily="18" charset="0"/>
                <a:ea typeface="Cambria Math" pitchFamily="18" charset="0"/>
              </a:rPr>
              <a:t>'</a:t>
            </a:r>
            <a:r>
              <a:rPr lang="en-US" dirty="0" err="1" smtClean="0">
                <a:latin typeface="Cambria Math" pitchFamily="18" charset="0"/>
                <a:ea typeface="Cambria Math" pitchFamily="18" charset="0"/>
              </a:rPr>
              <a:t>job_services</a:t>
            </a:r>
            <a:r>
              <a:rPr lang="en-US" dirty="0">
                <a:latin typeface="Cambria Math" pitchFamily="18" charset="0"/>
                <a:ea typeface="Cambria Math" pitchFamily="18" charset="0"/>
              </a:rPr>
              <a:t>', </a:t>
            </a:r>
            <a:endParaRPr lang="en-US" dirty="0" smtClean="0">
              <a:latin typeface="Cambria Math" pitchFamily="18" charset="0"/>
              <a:ea typeface="Cambria Math" pitchFamily="18" charset="0"/>
            </a:endParaRPr>
          </a:p>
          <a:p>
            <a:r>
              <a:rPr lang="en-US" dirty="0" smtClean="0">
                <a:latin typeface="Cambria Math" pitchFamily="18" charset="0"/>
                <a:ea typeface="Cambria Math" pitchFamily="18" charset="0"/>
              </a:rPr>
              <a:t>'</a:t>
            </a:r>
            <a:r>
              <a:rPr lang="en-US" dirty="0" err="1" smtClean="0">
                <a:latin typeface="Cambria Math" pitchFamily="18" charset="0"/>
                <a:ea typeface="Cambria Math" pitchFamily="18" charset="0"/>
              </a:rPr>
              <a:t>job_student</a:t>
            </a:r>
            <a:r>
              <a:rPr lang="en-US" dirty="0">
                <a:latin typeface="Cambria Math" pitchFamily="18" charset="0"/>
                <a:ea typeface="Cambria Math" pitchFamily="18" charset="0"/>
              </a:rPr>
              <a:t>', </a:t>
            </a:r>
            <a:endParaRPr lang="en-US" dirty="0" smtClean="0">
              <a:latin typeface="Cambria Math" pitchFamily="18" charset="0"/>
              <a:ea typeface="Cambria Math" pitchFamily="18" charset="0"/>
            </a:endParaRPr>
          </a:p>
          <a:p>
            <a:r>
              <a:rPr lang="en-US" dirty="0" smtClean="0">
                <a:latin typeface="Cambria Math" pitchFamily="18" charset="0"/>
                <a:ea typeface="Cambria Math" pitchFamily="18" charset="0"/>
              </a:rPr>
              <a:t>'</a:t>
            </a:r>
            <a:r>
              <a:rPr lang="en-US" dirty="0" err="1" smtClean="0">
                <a:latin typeface="Cambria Math" pitchFamily="18" charset="0"/>
                <a:ea typeface="Cambria Math" pitchFamily="18" charset="0"/>
              </a:rPr>
              <a:t>job_technician</a:t>
            </a:r>
            <a:r>
              <a:rPr lang="en-US" dirty="0">
                <a:latin typeface="Cambria Math" pitchFamily="18" charset="0"/>
                <a:ea typeface="Cambria Math" pitchFamily="18" charset="0"/>
              </a:rPr>
              <a:t>', </a:t>
            </a:r>
            <a:endParaRPr lang="en-US" dirty="0" smtClean="0">
              <a:latin typeface="Cambria Math" pitchFamily="18" charset="0"/>
              <a:ea typeface="Cambria Math" pitchFamily="18" charset="0"/>
            </a:endParaRPr>
          </a:p>
          <a:p>
            <a:r>
              <a:rPr lang="en-US" dirty="0" smtClean="0">
                <a:latin typeface="Cambria Math" pitchFamily="18" charset="0"/>
                <a:ea typeface="Cambria Math" pitchFamily="18" charset="0"/>
              </a:rPr>
              <a:t>'</a:t>
            </a:r>
            <a:r>
              <a:rPr lang="en-US" dirty="0" err="1" smtClean="0">
                <a:latin typeface="Cambria Math" pitchFamily="18" charset="0"/>
                <a:ea typeface="Cambria Math" pitchFamily="18" charset="0"/>
              </a:rPr>
              <a:t>job_unemployed</a:t>
            </a:r>
            <a:r>
              <a:rPr lang="en-US" dirty="0">
                <a:latin typeface="Cambria Math" pitchFamily="18" charset="0"/>
                <a:ea typeface="Cambria Math" pitchFamily="18" charset="0"/>
              </a:rPr>
              <a:t>', </a:t>
            </a:r>
            <a:endParaRPr lang="en-US" dirty="0" smtClean="0">
              <a:latin typeface="Cambria Math" pitchFamily="18" charset="0"/>
              <a:ea typeface="Cambria Math" pitchFamily="18" charset="0"/>
            </a:endParaRPr>
          </a:p>
          <a:p>
            <a:r>
              <a:rPr lang="en-US" dirty="0" smtClean="0">
                <a:latin typeface="Cambria Math" pitchFamily="18" charset="0"/>
                <a:ea typeface="Cambria Math" pitchFamily="18" charset="0"/>
              </a:rPr>
              <a:t>'</a:t>
            </a:r>
            <a:r>
              <a:rPr lang="en-US" dirty="0" err="1" smtClean="0">
                <a:latin typeface="Cambria Math" pitchFamily="18" charset="0"/>
                <a:ea typeface="Cambria Math" pitchFamily="18" charset="0"/>
              </a:rPr>
              <a:t>job_unknown</a:t>
            </a:r>
            <a:r>
              <a:rPr lang="en-US" dirty="0">
                <a:latin typeface="Cambria Math" pitchFamily="18" charset="0"/>
                <a:ea typeface="Cambria Math" pitchFamily="18" charset="0"/>
              </a:rPr>
              <a:t>', </a:t>
            </a:r>
            <a:endParaRPr lang="en-US" dirty="0" smtClean="0">
              <a:latin typeface="Cambria Math" pitchFamily="18" charset="0"/>
              <a:ea typeface="Cambria Math" pitchFamily="18" charset="0"/>
            </a:endParaRPr>
          </a:p>
        </p:txBody>
      </p:sp>
      <p:sp>
        <p:nvSpPr>
          <p:cNvPr id="3" name="TextBox 2"/>
          <p:cNvSpPr txBox="1"/>
          <p:nvPr/>
        </p:nvSpPr>
        <p:spPr>
          <a:xfrm>
            <a:off x="2934078" y="609600"/>
            <a:ext cx="3515762" cy="5909310"/>
          </a:xfrm>
          <a:prstGeom prst="rect">
            <a:avLst/>
          </a:prstGeom>
          <a:noFill/>
        </p:spPr>
        <p:txBody>
          <a:bodyPr wrap="square" rtlCol="0">
            <a:spAutoFit/>
          </a:bodyPr>
          <a:lstStyle/>
          <a:p>
            <a:r>
              <a:rPr lang="en-US" dirty="0">
                <a:latin typeface="Cambria Math" pitchFamily="18" charset="0"/>
                <a:ea typeface="Cambria Math" pitchFamily="18" charset="0"/>
              </a:rPr>
              <a:t>'</a:t>
            </a:r>
            <a:r>
              <a:rPr lang="en-US" dirty="0" err="1">
                <a:latin typeface="Cambria Math" pitchFamily="18" charset="0"/>
                <a:ea typeface="Cambria Math" pitchFamily="18" charset="0"/>
              </a:rPr>
              <a:t>marital_divorced</a:t>
            </a:r>
            <a:r>
              <a:rPr lang="en-US" dirty="0">
                <a:latin typeface="Cambria Math" pitchFamily="18" charset="0"/>
                <a:ea typeface="Cambria Math" pitchFamily="18" charset="0"/>
              </a:rPr>
              <a:t>', </a:t>
            </a:r>
          </a:p>
          <a:p>
            <a:r>
              <a:rPr lang="en-US" dirty="0">
                <a:latin typeface="Cambria Math" pitchFamily="18" charset="0"/>
                <a:ea typeface="Cambria Math" pitchFamily="18" charset="0"/>
              </a:rPr>
              <a:t>'</a:t>
            </a:r>
            <a:r>
              <a:rPr lang="en-US" dirty="0" err="1">
                <a:latin typeface="Cambria Math" pitchFamily="18" charset="0"/>
                <a:ea typeface="Cambria Math" pitchFamily="18" charset="0"/>
              </a:rPr>
              <a:t>marital_married</a:t>
            </a:r>
            <a:r>
              <a:rPr lang="en-US" dirty="0">
                <a:latin typeface="Cambria Math" pitchFamily="18" charset="0"/>
                <a:ea typeface="Cambria Math" pitchFamily="18" charset="0"/>
              </a:rPr>
              <a:t>', </a:t>
            </a:r>
          </a:p>
          <a:p>
            <a:r>
              <a:rPr lang="en-US" dirty="0">
                <a:latin typeface="Cambria Math" pitchFamily="18" charset="0"/>
                <a:ea typeface="Cambria Math" pitchFamily="18" charset="0"/>
              </a:rPr>
              <a:t>'</a:t>
            </a:r>
            <a:r>
              <a:rPr lang="en-US" dirty="0" err="1">
                <a:latin typeface="Cambria Math" pitchFamily="18" charset="0"/>
                <a:ea typeface="Cambria Math" pitchFamily="18" charset="0"/>
              </a:rPr>
              <a:t>marital_single</a:t>
            </a:r>
            <a:r>
              <a:rPr lang="en-US" dirty="0">
                <a:latin typeface="Cambria Math" pitchFamily="18" charset="0"/>
                <a:ea typeface="Cambria Math" pitchFamily="18" charset="0"/>
              </a:rPr>
              <a:t>', </a:t>
            </a:r>
          </a:p>
          <a:p>
            <a:r>
              <a:rPr lang="en-US" dirty="0">
                <a:latin typeface="Cambria Math" pitchFamily="18" charset="0"/>
                <a:ea typeface="Cambria Math" pitchFamily="18" charset="0"/>
              </a:rPr>
              <a:t>'</a:t>
            </a:r>
            <a:r>
              <a:rPr lang="en-US" dirty="0" err="1">
                <a:latin typeface="Cambria Math" pitchFamily="18" charset="0"/>
                <a:ea typeface="Cambria Math" pitchFamily="18" charset="0"/>
              </a:rPr>
              <a:t>marital_unknown</a:t>
            </a:r>
            <a:r>
              <a:rPr lang="en-US" dirty="0">
                <a:latin typeface="Cambria Math" pitchFamily="18" charset="0"/>
                <a:ea typeface="Cambria Math" pitchFamily="18" charset="0"/>
              </a:rPr>
              <a:t>', </a:t>
            </a:r>
          </a:p>
          <a:p>
            <a:r>
              <a:rPr lang="en-US" dirty="0">
                <a:latin typeface="Cambria Math" pitchFamily="18" charset="0"/>
                <a:ea typeface="Cambria Math" pitchFamily="18" charset="0"/>
              </a:rPr>
              <a:t>'education_basic.4y', </a:t>
            </a:r>
          </a:p>
          <a:p>
            <a:r>
              <a:rPr lang="en-US" dirty="0">
                <a:latin typeface="Cambria Math" pitchFamily="18" charset="0"/>
                <a:ea typeface="Cambria Math" pitchFamily="18" charset="0"/>
              </a:rPr>
              <a:t>'education_basic.6y', </a:t>
            </a:r>
          </a:p>
          <a:p>
            <a:r>
              <a:rPr lang="en-US" dirty="0">
                <a:latin typeface="Cambria Math" pitchFamily="18" charset="0"/>
                <a:ea typeface="Cambria Math" pitchFamily="18" charset="0"/>
              </a:rPr>
              <a:t>'education_basic.9y', </a:t>
            </a:r>
          </a:p>
          <a:p>
            <a:r>
              <a:rPr lang="en-US" dirty="0">
                <a:latin typeface="Cambria Math" pitchFamily="18" charset="0"/>
                <a:ea typeface="Cambria Math" pitchFamily="18" charset="0"/>
              </a:rPr>
              <a:t>'</a:t>
            </a:r>
            <a:r>
              <a:rPr lang="en-US" dirty="0" err="1">
                <a:latin typeface="Cambria Math" pitchFamily="18" charset="0"/>
                <a:ea typeface="Cambria Math" pitchFamily="18" charset="0"/>
              </a:rPr>
              <a:t>education_high.school</a:t>
            </a:r>
            <a:r>
              <a:rPr lang="en-US" dirty="0">
                <a:latin typeface="Cambria Math" pitchFamily="18" charset="0"/>
                <a:ea typeface="Cambria Math" pitchFamily="18" charset="0"/>
              </a:rPr>
              <a:t>', </a:t>
            </a:r>
          </a:p>
          <a:p>
            <a:r>
              <a:rPr lang="en-US" dirty="0">
                <a:latin typeface="Cambria Math" pitchFamily="18" charset="0"/>
                <a:ea typeface="Cambria Math" pitchFamily="18" charset="0"/>
              </a:rPr>
              <a:t>'</a:t>
            </a:r>
            <a:r>
              <a:rPr lang="en-US" dirty="0" err="1">
                <a:latin typeface="Cambria Math" pitchFamily="18" charset="0"/>
                <a:ea typeface="Cambria Math" pitchFamily="18" charset="0"/>
              </a:rPr>
              <a:t>education_illiterate</a:t>
            </a:r>
            <a:r>
              <a:rPr lang="en-US" dirty="0">
                <a:latin typeface="Cambria Math" pitchFamily="18" charset="0"/>
                <a:ea typeface="Cambria Math" pitchFamily="18" charset="0"/>
              </a:rPr>
              <a:t>', </a:t>
            </a:r>
          </a:p>
          <a:p>
            <a:r>
              <a:rPr lang="en-US" dirty="0">
                <a:latin typeface="Cambria Math" pitchFamily="18" charset="0"/>
                <a:ea typeface="Cambria Math" pitchFamily="18" charset="0"/>
              </a:rPr>
              <a:t>'</a:t>
            </a:r>
            <a:r>
              <a:rPr lang="en-US" dirty="0" err="1">
                <a:latin typeface="Cambria Math" pitchFamily="18" charset="0"/>
                <a:ea typeface="Cambria Math" pitchFamily="18" charset="0"/>
              </a:rPr>
              <a:t>education_professional.course</a:t>
            </a:r>
            <a:r>
              <a:rPr lang="en-US" dirty="0">
                <a:latin typeface="Cambria Math" pitchFamily="18" charset="0"/>
                <a:ea typeface="Cambria Math" pitchFamily="18" charset="0"/>
              </a:rPr>
              <a:t>', </a:t>
            </a:r>
          </a:p>
          <a:p>
            <a:r>
              <a:rPr lang="en-US" dirty="0">
                <a:latin typeface="Cambria Math" pitchFamily="18" charset="0"/>
                <a:ea typeface="Cambria Math" pitchFamily="18" charset="0"/>
              </a:rPr>
              <a:t>'</a:t>
            </a:r>
            <a:r>
              <a:rPr lang="en-US" dirty="0" err="1">
                <a:latin typeface="Cambria Math" pitchFamily="18" charset="0"/>
                <a:ea typeface="Cambria Math" pitchFamily="18" charset="0"/>
              </a:rPr>
              <a:t>education_university.degree</a:t>
            </a:r>
            <a:r>
              <a:rPr lang="en-US" dirty="0">
                <a:latin typeface="Cambria Math" pitchFamily="18" charset="0"/>
                <a:ea typeface="Cambria Math" pitchFamily="18" charset="0"/>
              </a:rPr>
              <a:t>', </a:t>
            </a:r>
          </a:p>
          <a:p>
            <a:r>
              <a:rPr lang="en-US" dirty="0">
                <a:latin typeface="Cambria Math" pitchFamily="18" charset="0"/>
                <a:ea typeface="Cambria Math" pitchFamily="18" charset="0"/>
              </a:rPr>
              <a:t>'</a:t>
            </a:r>
            <a:r>
              <a:rPr lang="en-US" dirty="0" err="1">
                <a:latin typeface="Cambria Math" pitchFamily="18" charset="0"/>
                <a:ea typeface="Cambria Math" pitchFamily="18" charset="0"/>
              </a:rPr>
              <a:t>education_unknown</a:t>
            </a:r>
            <a:r>
              <a:rPr lang="en-US" dirty="0">
                <a:latin typeface="Cambria Math" pitchFamily="18" charset="0"/>
                <a:ea typeface="Cambria Math" pitchFamily="18" charset="0"/>
              </a:rPr>
              <a:t>', </a:t>
            </a:r>
          </a:p>
          <a:p>
            <a:r>
              <a:rPr lang="en-US" dirty="0">
                <a:latin typeface="Cambria Math" pitchFamily="18" charset="0"/>
                <a:ea typeface="Cambria Math" pitchFamily="18" charset="0"/>
              </a:rPr>
              <a:t>'</a:t>
            </a:r>
            <a:r>
              <a:rPr lang="en-US" dirty="0" err="1">
                <a:latin typeface="Cambria Math" pitchFamily="18" charset="0"/>
                <a:ea typeface="Cambria Math" pitchFamily="18" charset="0"/>
              </a:rPr>
              <a:t>default_no</a:t>
            </a:r>
            <a:r>
              <a:rPr lang="en-US" dirty="0">
                <a:latin typeface="Cambria Math" pitchFamily="18" charset="0"/>
                <a:ea typeface="Cambria Math" pitchFamily="18" charset="0"/>
              </a:rPr>
              <a:t>', </a:t>
            </a:r>
          </a:p>
          <a:p>
            <a:r>
              <a:rPr lang="en-US" dirty="0">
                <a:latin typeface="Cambria Math" pitchFamily="18" charset="0"/>
                <a:ea typeface="Cambria Math" pitchFamily="18" charset="0"/>
              </a:rPr>
              <a:t>'</a:t>
            </a:r>
            <a:r>
              <a:rPr lang="en-US" dirty="0" err="1">
                <a:latin typeface="Cambria Math" pitchFamily="18" charset="0"/>
                <a:ea typeface="Cambria Math" pitchFamily="18" charset="0"/>
              </a:rPr>
              <a:t>default_unknown</a:t>
            </a:r>
            <a:r>
              <a:rPr lang="en-US" dirty="0">
                <a:latin typeface="Cambria Math" pitchFamily="18" charset="0"/>
                <a:ea typeface="Cambria Math" pitchFamily="18" charset="0"/>
              </a:rPr>
              <a:t>', </a:t>
            </a:r>
          </a:p>
          <a:p>
            <a:r>
              <a:rPr lang="en-US" dirty="0">
                <a:latin typeface="Cambria Math" pitchFamily="18" charset="0"/>
                <a:ea typeface="Cambria Math" pitchFamily="18" charset="0"/>
              </a:rPr>
              <a:t>'</a:t>
            </a:r>
            <a:r>
              <a:rPr lang="en-US" dirty="0" err="1">
                <a:latin typeface="Cambria Math" pitchFamily="18" charset="0"/>
                <a:ea typeface="Cambria Math" pitchFamily="18" charset="0"/>
              </a:rPr>
              <a:t>default_yes</a:t>
            </a:r>
            <a:r>
              <a:rPr lang="en-US" dirty="0">
                <a:latin typeface="Cambria Math" pitchFamily="18" charset="0"/>
                <a:ea typeface="Cambria Math" pitchFamily="18" charset="0"/>
              </a:rPr>
              <a:t>', </a:t>
            </a:r>
          </a:p>
          <a:p>
            <a:r>
              <a:rPr lang="en-US" dirty="0">
                <a:latin typeface="Cambria Math" pitchFamily="18" charset="0"/>
                <a:ea typeface="Cambria Math" pitchFamily="18" charset="0"/>
              </a:rPr>
              <a:t>'</a:t>
            </a:r>
            <a:r>
              <a:rPr lang="en-US" dirty="0" err="1">
                <a:latin typeface="Cambria Math" pitchFamily="18" charset="0"/>
                <a:ea typeface="Cambria Math" pitchFamily="18" charset="0"/>
              </a:rPr>
              <a:t>housing_no</a:t>
            </a:r>
            <a:r>
              <a:rPr lang="en-US" dirty="0">
                <a:latin typeface="Cambria Math" pitchFamily="18" charset="0"/>
                <a:ea typeface="Cambria Math" pitchFamily="18" charset="0"/>
              </a:rPr>
              <a:t>', </a:t>
            </a:r>
          </a:p>
          <a:p>
            <a:r>
              <a:rPr lang="en-US" dirty="0">
                <a:latin typeface="Cambria Math" pitchFamily="18" charset="0"/>
                <a:ea typeface="Cambria Math" pitchFamily="18" charset="0"/>
              </a:rPr>
              <a:t>'</a:t>
            </a:r>
            <a:r>
              <a:rPr lang="en-US" dirty="0" err="1">
                <a:latin typeface="Cambria Math" pitchFamily="18" charset="0"/>
                <a:ea typeface="Cambria Math" pitchFamily="18" charset="0"/>
              </a:rPr>
              <a:t>housing_unknown</a:t>
            </a:r>
            <a:r>
              <a:rPr lang="en-US" dirty="0">
                <a:latin typeface="Cambria Math" pitchFamily="18" charset="0"/>
                <a:ea typeface="Cambria Math" pitchFamily="18" charset="0"/>
              </a:rPr>
              <a:t>', </a:t>
            </a:r>
          </a:p>
          <a:p>
            <a:r>
              <a:rPr lang="en-US" dirty="0">
                <a:latin typeface="Cambria Math" pitchFamily="18" charset="0"/>
                <a:ea typeface="Cambria Math" pitchFamily="18" charset="0"/>
              </a:rPr>
              <a:t>'</a:t>
            </a:r>
            <a:r>
              <a:rPr lang="en-US" dirty="0" err="1">
                <a:latin typeface="Cambria Math" pitchFamily="18" charset="0"/>
                <a:ea typeface="Cambria Math" pitchFamily="18" charset="0"/>
              </a:rPr>
              <a:t>housing_yes</a:t>
            </a:r>
            <a:r>
              <a:rPr lang="en-US" dirty="0">
                <a:latin typeface="Cambria Math" pitchFamily="18" charset="0"/>
                <a:ea typeface="Cambria Math" pitchFamily="18" charset="0"/>
              </a:rPr>
              <a:t>', </a:t>
            </a:r>
          </a:p>
          <a:p>
            <a:r>
              <a:rPr lang="en-US" dirty="0">
                <a:latin typeface="Cambria Math" pitchFamily="18" charset="0"/>
                <a:ea typeface="Cambria Math" pitchFamily="18" charset="0"/>
              </a:rPr>
              <a:t>'</a:t>
            </a:r>
            <a:r>
              <a:rPr lang="en-US" dirty="0" err="1">
                <a:latin typeface="Cambria Math" pitchFamily="18" charset="0"/>
                <a:ea typeface="Cambria Math" pitchFamily="18" charset="0"/>
              </a:rPr>
              <a:t>loan_no</a:t>
            </a:r>
            <a:r>
              <a:rPr lang="en-US" dirty="0">
                <a:latin typeface="Cambria Math" pitchFamily="18" charset="0"/>
                <a:ea typeface="Cambria Math" pitchFamily="18" charset="0"/>
              </a:rPr>
              <a:t>', </a:t>
            </a:r>
          </a:p>
          <a:p>
            <a:r>
              <a:rPr lang="en-US" dirty="0">
                <a:latin typeface="Cambria Math" pitchFamily="18" charset="0"/>
                <a:ea typeface="Cambria Math" pitchFamily="18" charset="0"/>
              </a:rPr>
              <a:t>'</a:t>
            </a:r>
            <a:r>
              <a:rPr lang="en-US" dirty="0" err="1">
                <a:latin typeface="Cambria Math" pitchFamily="18" charset="0"/>
                <a:ea typeface="Cambria Math" pitchFamily="18" charset="0"/>
              </a:rPr>
              <a:t>loan_unknown</a:t>
            </a:r>
            <a:r>
              <a:rPr lang="en-US" dirty="0">
                <a:latin typeface="Cambria Math" pitchFamily="18" charset="0"/>
                <a:ea typeface="Cambria Math" pitchFamily="18" charset="0"/>
              </a:rPr>
              <a:t>', </a:t>
            </a:r>
          </a:p>
          <a:p>
            <a:r>
              <a:rPr lang="en-US" dirty="0">
                <a:latin typeface="Cambria Math" pitchFamily="18" charset="0"/>
                <a:ea typeface="Cambria Math" pitchFamily="18" charset="0"/>
              </a:rPr>
              <a:t>'</a:t>
            </a:r>
            <a:r>
              <a:rPr lang="en-US" dirty="0" err="1">
                <a:latin typeface="Cambria Math" pitchFamily="18" charset="0"/>
                <a:ea typeface="Cambria Math" pitchFamily="18" charset="0"/>
              </a:rPr>
              <a:t>loan_yes</a:t>
            </a:r>
            <a:r>
              <a:rPr lang="en-US" dirty="0">
                <a:latin typeface="Cambria Math" pitchFamily="18" charset="0"/>
                <a:ea typeface="Cambria Math" pitchFamily="18" charset="0"/>
              </a:rPr>
              <a:t>',</a:t>
            </a:r>
            <a:endParaRPr lang="en-US" dirty="0"/>
          </a:p>
        </p:txBody>
      </p:sp>
      <p:sp>
        <p:nvSpPr>
          <p:cNvPr id="4" name="TextBox 3"/>
          <p:cNvSpPr txBox="1"/>
          <p:nvPr/>
        </p:nvSpPr>
        <p:spPr>
          <a:xfrm>
            <a:off x="6096000" y="748099"/>
            <a:ext cx="2743200" cy="5632311"/>
          </a:xfrm>
          <a:prstGeom prst="rect">
            <a:avLst/>
          </a:prstGeom>
          <a:noFill/>
        </p:spPr>
        <p:txBody>
          <a:bodyPr wrap="square" rtlCol="0">
            <a:spAutoFit/>
          </a:bodyPr>
          <a:lstStyle/>
          <a:p>
            <a:r>
              <a:rPr lang="en-US" dirty="0">
                <a:latin typeface="Cambria Math" pitchFamily="18" charset="0"/>
                <a:ea typeface="Cambria Math" pitchFamily="18" charset="0"/>
              </a:rPr>
              <a:t>'</a:t>
            </a:r>
            <a:r>
              <a:rPr lang="en-US" dirty="0" err="1">
                <a:latin typeface="Cambria Math" pitchFamily="18" charset="0"/>
                <a:ea typeface="Cambria Math" pitchFamily="18" charset="0"/>
              </a:rPr>
              <a:t>contact_cellular</a:t>
            </a:r>
            <a:r>
              <a:rPr lang="en-US" dirty="0">
                <a:latin typeface="Cambria Math" pitchFamily="18" charset="0"/>
                <a:ea typeface="Cambria Math" pitchFamily="18" charset="0"/>
              </a:rPr>
              <a:t>', </a:t>
            </a:r>
          </a:p>
          <a:p>
            <a:r>
              <a:rPr lang="en-US" dirty="0">
                <a:latin typeface="Cambria Math" pitchFamily="18" charset="0"/>
                <a:ea typeface="Cambria Math" pitchFamily="18" charset="0"/>
              </a:rPr>
              <a:t>'</a:t>
            </a:r>
            <a:r>
              <a:rPr lang="en-US" dirty="0" err="1">
                <a:latin typeface="Cambria Math" pitchFamily="18" charset="0"/>
                <a:ea typeface="Cambria Math" pitchFamily="18" charset="0"/>
              </a:rPr>
              <a:t>contact_telephone</a:t>
            </a:r>
            <a:r>
              <a:rPr lang="en-US" dirty="0">
                <a:latin typeface="Cambria Math" pitchFamily="18" charset="0"/>
                <a:ea typeface="Cambria Math" pitchFamily="18" charset="0"/>
              </a:rPr>
              <a:t>', </a:t>
            </a:r>
          </a:p>
          <a:p>
            <a:r>
              <a:rPr lang="en-US" dirty="0">
                <a:latin typeface="Cambria Math" pitchFamily="18" charset="0"/>
                <a:ea typeface="Cambria Math" pitchFamily="18" charset="0"/>
              </a:rPr>
              <a:t>'</a:t>
            </a:r>
            <a:r>
              <a:rPr lang="en-US" dirty="0" err="1">
                <a:latin typeface="Cambria Math" pitchFamily="18" charset="0"/>
                <a:ea typeface="Cambria Math" pitchFamily="18" charset="0"/>
              </a:rPr>
              <a:t>month_apr</a:t>
            </a:r>
            <a:r>
              <a:rPr lang="en-US" dirty="0">
                <a:latin typeface="Cambria Math" pitchFamily="18" charset="0"/>
                <a:ea typeface="Cambria Math" pitchFamily="18" charset="0"/>
              </a:rPr>
              <a:t>', </a:t>
            </a:r>
          </a:p>
          <a:p>
            <a:r>
              <a:rPr lang="en-US" dirty="0">
                <a:latin typeface="Cambria Math" pitchFamily="18" charset="0"/>
                <a:ea typeface="Cambria Math" pitchFamily="18" charset="0"/>
              </a:rPr>
              <a:t>'</a:t>
            </a:r>
            <a:r>
              <a:rPr lang="en-US" dirty="0" err="1">
                <a:latin typeface="Cambria Math" pitchFamily="18" charset="0"/>
                <a:ea typeface="Cambria Math" pitchFamily="18" charset="0"/>
              </a:rPr>
              <a:t>month_aug</a:t>
            </a:r>
            <a:r>
              <a:rPr lang="en-US" dirty="0">
                <a:latin typeface="Cambria Math" pitchFamily="18" charset="0"/>
                <a:ea typeface="Cambria Math" pitchFamily="18" charset="0"/>
              </a:rPr>
              <a:t>', </a:t>
            </a:r>
          </a:p>
          <a:p>
            <a:r>
              <a:rPr lang="en-US" dirty="0">
                <a:latin typeface="Cambria Math" pitchFamily="18" charset="0"/>
                <a:ea typeface="Cambria Math" pitchFamily="18" charset="0"/>
              </a:rPr>
              <a:t>'</a:t>
            </a:r>
            <a:r>
              <a:rPr lang="en-US" dirty="0" err="1">
                <a:latin typeface="Cambria Math" pitchFamily="18" charset="0"/>
                <a:ea typeface="Cambria Math" pitchFamily="18" charset="0"/>
              </a:rPr>
              <a:t>month_dec</a:t>
            </a:r>
            <a:r>
              <a:rPr lang="en-US" dirty="0">
                <a:latin typeface="Cambria Math" pitchFamily="18" charset="0"/>
                <a:ea typeface="Cambria Math" pitchFamily="18" charset="0"/>
              </a:rPr>
              <a:t>', </a:t>
            </a:r>
          </a:p>
          <a:p>
            <a:r>
              <a:rPr lang="en-US" dirty="0">
                <a:latin typeface="Cambria Math" pitchFamily="18" charset="0"/>
                <a:ea typeface="Cambria Math" pitchFamily="18" charset="0"/>
              </a:rPr>
              <a:t>'</a:t>
            </a:r>
            <a:r>
              <a:rPr lang="en-US" dirty="0" err="1">
                <a:latin typeface="Cambria Math" pitchFamily="18" charset="0"/>
                <a:ea typeface="Cambria Math" pitchFamily="18" charset="0"/>
              </a:rPr>
              <a:t>month_jul</a:t>
            </a:r>
            <a:r>
              <a:rPr lang="en-US" dirty="0">
                <a:latin typeface="Cambria Math" pitchFamily="18" charset="0"/>
                <a:ea typeface="Cambria Math" pitchFamily="18" charset="0"/>
              </a:rPr>
              <a:t>', </a:t>
            </a:r>
          </a:p>
          <a:p>
            <a:r>
              <a:rPr lang="en-US" dirty="0">
                <a:latin typeface="Cambria Math" pitchFamily="18" charset="0"/>
                <a:ea typeface="Cambria Math" pitchFamily="18" charset="0"/>
              </a:rPr>
              <a:t>'</a:t>
            </a:r>
            <a:r>
              <a:rPr lang="en-US" dirty="0" err="1">
                <a:latin typeface="Cambria Math" pitchFamily="18" charset="0"/>
                <a:ea typeface="Cambria Math" pitchFamily="18" charset="0"/>
              </a:rPr>
              <a:t>month_jun</a:t>
            </a:r>
            <a:r>
              <a:rPr lang="en-US" dirty="0">
                <a:latin typeface="Cambria Math" pitchFamily="18" charset="0"/>
                <a:ea typeface="Cambria Math" pitchFamily="18" charset="0"/>
              </a:rPr>
              <a:t>', </a:t>
            </a:r>
          </a:p>
          <a:p>
            <a:r>
              <a:rPr lang="en-US" dirty="0">
                <a:latin typeface="Cambria Math" pitchFamily="18" charset="0"/>
                <a:ea typeface="Cambria Math" pitchFamily="18" charset="0"/>
              </a:rPr>
              <a:t>'</a:t>
            </a:r>
            <a:r>
              <a:rPr lang="en-US" dirty="0" err="1">
                <a:latin typeface="Cambria Math" pitchFamily="18" charset="0"/>
                <a:ea typeface="Cambria Math" pitchFamily="18" charset="0"/>
              </a:rPr>
              <a:t>month_mar</a:t>
            </a:r>
            <a:r>
              <a:rPr lang="en-US" dirty="0">
                <a:latin typeface="Cambria Math" pitchFamily="18" charset="0"/>
                <a:ea typeface="Cambria Math" pitchFamily="18" charset="0"/>
              </a:rPr>
              <a:t>', </a:t>
            </a:r>
          </a:p>
          <a:p>
            <a:r>
              <a:rPr lang="en-US" dirty="0">
                <a:latin typeface="Cambria Math" pitchFamily="18" charset="0"/>
                <a:ea typeface="Cambria Math" pitchFamily="18" charset="0"/>
              </a:rPr>
              <a:t>'</a:t>
            </a:r>
            <a:r>
              <a:rPr lang="en-US" dirty="0" err="1">
                <a:latin typeface="Cambria Math" pitchFamily="18" charset="0"/>
                <a:ea typeface="Cambria Math" pitchFamily="18" charset="0"/>
              </a:rPr>
              <a:t>month_may</a:t>
            </a:r>
            <a:r>
              <a:rPr lang="en-US" dirty="0">
                <a:latin typeface="Cambria Math" pitchFamily="18" charset="0"/>
                <a:ea typeface="Cambria Math" pitchFamily="18" charset="0"/>
              </a:rPr>
              <a:t>', </a:t>
            </a:r>
          </a:p>
          <a:p>
            <a:r>
              <a:rPr lang="en-US" dirty="0">
                <a:latin typeface="Cambria Math" pitchFamily="18" charset="0"/>
                <a:ea typeface="Cambria Math" pitchFamily="18" charset="0"/>
              </a:rPr>
              <a:t>'</a:t>
            </a:r>
            <a:r>
              <a:rPr lang="en-US" dirty="0" err="1">
                <a:latin typeface="Cambria Math" pitchFamily="18" charset="0"/>
                <a:ea typeface="Cambria Math" pitchFamily="18" charset="0"/>
              </a:rPr>
              <a:t>month_nov</a:t>
            </a:r>
            <a:r>
              <a:rPr lang="en-US" dirty="0">
                <a:latin typeface="Cambria Math" pitchFamily="18" charset="0"/>
                <a:ea typeface="Cambria Math" pitchFamily="18" charset="0"/>
              </a:rPr>
              <a:t>', </a:t>
            </a:r>
          </a:p>
          <a:p>
            <a:r>
              <a:rPr lang="en-US" dirty="0">
                <a:latin typeface="Cambria Math" pitchFamily="18" charset="0"/>
                <a:ea typeface="Cambria Math" pitchFamily="18" charset="0"/>
              </a:rPr>
              <a:t>'</a:t>
            </a:r>
            <a:r>
              <a:rPr lang="en-US" dirty="0" err="1">
                <a:latin typeface="Cambria Math" pitchFamily="18" charset="0"/>
                <a:ea typeface="Cambria Math" pitchFamily="18" charset="0"/>
              </a:rPr>
              <a:t>month_oct</a:t>
            </a:r>
            <a:r>
              <a:rPr lang="en-US" dirty="0">
                <a:latin typeface="Cambria Math" pitchFamily="18" charset="0"/>
                <a:ea typeface="Cambria Math" pitchFamily="18" charset="0"/>
              </a:rPr>
              <a:t>', </a:t>
            </a:r>
          </a:p>
          <a:p>
            <a:r>
              <a:rPr lang="en-US" dirty="0">
                <a:latin typeface="Cambria Math" pitchFamily="18" charset="0"/>
                <a:ea typeface="Cambria Math" pitchFamily="18" charset="0"/>
              </a:rPr>
              <a:t>'</a:t>
            </a:r>
            <a:r>
              <a:rPr lang="en-US" dirty="0" err="1">
                <a:latin typeface="Cambria Math" pitchFamily="18" charset="0"/>
                <a:ea typeface="Cambria Math" pitchFamily="18" charset="0"/>
              </a:rPr>
              <a:t>month_sep</a:t>
            </a:r>
            <a:r>
              <a:rPr lang="en-US" dirty="0">
                <a:latin typeface="Cambria Math" pitchFamily="18" charset="0"/>
                <a:ea typeface="Cambria Math" pitchFamily="18" charset="0"/>
              </a:rPr>
              <a:t>', </a:t>
            </a:r>
          </a:p>
          <a:p>
            <a:r>
              <a:rPr lang="en-US" dirty="0">
                <a:latin typeface="Cambria Math" pitchFamily="18" charset="0"/>
                <a:ea typeface="Cambria Math" pitchFamily="18" charset="0"/>
              </a:rPr>
              <a:t>'</a:t>
            </a:r>
            <a:r>
              <a:rPr lang="en-US" dirty="0" err="1">
                <a:latin typeface="Cambria Math" pitchFamily="18" charset="0"/>
                <a:ea typeface="Cambria Math" pitchFamily="18" charset="0"/>
              </a:rPr>
              <a:t>day_of_week_fri</a:t>
            </a:r>
            <a:r>
              <a:rPr lang="en-US" dirty="0">
                <a:latin typeface="Cambria Math" pitchFamily="18" charset="0"/>
                <a:ea typeface="Cambria Math" pitchFamily="18" charset="0"/>
              </a:rPr>
              <a:t>', </a:t>
            </a:r>
          </a:p>
          <a:p>
            <a:r>
              <a:rPr lang="en-US" dirty="0">
                <a:latin typeface="Cambria Math" pitchFamily="18" charset="0"/>
                <a:ea typeface="Cambria Math" pitchFamily="18" charset="0"/>
              </a:rPr>
              <a:t>'</a:t>
            </a:r>
            <a:r>
              <a:rPr lang="en-US" dirty="0" err="1">
                <a:latin typeface="Cambria Math" pitchFamily="18" charset="0"/>
                <a:ea typeface="Cambria Math" pitchFamily="18" charset="0"/>
              </a:rPr>
              <a:t>day_of_week_mon</a:t>
            </a:r>
            <a:r>
              <a:rPr lang="en-US" dirty="0">
                <a:latin typeface="Cambria Math" pitchFamily="18" charset="0"/>
                <a:ea typeface="Cambria Math" pitchFamily="18" charset="0"/>
              </a:rPr>
              <a:t>', </a:t>
            </a:r>
          </a:p>
          <a:p>
            <a:r>
              <a:rPr lang="en-US" dirty="0">
                <a:latin typeface="Cambria Math" pitchFamily="18" charset="0"/>
                <a:ea typeface="Cambria Math" pitchFamily="18" charset="0"/>
              </a:rPr>
              <a:t>'</a:t>
            </a:r>
            <a:r>
              <a:rPr lang="en-US" dirty="0" err="1">
                <a:latin typeface="Cambria Math" pitchFamily="18" charset="0"/>
                <a:ea typeface="Cambria Math" pitchFamily="18" charset="0"/>
              </a:rPr>
              <a:t>day_of_week_thu</a:t>
            </a:r>
            <a:r>
              <a:rPr lang="en-US" dirty="0">
                <a:latin typeface="Cambria Math" pitchFamily="18" charset="0"/>
                <a:ea typeface="Cambria Math" pitchFamily="18" charset="0"/>
              </a:rPr>
              <a:t>', </a:t>
            </a:r>
          </a:p>
          <a:p>
            <a:r>
              <a:rPr lang="en-US" dirty="0">
                <a:latin typeface="Cambria Math" pitchFamily="18" charset="0"/>
                <a:ea typeface="Cambria Math" pitchFamily="18" charset="0"/>
              </a:rPr>
              <a:t>'</a:t>
            </a:r>
            <a:r>
              <a:rPr lang="en-US" dirty="0" err="1">
                <a:latin typeface="Cambria Math" pitchFamily="18" charset="0"/>
                <a:ea typeface="Cambria Math" pitchFamily="18" charset="0"/>
              </a:rPr>
              <a:t>day_of_week_tue</a:t>
            </a:r>
            <a:r>
              <a:rPr lang="en-US" dirty="0">
                <a:latin typeface="Cambria Math" pitchFamily="18" charset="0"/>
                <a:ea typeface="Cambria Math" pitchFamily="18" charset="0"/>
              </a:rPr>
              <a:t>', </a:t>
            </a:r>
          </a:p>
          <a:p>
            <a:r>
              <a:rPr lang="en-US" dirty="0">
                <a:latin typeface="Cambria Math" pitchFamily="18" charset="0"/>
                <a:ea typeface="Cambria Math" pitchFamily="18" charset="0"/>
              </a:rPr>
              <a:t>'</a:t>
            </a:r>
            <a:r>
              <a:rPr lang="en-US" dirty="0" err="1">
                <a:latin typeface="Cambria Math" pitchFamily="18" charset="0"/>
                <a:ea typeface="Cambria Math" pitchFamily="18" charset="0"/>
              </a:rPr>
              <a:t>day_of_week_wed</a:t>
            </a:r>
            <a:r>
              <a:rPr lang="en-US" dirty="0">
                <a:latin typeface="Cambria Math" pitchFamily="18" charset="0"/>
                <a:ea typeface="Cambria Math" pitchFamily="18" charset="0"/>
              </a:rPr>
              <a:t>', </a:t>
            </a:r>
          </a:p>
          <a:p>
            <a:r>
              <a:rPr lang="en-US" dirty="0">
                <a:latin typeface="Cambria Math" pitchFamily="18" charset="0"/>
                <a:ea typeface="Cambria Math" pitchFamily="18" charset="0"/>
              </a:rPr>
              <a:t>'</a:t>
            </a:r>
            <a:r>
              <a:rPr lang="en-US" dirty="0" err="1">
                <a:latin typeface="Cambria Math" pitchFamily="18" charset="0"/>
                <a:ea typeface="Cambria Math" pitchFamily="18" charset="0"/>
              </a:rPr>
              <a:t>poutcome_failure</a:t>
            </a:r>
            <a:r>
              <a:rPr lang="en-US" dirty="0">
                <a:latin typeface="Cambria Math" pitchFamily="18" charset="0"/>
                <a:ea typeface="Cambria Math" pitchFamily="18" charset="0"/>
              </a:rPr>
              <a:t>', </a:t>
            </a:r>
          </a:p>
          <a:p>
            <a:r>
              <a:rPr lang="en-US" dirty="0">
                <a:latin typeface="Cambria Math" pitchFamily="18" charset="0"/>
                <a:ea typeface="Cambria Math" pitchFamily="18" charset="0"/>
              </a:rPr>
              <a:t>'</a:t>
            </a:r>
            <a:r>
              <a:rPr lang="en-US" dirty="0" err="1">
                <a:latin typeface="Cambria Math" pitchFamily="18" charset="0"/>
                <a:ea typeface="Cambria Math" pitchFamily="18" charset="0"/>
              </a:rPr>
              <a:t>poutcome_nonexistent</a:t>
            </a:r>
            <a:r>
              <a:rPr lang="en-US" dirty="0">
                <a:latin typeface="Cambria Math" pitchFamily="18" charset="0"/>
                <a:ea typeface="Cambria Math" pitchFamily="18" charset="0"/>
              </a:rPr>
              <a:t>', </a:t>
            </a:r>
          </a:p>
          <a:p>
            <a:r>
              <a:rPr lang="en-US" dirty="0">
                <a:latin typeface="Cambria Math" pitchFamily="18" charset="0"/>
                <a:ea typeface="Cambria Math" pitchFamily="18" charset="0"/>
              </a:rPr>
              <a:t>'</a:t>
            </a:r>
            <a:r>
              <a:rPr lang="en-US" dirty="0" err="1">
                <a:latin typeface="Cambria Math" pitchFamily="18" charset="0"/>
                <a:ea typeface="Cambria Math" pitchFamily="18" charset="0"/>
              </a:rPr>
              <a:t>poutcome_success</a:t>
            </a:r>
            <a:r>
              <a:rPr lang="en-US" dirty="0">
                <a:latin typeface="Cambria Math" pitchFamily="18" charset="0"/>
                <a:ea typeface="Cambria Math" pitchFamily="18" charset="0"/>
              </a:rPr>
              <a:t>']</a:t>
            </a:r>
            <a:endParaRPr lang="en-US" dirty="0">
              <a:latin typeface="Cambria Math" pitchFamily="18" charset="0"/>
              <a:ea typeface="Cambria Math" pitchFamily="18" charset="0"/>
            </a:endParaRPr>
          </a:p>
        </p:txBody>
      </p:sp>
      <p:sp>
        <p:nvSpPr>
          <p:cNvPr id="5" name="TextBox 4"/>
          <p:cNvSpPr txBox="1"/>
          <p:nvPr/>
        </p:nvSpPr>
        <p:spPr>
          <a:xfrm>
            <a:off x="685800" y="184666"/>
            <a:ext cx="6248400" cy="369332"/>
          </a:xfrm>
          <a:prstGeom prst="rect">
            <a:avLst/>
          </a:prstGeom>
          <a:noFill/>
        </p:spPr>
        <p:txBody>
          <a:bodyPr wrap="square" rtlCol="0">
            <a:spAutoFit/>
          </a:bodyPr>
          <a:lstStyle/>
          <a:p>
            <a:r>
              <a:rPr lang="en-US" b="1" dirty="0" smtClean="0"/>
              <a:t>Total Columns </a:t>
            </a:r>
            <a:endParaRPr lang="en-US" b="1" dirty="0"/>
          </a:p>
        </p:txBody>
      </p:sp>
      <p:sp>
        <p:nvSpPr>
          <p:cNvPr id="7" name="Slide Number Placeholder 6"/>
          <p:cNvSpPr>
            <a:spLocks noGrp="1"/>
          </p:cNvSpPr>
          <p:nvPr>
            <p:ph type="sldNum" sz="quarter" idx="12"/>
          </p:nvPr>
        </p:nvSpPr>
        <p:spPr/>
        <p:txBody>
          <a:bodyPr/>
          <a:lstStyle/>
          <a:p>
            <a:fld id="{8127D079-8494-4219-8B0D-5CEFF47F53B8}" type="slidenum">
              <a:rPr lang="en-US" smtClean="0"/>
              <a:t>14</a:t>
            </a:fld>
            <a:endParaRPr lang="en-US"/>
          </a:p>
        </p:txBody>
      </p:sp>
      <p:sp>
        <p:nvSpPr>
          <p:cNvPr id="8" name="Date Placeholder 7"/>
          <p:cNvSpPr>
            <a:spLocks noGrp="1"/>
          </p:cNvSpPr>
          <p:nvPr>
            <p:ph type="dt" sz="half" idx="10"/>
          </p:nvPr>
        </p:nvSpPr>
        <p:spPr/>
        <p:txBody>
          <a:bodyPr/>
          <a:lstStyle/>
          <a:p>
            <a:fld id="{39D10C85-2253-444E-998C-CEA0588DC9CE}" type="datetime1">
              <a:rPr lang="en-US" smtClean="0"/>
              <a:t>11/14/2021</a:t>
            </a:fld>
            <a:endParaRPr lang="en-US"/>
          </a:p>
        </p:txBody>
      </p:sp>
      <p:sp>
        <p:nvSpPr>
          <p:cNvPr id="9" name="Footer Placeholder 8"/>
          <p:cNvSpPr>
            <a:spLocks noGrp="1"/>
          </p:cNvSpPr>
          <p:nvPr>
            <p:ph type="ftr" sz="quarter" idx="11"/>
          </p:nvPr>
        </p:nvSpPr>
        <p:spPr/>
        <p:txBody>
          <a:bodyPr/>
          <a:lstStyle/>
          <a:p>
            <a:r>
              <a:rPr lang="en-US" smtClean="0"/>
              <a:t>ML Mini Project </a:t>
            </a:r>
            <a:endParaRPr lang="en-US"/>
          </a:p>
        </p:txBody>
      </p:sp>
    </p:spTree>
    <p:extLst>
      <p:ext uri="{BB962C8B-B14F-4D97-AF65-F5344CB8AC3E}">
        <p14:creationId xmlns:p14="http://schemas.microsoft.com/office/powerpoint/2010/main" val="13264505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762000"/>
            <a:ext cx="7162800" cy="646331"/>
          </a:xfrm>
          <a:prstGeom prst="rect">
            <a:avLst/>
          </a:prstGeom>
          <a:noFill/>
        </p:spPr>
        <p:txBody>
          <a:bodyPr wrap="square" rtlCol="0">
            <a:spAutoFit/>
          </a:bodyPr>
          <a:lstStyle/>
          <a:p>
            <a:endParaRPr lang="en-US" dirty="0" smtClean="0">
              <a:latin typeface="Cambria Math" pitchFamily="18" charset="0"/>
              <a:ea typeface="Cambria Math" pitchFamily="18" charset="0"/>
            </a:endParaRPr>
          </a:p>
          <a:p>
            <a:endParaRPr lang="en-US" dirty="0">
              <a:latin typeface="Cambria Math" pitchFamily="18" charset="0"/>
              <a:ea typeface="Cambria Math" pitchFamily="18" charset="0"/>
            </a:endParaRPr>
          </a:p>
        </p:txBody>
      </p:sp>
      <p:sp>
        <p:nvSpPr>
          <p:cNvPr id="3" name="TextBox 2"/>
          <p:cNvSpPr txBox="1"/>
          <p:nvPr/>
        </p:nvSpPr>
        <p:spPr>
          <a:xfrm>
            <a:off x="609600" y="857061"/>
            <a:ext cx="7772400" cy="6955750"/>
          </a:xfrm>
          <a:prstGeom prst="rect">
            <a:avLst/>
          </a:prstGeom>
          <a:noFill/>
        </p:spPr>
        <p:txBody>
          <a:bodyPr wrap="square" rtlCol="0">
            <a:spAutoFit/>
          </a:bodyPr>
          <a:lstStyle/>
          <a:p>
            <a:r>
              <a:rPr lang="en-US" sz="2400" b="1" dirty="0">
                <a:latin typeface="Cambria Math" pitchFamily="18" charset="0"/>
                <a:ea typeface="Cambria Math" pitchFamily="18" charset="0"/>
              </a:rPr>
              <a:t>Building Training, Validation </a:t>
            </a:r>
            <a:r>
              <a:rPr lang="en-US" sz="2400" b="1" dirty="0" smtClean="0">
                <a:latin typeface="Cambria Math" pitchFamily="18" charset="0"/>
                <a:ea typeface="Cambria Math" pitchFamily="18" charset="0"/>
              </a:rPr>
              <a:t>and </a:t>
            </a:r>
            <a:r>
              <a:rPr lang="en-US" sz="2400" b="1" dirty="0">
                <a:latin typeface="Cambria Math" pitchFamily="18" charset="0"/>
                <a:ea typeface="Cambria Math" pitchFamily="18" charset="0"/>
              </a:rPr>
              <a:t>Test </a:t>
            </a:r>
            <a:r>
              <a:rPr lang="en-US" sz="2400" b="1" dirty="0" smtClean="0">
                <a:latin typeface="Cambria Math" pitchFamily="18" charset="0"/>
                <a:ea typeface="Cambria Math" pitchFamily="18" charset="0"/>
              </a:rPr>
              <a:t>Samples</a:t>
            </a:r>
          </a:p>
          <a:p>
            <a:endParaRPr lang="en-US" sz="2400" b="1" dirty="0">
              <a:latin typeface="Cambria Math" pitchFamily="18" charset="0"/>
              <a:ea typeface="Cambria Math" pitchFamily="18" charset="0"/>
            </a:endParaRPr>
          </a:p>
          <a:p>
            <a:pPr marL="342900" indent="-342900">
              <a:buFontTx/>
              <a:buChar char="-"/>
            </a:pPr>
            <a:r>
              <a:rPr lang="en-US" sz="2000" dirty="0" smtClean="0">
                <a:latin typeface="Cambria Math" pitchFamily="18" charset="0"/>
                <a:ea typeface="Cambria Math" pitchFamily="18" charset="0"/>
              </a:rPr>
              <a:t>In this section we are going to split our dataset into training, validation and test set. The major advantage behind the splitting is that how well our model can perform on the unseen data.</a:t>
            </a:r>
          </a:p>
          <a:p>
            <a:pPr marL="342900" indent="-342900">
              <a:buFontTx/>
              <a:buChar char="-"/>
            </a:pPr>
            <a:endParaRPr lang="en-US" sz="2000" dirty="0">
              <a:latin typeface="Cambria Math" pitchFamily="18" charset="0"/>
              <a:ea typeface="Cambria Math" pitchFamily="18" charset="0"/>
            </a:endParaRPr>
          </a:p>
          <a:p>
            <a:pPr marL="342900" indent="-342900">
              <a:buFontTx/>
              <a:buChar char="-"/>
            </a:pPr>
            <a:r>
              <a:rPr lang="en-US" sz="2000" dirty="0" smtClean="0">
                <a:latin typeface="Cambria Math" pitchFamily="18" charset="0"/>
                <a:ea typeface="Cambria Math" pitchFamily="18" charset="0"/>
              </a:rPr>
              <a:t>So, we will split into three part </a:t>
            </a:r>
          </a:p>
          <a:p>
            <a:pPr marL="342900" indent="-342900">
              <a:buFontTx/>
              <a:buChar char="-"/>
            </a:pPr>
            <a:endParaRPr lang="en-US" sz="2000" dirty="0" smtClean="0">
              <a:latin typeface="Cambria Math" pitchFamily="18" charset="0"/>
              <a:ea typeface="Cambria Math" pitchFamily="18" charset="0"/>
            </a:endParaRPr>
          </a:p>
          <a:p>
            <a:pPr marL="342900" indent="-342900">
              <a:buFontTx/>
              <a:buChar char="-"/>
            </a:pPr>
            <a:r>
              <a:rPr lang="en-US" sz="2000" dirty="0" smtClean="0">
                <a:latin typeface="Cambria Math" pitchFamily="18" charset="0"/>
                <a:ea typeface="Cambria Math" pitchFamily="18" charset="0"/>
              </a:rPr>
              <a:t>Training </a:t>
            </a:r>
            <a:r>
              <a:rPr lang="en-US" sz="2000" dirty="0">
                <a:latin typeface="Cambria Math" pitchFamily="18" charset="0"/>
                <a:ea typeface="Cambria Math" pitchFamily="18" charset="0"/>
              </a:rPr>
              <a:t>samples: these are samples from the data set used to train the model. It can be 70% of the data</a:t>
            </a:r>
            <a:r>
              <a:rPr lang="en-US" sz="2000" dirty="0" smtClean="0">
                <a:latin typeface="Cambria Math" pitchFamily="18" charset="0"/>
                <a:ea typeface="Cambria Math" pitchFamily="18" charset="0"/>
              </a:rPr>
              <a:t>.</a:t>
            </a:r>
          </a:p>
          <a:p>
            <a:pPr marL="342900" indent="-342900">
              <a:buFontTx/>
              <a:buChar char="-"/>
            </a:pPr>
            <a:endParaRPr lang="en-US" sz="2000" dirty="0" smtClean="0">
              <a:latin typeface="Cambria Math" pitchFamily="18" charset="0"/>
              <a:ea typeface="Cambria Math" pitchFamily="18" charset="0"/>
            </a:endParaRPr>
          </a:p>
          <a:p>
            <a:pPr marL="342900" indent="-342900">
              <a:buFontTx/>
              <a:buChar char="-"/>
            </a:pPr>
            <a:r>
              <a:rPr lang="en-US" sz="2000" dirty="0">
                <a:latin typeface="Cambria Math" pitchFamily="18" charset="0"/>
                <a:ea typeface="Cambria Math" pitchFamily="18" charset="0"/>
              </a:rPr>
              <a:t>Validation samples: these are samples used to validate or make decisions from the model. It can be 15% of the data</a:t>
            </a:r>
            <a:r>
              <a:rPr lang="en-US" sz="2000" dirty="0" smtClean="0">
                <a:latin typeface="Cambria Math" pitchFamily="18" charset="0"/>
                <a:ea typeface="Cambria Math" pitchFamily="18" charset="0"/>
              </a:rPr>
              <a:t>.</a:t>
            </a:r>
          </a:p>
          <a:p>
            <a:pPr marL="342900" indent="-342900">
              <a:buFontTx/>
              <a:buChar char="-"/>
            </a:pPr>
            <a:endParaRPr lang="en-US" sz="2000" dirty="0" smtClean="0">
              <a:latin typeface="Cambria Math" pitchFamily="18" charset="0"/>
              <a:ea typeface="Cambria Math" pitchFamily="18" charset="0"/>
            </a:endParaRPr>
          </a:p>
          <a:p>
            <a:pPr marL="342900" indent="-342900">
              <a:buFontTx/>
              <a:buChar char="-"/>
            </a:pPr>
            <a:r>
              <a:rPr lang="en-US" sz="2000" dirty="0">
                <a:latin typeface="Cambria Math" pitchFamily="18" charset="0"/>
                <a:ea typeface="Cambria Math" pitchFamily="18" charset="0"/>
              </a:rPr>
              <a:t>Test samples: these are samples used to measure the accuracy or </a:t>
            </a:r>
            <a:r>
              <a:rPr lang="en-US" sz="2000" dirty="0" smtClean="0">
                <a:latin typeface="Cambria Math" pitchFamily="18" charset="0"/>
                <a:ea typeface="Cambria Math" pitchFamily="18" charset="0"/>
              </a:rPr>
              <a:t>performance </a:t>
            </a:r>
            <a:r>
              <a:rPr lang="en-US" sz="2000" dirty="0">
                <a:latin typeface="Cambria Math" pitchFamily="18" charset="0"/>
                <a:ea typeface="Cambria Math" pitchFamily="18" charset="0"/>
              </a:rPr>
              <a:t>of the model. It can be 15% of the data.</a:t>
            </a:r>
          </a:p>
          <a:p>
            <a:pPr marL="342900" indent="-342900">
              <a:buFontTx/>
              <a:buChar char="-"/>
            </a:pPr>
            <a:endParaRPr lang="en-US" sz="2000" dirty="0" smtClean="0">
              <a:latin typeface="Cambria Math" pitchFamily="18" charset="0"/>
              <a:ea typeface="Cambria Math" pitchFamily="18" charset="0"/>
            </a:endParaRPr>
          </a:p>
          <a:p>
            <a:pPr marL="342900" indent="-342900">
              <a:buFontTx/>
              <a:buChar char="-"/>
            </a:pPr>
            <a:endParaRPr lang="en-US" sz="2000" dirty="0">
              <a:latin typeface="Cambria Math" pitchFamily="18" charset="0"/>
              <a:ea typeface="Cambria Math" pitchFamily="18" charset="0"/>
            </a:endParaRPr>
          </a:p>
          <a:p>
            <a:pPr marL="342900" indent="-342900">
              <a:buFontTx/>
              <a:buChar char="-"/>
            </a:pPr>
            <a:endParaRPr lang="en-US" sz="2000" dirty="0">
              <a:latin typeface="Cambria Math" pitchFamily="18" charset="0"/>
              <a:ea typeface="Cambria Math" pitchFamily="18" charset="0"/>
            </a:endParaRPr>
          </a:p>
          <a:p>
            <a:pPr marL="342900" indent="-342900">
              <a:buFontTx/>
              <a:buChar char="-"/>
            </a:pPr>
            <a:endParaRPr lang="en-US" sz="2000" dirty="0">
              <a:latin typeface="Cambria Math" pitchFamily="18" charset="0"/>
              <a:ea typeface="Cambria Math" pitchFamily="18" charset="0"/>
            </a:endParaRPr>
          </a:p>
          <a:p>
            <a:endParaRPr lang="en-US" sz="2000" dirty="0">
              <a:latin typeface="Cambria Math" pitchFamily="18" charset="0"/>
              <a:ea typeface="Cambria Math" pitchFamily="18" charset="0"/>
            </a:endParaRPr>
          </a:p>
          <a:p>
            <a:endParaRPr lang="en-US" dirty="0">
              <a:latin typeface="Cambria Math" pitchFamily="18" charset="0"/>
              <a:ea typeface="Cambria Math" pitchFamily="18" charset="0"/>
            </a:endParaRPr>
          </a:p>
        </p:txBody>
      </p:sp>
      <p:sp>
        <p:nvSpPr>
          <p:cNvPr id="5" name="Slide Number Placeholder 4"/>
          <p:cNvSpPr>
            <a:spLocks noGrp="1"/>
          </p:cNvSpPr>
          <p:nvPr>
            <p:ph type="sldNum" sz="quarter" idx="12"/>
          </p:nvPr>
        </p:nvSpPr>
        <p:spPr/>
        <p:txBody>
          <a:bodyPr/>
          <a:lstStyle/>
          <a:p>
            <a:fld id="{8127D079-8494-4219-8B0D-5CEFF47F53B8}" type="slidenum">
              <a:rPr lang="en-US" smtClean="0"/>
              <a:t>15</a:t>
            </a:fld>
            <a:endParaRPr lang="en-US"/>
          </a:p>
        </p:txBody>
      </p:sp>
      <p:sp>
        <p:nvSpPr>
          <p:cNvPr id="6" name="Date Placeholder 5"/>
          <p:cNvSpPr>
            <a:spLocks noGrp="1"/>
          </p:cNvSpPr>
          <p:nvPr>
            <p:ph type="dt" sz="half" idx="10"/>
          </p:nvPr>
        </p:nvSpPr>
        <p:spPr/>
        <p:txBody>
          <a:bodyPr/>
          <a:lstStyle/>
          <a:p>
            <a:fld id="{6E5BF2D5-43E8-42FF-BC20-DFDE225F26A4}" type="datetime1">
              <a:rPr lang="en-US" smtClean="0"/>
              <a:t>11/14/2021</a:t>
            </a:fld>
            <a:endParaRPr lang="en-US"/>
          </a:p>
        </p:txBody>
      </p:sp>
      <p:sp>
        <p:nvSpPr>
          <p:cNvPr id="7" name="Footer Placeholder 6"/>
          <p:cNvSpPr>
            <a:spLocks noGrp="1"/>
          </p:cNvSpPr>
          <p:nvPr>
            <p:ph type="ftr" sz="quarter" idx="11"/>
          </p:nvPr>
        </p:nvSpPr>
        <p:spPr/>
        <p:txBody>
          <a:bodyPr/>
          <a:lstStyle/>
          <a:p>
            <a:r>
              <a:rPr lang="en-US" smtClean="0"/>
              <a:t>ML Mini Project </a:t>
            </a:r>
            <a:endParaRPr lang="en-US"/>
          </a:p>
        </p:txBody>
      </p:sp>
    </p:spTree>
    <p:extLst>
      <p:ext uri="{BB962C8B-B14F-4D97-AF65-F5344CB8AC3E}">
        <p14:creationId xmlns:p14="http://schemas.microsoft.com/office/powerpoint/2010/main" val="23736292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2248" y="1219200"/>
            <a:ext cx="7924800" cy="3785652"/>
          </a:xfrm>
          <a:prstGeom prst="rect">
            <a:avLst/>
          </a:prstGeom>
          <a:noFill/>
        </p:spPr>
        <p:txBody>
          <a:bodyPr wrap="square" rtlCol="0">
            <a:spAutoFit/>
          </a:bodyPr>
          <a:lstStyle/>
          <a:p>
            <a:pPr marL="342900" indent="-342900">
              <a:buFontTx/>
              <a:buChar char="-"/>
            </a:pPr>
            <a:r>
              <a:rPr lang="en-US" sz="2000" dirty="0" smtClean="0">
                <a:latin typeface="Cambria Math" pitchFamily="18" charset="0"/>
                <a:ea typeface="Cambria Math" pitchFamily="18" charset="0"/>
              </a:rPr>
              <a:t>In </a:t>
            </a:r>
            <a:r>
              <a:rPr lang="en-US" sz="2000" dirty="0">
                <a:latin typeface="Cambria Math" pitchFamily="18" charset="0"/>
                <a:ea typeface="Cambria Math" pitchFamily="18" charset="0"/>
              </a:rPr>
              <a:t>this project, we will split into 70% train, 15% validation, and 15% test</a:t>
            </a:r>
            <a:r>
              <a:rPr lang="en-US" sz="2000" dirty="0" smtClean="0">
                <a:latin typeface="Cambria Math" pitchFamily="18" charset="0"/>
                <a:ea typeface="Cambria Math" pitchFamily="18" charset="0"/>
              </a:rPr>
              <a:t>.</a:t>
            </a:r>
          </a:p>
          <a:p>
            <a:pPr marL="342900" indent="-342900">
              <a:buFontTx/>
              <a:buChar char="-"/>
            </a:pPr>
            <a:endParaRPr lang="en-US" sz="2000" dirty="0">
              <a:latin typeface="Cambria Math" pitchFamily="18" charset="0"/>
              <a:ea typeface="Cambria Math" pitchFamily="18" charset="0"/>
            </a:endParaRPr>
          </a:p>
          <a:p>
            <a:pPr marL="342900" indent="-342900">
              <a:buFontTx/>
              <a:buChar char="-"/>
            </a:pPr>
            <a:r>
              <a:rPr lang="en-US" sz="2000" dirty="0" smtClean="0">
                <a:latin typeface="Cambria Math" pitchFamily="18" charset="0"/>
                <a:ea typeface="Cambria Math" pitchFamily="18" charset="0"/>
              </a:rPr>
              <a:t>We have successfully split our dataset into 70% of training set, 15% of validation and 15% of testing data.</a:t>
            </a:r>
          </a:p>
          <a:p>
            <a:pPr marL="342900" indent="-342900">
              <a:buFontTx/>
              <a:buChar char="-"/>
            </a:pPr>
            <a:endParaRPr lang="en-US" sz="2000" dirty="0">
              <a:latin typeface="Cambria Math" pitchFamily="18" charset="0"/>
              <a:ea typeface="Cambria Math" pitchFamily="18" charset="0"/>
            </a:endParaRPr>
          </a:p>
          <a:p>
            <a:pPr marL="342900" indent="-342900">
              <a:buFontTx/>
              <a:buChar char="-"/>
            </a:pPr>
            <a:r>
              <a:rPr lang="en-US" sz="2000" dirty="0" smtClean="0">
                <a:latin typeface="Cambria Math" pitchFamily="18" charset="0"/>
                <a:ea typeface="Cambria Math" pitchFamily="18" charset="0"/>
              </a:rPr>
              <a:t>Now, we are ready to train our model and calculate the score and accuracy of the model.</a:t>
            </a:r>
          </a:p>
          <a:p>
            <a:pPr marL="342900" indent="-342900">
              <a:buFontTx/>
              <a:buChar char="-"/>
            </a:pPr>
            <a:endParaRPr lang="en-US" sz="2000" dirty="0">
              <a:latin typeface="Cambria Math" pitchFamily="18" charset="0"/>
              <a:ea typeface="Cambria Math" pitchFamily="18" charset="0"/>
            </a:endParaRPr>
          </a:p>
          <a:p>
            <a:pPr marL="342900" indent="-342900">
              <a:buFontTx/>
              <a:buChar char="-"/>
            </a:pPr>
            <a:r>
              <a:rPr lang="en-US" sz="2000" dirty="0" smtClean="0">
                <a:latin typeface="Cambria Math" pitchFamily="18" charset="0"/>
                <a:ea typeface="Cambria Math" pitchFamily="18" charset="0"/>
              </a:rPr>
              <a:t>Based on the Accuracy and score we can say that which model is performing well for this datasets.</a:t>
            </a:r>
          </a:p>
          <a:p>
            <a:endParaRPr lang="en-US" sz="2000" dirty="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8127D079-8494-4219-8B0D-5CEFF47F53B8}" type="slidenum">
              <a:rPr lang="en-US" smtClean="0"/>
              <a:t>16</a:t>
            </a:fld>
            <a:endParaRPr lang="en-US"/>
          </a:p>
        </p:txBody>
      </p:sp>
      <p:sp>
        <p:nvSpPr>
          <p:cNvPr id="5" name="Date Placeholder 4"/>
          <p:cNvSpPr>
            <a:spLocks noGrp="1"/>
          </p:cNvSpPr>
          <p:nvPr>
            <p:ph type="dt" sz="half" idx="10"/>
          </p:nvPr>
        </p:nvSpPr>
        <p:spPr/>
        <p:txBody>
          <a:bodyPr/>
          <a:lstStyle/>
          <a:p>
            <a:fld id="{8E75EDB2-DDA4-4CB4-86EB-47FA4E0CDA46}" type="datetime1">
              <a:rPr lang="en-US" smtClean="0"/>
              <a:t>11/14/2021</a:t>
            </a:fld>
            <a:endParaRPr lang="en-US"/>
          </a:p>
        </p:txBody>
      </p:sp>
      <p:sp>
        <p:nvSpPr>
          <p:cNvPr id="6" name="Footer Placeholder 5"/>
          <p:cNvSpPr>
            <a:spLocks noGrp="1"/>
          </p:cNvSpPr>
          <p:nvPr>
            <p:ph type="ftr" sz="quarter" idx="11"/>
          </p:nvPr>
        </p:nvSpPr>
        <p:spPr/>
        <p:txBody>
          <a:bodyPr/>
          <a:lstStyle/>
          <a:p>
            <a:r>
              <a:rPr lang="en-US" smtClean="0"/>
              <a:t>ML Mini Project </a:t>
            </a:r>
            <a:endParaRPr lang="en-US"/>
          </a:p>
        </p:txBody>
      </p:sp>
    </p:spTree>
    <p:extLst>
      <p:ext uri="{BB962C8B-B14F-4D97-AF65-F5344CB8AC3E}">
        <p14:creationId xmlns:p14="http://schemas.microsoft.com/office/powerpoint/2010/main" val="30872744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0C6D54-FA57-4A51-A7A8-EFF05D2CD6E4}" type="datetime1">
              <a:rPr lang="en-US" smtClean="0"/>
              <a:t>11/14/2021</a:t>
            </a:fld>
            <a:endParaRPr lang="en-US"/>
          </a:p>
        </p:txBody>
      </p:sp>
      <p:sp>
        <p:nvSpPr>
          <p:cNvPr id="3" name="Footer Placeholder 2"/>
          <p:cNvSpPr>
            <a:spLocks noGrp="1"/>
          </p:cNvSpPr>
          <p:nvPr>
            <p:ph type="ftr" sz="quarter" idx="11"/>
          </p:nvPr>
        </p:nvSpPr>
        <p:spPr>
          <a:xfrm>
            <a:off x="457200" y="6324600"/>
            <a:ext cx="3352801" cy="365125"/>
          </a:xfrm>
        </p:spPr>
        <p:txBody>
          <a:bodyPr/>
          <a:lstStyle/>
          <a:p>
            <a:r>
              <a:rPr lang="en-US" smtClean="0"/>
              <a:t>ML Mini Project </a:t>
            </a:r>
            <a:endParaRPr lang="en-US"/>
          </a:p>
        </p:txBody>
      </p:sp>
      <p:sp>
        <p:nvSpPr>
          <p:cNvPr id="4" name="Slide Number Placeholder 3"/>
          <p:cNvSpPr>
            <a:spLocks noGrp="1"/>
          </p:cNvSpPr>
          <p:nvPr>
            <p:ph type="sldNum" sz="quarter" idx="12"/>
          </p:nvPr>
        </p:nvSpPr>
        <p:spPr/>
        <p:txBody>
          <a:bodyPr/>
          <a:lstStyle/>
          <a:p>
            <a:fld id="{8127D079-8494-4219-8B0D-5CEFF47F53B8}" type="slidenum">
              <a:rPr lang="en-US" smtClean="0"/>
              <a:t>17</a:t>
            </a:fld>
            <a:endParaRPr lang="en-US"/>
          </a:p>
        </p:txBody>
      </p:sp>
      <p:sp>
        <p:nvSpPr>
          <p:cNvPr id="5" name="TextBox 4"/>
          <p:cNvSpPr txBox="1"/>
          <p:nvPr/>
        </p:nvSpPr>
        <p:spPr>
          <a:xfrm>
            <a:off x="685800" y="674483"/>
            <a:ext cx="7848600" cy="6463308"/>
          </a:xfrm>
          <a:prstGeom prst="rect">
            <a:avLst/>
          </a:prstGeom>
          <a:noFill/>
        </p:spPr>
        <p:txBody>
          <a:bodyPr wrap="square" rtlCol="0">
            <a:spAutoFit/>
          </a:bodyPr>
          <a:lstStyle/>
          <a:p>
            <a:r>
              <a:rPr lang="en-US" sz="2800" b="1" dirty="0">
                <a:latin typeface="Cambria Math" pitchFamily="18" charset="0"/>
                <a:ea typeface="Cambria Math" pitchFamily="18" charset="0"/>
              </a:rPr>
              <a:t>Model </a:t>
            </a:r>
            <a:r>
              <a:rPr lang="en-US" sz="2800" b="1" dirty="0" smtClean="0">
                <a:latin typeface="Cambria Math" pitchFamily="18" charset="0"/>
                <a:ea typeface="Cambria Math" pitchFamily="18" charset="0"/>
              </a:rPr>
              <a:t>Selection</a:t>
            </a:r>
          </a:p>
          <a:p>
            <a:endParaRPr lang="en-US" sz="2800" b="1" dirty="0">
              <a:latin typeface="Cambria Math" pitchFamily="18" charset="0"/>
              <a:ea typeface="Cambria Math" pitchFamily="18" charset="0"/>
            </a:endParaRPr>
          </a:p>
          <a:p>
            <a:r>
              <a:rPr lang="en-US" sz="2000" dirty="0">
                <a:latin typeface="Cambria Math" pitchFamily="18" charset="0"/>
                <a:ea typeface="Cambria Math" pitchFamily="18" charset="0"/>
              </a:rPr>
              <a:t>This section allows us to test various machine learning algorithm to see how our independent variables accurately </a:t>
            </a:r>
            <a:r>
              <a:rPr lang="en-US" sz="2000" dirty="0" smtClean="0">
                <a:latin typeface="Cambria Math" pitchFamily="18" charset="0"/>
                <a:ea typeface="Cambria Math" pitchFamily="18" charset="0"/>
              </a:rPr>
              <a:t>predict </a:t>
            </a:r>
            <a:r>
              <a:rPr lang="en-US" sz="2000" dirty="0">
                <a:latin typeface="Cambria Math" pitchFamily="18" charset="0"/>
                <a:ea typeface="Cambria Math" pitchFamily="18" charset="0"/>
              </a:rPr>
              <a:t>our dependent </a:t>
            </a:r>
            <a:r>
              <a:rPr lang="en-US" sz="2000" dirty="0" smtClean="0">
                <a:latin typeface="Cambria Math" pitchFamily="18" charset="0"/>
                <a:ea typeface="Cambria Math" pitchFamily="18" charset="0"/>
              </a:rPr>
              <a:t>“y” </a:t>
            </a:r>
            <a:r>
              <a:rPr lang="en-US" sz="2000" dirty="0">
                <a:latin typeface="Cambria Math" pitchFamily="18" charset="0"/>
                <a:ea typeface="Cambria Math" pitchFamily="18" charset="0"/>
              </a:rPr>
              <a:t>output variable. We will then select the best model based on performance on the validation </a:t>
            </a:r>
            <a:r>
              <a:rPr lang="en-US" sz="2000" dirty="0" smtClean="0">
                <a:latin typeface="Cambria Math" pitchFamily="18" charset="0"/>
                <a:ea typeface="Cambria Math" pitchFamily="18" charset="0"/>
              </a:rPr>
              <a:t>set.</a:t>
            </a:r>
          </a:p>
          <a:p>
            <a:endParaRPr lang="en-US" sz="2000" b="1" dirty="0">
              <a:latin typeface="Cambria Math" pitchFamily="18" charset="0"/>
              <a:ea typeface="Cambria Math" pitchFamily="18" charset="0"/>
            </a:endParaRPr>
          </a:p>
          <a:p>
            <a:r>
              <a:rPr lang="en-US" sz="2000" dirty="0">
                <a:latin typeface="Cambria Math" pitchFamily="18" charset="0"/>
                <a:ea typeface="Cambria Math" pitchFamily="18" charset="0"/>
              </a:rPr>
              <a:t>we will first compare the performance of the following </a:t>
            </a:r>
            <a:r>
              <a:rPr lang="en-US" sz="2000" dirty="0">
                <a:latin typeface="Cambria Math" pitchFamily="18" charset="0"/>
                <a:ea typeface="Cambria Math" pitchFamily="18" charset="0"/>
              </a:rPr>
              <a:t> </a:t>
            </a:r>
            <a:r>
              <a:rPr lang="en-US" sz="2000" dirty="0" smtClean="0">
                <a:latin typeface="Cambria Math" pitchFamily="18" charset="0"/>
                <a:ea typeface="Cambria Math" pitchFamily="18" charset="0"/>
              </a:rPr>
              <a:t>machine </a:t>
            </a:r>
            <a:r>
              <a:rPr lang="en-US" sz="2000" dirty="0">
                <a:latin typeface="Cambria Math" pitchFamily="18" charset="0"/>
                <a:ea typeface="Cambria Math" pitchFamily="18" charset="0"/>
              </a:rPr>
              <a:t>learning models using default </a:t>
            </a:r>
            <a:r>
              <a:rPr lang="en-US" sz="2000" dirty="0" smtClean="0">
                <a:latin typeface="Cambria Math" pitchFamily="18" charset="0"/>
                <a:ea typeface="Cambria Math" pitchFamily="18" charset="0"/>
              </a:rPr>
              <a:t>hyper parameters:</a:t>
            </a:r>
          </a:p>
          <a:p>
            <a:endParaRPr lang="en-US" sz="2000" b="1" dirty="0">
              <a:latin typeface="Cambria Math" pitchFamily="18" charset="0"/>
              <a:ea typeface="Cambria Math" pitchFamily="18" charset="0"/>
            </a:endParaRPr>
          </a:p>
          <a:p>
            <a:pPr marL="342900" indent="-342900">
              <a:buFontTx/>
              <a:buChar char="-"/>
            </a:pPr>
            <a:r>
              <a:rPr lang="en-US" sz="2000" dirty="0" smtClean="0">
                <a:latin typeface="Cambria Math" pitchFamily="18" charset="0"/>
                <a:ea typeface="Cambria Math" pitchFamily="18" charset="0"/>
              </a:rPr>
              <a:t>Logistic regression</a:t>
            </a:r>
          </a:p>
          <a:p>
            <a:pPr marL="342900" indent="-342900">
              <a:buFontTx/>
              <a:buChar char="-"/>
            </a:pPr>
            <a:endParaRPr lang="en-US" sz="2000" dirty="0" smtClean="0">
              <a:latin typeface="Cambria Math" pitchFamily="18" charset="0"/>
              <a:ea typeface="Cambria Math" pitchFamily="18" charset="0"/>
            </a:endParaRPr>
          </a:p>
          <a:p>
            <a:pPr marL="342900" indent="-342900">
              <a:buFontTx/>
              <a:buChar char="-"/>
            </a:pPr>
            <a:r>
              <a:rPr lang="en-US" sz="2000" dirty="0">
                <a:latin typeface="Cambria Math" pitchFamily="18" charset="0"/>
                <a:ea typeface="Cambria Math" pitchFamily="18" charset="0"/>
              </a:rPr>
              <a:t>Stochastic </a:t>
            </a:r>
            <a:r>
              <a:rPr lang="en-US" sz="2000" dirty="0" smtClean="0">
                <a:latin typeface="Cambria Math" pitchFamily="18" charset="0"/>
                <a:ea typeface="Cambria Math" pitchFamily="18" charset="0"/>
              </a:rPr>
              <a:t>gradient  descent</a:t>
            </a:r>
          </a:p>
          <a:p>
            <a:pPr marL="342900" indent="-342900">
              <a:buFontTx/>
              <a:buChar char="-"/>
            </a:pPr>
            <a:endParaRPr lang="en-US" sz="2000" dirty="0">
              <a:latin typeface="Cambria Math" pitchFamily="18" charset="0"/>
              <a:ea typeface="Cambria Math" pitchFamily="18" charset="0"/>
            </a:endParaRPr>
          </a:p>
          <a:p>
            <a:pPr marL="342900" indent="-342900">
              <a:buFontTx/>
              <a:buChar char="-"/>
            </a:pPr>
            <a:r>
              <a:rPr lang="en-US" sz="2000" dirty="0">
                <a:latin typeface="Cambria Math" pitchFamily="18" charset="0"/>
                <a:ea typeface="Cambria Math" pitchFamily="18" charset="0"/>
              </a:rPr>
              <a:t>Single layer </a:t>
            </a:r>
            <a:r>
              <a:rPr lang="en-US" sz="2000" dirty="0" smtClean="0">
                <a:latin typeface="Cambria Math" pitchFamily="18" charset="0"/>
                <a:ea typeface="Cambria Math" pitchFamily="18" charset="0"/>
              </a:rPr>
              <a:t>perceptron</a:t>
            </a:r>
          </a:p>
          <a:p>
            <a:pPr marL="342900" indent="-342900">
              <a:buFontTx/>
              <a:buChar char="-"/>
            </a:pPr>
            <a:endParaRPr lang="en-US" sz="2000" dirty="0">
              <a:latin typeface="Cambria Math" pitchFamily="18" charset="0"/>
              <a:ea typeface="Cambria Math" pitchFamily="18" charset="0"/>
            </a:endParaRPr>
          </a:p>
          <a:p>
            <a:pPr marL="342900" indent="-342900">
              <a:buFontTx/>
              <a:buChar char="-"/>
            </a:pPr>
            <a:r>
              <a:rPr lang="en-US" sz="2000" dirty="0">
                <a:latin typeface="Cambria Math" pitchFamily="18" charset="0"/>
                <a:ea typeface="Cambria Math" pitchFamily="18" charset="0"/>
              </a:rPr>
              <a:t>Multilayer perceptron</a:t>
            </a:r>
          </a:p>
          <a:p>
            <a:pPr marL="342900" indent="-342900">
              <a:buFontTx/>
              <a:buChar char="-"/>
            </a:pPr>
            <a:endParaRPr lang="en-US" sz="2000" dirty="0">
              <a:latin typeface="Cambria Math" pitchFamily="18" charset="0"/>
              <a:ea typeface="Cambria Math" pitchFamily="18" charset="0"/>
            </a:endParaRPr>
          </a:p>
          <a:p>
            <a:endParaRPr lang="en-US" sz="2000" b="1" dirty="0">
              <a:latin typeface="Cambria Math" pitchFamily="18" charset="0"/>
              <a:ea typeface="Cambria Math" pitchFamily="18" charset="0"/>
            </a:endParaRPr>
          </a:p>
          <a:p>
            <a:endParaRPr lang="en-US" dirty="0">
              <a:latin typeface="Cambria Math" pitchFamily="18" charset="0"/>
              <a:ea typeface="Cambria Math" pitchFamily="18" charset="0"/>
            </a:endParaRPr>
          </a:p>
        </p:txBody>
      </p:sp>
    </p:spTree>
    <p:extLst>
      <p:ext uri="{BB962C8B-B14F-4D97-AF65-F5344CB8AC3E}">
        <p14:creationId xmlns:p14="http://schemas.microsoft.com/office/powerpoint/2010/main" val="19119384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0C6D54-FA57-4A51-A7A8-EFF05D2CD6E4}" type="datetime1">
              <a:rPr lang="en-US" smtClean="0"/>
              <a:t>11/14/2021</a:t>
            </a:fld>
            <a:endParaRPr lang="en-US"/>
          </a:p>
        </p:txBody>
      </p:sp>
      <p:sp>
        <p:nvSpPr>
          <p:cNvPr id="3" name="Footer Placeholder 2"/>
          <p:cNvSpPr>
            <a:spLocks noGrp="1"/>
          </p:cNvSpPr>
          <p:nvPr>
            <p:ph type="ftr" sz="quarter" idx="11"/>
          </p:nvPr>
        </p:nvSpPr>
        <p:spPr/>
        <p:txBody>
          <a:bodyPr/>
          <a:lstStyle/>
          <a:p>
            <a:r>
              <a:rPr lang="en-US" smtClean="0"/>
              <a:t>ML Mini Project </a:t>
            </a:r>
            <a:endParaRPr lang="en-US"/>
          </a:p>
        </p:txBody>
      </p:sp>
      <p:sp>
        <p:nvSpPr>
          <p:cNvPr id="4" name="Slide Number Placeholder 3"/>
          <p:cNvSpPr>
            <a:spLocks noGrp="1"/>
          </p:cNvSpPr>
          <p:nvPr>
            <p:ph type="sldNum" sz="quarter" idx="12"/>
          </p:nvPr>
        </p:nvSpPr>
        <p:spPr/>
        <p:txBody>
          <a:bodyPr/>
          <a:lstStyle/>
          <a:p>
            <a:fld id="{8127D079-8494-4219-8B0D-5CEFF47F53B8}" type="slidenum">
              <a:rPr lang="en-US" smtClean="0"/>
              <a:t>18</a:t>
            </a:fld>
            <a:endParaRPr lang="en-US"/>
          </a:p>
        </p:txBody>
      </p:sp>
      <p:sp>
        <p:nvSpPr>
          <p:cNvPr id="5" name="TextBox 4"/>
          <p:cNvSpPr txBox="1"/>
          <p:nvPr/>
        </p:nvSpPr>
        <p:spPr>
          <a:xfrm>
            <a:off x="685800" y="838200"/>
            <a:ext cx="7696200" cy="5755422"/>
          </a:xfrm>
          <a:prstGeom prst="rect">
            <a:avLst/>
          </a:prstGeom>
          <a:noFill/>
        </p:spPr>
        <p:txBody>
          <a:bodyPr wrap="square" rtlCol="0">
            <a:spAutoFit/>
          </a:bodyPr>
          <a:lstStyle/>
          <a:p>
            <a:pPr marL="457200" indent="-457200">
              <a:buAutoNum type="arabicPeriod"/>
            </a:pPr>
            <a:r>
              <a:rPr lang="en-US" sz="2800" b="1" dirty="0" smtClean="0">
                <a:latin typeface="Cambria Math" pitchFamily="18" charset="0"/>
                <a:ea typeface="Cambria Math" pitchFamily="18" charset="0"/>
              </a:rPr>
              <a:t>Logistic Regression </a:t>
            </a:r>
          </a:p>
          <a:p>
            <a:pPr marL="457200" indent="-457200">
              <a:buAutoNum type="arabicPeriod"/>
            </a:pPr>
            <a:endParaRPr lang="en-US" sz="2000" dirty="0">
              <a:latin typeface="Cambria Math" pitchFamily="18" charset="0"/>
              <a:ea typeface="Cambria Math" pitchFamily="18" charset="0"/>
            </a:endParaRPr>
          </a:p>
          <a:p>
            <a:pPr marL="342900" indent="-342900">
              <a:buFontTx/>
              <a:buChar char="-"/>
            </a:pPr>
            <a:r>
              <a:rPr lang="en-US" sz="2000" dirty="0" smtClean="0">
                <a:latin typeface="Cambria Math" pitchFamily="18" charset="0"/>
                <a:ea typeface="Cambria Math" pitchFamily="18" charset="0"/>
              </a:rPr>
              <a:t>Logistic </a:t>
            </a:r>
            <a:r>
              <a:rPr lang="en-US" sz="2000" dirty="0">
                <a:latin typeface="Cambria Math" pitchFamily="18" charset="0"/>
                <a:ea typeface="Cambria Math" pitchFamily="18" charset="0"/>
              </a:rPr>
              <a:t>regression is basically a supervised classification algorithm. In a classification problem, the target variable(or output</a:t>
            </a:r>
            <a:r>
              <a:rPr lang="en-US" sz="2000" dirty="0" smtClean="0">
                <a:latin typeface="Cambria Math" pitchFamily="18" charset="0"/>
                <a:ea typeface="Cambria Math" pitchFamily="18" charset="0"/>
              </a:rPr>
              <a:t>), </a:t>
            </a:r>
            <a:r>
              <a:rPr lang="en-US" sz="2000" dirty="0">
                <a:latin typeface="Cambria Math" pitchFamily="18" charset="0"/>
                <a:ea typeface="Cambria Math" pitchFamily="18" charset="0"/>
              </a:rPr>
              <a:t>can take only discrete values for a given set of features(or inputs</a:t>
            </a:r>
            <a:r>
              <a:rPr lang="en-US" sz="2000" dirty="0" smtClean="0">
                <a:latin typeface="Cambria Math" pitchFamily="18" charset="0"/>
                <a:ea typeface="Cambria Math" pitchFamily="18" charset="0"/>
              </a:rPr>
              <a:t>).</a:t>
            </a:r>
          </a:p>
          <a:p>
            <a:pPr marL="342900" indent="-342900">
              <a:buFontTx/>
              <a:buChar char="-"/>
            </a:pPr>
            <a:endParaRPr lang="en-US" sz="2000" dirty="0" smtClean="0">
              <a:latin typeface="Cambria Math" pitchFamily="18" charset="0"/>
              <a:ea typeface="Cambria Math" pitchFamily="18" charset="0"/>
            </a:endParaRPr>
          </a:p>
          <a:p>
            <a:pPr marL="342900" indent="-342900">
              <a:buFontTx/>
              <a:buChar char="-"/>
            </a:pPr>
            <a:r>
              <a:rPr lang="en-US" sz="2000" dirty="0" smtClean="0">
                <a:latin typeface="Cambria Math" pitchFamily="18" charset="0"/>
                <a:ea typeface="Cambria Math" pitchFamily="18" charset="0"/>
              </a:rPr>
              <a:t>Logistic regression uses a soft function called sigmoid/logistic function to predict the output.</a:t>
            </a:r>
          </a:p>
          <a:p>
            <a:pPr marL="342900" indent="-342900">
              <a:buFontTx/>
              <a:buChar char="-"/>
            </a:pPr>
            <a:endParaRPr lang="en-US" sz="2000" dirty="0">
              <a:latin typeface="Cambria Math" pitchFamily="18" charset="0"/>
              <a:ea typeface="Cambria Math" pitchFamily="18" charset="0"/>
            </a:endParaRPr>
          </a:p>
          <a:p>
            <a:pPr marL="342900" indent="-342900">
              <a:buFontTx/>
              <a:buChar char="-"/>
            </a:pPr>
            <a:r>
              <a:rPr lang="en-US" sz="2000" dirty="0" smtClean="0">
                <a:latin typeface="Cambria Math" pitchFamily="18" charset="0"/>
                <a:ea typeface="Cambria Math" pitchFamily="18" charset="0"/>
              </a:rPr>
              <a:t>Logistic </a:t>
            </a:r>
            <a:r>
              <a:rPr lang="en-US" sz="2000" dirty="0">
                <a:latin typeface="Cambria Math" pitchFamily="18" charset="0"/>
                <a:ea typeface="Cambria Math" pitchFamily="18" charset="0"/>
              </a:rPr>
              <a:t>regression uses a line (Sigmoid function) in the form of an "S" to predict if the dependent variable is true or false based on the independent variables. The "S-shaped" curve (on the line graph) will show the probability of the dependent variable </a:t>
            </a:r>
            <a:r>
              <a:rPr lang="en-US" sz="2000" dirty="0" smtClean="0">
                <a:latin typeface="Cambria Math" pitchFamily="18" charset="0"/>
                <a:ea typeface="Cambria Math" pitchFamily="18" charset="0"/>
              </a:rPr>
              <a:t>occurring </a:t>
            </a:r>
            <a:r>
              <a:rPr lang="en-US" sz="2000" dirty="0">
                <a:latin typeface="Cambria Math" pitchFamily="18" charset="0"/>
                <a:ea typeface="Cambria Math" pitchFamily="18" charset="0"/>
              </a:rPr>
              <a:t>based on where the points of the independent variables lands on the curve.</a:t>
            </a:r>
            <a:endParaRPr lang="en-US" sz="2000" dirty="0" smtClean="0">
              <a:latin typeface="Cambria Math" pitchFamily="18" charset="0"/>
              <a:ea typeface="Cambria Math" pitchFamily="18" charset="0"/>
            </a:endParaRPr>
          </a:p>
          <a:p>
            <a:endParaRPr lang="en-US" sz="2000" dirty="0">
              <a:latin typeface="Cambria Math" pitchFamily="18" charset="0"/>
              <a:ea typeface="Cambria Math" pitchFamily="18" charset="0"/>
            </a:endParaRPr>
          </a:p>
          <a:p>
            <a:endParaRPr lang="en-US" sz="2000" dirty="0">
              <a:latin typeface="Cambria Math" pitchFamily="18" charset="0"/>
              <a:ea typeface="Cambria Math" pitchFamily="18" charset="0"/>
            </a:endParaRPr>
          </a:p>
        </p:txBody>
      </p:sp>
    </p:spTree>
    <p:extLst>
      <p:ext uri="{BB962C8B-B14F-4D97-AF65-F5344CB8AC3E}">
        <p14:creationId xmlns:p14="http://schemas.microsoft.com/office/powerpoint/2010/main" val="9515472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0C6D54-FA57-4A51-A7A8-EFF05D2CD6E4}" type="datetime1">
              <a:rPr lang="en-US" smtClean="0"/>
              <a:t>11/14/2021</a:t>
            </a:fld>
            <a:endParaRPr lang="en-US"/>
          </a:p>
        </p:txBody>
      </p:sp>
      <p:sp>
        <p:nvSpPr>
          <p:cNvPr id="3" name="Footer Placeholder 2"/>
          <p:cNvSpPr>
            <a:spLocks noGrp="1"/>
          </p:cNvSpPr>
          <p:nvPr>
            <p:ph type="ftr" sz="quarter" idx="11"/>
          </p:nvPr>
        </p:nvSpPr>
        <p:spPr/>
        <p:txBody>
          <a:bodyPr/>
          <a:lstStyle/>
          <a:p>
            <a:r>
              <a:rPr lang="en-US" smtClean="0"/>
              <a:t>ML Mini Project </a:t>
            </a:r>
            <a:endParaRPr lang="en-US"/>
          </a:p>
        </p:txBody>
      </p:sp>
      <p:sp>
        <p:nvSpPr>
          <p:cNvPr id="4" name="Slide Number Placeholder 3"/>
          <p:cNvSpPr>
            <a:spLocks noGrp="1"/>
          </p:cNvSpPr>
          <p:nvPr>
            <p:ph type="sldNum" sz="quarter" idx="12"/>
          </p:nvPr>
        </p:nvSpPr>
        <p:spPr/>
        <p:txBody>
          <a:bodyPr/>
          <a:lstStyle/>
          <a:p>
            <a:fld id="{8127D079-8494-4219-8B0D-5CEFF47F53B8}" type="slidenum">
              <a:rPr lang="en-US" smtClean="0"/>
              <a:t>19</a:t>
            </a:fld>
            <a:endParaRPr lang="en-US"/>
          </a:p>
        </p:txBody>
      </p:sp>
      <p:sp>
        <p:nvSpPr>
          <p:cNvPr id="5" name="TextBox 4"/>
          <p:cNvSpPr txBox="1"/>
          <p:nvPr/>
        </p:nvSpPr>
        <p:spPr>
          <a:xfrm>
            <a:off x="609600" y="838200"/>
            <a:ext cx="7772400" cy="5324535"/>
          </a:xfrm>
          <a:prstGeom prst="rect">
            <a:avLst/>
          </a:prstGeom>
          <a:noFill/>
        </p:spPr>
        <p:txBody>
          <a:bodyPr wrap="square" rtlCol="0">
            <a:spAutoFit/>
          </a:bodyPr>
          <a:lstStyle/>
          <a:p>
            <a:pPr marL="342900" indent="-342900">
              <a:buFontTx/>
              <a:buChar char="-"/>
            </a:pPr>
            <a:r>
              <a:rPr lang="en-US" sz="2000" dirty="0" smtClean="0">
                <a:latin typeface="Cambria Math" pitchFamily="18" charset="0"/>
                <a:ea typeface="Cambria Math" pitchFamily="18" charset="0"/>
              </a:rPr>
              <a:t>In </a:t>
            </a:r>
            <a:r>
              <a:rPr lang="en-US" sz="2000" dirty="0">
                <a:latin typeface="Cambria Math" pitchFamily="18" charset="0"/>
                <a:ea typeface="Cambria Math" pitchFamily="18" charset="0"/>
              </a:rPr>
              <a:t>this case, the output (y) is predicted by the numerical and categorical variables </a:t>
            </a:r>
            <a:r>
              <a:rPr lang="en-US" sz="2000" dirty="0" smtClean="0">
                <a:latin typeface="Cambria Math" pitchFamily="18" charset="0"/>
                <a:ea typeface="Cambria Math" pitchFamily="18" charset="0"/>
              </a:rPr>
              <a:t>such </a:t>
            </a:r>
            <a:r>
              <a:rPr lang="en-US" sz="2000" dirty="0">
                <a:latin typeface="Cambria Math" pitchFamily="18" charset="0"/>
                <a:ea typeface="Cambria Math" pitchFamily="18" charset="0"/>
              </a:rPr>
              <a:t>as age, education and so on. </a:t>
            </a:r>
            <a:r>
              <a:rPr lang="en-US" sz="2000" dirty="0" smtClean="0">
                <a:latin typeface="Cambria Math" pitchFamily="18" charset="0"/>
                <a:ea typeface="Cambria Math" pitchFamily="18" charset="0"/>
              </a:rPr>
              <a:t>Logistic  regression </a:t>
            </a:r>
            <a:r>
              <a:rPr lang="en-US" sz="2000" dirty="0">
                <a:latin typeface="Cambria Math" pitchFamily="18" charset="0"/>
                <a:ea typeface="Cambria Math" pitchFamily="18" charset="0"/>
              </a:rPr>
              <a:t>is best used for classifying samples</a:t>
            </a:r>
            <a:r>
              <a:rPr lang="en-US" sz="2000" dirty="0" smtClean="0">
                <a:latin typeface="Cambria Math" pitchFamily="18" charset="0"/>
                <a:ea typeface="Cambria Math" pitchFamily="18" charset="0"/>
              </a:rPr>
              <a:t>.</a:t>
            </a:r>
          </a:p>
          <a:p>
            <a:pPr marL="342900" indent="-342900">
              <a:buFontTx/>
              <a:buChar char="-"/>
            </a:pPr>
            <a:endParaRPr lang="en-US" sz="2000" dirty="0" smtClean="0">
              <a:latin typeface="Cambria Math" pitchFamily="18" charset="0"/>
              <a:ea typeface="Cambria Math" pitchFamily="18" charset="0"/>
            </a:endParaRPr>
          </a:p>
          <a:p>
            <a:pPr marL="342900" indent="-342900">
              <a:buFontTx/>
              <a:buChar char="-"/>
            </a:pPr>
            <a:r>
              <a:rPr lang="en-US" sz="2000" dirty="0">
                <a:latin typeface="Cambria Math" pitchFamily="18" charset="0"/>
                <a:ea typeface="Cambria Math" pitchFamily="18" charset="0"/>
              </a:rPr>
              <a:t>Score of Logistic regression model : </a:t>
            </a:r>
            <a:r>
              <a:rPr lang="en-US" sz="2000" dirty="0" smtClean="0">
                <a:latin typeface="Cambria Math" pitchFamily="18" charset="0"/>
                <a:ea typeface="Cambria Math" pitchFamily="18" charset="0"/>
              </a:rPr>
              <a:t>0.909841372612496</a:t>
            </a:r>
          </a:p>
          <a:p>
            <a:pPr marL="342900" indent="-342900">
              <a:buFontTx/>
              <a:buChar char="-"/>
            </a:pPr>
            <a:endParaRPr lang="en-US" sz="2000" dirty="0">
              <a:latin typeface="Cambria Math" pitchFamily="18" charset="0"/>
              <a:ea typeface="Cambria Math" pitchFamily="18" charset="0"/>
            </a:endParaRPr>
          </a:p>
          <a:p>
            <a:pPr marL="342900" indent="-342900">
              <a:buFontTx/>
              <a:buChar char="-"/>
            </a:pPr>
            <a:r>
              <a:rPr lang="en-US" sz="2000" dirty="0">
                <a:latin typeface="Cambria Math" pitchFamily="18" charset="0"/>
                <a:ea typeface="Cambria Math" pitchFamily="18" charset="0"/>
              </a:rPr>
              <a:t>logistic regression model </a:t>
            </a:r>
            <a:endParaRPr lang="en-US" sz="2000" dirty="0" smtClean="0">
              <a:latin typeface="Cambria Math" pitchFamily="18" charset="0"/>
              <a:ea typeface="Cambria Math" pitchFamily="18" charset="0"/>
            </a:endParaRPr>
          </a:p>
          <a:p>
            <a:pPr marL="342900" indent="-342900">
              <a:buFontTx/>
              <a:buChar char="-"/>
            </a:pPr>
            <a:r>
              <a:rPr lang="en-US" sz="2000" dirty="0" smtClean="0">
                <a:latin typeface="Cambria Math" pitchFamily="18" charset="0"/>
                <a:ea typeface="Cambria Math" pitchFamily="18" charset="0"/>
              </a:rPr>
              <a:t>Training </a:t>
            </a:r>
          </a:p>
          <a:p>
            <a:pPr marL="800100" lvl="1" indent="-342900">
              <a:buFontTx/>
              <a:buChar char="-"/>
            </a:pPr>
            <a:r>
              <a:rPr lang="en-US" sz="2000" dirty="0" smtClean="0">
                <a:latin typeface="Cambria Math" pitchFamily="18" charset="0"/>
                <a:ea typeface="Cambria Math" pitchFamily="18" charset="0"/>
              </a:rPr>
              <a:t>AUC </a:t>
            </a:r>
            <a:r>
              <a:rPr lang="en-US" sz="2000" dirty="0">
                <a:latin typeface="Cambria Math" pitchFamily="18" charset="0"/>
                <a:ea typeface="Cambria Math" pitchFamily="18" charset="0"/>
              </a:rPr>
              <a:t>: 0.933 </a:t>
            </a:r>
            <a:endParaRPr lang="en-US" sz="2000" dirty="0" smtClean="0">
              <a:latin typeface="Cambria Math" pitchFamily="18" charset="0"/>
              <a:ea typeface="Cambria Math" pitchFamily="18" charset="0"/>
            </a:endParaRPr>
          </a:p>
          <a:p>
            <a:pPr marL="800100" lvl="1" indent="-342900">
              <a:buFontTx/>
              <a:buChar char="-"/>
            </a:pPr>
            <a:r>
              <a:rPr lang="en-US" sz="2000" dirty="0" smtClean="0">
                <a:latin typeface="Cambria Math" pitchFamily="18" charset="0"/>
                <a:ea typeface="Cambria Math" pitchFamily="18" charset="0"/>
              </a:rPr>
              <a:t>Accuracy </a:t>
            </a:r>
            <a:r>
              <a:rPr lang="en-US" sz="2000" dirty="0">
                <a:latin typeface="Cambria Math" pitchFamily="18" charset="0"/>
                <a:ea typeface="Cambria Math" pitchFamily="18" charset="0"/>
              </a:rPr>
              <a:t>: 0.910 </a:t>
            </a:r>
            <a:endParaRPr lang="en-US" sz="2000" dirty="0" smtClean="0">
              <a:latin typeface="Cambria Math" pitchFamily="18" charset="0"/>
              <a:ea typeface="Cambria Math" pitchFamily="18" charset="0"/>
            </a:endParaRPr>
          </a:p>
          <a:p>
            <a:pPr marL="800100" lvl="1" indent="-342900">
              <a:buFontTx/>
              <a:buChar char="-"/>
            </a:pPr>
            <a:r>
              <a:rPr lang="en-US" sz="2000" dirty="0" smtClean="0">
                <a:latin typeface="Cambria Math" pitchFamily="18" charset="0"/>
                <a:ea typeface="Cambria Math" pitchFamily="18" charset="0"/>
              </a:rPr>
              <a:t>recall </a:t>
            </a:r>
            <a:r>
              <a:rPr lang="en-US" sz="2000" dirty="0">
                <a:latin typeface="Cambria Math" pitchFamily="18" charset="0"/>
                <a:ea typeface="Cambria Math" pitchFamily="18" charset="0"/>
              </a:rPr>
              <a:t>: 0.393 </a:t>
            </a:r>
            <a:endParaRPr lang="en-US" sz="2000" dirty="0" smtClean="0">
              <a:latin typeface="Cambria Math" pitchFamily="18" charset="0"/>
              <a:ea typeface="Cambria Math" pitchFamily="18" charset="0"/>
            </a:endParaRPr>
          </a:p>
          <a:p>
            <a:pPr marL="800100" lvl="1" indent="-342900">
              <a:buFontTx/>
              <a:buChar char="-"/>
            </a:pPr>
            <a:r>
              <a:rPr lang="en-US" sz="2000" dirty="0" smtClean="0">
                <a:latin typeface="Cambria Math" pitchFamily="18" charset="0"/>
                <a:ea typeface="Cambria Math" pitchFamily="18" charset="0"/>
              </a:rPr>
              <a:t>precision </a:t>
            </a:r>
            <a:r>
              <a:rPr lang="en-US" sz="2000" dirty="0">
                <a:latin typeface="Cambria Math" pitchFamily="18" charset="0"/>
                <a:ea typeface="Cambria Math" pitchFamily="18" charset="0"/>
              </a:rPr>
              <a:t>: 0.668 </a:t>
            </a:r>
            <a:endParaRPr lang="en-US" sz="2000" dirty="0" smtClean="0">
              <a:latin typeface="Cambria Math" pitchFamily="18" charset="0"/>
              <a:ea typeface="Cambria Math" pitchFamily="18" charset="0"/>
            </a:endParaRPr>
          </a:p>
          <a:p>
            <a:pPr marL="800100" lvl="1" indent="-342900">
              <a:buFontTx/>
              <a:buChar char="-"/>
            </a:pPr>
            <a:r>
              <a:rPr lang="en-US" sz="2000" dirty="0" smtClean="0">
                <a:latin typeface="Cambria Math" pitchFamily="18" charset="0"/>
                <a:ea typeface="Cambria Math" pitchFamily="18" charset="0"/>
              </a:rPr>
              <a:t>specificity </a:t>
            </a:r>
            <a:r>
              <a:rPr lang="en-US" sz="2000" dirty="0">
                <a:latin typeface="Cambria Math" pitchFamily="18" charset="0"/>
                <a:ea typeface="Cambria Math" pitchFamily="18" charset="0"/>
              </a:rPr>
              <a:t>: 0.975 f1 </a:t>
            </a:r>
            <a:endParaRPr lang="en-US" sz="2000" dirty="0" smtClean="0">
              <a:latin typeface="Cambria Math" pitchFamily="18" charset="0"/>
              <a:ea typeface="Cambria Math" pitchFamily="18" charset="0"/>
            </a:endParaRPr>
          </a:p>
          <a:p>
            <a:pPr marL="800100" lvl="1" indent="-342900">
              <a:buFontTx/>
              <a:buChar char="-"/>
            </a:pPr>
            <a:r>
              <a:rPr lang="en-US" sz="2000" dirty="0" smtClean="0">
                <a:latin typeface="Cambria Math" pitchFamily="18" charset="0"/>
                <a:ea typeface="Cambria Math" pitchFamily="18" charset="0"/>
              </a:rPr>
              <a:t>score </a:t>
            </a:r>
            <a:r>
              <a:rPr lang="en-US" sz="2000" dirty="0">
                <a:latin typeface="Cambria Math" pitchFamily="18" charset="0"/>
                <a:ea typeface="Cambria Math" pitchFamily="18" charset="0"/>
              </a:rPr>
              <a:t>: 0.495 </a:t>
            </a:r>
            <a:endParaRPr lang="en-US" sz="2000" dirty="0" smtClean="0">
              <a:latin typeface="Cambria Math" pitchFamily="18" charset="0"/>
              <a:ea typeface="Cambria Math" pitchFamily="18" charset="0"/>
            </a:endParaRPr>
          </a:p>
          <a:p>
            <a:pPr marL="800100" lvl="1" indent="-342900">
              <a:buFontTx/>
              <a:buChar char="-"/>
            </a:pPr>
            <a:r>
              <a:rPr lang="en-US" sz="2000" dirty="0" smtClean="0">
                <a:latin typeface="Cambria Math" pitchFamily="18" charset="0"/>
                <a:ea typeface="Cambria Math" pitchFamily="18" charset="0"/>
              </a:rPr>
              <a:t>Confusion </a:t>
            </a:r>
            <a:r>
              <a:rPr lang="en-US" sz="2000" dirty="0">
                <a:latin typeface="Cambria Math" pitchFamily="18" charset="0"/>
                <a:ea typeface="Cambria Math" pitchFamily="18" charset="0"/>
              </a:rPr>
              <a:t>Matrix : </a:t>
            </a:r>
            <a:endParaRPr lang="en-US" sz="2000" dirty="0" smtClean="0">
              <a:latin typeface="Cambria Math" pitchFamily="18" charset="0"/>
              <a:ea typeface="Cambria Math" pitchFamily="18" charset="0"/>
            </a:endParaRPr>
          </a:p>
          <a:p>
            <a:pPr lvl="1"/>
            <a:r>
              <a:rPr lang="en-US" sz="2000" dirty="0" smtClean="0">
                <a:latin typeface="Cambria Math" pitchFamily="18" charset="0"/>
                <a:ea typeface="Cambria Math" pitchFamily="18" charset="0"/>
              </a:rPr>
              <a:t>	[[</a:t>
            </a:r>
            <a:r>
              <a:rPr lang="en-US" sz="2000" dirty="0">
                <a:latin typeface="Cambria Math" pitchFamily="18" charset="0"/>
                <a:ea typeface="Cambria Math" pitchFamily="18" charset="0"/>
              </a:rPr>
              <a:t>24942 </a:t>
            </a:r>
            <a:r>
              <a:rPr lang="en-US" sz="2000" dirty="0" smtClean="0">
                <a:latin typeface="Cambria Math" pitchFamily="18" charset="0"/>
                <a:ea typeface="Cambria Math" pitchFamily="18" charset="0"/>
              </a:rPr>
              <a:t>   635]</a:t>
            </a:r>
          </a:p>
          <a:p>
            <a:pPr lvl="1"/>
            <a:r>
              <a:rPr lang="en-US" sz="2000" dirty="0" smtClean="0">
                <a:latin typeface="Cambria Math" pitchFamily="18" charset="0"/>
                <a:ea typeface="Cambria Math" pitchFamily="18" charset="0"/>
              </a:rPr>
              <a:t>	 </a:t>
            </a:r>
            <a:r>
              <a:rPr lang="en-US" sz="2000" dirty="0">
                <a:latin typeface="Cambria Math" pitchFamily="18" charset="0"/>
                <a:ea typeface="Cambria Math" pitchFamily="18" charset="0"/>
              </a:rPr>
              <a:t>[ 1974 </a:t>
            </a:r>
            <a:r>
              <a:rPr lang="en-US" sz="2000" dirty="0" smtClean="0">
                <a:latin typeface="Cambria Math" pitchFamily="18" charset="0"/>
                <a:ea typeface="Cambria Math" pitchFamily="18" charset="0"/>
              </a:rPr>
              <a:t>    1280]]</a:t>
            </a:r>
            <a:endParaRPr lang="en-US" sz="2000" dirty="0">
              <a:latin typeface="Cambria Math" pitchFamily="18" charset="0"/>
              <a:ea typeface="Cambria Math" pitchFamily="18" charset="0"/>
            </a:endParaRPr>
          </a:p>
        </p:txBody>
      </p:sp>
    </p:spTree>
    <p:extLst>
      <p:ext uri="{BB962C8B-B14F-4D97-AF65-F5344CB8AC3E}">
        <p14:creationId xmlns:p14="http://schemas.microsoft.com/office/powerpoint/2010/main" val="25920543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5430" y="685800"/>
            <a:ext cx="8001000" cy="4616648"/>
          </a:xfrm>
          <a:prstGeom prst="rect">
            <a:avLst/>
          </a:prstGeom>
          <a:noFill/>
        </p:spPr>
        <p:txBody>
          <a:bodyPr wrap="square" rtlCol="0">
            <a:spAutoFit/>
          </a:bodyPr>
          <a:lstStyle/>
          <a:p>
            <a:r>
              <a:rPr lang="en-US" sz="5400" b="1" dirty="0">
                <a:solidFill>
                  <a:srgbClr val="FF0000"/>
                </a:solidFill>
                <a:latin typeface="Cambria Math" pitchFamily="18" charset="0"/>
                <a:ea typeface="Cambria Math" pitchFamily="18" charset="0"/>
              </a:rPr>
              <a:t>Topic </a:t>
            </a:r>
            <a:r>
              <a:rPr lang="en-US" sz="5400" b="1" dirty="0" smtClean="0">
                <a:solidFill>
                  <a:srgbClr val="FF0000"/>
                </a:solidFill>
                <a:latin typeface="Cambria Math" pitchFamily="18" charset="0"/>
                <a:ea typeface="Cambria Math" pitchFamily="18" charset="0"/>
              </a:rPr>
              <a:t>:</a:t>
            </a:r>
          </a:p>
          <a:p>
            <a:endParaRPr lang="en-US" sz="4000" b="1" dirty="0">
              <a:solidFill>
                <a:srgbClr val="FF0000"/>
              </a:solidFill>
              <a:latin typeface="Cambria Math" pitchFamily="18" charset="0"/>
              <a:ea typeface="Cambria Math" pitchFamily="18" charset="0"/>
            </a:endParaRPr>
          </a:p>
          <a:p>
            <a:r>
              <a:rPr lang="en-US" sz="4000" b="1" dirty="0">
                <a:latin typeface="Cambria Math" pitchFamily="18" charset="0"/>
                <a:ea typeface="Cambria Math" pitchFamily="18" charset="0"/>
              </a:rPr>
              <a:t> </a:t>
            </a:r>
            <a:r>
              <a:rPr lang="en-US" sz="4000" b="1" dirty="0" smtClean="0">
                <a:latin typeface="Cambria Math" pitchFamily="18" charset="0"/>
                <a:ea typeface="Cambria Math" pitchFamily="18" charset="0"/>
              </a:rPr>
              <a:t>         </a:t>
            </a:r>
            <a:r>
              <a:rPr lang="en-US" sz="4000" b="1" dirty="0" smtClean="0">
                <a:solidFill>
                  <a:schemeClr val="accent1"/>
                </a:solidFill>
                <a:latin typeface="Cambria Math" pitchFamily="18" charset="0"/>
                <a:ea typeface="Cambria Math" pitchFamily="18" charset="0"/>
              </a:rPr>
              <a:t>Direct </a:t>
            </a:r>
            <a:r>
              <a:rPr lang="en-US" sz="4000" b="1" dirty="0">
                <a:solidFill>
                  <a:schemeClr val="accent1"/>
                </a:solidFill>
                <a:latin typeface="Cambria Math" pitchFamily="18" charset="0"/>
                <a:ea typeface="Cambria Math" pitchFamily="18" charset="0"/>
              </a:rPr>
              <a:t>marketing campaigns (via phone calls). Goal is to  </a:t>
            </a:r>
            <a:r>
              <a:rPr lang="en-US" sz="4000" b="1" dirty="0" smtClean="0">
                <a:solidFill>
                  <a:schemeClr val="accent1"/>
                </a:solidFill>
                <a:latin typeface="Cambria Math" pitchFamily="18" charset="0"/>
                <a:ea typeface="Cambria Math" pitchFamily="18" charset="0"/>
              </a:rPr>
              <a:t> </a:t>
            </a:r>
            <a:r>
              <a:rPr lang="en-US" sz="4000" b="1" dirty="0">
                <a:solidFill>
                  <a:schemeClr val="accent1"/>
                </a:solidFill>
                <a:latin typeface="Cambria Math" pitchFamily="18" charset="0"/>
                <a:ea typeface="Cambria Math" pitchFamily="18" charset="0"/>
              </a:rPr>
              <a:t>predict whether the client will subscribe to a term deposit.            </a:t>
            </a:r>
          </a:p>
          <a:p>
            <a:endParaRPr lang="en-US" sz="4000" dirty="0"/>
          </a:p>
        </p:txBody>
      </p:sp>
      <p:sp>
        <p:nvSpPr>
          <p:cNvPr id="5" name="Slide Number Placeholder 4"/>
          <p:cNvSpPr>
            <a:spLocks noGrp="1"/>
          </p:cNvSpPr>
          <p:nvPr>
            <p:ph type="sldNum" sz="quarter" idx="12"/>
          </p:nvPr>
        </p:nvSpPr>
        <p:spPr/>
        <p:txBody>
          <a:bodyPr/>
          <a:lstStyle/>
          <a:p>
            <a:fld id="{8127D079-8494-4219-8B0D-5CEFF47F53B8}" type="slidenum">
              <a:rPr lang="en-US" smtClean="0"/>
              <a:t>2</a:t>
            </a:fld>
            <a:endParaRPr lang="en-US"/>
          </a:p>
        </p:txBody>
      </p:sp>
      <p:sp>
        <p:nvSpPr>
          <p:cNvPr id="6" name="Date Placeholder 5"/>
          <p:cNvSpPr>
            <a:spLocks noGrp="1"/>
          </p:cNvSpPr>
          <p:nvPr>
            <p:ph type="dt" sz="half" idx="10"/>
          </p:nvPr>
        </p:nvSpPr>
        <p:spPr/>
        <p:txBody>
          <a:bodyPr/>
          <a:lstStyle/>
          <a:p>
            <a:fld id="{294B1A11-931E-4661-98F1-704EFBDF287A}" type="datetime1">
              <a:rPr lang="en-US" smtClean="0"/>
              <a:t>11/14/2021</a:t>
            </a:fld>
            <a:endParaRPr lang="en-US"/>
          </a:p>
        </p:txBody>
      </p:sp>
      <p:sp>
        <p:nvSpPr>
          <p:cNvPr id="7" name="Footer Placeholder 6"/>
          <p:cNvSpPr>
            <a:spLocks noGrp="1"/>
          </p:cNvSpPr>
          <p:nvPr>
            <p:ph type="ftr" sz="quarter" idx="11"/>
          </p:nvPr>
        </p:nvSpPr>
        <p:spPr/>
        <p:txBody>
          <a:bodyPr/>
          <a:lstStyle/>
          <a:p>
            <a:r>
              <a:rPr lang="en-US" smtClean="0"/>
              <a:t>ML Mini Project </a:t>
            </a:r>
            <a:endParaRPr lang="en-US"/>
          </a:p>
        </p:txBody>
      </p:sp>
    </p:spTree>
    <p:extLst>
      <p:ext uri="{BB962C8B-B14F-4D97-AF65-F5344CB8AC3E}">
        <p14:creationId xmlns:p14="http://schemas.microsoft.com/office/powerpoint/2010/main" val="628656288"/>
      </p:ext>
    </p:extLst>
  </p:cSld>
  <p:clrMapOvr>
    <a:masterClrMapping/>
  </p:clrMapOvr>
  <mc:AlternateContent xmlns:mc="http://schemas.openxmlformats.org/markup-compatibility/2006">
    <mc:Choice xmlns:p14="http://schemas.microsoft.com/office/powerpoint/2010/main" Requires="p14">
      <p:transition spd="slow" p14:dur="2000" advTm="2105"/>
    </mc:Choice>
    <mc:Fallback>
      <p:transition spd="slow" advTm="2105"/>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0C6D54-FA57-4A51-A7A8-EFF05D2CD6E4}" type="datetime1">
              <a:rPr lang="en-US" smtClean="0"/>
              <a:t>11/14/2021</a:t>
            </a:fld>
            <a:endParaRPr lang="en-US"/>
          </a:p>
        </p:txBody>
      </p:sp>
      <p:sp>
        <p:nvSpPr>
          <p:cNvPr id="3" name="Footer Placeholder 2"/>
          <p:cNvSpPr>
            <a:spLocks noGrp="1"/>
          </p:cNvSpPr>
          <p:nvPr>
            <p:ph type="ftr" sz="quarter" idx="11"/>
          </p:nvPr>
        </p:nvSpPr>
        <p:spPr/>
        <p:txBody>
          <a:bodyPr/>
          <a:lstStyle/>
          <a:p>
            <a:r>
              <a:rPr lang="en-US" smtClean="0"/>
              <a:t>ML Mini Project </a:t>
            </a:r>
            <a:endParaRPr lang="en-US"/>
          </a:p>
        </p:txBody>
      </p:sp>
      <p:sp>
        <p:nvSpPr>
          <p:cNvPr id="4" name="Slide Number Placeholder 3"/>
          <p:cNvSpPr>
            <a:spLocks noGrp="1"/>
          </p:cNvSpPr>
          <p:nvPr>
            <p:ph type="sldNum" sz="quarter" idx="12"/>
          </p:nvPr>
        </p:nvSpPr>
        <p:spPr/>
        <p:txBody>
          <a:bodyPr/>
          <a:lstStyle/>
          <a:p>
            <a:fld id="{8127D079-8494-4219-8B0D-5CEFF47F53B8}" type="slidenum">
              <a:rPr lang="en-US" smtClean="0"/>
              <a:t>20</a:t>
            </a:fld>
            <a:endParaRPr lang="en-US"/>
          </a:p>
        </p:txBody>
      </p:sp>
      <p:sp>
        <p:nvSpPr>
          <p:cNvPr id="5" name="TextBox 4"/>
          <p:cNvSpPr txBox="1"/>
          <p:nvPr/>
        </p:nvSpPr>
        <p:spPr>
          <a:xfrm>
            <a:off x="685800" y="457200"/>
            <a:ext cx="7848600" cy="3170099"/>
          </a:xfrm>
          <a:prstGeom prst="rect">
            <a:avLst/>
          </a:prstGeom>
          <a:noFill/>
        </p:spPr>
        <p:txBody>
          <a:bodyPr wrap="square" rtlCol="0">
            <a:spAutoFit/>
          </a:bodyPr>
          <a:lstStyle/>
          <a:p>
            <a:pPr marL="342900" lvl="1" indent="-342900">
              <a:buFontTx/>
              <a:buChar char="-"/>
            </a:pPr>
            <a:r>
              <a:rPr lang="en-US" sz="2000" dirty="0" smtClean="0">
                <a:latin typeface="Cambria Math" pitchFamily="18" charset="0"/>
                <a:ea typeface="Cambria Math" pitchFamily="18" charset="0"/>
              </a:rPr>
              <a:t>Validation </a:t>
            </a:r>
          </a:p>
          <a:p>
            <a:pPr marL="800100" lvl="2" indent="-342900">
              <a:buFontTx/>
              <a:buChar char="-"/>
            </a:pPr>
            <a:r>
              <a:rPr lang="en-US" sz="2000" dirty="0" smtClean="0">
                <a:latin typeface="Cambria Math" pitchFamily="18" charset="0"/>
                <a:ea typeface="Cambria Math" pitchFamily="18" charset="0"/>
              </a:rPr>
              <a:t>AUC </a:t>
            </a:r>
            <a:r>
              <a:rPr lang="en-US" sz="2000" dirty="0">
                <a:latin typeface="Cambria Math" pitchFamily="18" charset="0"/>
                <a:ea typeface="Cambria Math" pitchFamily="18" charset="0"/>
              </a:rPr>
              <a:t>: 0.940 </a:t>
            </a:r>
            <a:endParaRPr lang="en-US" sz="2000" dirty="0" smtClean="0">
              <a:latin typeface="Cambria Math" pitchFamily="18" charset="0"/>
              <a:ea typeface="Cambria Math" pitchFamily="18" charset="0"/>
            </a:endParaRPr>
          </a:p>
          <a:p>
            <a:pPr marL="800100" lvl="2" indent="-342900">
              <a:buFontTx/>
              <a:buChar char="-"/>
            </a:pPr>
            <a:r>
              <a:rPr lang="en-US" sz="2000" dirty="0" smtClean="0">
                <a:latin typeface="Cambria Math" pitchFamily="18" charset="0"/>
                <a:ea typeface="Cambria Math" pitchFamily="18" charset="0"/>
              </a:rPr>
              <a:t>Accuracy </a:t>
            </a:r>
            <a:r>
              <a:rPr lang="en-US" sz="2000" dirty="0">
                <a:latin typeface="Cambria Math" pitchFamily="18" charset="0"/>
                <a:ea typeface="Cambria Math" pitchFamily="18" charset="0"/>
              </a:rPr>
              <a:t>: 0.915 </a:t>
            </a:r>
            <a:endParaRPr lang="en-US" sz="2000" dirty="0" smtClean="0">
              <a:latin typeface="Cambria Math" pitchFamily="18" charset="0"/>
              <a:ea typeface="Cambria Math" pitchFamily="18" charset="0"/>
            </a:endParaRPr>
          </a:p>
          <a:p>
            <a:pPr marL="800100" lvl="2" indent="-342900">
              <a:buFontTx/>
              <a:buChar char="-"/>
            </a:pPr>
            <a:r>
              <a:rPr lang="en-US" sz="2000" dirty="0" smtClean="0">
                <a:latin typeface="Cambria Math" pitchFamily="18" charset="0"/>
                <a:ea typeface="Cambria Math" pitchFamily="18" charset="0"/>
              </a:rPr>
              <a:t>recall </a:t>
            </a:r>
            <a:r>
              <a:rPr lang="en-US" sz="2000" dirty="0">
                <a:latin typeface="Cambria Math" pitchFamily="18" charset="0"/>
                <a:ea typeface="Cambria Math" pitchFamily="18" charset="0"/>
              </a:rPr>
              <a:t>: 0.411 </a:t>
            </a:r>
            <a:endParaRPr lang="en-US" sz="2000" dirty="0" smtClean="0">
              <a:latin typeface="Cambria Math" pitchFamily="18" charset="0"/>
              <a:ea typeface="Cambria Math" pitchFamily="18" charset="0"/>
            </a:endParaRPr>
          </a:p>
          <a:p>
            <a:pPr marL="800100" lvl="2" indent="-342900">
              <a:buFontTx/>
              <a:buChar char="-"/>
            </a:pPr>
            <a:r>
              <a:rPr lang="en-US" sz="2000" dirty="0" smtClean="0">
                <a:latin typeface="Cambria Math" pitchFamily="18" charset="0"/>
                <a:ea typeface="Cambria Math" pitchFamily="18" charset="0"/>
              </a:rPr>
              <a:t>precision </a:t>
            </a:r>
            <a:r>
              <a:rPr lang="en-US" sz="2000" dirty="0">
                <a:latin typeface="Cambria Math" pitchFamily="18" charset="0"/>
                <a:ea typeface="Cambria Math" pitchFamily="18" charset="0"/>
              </a:rPr>
              <a:t>: 0.676 </a:t>
            </a:r>
            <a:endParaRPr lang="en-US" sz="2000" dirty="0" smtClean="0">
              <a:latin typeface="Cambria Math" pitchFamily="18" charset="0"/>
              <a:ea typeface="Cambria Math" pitchFamily="18" charset="0"/>
            </a:endParaRPr>
          </a:p>
          <a:p>
            <a:pPr marL="800100" lvl="2" indent="-342900">
              <a:buFontTx/>
              <a:buChar char="-"/>
            </a:pPr>
            <a:r>
              <a:rPr lang="en-US" sz="2000" dirty="0" smtClean="0">
                <a:latin typeface="Cambria Math" pitchFamily="18" charset="0"/>
                <a:ea typeface="Cambria Math" pitchFamily="18" charset="0"/>
              </a:rPr>
              <a:t>specificity </a:t>
            </a:r>
            <a:r>
              <a:rPr lang="en-US" sz="2000" dirty="0">
                <a:latin typeface="Cambria Math" pitchFamily="18" charset="0"/>
                <a:ea typeface="Cambria Math" pitchFamily="18" charset="0"/>
              </a:rPr>
              <a:t>: 0.976 </a:t>
            </a:r>
            <a:endParaRPr lang="en-US" sz="2000" dirty="0" smtClean="0">
              <a:latin typeface="Cambria Math" pitchFamily="18" charset="0"/>
              <a:ea typeface="Cambria Math" pitchFamily="18" charset="0"/>
            </a:endParaRPr>
          </a:p>
          <a:p>
            <a:pPr marL="800100" lvl="2" indent="-342900">
              <a:buFontTx/>
              <a:buChar char="-"/>
            </a:pPr>
            <a:r>
              <a:rPr lang="en-US" sz="2000" dirty="0" smtClean="0">
                <a:latin typeface="Cambria Math" pitchFamily="18" charset="0"/>
                <a:ea typeface="Cambria Math" pitchFamily="18" charset="0"/>
              </a:rPr>
              <a:t>f1 </a:t>
            </a:r>
            <a:r>
              <a:rPr lang="en-US" sz="2000" dirty="0">
                <a:latin typeface="Cambria Math" pitchFamily="18" charset="0"/>
                <a:ea typeface="Cambria Math" pitchFamily="18" charset="0"/>
              </a:rPr>
              <a:t>score : 0.511 </a:t>
            </a:r>
            <a:endParaRPr lang="en-US" sz="2000" dirty="0" smtClean="0">
              <a:latin typeface="Cambria Math" pitchFamily="18" charset="0"/>
              <a:ea typeface="Cambria Math" pitchFamily="18" charset="0"/>
            </a:endParaRPr>
          </a:p>
          <a:p>
            <a:pPr marL="800100" lvl="2" indent="-342900">
              <a:buFontTx/>
              <a:buChar char="-"/>
            </a:pPr>
            <a:r>
              <a:rPr lang="en-US" sz="2000" dirty="0" smtClean="0">
                <a:latin typeface="Cambria Math" pitchFamily="18" charset="0"/>
                <a:ea typeface="Cambria Math" pitchFamily="18" charset="0"/>
              </a:rPr>
              <a:t>Confusion </a:t>
            </a:r>
            <a:r>
              <a:rPr lang="en-US" sz="2000" dirty="0">
                <a:latin typeface="Cambria Math" pitchFamily="18" charset="0"/>
                <a:ea typeface="Cambria Math" pitchFamily="18" charset="0"/>
              </a:rPr>
              <a:t>Matrix : [[5375 </a:t>
            </a:r>
            <a:r>
              <a:rPr lang="en-US" sz="2000" dirty="0" smtClean="0">
                <a:latin typeface="Cambria Math" pitchFamily="18" charset="0"/>
                <a:ea typeface="Cambria Math" pitchFamily="18" charset="0"/>
              </a:rPr>
              <a:t>  132]</a:t>
            </a:r>
          </a:p>
          <a:p>
            <a:pPr marL="457200" lvl="2"/>
            <a:r>
              <a:rPr lang="en-US" sz="2000" dirty="0" smtClean="0">
                <a:latin typeface="Cambria Math" pitchFamily="18" charset="0"/>
                <a:ea typeface="Cambria Math" pitchFamily="18" charset="0"/>
              </a:rPr>
              <a:t>                                            </a:t>
            </a:r>
            <a:r>
              <a:rPr lang="en-US" sz="2000" dirty="0">
                <a:latin typeface="Cambria Math" pitchFamily="18" charset="0"/>
                <a:ea typeface="Cambria Math" pitchFamily="18" charset="0"/>
              </a:rPr>
              <a:t>[ 396 </a:t>
            </a:r>
            <a:r>
              <a:rPr lang="en-US" sz="2000" dirty="0" smtClean="0">
                <a:latin typeface="Cambria Math" pitchFamily="18" charset="0"/>
                <a:ea typeface="Cambria Math" pitchFamily="18" charset="0"/>
              </a:rPr>
              <a:t>	  276</a:t>
            </a:r>
            <a:r>
              <a:rPr lang="en-US" sz="2000" dirty="0">
                <a:latin typeface="Cambria Math" pitchFamily="18" charset="0"/>
                <a:ea typeface="Cambria Math" pitchFamily="18" charset="0"/>
              </a:rPr>
              <a:t>]] </a:t>
            </a:r>
            <a:endParaRPr lang="en-US" dirty="0" smtClean="0"/>
          </a:p>
          <a:p>
            <a:pPr marL="457200" lvl="2"/>
            <a:endParaRPr lang="en-US" sz="2000" dirty="0">
              <a:latin typeface="Cambria Math" pitchFamily="18" charset="0"/>
              <a:ea typeface="Cambria Math" pitchFamily="18" charset="0"/>
            </a:endParaRPr>
          </a:p>
        </p:txBody>
      </p:sp>
      <p:sp>
        <p:nvSpPr>
          <p:cNvPr id="6" name="TextBox 5"/>
          <p:cNvSpPr txBox="1"/>
          <p:nvPr/>
        </p:nvSpPr>
        <p:spPr>
          <a:xfrm>
            <a:off x="298010" y="3319522"/>
            <a:ext cx="6781800" cy="3170099"/>
          </a:xfrm>
          <a:prstGeom prst="rect">
            <a:avLst/>
          </a:prstGeom>
          <a:noFill/>
        </p:spPr>
        <p:txBody>
          <a:bodyPr wrap="square" rtlCol="0">
            <a:spAutoFit/>
          </a:bodyPr>
          <a:lstStyle/>
          <a:p>
            <a:pPr marL="800100" lvl="2" indent="-342900">
              <a:buFontTx/>
              <a:buChar char="-"/>
            </a:pPr>
            <a:r>
              <a:rPr lang="en-US" sz="2000" dirty="0" smtClean="0">
                <a:latin typeface="Cambria Math" pitchFamily="18" charset="0"/>
                <a:ea typeface="Cambria Math" pitchFamily="18" charset="0"/>
              </a:rPr>
              <a:t>Testing </a:t>
            </a:r>
          </a:p>
          <a:p>
            <a:pPr marL="1257300" lvl="3" indent="-342900">
              <a:buFontTx/>
              <a:buChar char="-"/>
            </a:pPr>
            <a:r>
              <a:rPr lang="en-US" sz="2000" dirty="0">
                <a:latin typeface="Cambria Math" pitchFamily="18" charset="0"/>
                <a:ea typeface="Cambria Math" pitchFamily="18" charset="0"/>
              </a:rPr>
              <a:t>AUC : 0.929 </a:t>
            </a:r>
            <a:endParaRPr lang="en-US" sz="2000" dirty="0" smtClean="0">
              <a:latin typeface="Cambria Math" pitchFamily="18" charset="0"/>
              <a:ea typeface="Cambria Math" pitchFamily="18" charset="0"/>
            </a:endParaRPr>
          </a:p>
          <a:p>
            <a:pPr marL="1257300" lvl="3" indent="-342900">
              <a:buFontTx/>
              <a:buChar char="-"/>
            </a:pPr>
            <a:r>
              <a:rPr lang="en-US" sz="2000" dirty="0" smtClean="0">
                <a:latin typeface="Cambria Math" pitchFamily="18" charset="0"/>
                <a:ea typeface="Cambria Math" pitchFamily="18" charset="0"/>
              </a:rPr>
              <a:t>Accuracy </a:t>
            </a:r>
            <a:r>
              <a:rPr lang="en-US" sz="2000" dirty="0">
                <a:latin typeface="Cambria Math" pitchFamily="18" charset="0"/>
                <a:ea typeface="Cambria Math" pitchFamily="18" charset="0"/>
              </a:rPr>
              <a:t>: 0.910 </a:t>
            </a:r>
            <a:endParaRPr lang="en-US" sz="2000" dirty="0" smtClean="0">
              <a:latin typeface="Cambria Math" pitchFamily="18" charset="0"/>
              <a:ea typeface="Cambria Math" pitchFamily="18" charset="0"/>
            </a:endParaRPr>
          </a:p>
          <a:p>
            <a:pPr marL="1257300" lvl="3" indent="-342900">
              <a:buFontTx/>
              <a:buChar char="-"/>
            </a:pPr>
            <a:r>
              <a:rPr lang="en-US" sz="2000" dirty="0" smtClean="0">
                <a:latin typeface="Cambria Math" pitchFamily="18" charset="0"/>
                <a:ea typeface="Cambria Math" pitchFamily="18" charset="0"/>
              </a:rPr>
              <a:t>recall </a:t>
            </a:r>
            <a:r>
              <a:rPr lang="en-US" sz="2000" dirty="0">
                <a:latin typeface="Cambria Math" pitchFamily="18" charset="0"/>
                <a:ea typeface="Cambria Math" pitchFamily="18" charset="0"/>
              </a:rPr>
              <a:t>: 0.380 </a:t>
            </a:r>
            <a:endParaRPr lang="en-US" sz="2000" dirty="0" smtClean="0">
              <a:latin typeface="Cambria Math" pitchFamily="18" charset="0"/>
              <a:ea typeface="Cambria Math" pitchFamily="18" charset="0"/>
            </a:endParaRPr>
          </a:p>
          <a:p>
            <a:pPr marL="1257300" lvl="3" indent="-342900">
              <a:buFontTx/>
              <a:buChar char="-"/>
            </a:pPr>
            <a:r>
              <a:rPr lang="en-US" sz="2000" dirty="0" smtClean="0">
                <a:latin typeface="Cambria Math" pitchFamily="18" charset="0"/>
                <a:ea typeface="Cambria Math" pitchFamily="18" charset="0"/>
              </a:rPr>
              <a:t>precision </a:t>
            </a:r>
            <a:r>
              <a:rPr lang="en-US" sz="2000" dirty="0">
                <a:latin typeface="Cambria Math" pitchFamily="18" charset="0"/>
                <a:ea typeface="Cambria Math" pitchFamily="18" charset="0"/>
              </a:rPr>
              <a:t>: 0.704 </a:t>
            </a:r>
            <a:endParaRPr lang="en-US" sz="2000" dirty="0" smtClean="0">
              <a:latin typeface="Cambria Math" pitchFamily="18" charset="0"/>
              <a:ea typeface="Cambria Math" pitchFamily="18" charset="0"/>
            </a:endParaRPr>
          </a:p>
          <a:p>
            <a:pPr marL="1257300" lvl="3" indent="-342900">
              <a:buFontTx/>
              <a:buChar char="-"/>
            </a:pPr>
            <a:r>
              <a:rPr lang="en-US" sz="2000" dirty="0" smtClean="0">
                <a:latin typeface="Cambria Math" pitchFamily="18" charset="0"/>
                <a:ea typeface="Cambria Math" pitchFamily="18" charset="0"/>
              </a:rPr>
              <a:t>specificity </a:t>
            </a:r>
            <a:r>
              <a:rPr lang="en-US" sz="2000" dirty="0">
                <a:latin typeface="Cambria Math" pitchFamily="18" charset="0"/>
                <a:ea typeface="Cambria Math" pitchFamily="18" charset="0"/>
              </a:rPr>
              <a:t>: </a:t>
            </a:r>
            <a:r>
              <a:rPr lang="en-US" sz="2000" dirty="0" smtClean="0">
                <a:latin typeface="Cambria Math" pitchFamily="18" charset="0"/>
                <a:ea typeface="Cambria Math" pitchFamily="18" charset="0"/>
              </a:rPr>
              <a:t>0.979</a:t>
            </a:r>
          </a:p>
          <a:p>
            <a:pPr marL="1257300" lvl="3" indent="-342900">
              <a:buFontTx/>
              <a:buChar char="-"/>
            </a:pPr>
            <a:r>
              <a:rPr lang="en-US" sz="2000" dirty="0" smtClean="0">
                <a:latin typeface="Cambria Math" pitchFamily="18" charset="0"/>
                <a:ea typeface="Cambria Math" pitchFamily="18" charset="0"/>
              </a:rPr>
              <a:t> </a:t>
            </a:r>
            <a:r>
              <a:rPr lang="en-US" sz="2000" dirty="0">
                <a:latin typeface="Cambria Math" pitchFamily="18" charset="0"/>
                <a:ea typeface="Cambria Math" pitchFamily="18" charset="0"/>
              </a:rPr>
              <a:t>f1 score : 0.493 </a:t>
            </a:r>
            <a:endParaRPr lang="en-US" sz="2000" dirty="0" smtClean="0">
              <a:latin typeface="Cambria Math" pitchFamily="18" charset="0"/>
              <a:ea typeface="Cambria Math" pitchFamily="18" charset="0"/>
            </a:endParaRPr>
          </a:p>
          <a:p>
            <a:pPr marL="1257300" lvl="3" indent="-342900">
              <a:buFontTx/>
              <a:buChar char="-"/>
            </a:pPr>
            <a:r>
              <a:rPr lang="en-US" sz="2000" dirty="0" smtClean="0">
                <a:latin typeface="Cambria Math" pitchFamily="18" charset="0"/>
                <a:ea typeface="Cambria Math" pitchFamily="18" charset="0"/>
              </a:rPr>
              <a:t>Confusion </a:t>
            </a:r>
            <a:r>
              <a:rPr lang="en-US" sz="2000" dirty="0">
                <a:latin typeface="Cambria Math" pitchFamily="18" charset="0"/>
                <a:ea typeface="Cambria Math" pitchFamily="18" charset="0"/>
              </a:rPr>
              <a:t>Matrix : </a:t>
            </a:r>
            <a:r>
              <a:rPr lang="en-US" sz="2000" dirty="0" smtClean="0">
                <a:latin typeface="Cambria Math" pitchFamily="18" charset="0"/>
                <a:ea typeface="Cambria Math" pitchFamily="18" charset="0"/>
              </a:rPr>
              <a:t>   [[</a:t>
            </a:r>
            <a:r>
              <a:rPr lang="en-US" sz="2000" dirty="0">
                <a:latin typeface="Cambria Math" pitchFamily="18" charset="0"/>
                <a:ea typeface="Cambria Math" pitchFamily="18" charset="0"/>
              </a:rPr>
              <a:t>5350 </a:t>
            </a:r>
            <a:r>
              <a:rPr lang="en-US" sz="2000" dirty="0" smtClean="0">
                <a:latin typeface="Cambria Math" pitchFamily="18" charset="0"/>
                <a:ea typeface="Cambria Math" pitchFamily="18" charset="0"/>
              </a:rPr>
              <a:t>  114</a:t>
            </a:r>
            <a:r>
              <a:rPr lang="en-US" sz="2000" dirty="0">
                <a:latin typeface="Cambria Math" pitchFamily="18" charset="0"/>
                <a:ea typeface="Cambria Math" pitchFamily="18" charset="0"/>
              </a:rPr>
              <a:t>] </a:t>
            </a:r>
            <a:endParaRPr lang="en-US" sz="2000" dirty="0" smtClean="0">
              <a:latin typeface="Cambria Math" pitchFamily="18" charset="0"/>
              <a:ea typeface="Cambria Math" pitchFamily="18" charset="0"/>
            </a:endParaRPr>
          </a:p>
          <a:p>
            <a:pPr marL="3200400" lvl="8"/>
            <a:r>
              <a:rPr lang="en-US" sz="2000" dirty="0" smtClean="0">
                <a:latin typeface="Cambria Math" pitchFamily="18" charset="0"/>
                <a:ea typeface="Cambria Math" pitchFamily="18" charset="0"/>
              </a:rPr>
              <a:t>      [ 443     </a:t>
            </a:r>
            <a:r>
              <a:rPr lang="en-US" sz="2000" dirty="0">
                <a:latin typeface="Cambria Math" pitchFamily="18" charset="0"/>
                <a:ea typeface="Cambria Math" pitchFamily="18" charset="0"/>
              </a:rPr>
              <a:t>271]] </a:t>
            </a:r>
          </a:p>
          <a:p>
            <a:pPr marL="1257300" lvl="3" indent="-342900">
              <a:buFontTx/>
              <a:buChar char="-"/>
            </a:pPr>
            <a:endParaRPr lang="en-US" sz="2000" dirty="0">
              <a:latin typeface="Cambria Math" pitchFamily="18" charset="0"/>
              <a:ea typeface="Cambria Math" pitchFamily="18" charset="0"/>
            </a:endParaRPr>
          </a:p>
        </p:txBody>
      </p:sp>
    </p:spTree>
    <p:extLst>
      <p:ext uri="{BB962C8B-B14F-4D97-AF65-F5344CB8AC3E}">
        <p14:creationId xmlns:p14="http://schemas.microsoft.com/office/powerpoint/2010/main" val="18835109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0C6D54-FA57-4A51-A7A8-EFF05D2CD6E4}" type="datetime1">
              <a:rPr lang="en-US" smtClean="0"/>
              <a:t>11/14/2021</a:t>
            </a:fld>
            <a:endParaRPr lang="en-US"/>
          </a:p>
        </p:txBody>
      </p:sp>
      <p:sp>
        <p:nvSpPr>
          <p:cNvPr id="3" name="Footer Placeholder 2"/>
          <p:cNvSpPr>
            <a:spLocks noGrp="1"/>
          </p:cNvSpPr>
          <p:nvPr>
            <p:ph type="ftr" sz="quarter" idx="11"/>
          </p:nvPr>
        </p:nvSpPr>
        <p:spPr/>
        <p:txBody>
          <a:bodyPr/>
          <a:lstStyle/>
          <a:p>
            <a:r>
              <a:rPr lang="en-US" smtClean="0"/>
              <a:t>ML Mini Project </a:t>
            </a:r>
            <a:endParaRPr lang="en-US"/>
          </a:p>
        </p:txBody>
      </p:sp>
      <p:sp>
        <p:nvSpPr>
          <p:cNvPr id="4" name="Slide Number Placeholder 3"/>
          <p:cNvSpPr>
            <a:spLocks noGrp="1"/>
          </p:cNvSpPr>
          <p:nvPr>
            <p:ph type="sldNum" sz="quarter" idx="12"/>
          </p:nvPr>
        </p:nvSpPr>
        <p:spPr/>
        <p:txBody>
          <a:bodyPr/>
          <a:lstStyle/>
          <a:p>
            <a:fld id="{8127D079-8494-4219-8B0D-5CEFF47F53B8}" type="slidenum">
              <a:rPr lang="en-US" smtClean="0"/>
              <a:t>21</a:t>
            </a:fld>
            <a:endParaRPr lang="en-US"/>
          </a:p>
        </p:txBody>
      </p:sp>
      <p:sp>
        <p:nvSpPr>
          <p:cNvPr id="5" name="TextBox 4"/>
          <p:cNvSpPr txBox="1"/>
          <p:nvPr/>
        </p:nvSpPr>
        <p:spPr>
          <a:xfrm>
            <a:off x="609600" y="838200"/>
            <a:ext cx="7772400" cy="5078313"/>
          </a:xfrm>
          <a:prstGeom prst="rect">
            <a:avLst/>
          </a:prstGeom>
          <a:noFill/>
        </p:spPr>
        <p:txBody>
          <a:bodyPr wrap="square" rtlCol="0">
            <a:spAutoFit/>
          </a:bodyPr>
          <a:lstStyle/>
          <a:p>
            <a:r>
              <a:rPr lang="en-US" sz="2800" b="1" dirty="0" smtClean="0">
                <a:latin typeface="Cambria Math" pitchFamily="18" charset="0"/>
                <a:ea typeface="Cambria Math" pitchFamily="18" charset="0"/>
              </a:rPr>
              <a:t>2. Stochastic </a:t>
            </a:r>
            <a:r>
              <a:rPr lang="en-US" sz="2800" b="1" dirty="0">
                <a:latin typeface="Cambria Math" pitchFamily="18" charset="0"/>
                <a:ea typeface="Cambria Math" pitchFamily="18" charset="0"/>
              </a:rPr>
              <a:t>Gradient </a:t>
            </a:r>
            <a:r>
              <a:rPr lang="en-US" sz="2800" b="1" dirty="0" smtClean="0">
                <a:latin typeface="Cambria Math" pitchFamily="18" charset="0"/>
                <a:ea typeface="Cambria Math" pitchFamily="18" charset="0"/>
              </a:rPr>
              <a:t>Descent</a:t>
            </a:r>
          </a:p>
          <a:p>
            <a:endParaRPr lang="en-US" sz="2800" b="1" dirty="0" smtClean="0">
              <a:latin typeface="Cambria Math" pitchFamily="18" charset="0"/>
              <a:ea typeface="Cambria Math" pitchFamily="18" charset="0"/>
            </a:endParaRPr>
          </a:p>
          <a:p>
            <a:pPr marL="342900" indent="-342900">
              <a:buFontTx/>
              <a:buChar char="-"/>
            </a:pPr>
            <a:r>
              <a:rPr lang="en-US" sz="2000" dirty="0" smtClean="0">
                <a:latin typeface="Cambria Math" pitchFamily="18" charset="0"/>
                <a:ea typeface="Cambria Math" pitchFamily="18" charset="0"/>
              </a:rPr>
              <a:t>Stochastic </a:t>
            </a:r>
            <a:r>
              <a:rPr lang="en-US" sz="2000" dirty="0">
                <a:latin typeface="Cambria Math" pitchFamily="18" charset="0"/>
                <a:ea typeface="Cambria Math" pitchFamily="18" charset="0"/>
              </a:rPr>
              <a:t>Gradient Descent analyzes various sections of the data instead of the data as a whole and predicts the output using the independent variables. Stochastic Gradient Descent is faster than logistic regression in the sense that it doesn't run the whole dataset but instead looks at different parts of the dataset</a:t>
            </a:r>
            <a:r>
              <a:rPr lang="en-US" sz="2000" dirty="0" smtClean="0">
                <a:latin typeface="Cambria Math" pitchFamily="18" charset="0"/>
                <a:ea typeface="Cambria Math" pitchFamily="18" charset="0"/>
              </a:rPr>
              <a:t>.</a:t>
            </a:r>
          </a:p>
          <a:p>
            <a:pPr marL="342900" indent="-342900">
              <a:buFontTx/>
              <a:buChar char="-"/>
            </a:pPr>
            <a:endParaRPr lang="en-US" sz="2800" dirty="0" smtClean="0">
              <a:latin typeface="Cambria Math" pitchFamily="18" charset="0"/>
              <a:ea typeface="Cambria Math" pitchFamily="18" charset="0"/>
            </a:endParaRPr>
          </a:p>
          <a:p>
            <a:pPr marL="342900" indent="-342900">
              <a:buFontTx/>
              <a:buChar char="-"/>
            </a:pPr>
            <a:r>
              <a:rPr lang="en-US" sz="2000" dirty="0" smtClean="0">
                <a:latin typeface="Cambria Math" pitchFamily="18" charset="0"/>
                <a:ea typeface="Cambria Math" pitchFamily="18" charset="0"/>
              </a:rPr>
              <a:t>It uses the log loss function while fitting the model.</a:t>
            </a:r>
          </a:p>
          <a:p>
            <a:pPr marL="342900" indent="-342900">
              <a:buFontTx/>
              <a:buChar char="-"/>
            </a:pPr>
            <a:endParaRPr lang="en-US" sz="2000" dirty="0">
              <a:latin typeface="Cambria Math" pitchFamily="18" charset="0"/>
              <a:ea typeface="Cambria Math" pitchFamily="18" charset="0"/>
            </a:endParaRPr>
          </a:p>
          <a:p>
            <a:pPr marL="342900" indent="-342900">
              <a:buFontTx/>
              <a:buChar char="-"/>
            </a:pPr>
            <a:r>
              <a:rPr lang="en-US" sz="2000" dirty="0">
                <a:latin typeface="Cambria Math" pitchFamily="18" charset="0"/>
                <a:ea typeface="Cambria Math" pitchFamily="18" charset="0"/>
              </a:rPr>
              <a:t>raining and evaluating Stochastic Gradient Descent model </a:t>
            </a:r>
            <a:r>
              <a:rPr lang="en-US" sz="2000" dirty="0" smtClean="0">
                <a:latin typeface="Cambria Math" pitchFamily="18" charset="0"/>
                <a:ea typeface="Cambria Math" pitchFamily="18" charset="0"/>
              </a:rPr>
              <a:t>performance.</a:t>
            </a:r>
          </a:p>
          <a:p>
            <a:pPr marL="342900" indent="-342900">
              <a:buFontTx/>
              <a:buChar char="-"/>
            </a:pPr>
            <a:endParaRPr lang="en-US" sz="2000" dirty="0">
              <a:latin typeface="Cambria Math" pitchFamily="18" charset="0"/>
              <a:ea typeface="Cambria Math" pitchFamily="18" charset="0"/>
            </a:endParaRPr>
          </a:p>
          <a:p>
            <a:pPr marL="342900" indent="-342900">
              <a:buFontTx/>
              <a:buChar char="-"/>
            </a:pPr>
            <a:r>
              <a:rPr lang="en-US" sz="2000" dirty="0" smtClean="0">
                <a:latin typeface="Cambria Math" pitchFamily="18" charset="0"/>
                <a:ea typeface="Cambria Math" pitchFamily="18" charset="0"/>
              </a:rPr>
              <a:t>After the prediction of the model using SGD Algorithm, Following are the performance. </a:t>
            </a:r>
            <a:endParaRPr lang="en-US" sz="2000" dirty="0">
              <a:latin typeface="Cambria Math" pitchFamily="18" charset="0"/>
              <a:ea typeface="Cambria Math" pitchFamily="18" charset="0"/>
            </a:endParaRPr>
          </a:p>
        </p:txBody>
      </p:sp>
    </p:spTree>
    <p:extLst>
      <p:ext uri="{BB962C8B-B14F-4D97-AF65-F5344CB8AC3E}">
        <p14:creationId xmlns:p14="http://schemas.microsoft.com/office/powerpoint/2010/main" val="34924180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0C6D54-FA57-4A51-A7A8-EFF05D2CD6E4}" type="datetime1">
              <a:rPr lang="en-US" smtClean="0"/>
              <a:t>11/14/2021</a:t>
            </a:fld>
            <a:endParaRPr lang="en-US"/>
          </a:p>
        </p:txBody>
      </p:sp>
      <p:sp>
        <p:nvSpPr>
          <p:cNvPr id="3" name="Footer Placeholder 2"/>
          <p:cNvSpPr>
            <a:spLocks noGrp="1"/>
          </p:cNvSpPr>
          <p:nvPr>
            <p:ph type="ftr" sz="quarter" idx="11"/>
          </p:nvPr>
        </p:nvSpPr>
        <p:spPr/>
        <p:txBody>
          <a:bodyPr/>
          <a:lstStyle/>
          <a:p>
            <a:r>
              <a:rPr lang="en-US" smtClean="0"/>
              <a:t>ML Mini Project </a:t>
            </a:r>
            <a:endParaRPr lang="en-US"/>
          </a:p>
        </p:txBody>
      </p:sp>
      <p:sp>
        <p:nvSpPr>
          <p:cNvPr id="4" name="Slide Number Placeholder 3"/>
          <p:cNvSpPr>
            <a:spLocks noGrp="1"/>
          </p:cNvSpPr>
          <p:nvPr>
            <p:ph type="sldNum" sz="quarter" idx="12"/>
          </p:nvPr>
        </p:nvSpPr>
        <p:spPr/>
        <p:txBody>
          <a:bodyPr/>
          <a:lstStyle/>
          <a:p>
            <a:fld id="{8127D079-8494-4219-8B0D-5CEFF47F53B8}" type="slidenum">
              <a:rPr lang="en-US" smtClean="0"/>
              <a:t>22</a:t>
            </a:fld>
            <a:endParaRPr lang="en-US"/>
          </a:p>
        </p:txBody>
      </p:sp>
      <p:sp>
        <p:nvSpPr>
          <p:cNvPr id="5" name="TextBox 4"/>
          <p:cNvSpPr txBox="1"/>
          <p:nvPr/>
        </p:nvSpPr>
        <p:spPr>
          <a:xfrm>
            <a:off x="762000" y="838200"/>
            <a:ext cx="7772400" cy="5324535"/>
          </a:xfrm>
          <a:prstGeom prst="rect">
            <a:avLst/>
          </a:prstGeom>
          <a:noFill/>
        </p:spPr>
        <p:txBody>
          <a:bodyPr wrap="square" rtlCol="0">
            <a:spAutoFit/>
          </a:bodyPr>
          <a:lstStyle/>
          <a:p>
            <a:pPr marL="285750" indent="-285750">
              <a:buFontTx/>
              <a:buChar char="-"/>
            </a:pPr>
            <a:r>
              <a:rPr lang="en-US" sz="2000" dirty="0" smtClean="0">
                <a:latin typeface="Cambria Math" pitchFamily="18" charset="0"/>
                <a:ea typeface="Cambria Math" pitchFamily="18" charset="0"/>
              </a:rPr>
              <a:t>Score </a:t>
            </a:r>
            <a:r>
              <a:rPr lang="en-US" sz="2000" dirty="0">
                <a:latin typeface="Cambria Math" pitchFamily="18" charset="0"/>
                <a:ea typeface="Cambria Math" pitchFamily="18" charset="0"/>
              </a:rPr>
              <a:t>of the Stochastic </a:t>
            </a:r>
            <a:r>
              <a:rPr lang="en-US" sz="2000" dirty="0" smtClean="0">
                <a:latin typeface="Cambria Math" pitchFamily="18" charset="0"/>
                <a:ea typeface="Cambria Math" pitchFamily="18" charset="0"/>
              </a:rPr>
              <a:t>gradient </a:t>
            </a:r>
            <a:r>
              <a:rPr lang="en-US" sz="2000" dirty="0">
                <a:latin typeface="Cambria Math" pitchFamily="18" charset="0"/>
                <a:ea typeface="Cambria Math" pitchFamily="18" charset="0"/>
              </a:rPr>
              <a:t>descent model : </a:t>
            </a:r>
            <a:r>
              <a:rPr lang="en-US" sz="2000" dirty="0" smtClean="0">
                <a:latin typeface="Cambria Math" pitchFamily="18" charset="0"/>
                <a:ea typeface="Cambria Math" pitchFamily="18" charset="0"/>
              </a:rPr>
              <a:t>0.8844286176756232</a:t>
            </a:r>
          </a:p>
          <a:p>
            <a:pPr marL="285750" indent="-285750">
              <a:buFontTx/>
              <a:buChar char="-"/>
            </a:pPr>
            <a:endParaRPr lang="en-US" sz="2000" dirty="0">
              <a:latin typeface="Cambria Math" pitchFamily="18" charset="0"/>
              <a:ea typeface="Cambria Math" pitchFamily="18" charset="0"/>
            </a:endParaRPr>
          </a:p>
          <a:p>
            <a:pPr marL="285750" indent="-285750">
              <a:buFontTx/>
              <a:buChar char="-"/>
            </a:pPr>
            <a:r>
              <a:rPr lang="en-US" sz="2000" dirty="0" smtClean="0">
                <a:latin typeface="Cambria Math" pitchFamily="18" charset="0"/>
                <a:ea typeface="Cambria Math" pitchFamily="18" charset="0"/>
              </a:rPr>
              <a:t>Stochastic gradient d</a:t>
            </a:r>
            <a:r>
              <a:rPr lang="en-US" sz="2000" dirty="0">
                <a:latin typeface="Cambria Math" pitchFamily="18" charset="0"/>
                <a:ea typeface="Cambria Math" pitchFamily="18" charset="0"/>
              </a:rPr>
              <a:t>e</a:t>
            </a:r>
            <a:r>
              <a:rPr lang="en-US" sz="2000" dirty="0" smtClean="0">
                <a:latin typeface="Cambria Math" pitchFamily="18" charset="0"/>
                <a:ea typeface="Cambria Math" pitchFamily="18" charset="0"/>
              </a:rPr>
              <a:t>scent </a:t>
            </a:r>
            <a:r>
              <a:rPr lang="en-US" sz="2000" dirty="0">
                <a:latin typeface="Cambria Math" pitchFamily="18" charset="0"/>
                <a:ea typeface="Cambria Math" pitchFamily="18" charset="0"/>
              </a:rPr>
              <a:t>model </a:t>
            </a:r>
            <a:endParaRPr lang="en-US" sz="2000" dirty="0" smtClean="0">
              <a:latin typeface="Cambria Math" pitchFamily="18" charset="0"/>
              <a:ea typeface="Cambria Math" pitchFamily="18" charset="0"/>
            </a:endParaRPr>
          </a:p>
          <a:p>
            <a:pPr marL="285750" indent="-285750">
              <a:buFontTx/>
              <a:buChar char="-"/>
            </a:pPr>
            <a:endParaRPr lang="en-US" sz="2000" dirty="0" smtClean="0">
              <a:latin typeface="Cambria Math" pitchFamily="18" charset="0"/>
              <a:ea typeface="Cambria Math" pitchFamily="18" charset="0"/>
            </a:endParaRPr>
          </a:p>
          <a:p>
            <a:pPr marL="742950" lvl="1" indent="-285750">
              <a:buFontTx/>
              <a:buChar char="-"/>
            </a:pPr>
            <a:r>
              <a:rPr lang="en-US" sz="2000" dirty="0" smtClean="0">
                <a:latin typeface="Cambria Math" pitchFamily="18" charset="0"/>
                <a:ea typeface="Cambria Math" pitchFamily="18" charset="0"/>
              </a:rPr>
              <a:t>Training </a:t>
            </a:r>
          </a:p>
          <a:p>
            <a:pPr marL="1200150" lvl="2" indent="-285750">
              <a:buFontTx/>
              <a:buChar char="-"/>
            </a:pPr>
            <a:r>
              <a:rPr lang="en-US" sz="2000" dirty="0" smtClean="0">
                <a:latin typeface="Cambria Math" pitchFamily="18" charset="0"/>
                <a:ea typeface="Cambria Math" pitchFamily="18" charset="0"/>
              </a:rPr>
              <a:t>AUC </a:t>
            </a:r>
            <a:r>
              <a:rPr lang="en-US" sz="2000" dirty="0">
                <a:latin typeface="Cambria Math" pitchFamily="18" charset="0"/>
                <a:ea typeface="Cambria Math" pitchFamily="18" charset="0"/>
              </a:rPr>
              <a:t>: 0.786 </a:t>
            </a:r>
            <a:endParaRPr lang="en-US" sz="2000" dirty="0" smtClean="0">
              <a:latin typeface="Cambria Math" pitchFamily="18" charset="0"/>
              <a:ea typeface="Cambria Math" pitchFamily="18" charset="0"/>
            </a:endParaRPr>
          </a:p>
          <a:p>
            <a:pPr marL="1200150" lvl="2" indent="-285750">
              <a:buFontTx/>
              <a:buChar char="-"/>
            </a:pPr>
            <a:r>
              <a:rPr lang="en-US" sz="2000" dirty="0" smtClean="0">
                <a:latin typeface="Cambria Math" pitchFamily="18" charset="0"/>
                <a:ea typeface="Cambria Math" pitchFamily="18" charset="0"/>
              </a:rPr>
              <a:t>Accuracy </a:t>
            </a:r>
            <a:r>
              <a:rPr lang="en-US" sz="2000" dirty="0">
                <a:latin typeface="Cambria Math" pitchFamily="18" charset="0"/>
                <a:ea typeface="Cambria Math" pitchFamily="18" charset="0"/>
              </a:rPr>
              <a:t>: 0.887 </a:t>
            </a:r>
            <a:endParaRPr lang="en-US" sz="2000" dirty="0" smtClean="0">
              <a:latin typeface="Cambria Math" pitchFamily="18" charset="0"/>
              <a:ea typeface="Cambria Math" pitchFamily="18" charset="0"/>
            </a:endParaRPr>
          </a:p>
          <a:p>
            <a:pPr marL="1200150" lvl="2" indent="-285750">
              <a:buFontTx/>
              <a:buChar char="-"/>
            </a:pPr>
            <a:r>
              <a:rPr lang="en-US" sz="2000" dirty="0" smtClean="0">
                <a:latin typeface="Cambria Math" pitchFamily="18" charset="0"/>
                <a:ea typeface="Cambria Math" pitchFamily="18" charset="0"/>
              </a:rPr>
              <a:t>recall </a:t>
            </a:r>
            <a:r>
              <a:rPr lang="en-US" sz="2000" dirty="0">
                <a:latin typeface="Cambria Math" pitchFamily="18" charset="0"/>
                <a:ea typeface="Cambria Math" pitchFamily="18" charset="0"/>
              </a:rPr>
              <a:t>: 0.000 </a:t>
            </a:r>
            <a:endParaRPr lang="en-US" sz="2000" dirty="0" smtClean="0">
              <a:latin typeface="Cambria Math" pitchFamily="18" charset="0"/>
              <a:ea typeface="Cambria Math" pitchFamily="18" charset="0"/>
            </a:endParaRPr>
          </a:p>
          <a:p>
            <a:pPr marL="1200150" lvl="2" indent="-285750">
              <a:buFontTx/>
              <a:buChar char="-"/>
            </a:pPr>
            <a:r>
              <a:rPr lang="en-US" sz="2000" dirty="0" smtClean="0">
                <a:latin typeface="Cambria Math" pitchFamily="18" charset="0"/>
                <a:ea typeface="Cambria Math" pitchFamily="18" charset="0"/>
              </a:rPr>
              <a:t>precision </a:t>
            </a:r>
            <a:r>
              <a:rPr lang="en-US" sz="2000" dirty="0">
                <a:latin typeface="Cambria Math" pitchFamily="18" charset="0"/>
                <a:ea typeface="Cambria Math" pitchFamily="18" charset="0"/>
              </a:rPr>
              <a:t>: 0.000 </a:t>
            </a:r>
            <a:endParaRPr lang="en-US" sz="2000" dirty="0" smtClean="0">
              <a:latin typeface="Cambria Math" pitchFamily="18" charset="0"/>
              <a:ea typeface="Cambria Math" pitchFamily="18" charset="0"/>
            </a:endParaRPr>
          </a:p>
          <a:p>
            <a:pPr marL="1200150" lvl="2" indent="-285750">
              <a:buFontTx/>
              <a:buChar char="-"/>
            </a:pPr>
            <a:r>
              <a:rPr lang="en-US" sz="2000" dirty="0" smtClean="0">
                <a:latin typeface="Cambria Math" pitchFamily="18" charset="0"/>
                <a:ea typeface="Cambria Math" pitchFamily="18" charset="0"/>
              </a:rPr>
              <a:t>specificity </a:t>
            </a:r>
            <a:r>
              <a:rPr lang="en-US" sz="2000" dirty="0">
                <a:latin typeface="Cambria Math" pitchFamily="18" charset="0"/>
                <a:ea typeface="Cambria Math" pitchFamily="18" charset="0"/>
              </a:rPr>
              <a:t>: 1.000 </a:t>
            </a:r>
            <a:endParaRPr lang="en-US" sz="2000" dirty="0" smtClean="0">
              <a:latin typeface="Cambria Math" pitchFamily="18" charset="0"/>
              <a:ea typeface="Cambria Math" pitchFamily="18" charset="0"/>
            </a:endParaRPr>
          </a:p>
          <a:p>
            <a:pPr marL="1200150" lvl="2" indent="-285750">
              <a:buFontTx/>
              <a:buChar char="-"/>
            </a:pPr>
            <a:r>
              <a:rPr lang="en-US" sz="2000" dirty="0" smtClean="0">
                <a:latin typeface="Cambria Math" pitchFamily="18" charset="0"/>
                <a:ea typeface="Cambria Math" pitchFamily="18" charset="0"/>
              </a:rPr>
              <a:t>f1 </a:t>
            </a:r>
            <a:r>
              <a:rPr lang="en-US" sz="2000" dirty="0">
                <a:latin typeface="Cambria Math" pitchFamily="18" charset="0"/>
                <a:ea typeface="Cambria Math" pitchFamily="18" charset="0"/>
              </a:rPr>
              <a:t>score : nan </a:t>
            </a:r>
            <a:endParaRPr lang="en-US" sz="2000" dirty="0" smtClean="0">
              <a:latin typeface="Cambria Math" pitchFamily="18" charset="0"/>
              <a:ea typeface="Cambria Math" pitchFamily="18" charset="0"/>
            </a:endParaRPr>
          </a:p>
          <a:p>
            <a:pPr marL="1200150" lvl="2" indent="-285750">
              <a:buFontTx/>
              <a:buChar char="-"/>
            </a:pPr>
            <a:r>
              <a:rPr lang="en-US" sz="2000" dirty="0" smtClean="0">
                <a:latin typeface="Cambria Math" pitchFamily="18" charset="0"/>
                <a:ea typeface="Cambria Math" pitchFamily="18" charset="0"/>
              </a:rPr>
              <a:t>Confusion </a:t>
            </a:r>
            <a:r>
              <a:rPr lang="en-US" sz="2000" dirty="0">
                <a:latin typeface="Cambria Math" pitchFamily="18" charset="0"/>
                <a:ea typeface="Cambria Math" pitchFamily="18" charset="0"/>
              </a:rPr>
              <a:t>Matrix : </a:t>
            </a:r>
            <a:endParaRPr lang="en-US" sz="2000" dirty="0" smtClean="0">
              <a:latin typeface="Cambria Math" pitchFamily="18" charset="0"/>
              <a:ea typeface="Cambria Math" pitchFamily="18" charset="0"/>
            </a:endParaRPr>
          </a:p>
          <a:p>
            <a:pPr marL="1657350" lvl="3" indent="-285750">
              <a:buFontTx/>
              <a:buChar char="-"/>
            </a:pPr>
            <a:r>
              <a:rPr lang="en-US" sz="2000" dirty="0" smtClean="0">
                <a:latin typeface="Cambria Math" pitchFamily="18" charset="0"/>
                <a:ea typeface="Cambria Math" pitchFamily="18" charset="0"/>
              </a:rPr>
              <a:t>[[</a:t>
            </a:r>
            <a:r>
              <a:rPr lang="en-US" sz="2000" dirty="0">
                <a:latin typeface="Cambria Math" pitchFamily="18" charset="0"/>
                <a:ea typeface="Cambria Math" pitchFamily="18" charset="0"/>
              </a:rPr>
              <a:t>25577 </a:t>
            </a:r>
            <a:r>
              <a:rPr lang="en-US" sz="2000" dirty="0" smtClean="0">
                <a:latin typeface="Cambria Math" pitchFamily="18" charset="0"/>
                <a:ea typeface="Cambria Math" pitchFamily="18" charset="0"/>
              </a:rPr>
              <a:t>   0]</a:t>
            </a:r>
          </a:p>
          <a:p>
            <a:pPr lvl="3"/>
            <a:r>
              <a:rPr lang="en-US" sz="2000" dirty="0">
                <a:latin typeface="Cambria Math" pitchFamily="18" charset="0"/>
                <a:ea typeface="Cambria Math" pitchFamily="18" charset="0"/>
              </a:rPr>
              <a:t> </a:t>
            </a:r>
            <a:r>
              <a:rPr lang="en-US" sz="2000" dirty="0" smtClean="0">
                <a:latin typeface="Cambria Math" pitchFamily="18" charset="0"/>
                <a:ea typeface="Cambria Math" pitchFamily="18" charset="0"/>
              </a:rPr>
              <a:t>      </a:t>
            </a:r>
            <a:r>
              <a:rPr lang="en-US" sz="2000" dirty="0">
                <a:latin typeface="Cambria Math" pitchFamily="18" charset="0"/>
                <a:ea typeface="Cambria Math" pitchFamily="18" charset="0"/>
              </a:rPr>
              <a:t>[ </a:t>
            </a:r>
            <a:r>
              <a:rPr lang="en-US" sz="2000" dirty="0" smtClean="0">
                <a:latin typeface="Cambria Math" pitchFamily="18" charset="0"/>
                <a:ea typeface="Cambria Math" pitchFamily="18" charset="0"/>
              </a:rPr>
              <a:t>3254     </a:t>
            </a:r>
            <a:r>
              <a:rPr lang="en-US" sz="2000" dirty="0">
                <a:latin typeface="Cambria Math" pitchFamily="18" charset="0"/>
                <a:ea typeface="Cambria Math" pitchFamily="18" charset="0"/>
              </a:rPr>
              <a:t>0]]</a:t>
            </a:r>
            <a:endParaRPr lang="en-US" sz="2000" dirty="0" smtClean="0">
              <a:latin typeface="Cambria Math" pitchFamily="18" charset="0"/>
              <a:ea typeface="Cambria Math" pitchFamily="18" charset="0"/>
            </a:endParaRPr>
          </a:p>
          <a:p>
            <a:endParaRPr lang="en-US" sz="2000" dirty="0">
              <a:latin typeface="Cambria Math" pitchFamily="18" charset="0"/>
              <a:ea typeface="Cambria Math" pitchFamily="18" charset="0"/>
            </a:endParaRPr>
          </a:p>
          <a:p>
            <a:endParaRPr lang="en-US" sz="2000" dirty="0">
              <a:latin typeface="Cambria Math" pitchFamily="18" charset="0"/>
              <a:ea typeface="Cambria Math" pitchFamily="18" charset="0"/>
            </a:endParaRPr>
          </a:p>
        </p:txBody>
      </p:sp>
    </p:spTree>
    <p:extLst>
      <p:ext uri="{BB962C8B-B14F-4D97-AF65-F5344CB8AC3E}">
        <p14:creationId xmlns:p14="http://schemas.microsoft.com/office/powerpoint/2010/main" val="1759529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0C6D54-FA57-4A51-A7A8-EFF05D2CD6E4}" type="datetime1">
              <a:rPr lang="en-US" smtClean="0"/>
              <a:t>11/14/2021</a:t>
            </a:fld>
            <a:endParaRPr lang="en-US"/>
          </a:p>
        </p:txBody>
      </p:sp>
      <p:sp>
        <p:nvSpPr>
          <p:cNvPr id="3" name="Footer Placeholder 2"/>
          <p:cNvSpPr>
            <a:spLocks noGrp="1"/>
          </p:cNvSpPr>
          <p:nvPr>
            <p:ph type="ftr" sz="quarter" idx="11"/>
          </p:nvPr>
        </p:nvSpPr>
        <p:spPr/>
        <p:txBody>
          <a:bodyPr/>
          <a:lstStyle/>
          <a:p>
            <a:r>
              <a:rPr lang="en-US" smtClean="0"/>
              <a:t>ML Mini Project </a:t>
            </a:r>
            <a:endParaRPr lang="en-US"/>
          </a:p>
        </p:txBody>
      </p:sp>
      <p:sp>
        <p:nvSpPr>
          <p:cNvPr id="4" name="Slide Number Placeholder 3"/>
          <p:cNvSpPr>
            <a:spLocks noGrp="1"/>
          </p:cNvSpPr>
          <p:nvPr>
            <p:ph type="sldNum" sz="quarter" idx="12"/>
          </p:nvPr>
        </p:nvSpPr>
        <p:spPr/>
        <p:txBody>
          <a:bodyPr/>
          <a:lstStyle/>
          <a:p>
            <a:fld id="{8127D079-8494-4219-8B0D-5CEFF47F53B8}" type="slidenum">
              <a:rPr lang="en-US" smtClean="0"/>
              <a:t>23</a:t>
            </a:fld>
            <a:endParaRPr lang="en-US"/>
          </a:p>
        </p:txBody>
      </p:sp>
      <p:sp>
        <p:nvSpPr>
          <p:cNvPr id="5" name="TextBox 4"/>
          <p:cNvSpPr txBox="1"/>
          <p:nvPr/>
        </p:nvSpPr>
        <p:spPr>
          <a:xfrm>
            <a:off x="608091" y="685800"/>
            <a:ext cx="8001000" cy="5324535"/>
          </a:xfrm>
          <a:prstGeom prst="rect">
            <a:avLst/>
          </a:prstGeom>
          <a:noFill/>
        </p:spPr>
        <p:txBody>
          <a:bodyPr wrap="square" rtlCol="0">
            <a:spAutoFit/>
          </a:bodyPr>
          <a:lstStyle/>
          <a:p>
            <a:pPr marL="342900" indent="-342900">
              <a:buFontTx/>
              <a:buChar char="-"/>
            </a:pPr>
            <a:r>
              <a:rPr lang="en-US" sz="2000" dirty="0" smtClean="0">
                <a:latin typeface="Cambria Math" pitchFamily="18" charset="0"/>
                <a:ea typeface="Cambria Math" pitchFamily="18" charset="0"/>
              </a:rPr>
              <a:t>Validation </a:t>
            </a:r>
          </a:p>
          <a:p>
            <a:pPr marL="800100" lvl="1" indent="-342900">
              <a:buFontTx/>
              <a:buChar char="-"/>
            </a:pPr>
            <a:r>
              <a:rPr lang="en-US" sz="2000" dirty="0" smtClean="0">
                <a:latin typeface="Cambria Math" pitchFamily="18" charset="0"/>
                <a:ea typeface="Cambria Math" pitchFamily="18" charset="0"/>
              </a:rPr>
              <a:t>AUC </a:t>
            </a:r>
            <a:r>
              <a:rPr lang="en-US" sz="2000" dirty="0">
                <a:latin typeface="Cambria Math" pitchFamily="18" charset="0"/>
                <a:ea typeface="Cambria Math" pitchFamily="18" charset="0"/>
              </a:rPr>
              <a:t>: 0.788 </a:t>
            </a:r>
            <a:endParaRPr lang="en-US" sz="2000" dirty="0" smtClean="0">
              <a:latin typeface="Cambria Math" pitchFamily="18" charset="0"/>
              <a:ea typeface="Cambria Math" pitchFamily="18" charset="0"/>
            </a:endParaRPr>
          </a:p>
          <a:p>
            <a:pPr marL="800100" lvl="1" indent="-342900">
              <a:buFontTx/>
              <a:buChar char="-"/>
            </a:pPr>
            <a:r>
              <a:rPr lang="en-US" sz="2000" dirty="0" smtClean="0">
                <a:latin typeface="Cambria Math" pitchFamily="18" charset="0"/>
                <a:ea typeface="Cambria Math" pitchFamily="18" charset="0"/>
              </a:rPr>
              <a:t>Accuracy </a:t>
            </a:r>
            <a:r>
              <a:rPr lang="en-US" sz="2000" dirty="0">
                <a:latin typeface="Cambria Math" pitchFamily="18" charset="0"/>
                <a:ea typeface="Cambria Math" pitchFamily="18" charset="0"/>
              </a:rPr>
              <a:t>: 0.891 </a:t>
            </a:r>
            <a:endParaRPr lang="en-US" sz="2000" dirty="0" smtClean="0">
              <a:latin typeface="Cambria Math" pitchFamily="18" charset="0"/>
              <a:ea typeface="Cambria Math" pitchFamily="18" charset="0"/>
            </a:endParaRPr>
          </a:p>
          <a:p>
            <a:pPr marL="800100" lvl="1" indent="-342900">
              <a:buFontTx/>
              <a:buChar char="-"/>
            </a:pPr>
            <a:r>
              <a:rPr lang="en-US" sz="2000" dirty="0" smtClean="0">
                <a:latin typeface="Cambria Math" pitchFamily="18" charset="0"/>
                <a:ea typeface="Cambria Math" pitchFamily="18" charset="0"/>
              </a:rPr>
              <a:t>recall </a:t>
            </a:r>
            <a:r>
              <a:rPr lang="en-US" sz="2000" dirty="0">
                <a:latin typeface="Cambria Math" pitchFamily="18" charset="0"/>
                <a:ea typeface="Cambria Math" pitchFamily="18" charset="0"/>
              </a:rPr>
              <a:t>: 0.000 </a:t>
            </a:r>
            <a:endParaRPr lang="en-US" sz="2000" dirty="0" smtClean="0">
              <a:latin typeface="Cambria Math" pitchFamily="18" charset="0"/>
              <a:ea typeface="Cambria Math" pitchFamily="18" charset="0"/>
            </a:endParaRPr>
          </a:p>
          <a:p>
            <a:pPr marL="800100" lvl="1" indent="-342900">
              <a:buFontTx/>
              <a:buChar char="-"/>
            </a:pPr>
            <a:r>
              <a:rPr lang="en-US" sz="2000" dirty="0" smtClean="0">
                <a:latin typeface="Cambria Math" pitchFamily="18" charset="0"/>
                <a:ea typeface="Cambria Math" pitchFamily="18" charset="0"/>
              </a:rPr>
              <a:t>precision </a:t>
            </a:r>
            <a:r>
              <a:rPr lang="en-US" sz="2000" dirty="0">
                <a:latin typeface="Cambria Math" pitchFamily="18" charset="0"/>
                <a:ea typeface="Cambria Math" pitchFamily="18" charset="0"/>
              </a:rPr>
              <a:t>: 0.000 </a:t>
            </a:r>
            <a:endParaRPr lang="en-US" sz="2000" dirty="0" smtClean="0">
              <a:latin typeface="Cambria Math" pitchFamily="18" charset="0"/>
              <a:ea typeface="Cambria Math" pitchFamily="18" charset="0"/>
            </a:endParaRPr>
          </a:p>
          <a:p>
            <a:pPr marL="800100" lvl="1" indent="-342900">
              <a:buFontTx/>
              <a:buChar char="-"/>
            </a:pPr>
            <a:r>
              <a:rPr lang="en-US" sz="2000" dirty="0" smtClean="0">
                <a:latin typeface="Cambria Math" pitchFamily="18" charset="0"/>
                <a:ea typeface="Cambria Math" pitchFamily="18" charset="0"/>
              </a:rPr>
              <a:t>specificity </a:t>
            </a:r>
            <a:r>
              <a:rPr lang="en-US" sz="2000" dirty="0">
                <a:latin typeface="Cambria Math" pitchFamily="18" charset="0"/>
                <a:ea typeface="Cambria Math" pitchFamily="18" charset="0"/>
              </a:rPr>
              <a:t>: 1.000 </a:t>
            </a:r>
            <a:endParaRPr lang="en-US" sz="2000" dirty="0" smtClean="0">
              <a:latin typeface="Cambria Math" pitchFamily="18" charset="0"/>
              <a:ea typeface="Cambria Math" pitchFamily="18" charset="0"/>
            </a:endParaRPr>
          </a:p>
          <a:p>
            <a:pPr marL="800100" lvl="1" indent="-342900">
              <a:buFontTx/>
              <a:buChar char="-"/>
            </a:pPr>
            <a:r>
              <a:rPr lang="en-US" sz="2000" dirty="0" smtClean="0">
                <a:latin typeface="Cambria Math" pitchFamily="18" charset="0"/>
                <a:ea typeface="Cambria Math" pitchFamily="18" charset="0"/>
              </a:rPr>
              <a:t>f1 </a:t>
            </a:r>
            <a:r>
              <a:rPr lang="en-US" sz="2000" dirty="0">
                <a:latin typeface="Cambria Math" pitchFamily="18" charset="0"/>
                <a:ea typeface="Cambria Math" pitchFamily="18" charset="0"/>
              </a:rPr>
              <a:t>score : nan </a:t>
            </a:r>
            <a:endParaRPr lang="en-US" sz="2000" dirty="0" smtClean="0">
              <a:latin typeface="Cambria Math" pitchFamily="18" charset="0"/>
              <a:ea typeface="Cambria Math" pitchFamily="18" charset="0"/>
            </a:endParaRPr>
          </a:p>
          <a:p>
            <a:pPr marL="800100" lvl="1" indent="-342900">
              <a:buFontTx/>
              <a:buChar char="-"/>
            </a:pPr>
            <a:r>
              <a:rPr lang="en-US" sz="2000" dirty="0" smtClean="0">
                <a:latin typeface="Cambria Math" pitchFamily="18" charset="0"/>
                <a:ea typeface="Cambria Math" pitchFamily="18" charset="0"/>
              </a:rPr>
              <a:t>Confusion </a:t>
            </a:r>
            <a:r>
              <a:rPr lang="en-US" sz="2000" dirty="0">
                <a:latin typeface="Cambria Math" pitchFamily="18" charset="0"/>
                <a:ea typeface="Cambria Math" pitchFamily="18" charset="0"/>
              </a:rPr>
              <a:t>Matrix : [[5507 0] [ 672 0]] </a:t>
            </a:r>
            <a:endParaRPr lang="en-US" sz="2000" dirty="0" smtClean="0">
              <a:latin typeface="Cambria Math" pitchFamily="18" charset="0"/>
              <a:ea typeface="Cambria Math" pitchFamily="18" charset="0"/>
            </a:endParaRPr>
          </a:p>
          <a:p>
            <a:pPr marL="342900" indent="-342900">
              <a:buFontTx/>
              <a:buChar char="-"/>
            </a:pPr>
            <a:r>
              <a:rPr lang="en-US" sz="2000" dirty="0" smtClean="0">
                <a:latin typeface="Cambria Math" pitchFamily="18" charset="0"/>
                <a:ea typeface="Cambria Math" pitchFamily="18" charset="0"/>
              </a:rPr>
              <a:t>Testing </a:t>
            </a:r>
          </a:p>
          <a:p>
            <a:pPr marL="800100" lvl="1" indent="-342900">
              <a:buFontTx/>
              <a:buChar char="-"/>
            </a:pPr>
            <a:r>
              <a:rPr lang="en-US" sz="2000" dirty="0" smtClean="0">
                <a:latin typeface="Cambria Math" pitchFamily="18" charset="0"/>
                <a:ea typeface="Cambria Math" pitchFamily="18" charset="0"/>
              </a:rPr>
              <a:t>AUC </a:t>
            </a:r>
            <a:r>
              <a:rPr lang="en-US" sz="2000" dirty="0">
                <a:latin typeface="Cambria Math" pitchFamily="18" charset="0"/>
                <a:ea typeface="Cambria Math" pitchFamily="18" charset="0"/>
              </a:rPr>
              <a:t>: 0.762 </a:t>
            </a:r>
            <a:endParaRPr lang="en-US" sz="2000" dirty="0" smtClean="0">
              <a:latin typeface="Cambria Math" pitchFamily="18" charset="0"/>
              <a:ea typeface="Cambria Math" pitchFamily="18" charset="0"/>
            </a:endParaRPr>
          </a:p>
          <a:p>
            <a:pPr marL="800100" lvl="1" indent="-342900">
              <a:buFontTx/>
              <a:buChar char="-"/>
            </a:pPr>
            <a:r>
              <a:rPr lang="en-US" sz="2000" dirty="0" smtClean="0">
                <a:latin typeface="Cambria Math" pitchFamily="18" charset="0"/>
                <a:ea typeface="Cambria Math" pitchFamily="18" charset="0"/>
              </a:rPr>
              <a:t>Accuracy </a:t>
            </a:r>
            <a:r>
              <a:rPr lang="en-US" sz="2000" dirty="0">
                <a:latin typeface="Cambria Math" pitchFamily="18" charset="0"/>
                <a:ea typeface="Cambria Math" pitchFamily="18" charset="0"/>
              </a:rPr>
              <a:t>: 0.884 </a:t>
            </a:r>
            <a:endParaRPr lang="en-US" sz="2000" dirty="0" smtClean="0">
              <a:latin typeface="Cambria Math" pitchFamily="18" charset="0"/>
              <a:ea typeface="Cambria Math" pitchFamily="18" charset="0"/>
            </a:endParaRPr>
          </a:p>
          <a:p>
            <a:pPr marL="800100" lvl="1" indent="-342900">
              <a:buFontTx/>
              <a:buChar char="-"/>
            </a:pPr>
            <a:r>
              <a:rPr lang="en-US" sz="2000" dirty="0" smtClean="0">
                <a:latin typeface="Cambria Math" pitchFamily="18" charset="0"/>
                <a:ea typeface="Cambria Math" pitchFamily="18" charset="0"/>
              </a:rPr>
              <a:t>recall </a:t>
            </a:r>
            <a:r>
              <a:rPr lang="en-US" sz="2000" dirty="0">
                <a:latin typeface="Cambria Math" pitchFamily="18" charset="0"/>
                <a:ea typeface="Cambria Math" pitchFamily="18" charset="0"/>
              </a:rPr>
              <a:t>: 0.000 </a:t>
            </a:r>
            <a:endParaRPr lang="en-US" sz="2000" dirty="0" smtClean="0">
              <a:latin typeface="Cambria Math" pitchFamily="18" charset="0"/>
              <a:ea typeface="Cambria Math" pitchFamily="18" charset="0"/>
            </a:endParaRPr>
          </a:p>
          <a:p>
            <a:pPr marL="800100" lvl="1" indent="-342900">
              <a:buFontTx/>
              <a:buChar char="-"/>
            </a:pPr>
            <a:r>
              <a:rPr lang="en-US" sz="2000" dirty="0" smtClean="0">
                <a:latin typeface="Cambria Math" pitchFamily="18" charset="0"/>
                <a:ea typeface="Cambria Math" pitchFamily="18" charset="0"/>
              </a:rPr>
              <a:t>precision </a:t>
            </a:r>
            <a:r>
              <a:rPr lang="en-US" sz="2000" dirty="0">
                <a:latin typeface="Cambria Math" pitchFamily="18" charset="0"/>
                <a:ea typeface="Cambria Math" pitchFamily="18" charset="0"/>
              </a:rPr>
              <a:t>: 0.000 </a:t>
            </a:r>
            <a:endParaRPr lang="en-US" sz="2000" dirty="0" smtClean="0">
              <a:latin typeface="Cambria Math" pitchFamily="18" charset="0"/>
              <a:ea typeface="Cambria Math" pitchFamily="18" charset="0"/>
            </a:endParaRPr>
          </a:p>
          <a:p>
            <a:pPr marL="800100" lvl="1" indent="-342900">
              <a:buFontTx/>
              <a:buChar char="-"/>
            </a:pPr>
            <a:r>
              <a:rPr lang="en-US" sz="2000" dirty="0" smtClean="0">
                <a:latin typeface="Cambria Math" pitchFamily="18" charset="0"/>
                <a:ea typeface="Cambria Math" pitchFamily="18" charset="0"/>
              </a:rPr>
              <a:t>specificity </a:t>
            </a:r>
            <a:r>
              <a:rPr lang="en-US" sz="2000" dirty="0">
                <a:latin typeface="Cambria Math" pitchFamily="18" charset="0"/>
                <a:ea typeface="Cambria Math" pitchFamily="18" charset="0"/>
              </a:rPr>
              <a:t>: </a:t>
            </a:r>
            <a:r>
              <a:rPr lang="en-US" sz="2000" dirty="0" smtClean="0">
                <a:latin typeface="Cambria Math" pitchFamily="18" charset="0"/>
                <a:ea typeface="Cambria Math" pitchFamily="18" charset="0"/>
              </a:rPr>
              <a:t>1.000</a:t>
            </a:r>
          </a:p>
          <a:p>
            <a:pPr marL="800100" lvl="1" indent="-342900">
              <a:buFontTx/>
              <a:buChar char="-"/>
            </a:pPr>
            <a:r>
              <a:rPr lang="en-US" sz="2000" dirty="0" smtClean="0">
                <a:latin typeface="Cambria Math" pitchFamily="18" charset="0"/>
                <a:ea typeface="Cambria Math" pitchFamily="18" charset="0"/>
              </a:rPr>
              <a:t> </a:t>
            </a:r>
            <a:r>
              <a:rPr lang="en-US" sz="2000" dirty="0">
                <a:latin typeface="Cambria Math" pitchFamily="18" charset="0"/>
                <a:ea typeface="Cambria Math" pitchFamily="18" charset="0"/>
              </a:rPr>
              <a:t>f1 score : nan </a:t>
            </a:r>
            <a:endParaRPr lang="en-US" sz="2000" dirty="0" smtClean="0">
              <a:latin typeface="Cambria Math" pitchFamily="18" charset="0"/>
              <a:ea typeface="Cambria Math" pitchFamily="18" charset="0"/>
            </a:endParaRPr>
          </a:p>
          <a:p>
            <a:pPr marL="800100" lvl="1" indent="-342900">
              <a:buFontTx/>
              <a:buChar char="-"/>
            </a:pPr>
            <a:r>
              <a:rPr lang="en-US" sz="2000" dirty="0" smtClean="0">
                <a:latin typeface="Cambria Math" pitchFamily="18" charset="0"/>
                <a:ea typeface="Cambria Math" pitchFamily="18" charset="0"/>
              </a:rPr>
              <a:t>Confusion </a:t>
            </a:r>
            <a:r>
              <a:rPr lang="en-US" sz="2000" dirty="0">
                <a:latin typeface="Cambria Math" pitchFamily="18" charset="0"/>
                <a:ea typeface="Cambria Math" pitchFamily="18" charset="0"/>
              </a:rPr>
              <a:t>Matrix : [[5464 </a:t>
            </a:r>
            <a:r>
              <a:rPr lang="en-US" sz="2000" dirty="0" smtClean="0">
                <a:latin typeface="Cambria Math" pitchFamily="18" charset="0"/>
                <a:ea typeface="Cambria Math" pitchFamily="18" charset="0"/>
              </a:rPr>
              <a:t>  0]</a:t>
            </a:r>
          </a:p>
          <a:p>
            <a:pPr lvl="1"/>
            <a:r>
              <a:rPr lang="en-US" sz="2000" dirty="0">
                <a:latin typeface="Cambria Math" pitchFamily="18" charset="0"/>
                <a:ea typeface="Cambria Math" pitchFamily="18" charset="0"/>
              </a:rPr>
              <a:t> </a:t>
            </a:r>
            <a:r>
              <a:rPr lang="en-US" sz="2000" dirty="0" smtClean="0">
                <a:latin typeface="Cambria Math" pitchFamily="18" charset="0"/>
                <a:ea typeface="Cambria Math" pitchFamily="18" charset="0"/>
              </a:rPr>
              <a:t> 			   </a:t>
            </a:r>
            <a:r>
              <a:rPr lang="en-US" sz="2000" dirty="0">
                <a:latin typeface="Cambria Math" pitchFamily="18" charset="0"/>
                <a:ea typeface="Cambria Math" pitchFamily="18" charset="0"/>
              </a:rPr>
              <a:t>[ </a:t>
            </a:r>
            <a:r>
              <a:rPr lang="en-US" sz="2000" dirty="0" smtClean="0">
                <a:latin typeface="Cambria Math" pitchFamily="18" charset="0"/>
                <a:ea typeface="Cambria Math" pitchFamily="18" charset="0"/>
              </a:rPr>
              <a:t>714     </a:t>
            </a:r>
            <a:r>
              <a:rPr lang="en-US" sz="2000" dirty="0">
                <a:latin typeface="Cambria Math" pitchFamily="18" charset="0"/>
                <a:ea typeface="Cambria Math" pitchFamily="18" charset="0"/>
              </a:rPr>
              <a:t>0]]</a:t>
            </a:r>
          </a:p>
        </p:txBody>
      </p:sp>
    </p:spTree>
    <p:extLst>
      <p:ext uri="{BB962C8B-B14F-4D97-AF65-F5344CB8AC3E}">
        <p14:creationId xmlns:p14="http://schemas.microsoft.com/office/powerpoint/2010/main" val="31538874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0C6D54-FA57-4A51-A7A8-EFF05D2CD6E4}" type="datetime1">
              <a:rPr lang="en-US" smtClean="0"/>
              <a:t>11/14/2021</a:t>
            </a:fld>
            <a:endParaRPr lang="en-US"/>
          </a:p>
        </p:txBody>
      </p:sp>
      <p:sp>
        <p:nvSpPr>
          <p:cNvPr id="3" name="Footer Placeholder 2"/>
          <p:cNvSpPr>
            <a:spLocks noGrp="1"/>
          </p:cNvSpPr>
          <p:nvPr>
            <p:ph type="ftr" sz="quarter" idx="11"/>
          </p:nvPr>
        </p:nvSpPr>
        <p:spPr/>
        <p:txBody>
          <a:bodyPr/>
          <a:lstStyle/>
          <a:p>
            <a:r>
              <a:rPr lang="en-US" smtClean="0"/>
              <a:t>ML Mini Project </a:t>
            </a:r>
            <a:endParaRPr lang="en-US"/>
          </a:p>
        </p:txBody>
      </p:sp>
      <p:sp>
        <p:nvSpPr>
          <p:cNvPr id="4" name="Slide Number Placeholder 3"/>
          <p:cNvSpPr>
            <a:spLocks noGrp="1"/>
          </p:cNvSpPr>
          <p:nvPr>
            <p:ph type="sldNum" sz="quarter" idx="12"/>
          </p:nvPr>
        </p:nvSpPr>
        <p:spPr/>
        <p:txBody>
          <a:bodyPr/>
          <a:lstStyle/>
          <a:p>
            <a:fld id="{8127D079-8494-4219-8B0D-5CEFF47F53B8}" type="slidenum">
              <a:rPr lang="en-US" smtClean="0"/>
              <a:t>24</a:t>
            </a:fld>
            <a:endParaRPr lang="en-US"/>
          </a:p>
        </p:txBody>
      </p:sp>
      <p:sp>
        <p:nvSpPr>
          <p:cNvPr id="5" name="TextBox 4"/>
          <p:cNvSpPr txBox="1"/>
          <p:nvPr/>
        </p:nvSpPr>
        <p:spPr>
          <a:xfrm>
            <a:off x="533400" y="685800"/>
            <a:ext cx="8001000" cy="5570756"/>
          </a:xfrm>
          <a:prstGeom prst="rect">
            <a:avLst/>
          </a:prstGeom>
          <a:noFill/>
        </p:spPr>
        <p:txBody>
          <a:bodyPr wrap="square" rtlCol="0">
            <a:spAutoFit/>
          </a:bodyPr>
          <a:lstStyle/>
          <a:p>
            <a:r>
              <a:rPr lang="en-US" sz="2800" b="1" dirty="0" smtClean="0">
                <a:latin typeface="Cambria Math" pitchFamily="18" charset="0"/>
                <a:ea typeface="Cambria Math" pitchFamily="18" charset="0"/>
              </a:rPr>
              <a:t>3. Multi layer perceptron model (MLP)</a:t>
            </a:r>
          </a:p>
          <a:p>
            <a:endParaRPr lang="en-US" sz="2800" b="1" dirty="0">
              <a:latin typeface="Cambria Math" pitchFamily="18" charset="0"/>
              <a:ea typeface="Cambria Math" pitchFamily="18" charset="0"/>
            </a:endParaRPr>
          </a:p>
          <a:p>
            <a:pPr marL="342900" indent="-342900">
              <a:buFontTx/>
              <a:buChar char="-"/>
            </a:pPr>
            <a:r>
              <a:rPr lang="en-US" sz="2000" dirty="0" smtClean="0">
                <a:latin typeface="Cambria Math" pitchFamily="18" charset="0"/>
                <a:ea typeface="Cambria Math" pitchFamily="18" charset="0"/>
              </a:rPr>
              <a:t>Multilayer perceptron model comes under the artificial neural network (ANN) .</a:t>
            </a:r>
          </a:p>
          <a:p>
            <a:pPr marL="342900" indent="-342900">
              <a:buFontTx/>
              <a:buChar char="-"/>
            </a:pPr>
            <a:endParaRPr lang="en-US" sz="2000" dirty="0">
              <a:latin typeface="Cambria Math" pitchFamily="18" charset="0"/>
              <a:ea typeface="Cambria Math" pitchFamily="18" charset="0"/>
            </a:endParaRPr>
          </a:p>
          <a:p>
            <a:pPr marL="342900" indent="-342900">
              <a:buFontTx/>
              <a:buChar char="-"/>
            </a:pPr>
            <a:r>
              <a:rPr lang="en-US" sz="2000" dirty="0" smtClean="0">
                <a:latin typeface="Cambria Math" pitchFamily="18" charset="0"/>
                <a:ea typeface="Cambria Math" pitchFamily="18" charset="0"/>
              </a:rPr>
              <a:t>A</a:t>
            </a:r>
            <a:r>
              <a:rPr lang="en-US" sz="2000" dirty="0">
                <a:latin typeface="Cambria Math" pitchFamily="18" charset="0"/>
                <a:ea typeface="Cambria Math" pitchFamily="18" charset="0"/>
              </a:rPr>
              <a:t> </a:t>
            </a:r>
            <a:r>
              <a:rPr lang="en-US" sz="2000" b="1" dirty="0">
                <a:latin typeface="Cambria Math" pitchFamily="18" charset="0"/>
                <a:ea typeface="Cambria Math" pitchFamily="18" charset="0"/>
              </a:rPr>
              <a:t>multilayer perceptron</a:t>
            </a:r>
            <a:r>
              <a:rPr lang="en-US" sz="2000" dirty="0">
                <a:latin typeface="Cambria Math" pitchFamily="18" charset="0"/>
                <a:ea typeface="Cambria Math" pitchFamily="18" charset="0"/>
              </a:rPr>
              <a:t> (</a:t>
            </a:r>
            <a:r>
              <a:rPr lang="en-US" sz="2000" b="1" dirty="0">
                <a:latin typeface="Cambria Math" pitchFamily="18" charset="0"/>
                <a:ea typeface="Cambria Math" pitchFamily="18" charset="0"/>
              </a:rPr>
              <a:t>MLP</a:t>
            </a:r>
            <a:r>
              <a:rPr lang="en-US" sz="2000" dirty="0">
                <a:latin typeface="Cambria Math" pitchFamily="18" charset="0"/>
                <a:ea typeface="Cambria Math" pitchFamily="18" charset="0"/>
              </a:rPr>
              <a:t>) is a class of </a:t>
            </a:r>
            <a:r>
              <a:rPr lang="en-US" sz="2000" dirty="0" err="1" smtClean="0">
                <a:latin typeface="Cambria Math" pitchFamily="18" charset="0"/>
                <a:ea typeface="Cambria Math" pitchFamily="18" charset="0"/>
              </a:rPr>
              <a:t>feedforword</a:t>
            </a:r>
            <a:r>
              <a:rPr lang="en-US" sz="2000" dirty="0" smtClean="0">
                <a:latin typeface="Cambria Math" pitchFamily="18" charset="0"/>
                <a:ea typeface="Cambria Math" pitchFamily="18" charset="0"/>
              </a:rPr>
              <a:t> artificial neural network (ANN).</a:t>
            </a:r>
          </a:p>
          <a:p>
            <a:pPr marL="342900" indent="-342900">
              <a:buFontTx/>
              <a:buChar char="-"/>
            </a:pPr>
            <a:endParaRPr lang="en-US" sz="2000" dirty="0">
              <a:latin typeface="Cambria Math" pitchFamily="18" charset="0"/>
              <a:ea typeface="Cambria Math" pitchFamily="18" charset="0"/>
            </a:endParaRPr>
          </a:p>
          <a:p>
            <a:pPr marL="342900" indent="-342900">
              <a:buFontTx/>
              <a:buChar char="-"/>
            </a:pPr>
            <a:r>
              <a:rPr lang="en-US" sz="2000" dirty="0">
                <a:latin typeface="Cambria Math" pitchFamily="18" charset="0"/>
                <a:ea typeface="Cambria Math" pitchFamily="18" charset="0"/>
              </a:rPr>
              <a:t>MLP utilizes a supervised learning technique called </a:t>
            </a:r>
            <a:r>
              <a:rPr lang="en-US" sz="2000" dirty="0" err="1">
                <a:latin typeface="Cambria Math" pitchFamily="18" charset="0"/>
                <a:ea typeface="Cambria Math" pitchFamily="18" charset="0"/>
              </a:rPr>
              <a:t>backpropagation</a:t>
            </a:r>
            <a:r>
              <a:rPr lang="en-US" sz="2000" dirty="0">
                <a:latin typeface="Cambria Math" pitchFamily="18" charset="0"/>
                <a:ea typeface="Cambria Math" pitchFamily="18" charset="0"/>
              </a:rPr>
              <a:t> for training</a:t>
            </a:r>
            <a:r>
              <a:rPr lang="en-US" sz="2000" dirty="0" smtClean="0">
                <a:latin typeface="Cambria Math" pitchFamily="18" charset="0"/>
                <a:ea typeface="Cambria Math" pitchFamily="18" charset="0"/>
              </a:rPr>
              <a:t>.</a:t>
            </a:r>
          </a:p>
          <a:p>
            <a:pPr marL="342900" indent="-342900">
              <a:buFontTx/>
              <a:buChar char="-"/>
            </a:pPr>
            <a:endParaRPr lang="en-US" sz="2000" dirty="0" smtClean="0">
              <a:latin typeface="Cambria Math" pitchFamily="18" charset="0"/>
              <a:ea typeface="Cambria Math" pitchFamily="18" charset="0"/>
            </a:endParaRPr>
          </a:p>
          <a:p>
            <a:pPr marL="342900" indent="-342900">
              <a:buFontTx/>
              <a:buChar char="-"/>
            </a:pPr>
            <a:r>
              <a:rPr lang="en-US" sz="2000" dirty="0" smtClean="0">
                <a:latin typeface="Cambria Math" pitchFamily="18" charset="0"/>
                <a:ea typeface="Cambria Math" pitchFamily="18" charset="0"/>
              </a:rPr>
              <a:t>It uses sigmoid function as activation function.</a:t>
            </a:r>
          </a:p>
          <a:p>
            <a:pPr marL="342900" indent="-342900">
              <a:buFontTx/>
              <a:buChar char="-"/>
            </a:pPr>
            <a:endParaRPr lang="en-US" sz="2000" dirty="0">
              <a:latin typeface="Cambria Math" pitchFamily="18" charset="0"/>
              <a:ea typeface="Cambria Math" pitchFamily="18" charset="0"/>
            </a:endParaRPr>
          </a:p>
          <a:p>
            <a:pPr marL="342900" indent="-342900">
              <a:buFontTx/>
              <a:buChar char="-"/>
            </a:pPr>
            <a:r>
              <a:rPr lang="en-US" sz="2000" dirty="0">
                <a:latin typeface="Cambria Math" pitchFamily="18" charset="0"/>
                <a:ea typeface="Cambria Math" pitchFamily="18" charset="0"/>
              </a:rPr>
              <a:t>Its multiple layers and non-linear activation distinguish MLP from a linear perceptron. It can distinguish data that is not linearly separable.</a:t>
            </a:r>
            <a:endParaRPr lang="en-US" sz="2000" dirty="0" smtClean="0">
              <a:latin typeface="Cambria Math" pitchFamily="18" charset="0"/>
              <a:ea typeface="Cambria Math" pitchFamily="18" charset="0"/>
            </a:endParaRPr>
          </a:p>
          <a:p>
            <a:endParaRPr lang="en-US" sz="2000" dirty="0">
              <a:latin typeface="Cambria Math" pitchFamily="18" charset="0"/>
              <a:ea typeface="Cambria Math" pitchFamily="18" charset="0"/>
            </a:endParaRPr>
          </a:p>
        </p:txBody>
      </p:sp>
    </p:spTree>
    <p:extLst>
      <p:ext uri="{BB962C8B-B14F-4D97-AF65-F5344CB8AC3E}">
        <p14:creationId xmlns:p14="http://schemas.microsoft.com/office/powerpoint/2010/main" val="38550001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0C6D54-FA57-4A51-A7A8-EFF05D2CD6E4}" type="datetime1">
              <a:rPr lang="en-US" smtClean="0"/>
              <a:t>11/14/2021</a:t>
            </a:fld>
            <a:endParaRPr lang="en-US"/>
          </a:p>
        </p:txBody>
      </p:sp>
      <p:sp>
        <p:nvSpPr>
          <p:cNvPr id="3" name="Footer Placeholder 2"/>
          <p:cNvSpPr>
            <a:spLocks noGrp="1"/>
          </p:cNvSpPr>
          <p:nvPr>
            <p:ph type="ftr" sz="quarter" idx="11"/>
          </p:nvPr>
        </p:nvSpPr>
        <p:spPr/>
        <p:txBody>
          <a:bodyPr/>
          <a:lstStyle/>
          <a:p>
            <a:r>
              <a:rPr lang="en-US" smtClean="0"/>
              <a:t>ML Mini Project </a:t>
            </a:r>
            <a:endParaRPr lang="en-US"/>
          </a:p>
        </p:txBody>
      </p:sp>
      <p:sp>
        <p:nvSpPr>
          <p:cNvPr id="4" name="Slide Number Placeholder 3"/>
          <p:cNvSpPr>
            <a:spLocks noGrp="1"/>
          </p:cNvSpPr>
          <p:nvPr>
            <p:ph type="sldNum" sz="quarter" idx="12"/>
          </p:nvPr>
        </p:nvSpPr>
        <p:spPr/>
        <p:txBody>
          <a:bodyPr/>
          <a:lstStyle/>
          <a:p>
            <a:fld id="{8127D079-8494-4219-8B0D-5CEFF47F53B8}" type="slidenum">
              <a:rPr lang="en-US" smtClean="0"/>
              <a:t>25</a:t>
            </a:fld>
            <a:endParaRPr lang="en-US"/>
          </a:p>
        </p:txBody>
      </p:sp>
      <p:sp>
        <p:nvSpPr>
          <p:cNvPr id="5" name="TextBox 4"/>
          <p:cNvSpPr txBox="1"/>
          <p:nvPr/>
        </p:nvSpPr>
        <p:spPr>
          <a:xfrm>
            <a:off x="575650" y="533400"/>
            <a:ext cx="7696200" cy="5940088"/>
          </a:xfrm>
          <a:prstGeom prst="rect">
            <a:avLst/>
          </a:prstGeom>
          <a:noFill/>
        </p:spPr>
        <p:txBody>
          <a:bodyPr wrap="square" rtlCol="0">
            <a:spAutoFit/>
          </a:bodyPr>
          <a:lstStyle/>
          <a:p>
            <a:pPr marL="285750" indent="-285750">
              <a:buFontTx/>
              <a:buChar char="-"/>
            </a:pPr>
            <a:r>
              <a:rPr lang="en-US" sz="2000" dirty="0" smtClean="0">
                <a:latin typeface="Cambria Math" pitchFamily="18" charset="0"/>
                <a:ea typeface="Cambria Math" pitchFamily="18" charset="0"/>
              </a:rPr>
              <a:t>There are mainly three layer in MLP. Input layer, Hidden layer and Output layer.</a:t>
            </a:r>
          </a:p>
          <a:p>
            <a:pPr marL="285750" indent="-285750">
              <a:buFontTx/>
              <a:buChar char="-"/>
            </a:pPr>
            <a:endParaRPr lang="en-US" sz="2000" dirty="0" smtClean="0">
              <a:latin typeface="Cambria Math" pitchFamily="18" charset="0"/>
              <a:ea typeface="Cambria Math" pitchFamily="18" charset="0"/>
            </a:endParaRPr>
          </a:p>
          <a:p>
            <a:pPr marL="285750" indent="-285750">
              <a:buFontTx/>
              <a:buChar char="-"/>
            </a:pPr>
            <a:r>
              <a:rPr lang="en-US" sz="2000" dirty="0">
                <a:latin typeface="Cambria Math" pitchFamily="18" charset="0"/>
                <a:ea typeface="Cambria Math" pitchFamily="18" charset="0"/>
              </a:rPr>
              <a:t>The multilayer </a:t>
            </a:r>
            <a:r>
              <a:rPr lang="en-US" sz="2000" dirty="0" smtClean="0">
                <a:latin typeface="Cambria Math" pitchFamily="18" charset="0"/>
                <a:ea typeface="Cambria Math" pitchFamily="18" charset="0"/>
              </a:rPr>
              <a:t>feed-forward </a:t>
            </a:r>
            <a:r>
              <a:rPr lang="en-US" sz="2000" dirty="0">
                <a:latin typeface="Cambria Math" pitchFamily="18" charset="0"/>
                <a:ea typeface="Cambria Math" pitchFamily="18" charset="0"/>
              </a:rPr>
              <a:t>neural network model consists of multilayer of computational units. Each units in one layer known as a perceptron can compute a continuous output using the logistic function by using the outputs of last layer as its inputs</a:t>
            </a:r>
            <a:r>
              <a:rPr lang="en-US" sz="2000" dirty="0" smtClean="0">
                <a:latin typeface="Cambria Math" pitchFamily="18" charset="0"/>
                <a:ea typeface="Cambria Math" pitchFamily="18" charset="0"/>
              </a:rPr>
              <a:t>.</a:t>
            </a:r>
          </a:p>
          <a:p>
            <a:pPr marL="285750" indent="-285750">
              <a:buFontTx/>
              <a:buChar char="-"/>
            </a:pPr>
            <a:endParaRPr lang="en-US" sz="2000" dirty="0">
              <a:latin typeface="Cambria Math" pitchFamily="18" charset="0"/>
              <a:ea typeface="Cambria Math" pitchFamily="18" charset="0"/>
            </a:endParaRPr>
          </a:p>
          <a:p>
            <a:pPr marL="285750" indent="-285750">
              <a:buFontTx/>
              <a:buChar char="-"/>
            </a:pPr>
            <a:r>
              <a:rPr lang="en-US" sz="2000" dirty="0" smtClean="0">
                <a:latin typeface="Cambria Math" pitchFamily="18" charset="0"/>
                <a:ea typeface="Cambria Math" pitchFamily="18" charset="0"/>
              </a:rPr>
              <a:t>So, in the working of the model, First it takes input and there is some weights associated with the neurons, then it perform the model based on some activation function and produce the output.</a:t>
            </a:r>
          </a:p>
          <a:p>
            <a:pPr marL="285750" indent="-285750">
              <a:buFontTx/>
              <a:buChar char="-"/>
            </a:pPr>
            <a:endParaRPr lang="en-US" sz="2000" dirty="0">
              <a:latin typeface="Cambria Math" pitchFamily="18" charset="0"/>
              <a:ea typeface="Cambria Math" pitchFamily="18" charset="0"/>
            </a:endParaRPr>
          </a:p>
          <a:p>
            <a:pPr marL="285750" indent="-285750">
              <a:buFontTx/>
              <a:buChar char="-"/>
            </a:pPr>
            <a:r>
              <a:rPr lang="en-US" sz="2000" dirty="0" smtClean="0">
                <a:latin typeface="Cambria Math" pitchFamily="18" charset="0"/>
                <a:ea typeface="Cambria Math" pitchFamily="18" charset="0"/>
              </a:rPr>
              <a:t>After that we calculate the error based on the actual output and predicted output. This technique is called the forward propagation.</a:t>
            </a:r>
          </a:p>
          <a:p>
            <a:pPr marL="285750" indent="-285750">
              <a:buFontTx/>
              <a:buChar char="-"/>
            </a:pPr>
            <a:endParaRPr lang="en-US" sz="2000" dirty="0">
              <a:latin typeface="Cambria Math" pitchFamily="18" charset="0"/>
              <a:ea typeface="Cambria Math" pitchFamily="18" charset="0"/>
            </a:endParaRPr>
          </a:p>
          <a:p>
            <a:pPr marL="285750" indent="-285750">
              <a:buFontTx/>
              <a:buChar char="-"/>
            </a:pPr>
            <a:r>
              <a:rPr lang="en-US" sz="2000" dirty="0" smtClean="0">
                <a:latin typeface="Cambria Math" pitchFamily="18" charset="0"/>
                <a:ea typeface="Cambria Math" pitchFamily="18" charset="0"/>
              </a:rPr>
              <a:t>After calculating the error back-propagate to update the weights. Then calculate the accuracy of our model. </a:t>
            </a:r>
          </a:p>
          <a:p>
            <a:pPr marL="285750" indent="-285750">
              <a:buFontTx/>
              <a:buChar char="-"/>
            </a:pPr>
            <a:endParaRPr lang="en-US" sz="2000" dirty="0">
              <a:latin typeface="Cambria Math" pitchFamily="18" charset="0"/>
              <a:ea typeface="Cambria Math" pitchFamily="18" charset="0"/>
            </a:endParaRPr>
          </a:p>
          <a:p>
            <a:pPr marL="285750" indent="-285750">
              <a:buFontTx/>
              <a:buChar char="-"/>
            </a:pPr>
            <a:endParaRPr lang="en-US" sz="2000" dirty="0" smtClean="0">
              <a:latin typeface="Cambria Math" pitchFamily="18" charset="0"/>
              <a:ea typeface="Cambria Math" pitchFamily="18" charset="0"/>
            </a:endParaRPr>
          </a:p>
        </p:txBody>
      </p:sp>
    </p:spTree>
    <p:extLst>
      <p:ext uri="{BB962C8B-B14F-4D97-AF65-F5344CB8AC3E}">
        <p14:creationId xmlns:p14="http://schemas.microsoft.com/office/powerpoint/2010/main" val="1519198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0C6D54-FA57-4A51-A7A8-EFF05D2CD6E4}" type="datetime1">
              <a:rPr lang="en-US" smtClean="0"/>
              <a:t>11/14/2021</a:t>
            </a:fld>
            <a:endParaRPr lang="en-US"/>
          </a:p>
        </p:txBody>
      </p:sp>
      <p:sp>
        <p:nvSpPr>
          <p:cNvPr id="3" name="Footer Placeholder 2"/>
          <p:cNvSpPr>
            <a:spLocks noGrp="1"/>
          </p:cNvSpPr>
          <p:nvPr>
            <p:ph type="ftr" sz="quarter" idx="11"/>
          </p:nvPr>
        </p:nvSpPr>
        <p:spPr/>
        <p:txBody>
          <a:bodyPr/>
          <a:lstStyle/>
          <a:p>
            <a:r>
              <a:rPr lang="en-US" smtClean="0"/>
              <a:t>ML Mini Project </a:t>
            </a:r>
            <a:endParaRPr lang="en-US"/>
          </a:p>
        </p:txBody>
      </p:sp>
      <p:sp>
        <p:nvSpPr>
          <p:cNvPr id="4" name="Slide Number Placeholder 3"/>
          <p:cNvSpPr>
            <a:spLocks noGrp="1"/>
          </p:cNvSpPr>
          <p:nvPr>
            <p:ph type="sldNum" sz="quarter" idx="12"/>
          </p:nvPr>
        </p:nvSpPr>
        <p:spPr/>
        <p:txBody>
          <a:bodyPr/>
          <a:lstStyle/>
          <a:p>
            <a:fld id="{8127D079-8494-4219-8B0D-5CEFF47F53B8}" type="slidenum">
              <a:rPr lang="en-US" smtClean="0"/>
              <a:t>26</a:t>
            </a:fld>
            <a:endParaRPr lang="en-US"/>
          </a:p>
        </p:txBody>
      </p:sp>
      <p:sp>
        <p:nvSpPr>
          <p:cNvPr id="5" name="TextBox 4"/>
          <p:cNvSpPr txBox="1"/>
          <p:nvPr/>
        </p:nvSpPr>
        <p:spPr>
          <a:xfrm>
            <a:off x="533400" y="838200"/>
            <a:ext cx="7772400" cy="4955203"/>
          </a:xfrm>
          <a:prstGeom prst="rect">
            <a:avLst/>
          </a:prstGeom>
          <a:noFill/>
        </p:spPr>
        <p:txBody>
          <a:bodyPr wrap="square" rtlCol="0">
            <a:spAutoFit/>
          </a:bodyPr>
          <a:lstStyle/>
          <a:p>
            <a:r>
              <a:rPr lang="en-US" sz="2800" dirty="0" smtClean="0">
                <a:latin typeface="Cambria Math" pitchFamily="18" charset="0"/>
                <a:ea typeface="Cambria Math" pitchFamily="18" charset="0"/>
              </a:rPr>
              <a:t>Performance of MLP</a:t>
            </a:r>
          </a:p>
          <a:p>
            <a:endParaRPr lang="en-US" sz="2800" dirty="0">
              <a:latin typeface="Cambria Math" pitchFamily="18" charset="0"/>
              <a:ea typeface="Cambria Math" pitchFamily="18" charset="0"/>
            </a:endParaRPr>
          </a:p>
          <a:p>
            <a:pPr marL="342900" indent="-342900">
              <a:buFontTx/>
              <a:buChar char="-"/>
            </a:pPr>
            <a:r>
              <a:rPr lang="en-US" sz="2000" dirty="0" smtClean="0">
                <a:latin typeface="Cambria Math" pitchFamily="18" charset="0"/>
                <a:ea typeface="Cambria Math" pitchFamily="18" charset="0"/>
              </a:rPr>
              <a:t>Score </a:t>
            </a:r>
            <a:r>
              <a:rPr lang="en-US" sz="2000" dirty="0">
                <a:latin typeface="Cambria Math" pitchFamily="18" charset="0"/>
                <a:ea typeface="Cambria Math" pitchFamily="18" charset="0"/>
              </a:rPr>
              <a:t>of the MLP Model : </a:t>
            </a:r>
            <a:r>
              <a:rPr lang="en-US" sz="2000" dirty="0" smtClean="0">
                <a:latin typeface="Cambria Math" pitchFamily="18" charset="0"/>
                <a:ea typeface="Cambria Math" pitchFamily="18" charset="0"/>
              </a:rPr>
              <a:t>0.9014244091939139</a:t>
            </a:r>
          </a:p>
          <a:p>
            <a:pPr marL="342900" indent="-342900">
              <a:buFontTx/>
              <a:buChar char="-"/>
            </a:pPr>
            <a:endParaRPr lang="en-US" sz="2000" dirty="0" smtClean="0">
              <a:latin typeface="Cambria Math" pitchFamily="18" charset="0"/>
              <a:ea typeface="Cambria Math" pitchFamily="18" charset="0"/>
            </a:endParaRPr>
          </a:p>
          <a:p>
            <a:pPr marL="342900" indent="-342900">
              <a:buFontTx/>
              <a:buChar char="-"/>
            </a:pPr>
            <a:r>
              <a:rPr lang="en-US" sz="2000" dirty="0">
                <a:latin typeface="Cambria Math" pitchFamily="18" charset="0"/>
                <a:ea typeface="Cambria Math" pitchFamily="18" charset="0"/>
              </a:rPr>
              <a:t>Training </a:t>
            </a:r>
            <a:endParaRPr lang="en-US" sz="2000" dirty="0" smtClean="0">
              <a:latin typeface="Cambria Math" pitchFamily="18" charset="0"/>
              <a:ea typeface="Cambria Math" pitchFamily="18" charset="0"/>
            </a:endParaRPr>
          </a:p>
          <a:p>
            <a:pPr marL="800100" lvl="1" indent="-342900">
              <a:buFontTx/>
              <a:buChar char="-"/>
            </a:pPr>
            <a:r>
              <a:rPr lang="en-US" sz="2000" dirty="0" smtClean="0">
                <a:latin typeface="Cambria Math" pitchFamily="18" charset="0"/>
                <a:ea typeface="Cambria Math" pitchFamily="18" charset="0"/>
              </a:rPr>
              <a:t>AUC </a:t>
            </a:r>
            <a:r>
              <a:rPr lang="en-US" sz="2000" dirty="0">
                <a:latin typeface="Cambria Math" pitchFamily="18" charset="0"/>
                <a:ea typeface="Cambria Math" pitchFamily="18" charset="0"/>
              </a:rPr>
              <a:t>: 0.989 </a:t>
            </a:r>
            <a:endParaRPr lang="en-US" sz="2000" dirty="0" smtClean="0">
              <a:latin typeface="Cambria Math" pitchFamily="18" charset="0"/>
              <a:ea typeface="Cambria Math" pitchFamily="18" charset="0"/>
            </a:endParaRPr>
          </a:p>
          <a:p>
            <a:pPr marL="800100" lvl="1" indent="-342900">
              <a:buFontTx/>
              <a:buChar char="-"/>
            </a:pPr>
            <a:r>
              <a:rPr lang="en-US" sz="2000" dirty="0" smtClean="0">
                <a:latin typeface="Cambria Math" pitchFamily="18" charset="0"/>
                <a:ea typeface="Cambria Math" pitchFamily="18" charset="0"/>
              </a:rPr>
              <a:t>Accuracy </a:t>
            </a:r>
            <a:r>
              <a:rPr lang="en-US" sz="2000" dirty="0">
                <a:latin typeface="Cambria Math" pitchFamily="18" charset="0"/>
                <a:ea typeface="Cambria Math" pitchFamily="18" charset="0"/>
              </a:rPr>
              <a:t>: 0.967 </a:t>
            </a:r>
            <a:endParaRPr lang="en-US" sz="2000" dirty="0" smtClean="0">
              <a:latin typeface="Cambria Math" pitchFamily="18" charset="0"/>
              <a:ea typeface="Cambria Math" pitchFamily="18" charset="0"/>
            </a:endParaRPr>
          </a:p>
          <a:p>
            <a:pPr marL="800100" lvl="1" indent="-342900">
              <a:buFontTx/>
              <a:buChar char="-"/>
            </a:pPr>
            <a:r>
              <a:rPr lang="en-US" sz="2000" dirty="0" smtClean="0">
                <a:latin typeface="Cambria Math" pitchFamily="18" charset="0"/>
                <a:ea typeface="Cambria Math" pitchFamily="18" charset="0"/>
              </a:rPr>
              <a:t>recall </a:t>
            </a:r>
            <a:r>
              <a:rPr lang="en-US" sz="2000" dirty="0">
                <a:latin typeface="Cambria Math" pitchFamily="18" charset="0"/>
                <a:ea typeface="Cambria Math" pitchFamily="18" charset="0"/>
              </a:rPr>
              <a:t>: 0.768 </a:t>
            </a:r>
            <a:endParaRPr lang="en-US" sz="2000" dirty="0" smtClean="0">
              <a:latin typeface="Cambria Math" pitchFamily="18" charset="0"/>
              <a:ea typeface="Cambria Math" pitchFamily="18" charset="0"/>
            </a:endParaRPr>
          </a:p>
          <a:p>
            <a:pPr marL="800100" lvl="1" indent="-342900">
              <a:buFontTx/>
              <a:buChar char="-"/>
            </a:pPr>
            <a:r>
              <a:rPr lang="en-US" sz="2000" dirty="0" smtClean="0">
                <a:latin typeface="Cambria Math" pitchFamily="18" charset="0"/>
                <a:ea typeface="Cambria Math" pitchFamily="18" charset="0"/>
              </a:rPr>
              <a:t>precision </a:t>
            </a:r>
            <a:r>
              <a:rPr lang="en-US" sz="2000" dirty="0">
                <a:latin typeface="Cambria Math" pitchFamily="18" charset="0"/>
                <a:ea typeface="Cambria Math" pitchFamily="18" charset="0"/>
              </a:rPr>
              <a:t>: </a:t>
            </a:r>
            <a:r>
              <a:rPr lang="en-US" sz="2000" dirty="0" smtClean="0">
                <a:latin typeface="Cambria Math" pitchFamily="18" charset="0"/>
                <a:ea typeface="Cambria Math" pitchFamily="18" charset="0"/>
              </a:rPr>
              <a:t>0.925</a:t>
            </a:r>
          </a:p>
          <a:p>
            <a:pPr marL="800100" lvl="1" indent="-342900">
              <a:buFontTx/>
              <a:buChar char="-"/>
            </a:pPr>
            <a:r>
              <a:rPr lang="en-US" sz="2000" dirty="0" smtClean="0">
                <a:latin typeface="Cambria Math" pitchFamily="18" charset="0"/>
                <a:ea typeface="Cambria Math" pitchFamily="18" charset="0"/>
              </a:rPr>
              <a:t> </a:t>
            </a:r>
            <a:r>
              <a:rPr lang="en-US" sz="2000" dirty="0">
                <a:latin typeface="Cambria Math" pitchFamily="18" charset="0"/>
                <a:ea typeface="Cambria Math" pitchFamily="18" charset="0"/>
              </a:rPr>
              <a:t>specificity : 0.992 </a:t>
            </a:r>
            <a:endParaRPr lang="en-US" sz="2000" dirty="0" smtClean="0">
              <a:latin typeface="Cambria Math" pitchFamily="18" charset="0"/>
              <a:ea typeface="Cambria Math" pitchFamily="18" charset="0"/>
            </a:endParaRPr>
          </a:p>
          <a:p>
            <a:pPr marL="800100" lvl="1" indent="-342900">
              <a:buFontTx/>
              <a:buChar char="-"/>
            </a:pPr>
            <a:r>
              <a:rPr lang="en-US" sz="2000" dirty="0" smtClean="0">
                <a:latin typeface="Cambria Math" pitchFamily="18" charset="0"/>
                <a:ea typeface="Cambria Math" pitchFamily="18" charset="0"/>
              </a:rPr>
              <a:t>f1 </a:t>
            </a:r>
            <a:r>
              <a:rPr lang="en-US" sz="2000" dirty="0">
                <a:latin typeface="Cambria Math" pitchFamily="18" charset="0"/>
                <a:ea typeface="Cambria Math" pitchFamily="18" charset="0"/>
              </a:rPr>
              <a:t>score : 0.839 </a:t>
            </a:r>
            <a:endParaRPr lang="en-US" sz="2000" dirty="0" smtClean="0">
              <a:latin typeface="Cambria Math" pitchFamily="18" charset="0"/>
              <a:ea typeface="Cambria Math" pitchFamily="18" charset="0"/>
            </a:endParaRPr>
          </a:p>
          <a:p>
            <a:pPr marL="800100" lvl="1" indent="-342900">
              <a:buFontTx/>
              <a:buChar char="-"/>
            </a:pPr>
            <a:r>
              <a:rPr lang="en-US" sz="2000" dirty="0" smtClean="0">
                <a:latin typeface="Cambria Math" pitchFamily="18" charset="0"/>
                <a:ea typeface="Cambria Math" pitchFamily="18" charset="0"/>
              </a:rPr>
              <a:t>Confusion </a:t>
            </a:r>
            <a:r>
              <a:rPr lang="en-US" sz="2000" dirty="0">
                <a:latin typeface="Cambria Math" pitchFamily="18" charset="0"/>
                <a:ea typeface="Cambria Math" pitchFamily="18" charset="0"/>
              </a:rPr>
              <a:t>Matrix </a:t>
            </a:r>
            <a:r>
              <a:rPr lang="en-US" sz="2000" dirty="0" smtClean="0">
                <a:latin typeface="Cambria Math" pitchFamily="18" charset="0"/>
                <a:ea typeface="Cambria Math" pitchFamily="18" charset="0"/>
              </a:rPr>
              <a:t>:</a:t>
            </a:r>
          </a:p>
          <a:p>
            <a:pPr marL="1257300" lvl="2" indent="-342900">
              <a:buFontTx/>
              <a:buChar char="-"/>
            </a:pPr>
            <a:r>
              <a:rPr lang="en-US" sz="2000" dirty="0" smtClean="0">
                <a:latin typeface="Cambria Math" pitchFamily="18" charset="0"/>
                <a:ea typeface="Cambria Math" pitchFamily="18" charset="0"/>
              </a:rPr>
              <a:t> </a:t>
            </a:r>
            <a:r>
              <a:rPr lang="en-US" sz="2000" dirty="0">
                <a:latin typeface="Cambria Math" pitchFamily="18" charset="0"/>
                <a:ea typeface="Cambria Math" pitchFamily="18" charset="0"/>
              </a:rPr>
              <a:t>[[25374  </a:t>
            </a:r>
            <a:r>
              <a:rPr lang="en-US" sz="2000" dirty="0" smtClean="0">
                <a:latin typeface="Cambria Math" pitchFamily="18" charset="0"/>
                <a:ea typeface="Cambria Math" pitchFamily="18" charset="0"/>
              </a:rPr>
              <a:t>   203]</a:t>
            </a:r>
          </a:p>
          <a:p>
            <a:pPr marL="1257300" lvl="2" indent="-342900">
              <a:buFontTx/>
              <a:buChar char="-"/>
            </a:pPr>
            <a:r>
              <a:rPr lang="en-US" sz="2000" dirty="0" smtClean="0">
                <a:latin typeface="Cambria Math" pitchFamily="18" charset="0"/>
                <a:ea typeface="Cambria Math" pitchFamily="18" charset="0"/>
              </a:rPr>
              <a:t> </a:t>
            </a:r>
            <a:r>
              <a:rPr lang="en-US" sz="2000" dirty="0">
                <a:latin typeface="Cambria Math" pitchFamily="18" charset="0"/>
                <a:ea typeface="Cambria Math" pitchFamily="18" charset="0"/>
              </a:rPr>
              <a:t>[ </a:t>
            </a:r>
            <a:r>
              <a:rPr lang="en-US" sz="2000" dirty="0" smtClean="0">
                <a:latin typeface="Cambria Math" pitchFamily="18" charset="0"/>
                <a:ea typeface="Cambria Math" pitchFamily="18" charset="0"/>
              </a:rPr>
              <a:t>755          2499</a:t>
            </a:r>
            <a:r>
              <a:rPr lang="en-US" sz="2000" dirty="0">
                <a:latin typeface="Cambria Math" pitchFamily="18" charset="0"/>
                <a:ea typeface="Cambria Math" pitchFamily="18" charset="0"/>
              </a:rPr>
              <a:t>]]</a:t>
            </a:r>
            <a:endParaRPr lang="en-US" sz="2000" dirty="0" smtClean="0">
              <a:latin typeface="Cambria Math" pitchFamily="18" charset="0"/>
              <a:ea typeface="Cambria Math" pitchFamily="18" charset="0"/>
            </a:endParaRPr>
          </a:p>
          <a:p>
            <a:endParaRPr lang="en-US" sz="2000" dirty="0">
              <a:latin typeface="Cambria Math" pitchFamily="18" charset="0"/>
              <a:ea typeface="Cambria Math" pitchFamily="18" charset="0"/>
            </a:endParaRPr>
          </a:p>
        </p:txBody>
      </p:sp>
    </p:spTree>
    <p:extLst>
      <p:ext uri="{BB962C8B-B14F-4D97-AF65-F5344CB8AC3E}">
        <p14:creationId xmlns:p14="http://schemas.microsoft.com/office/powerpoint/2010/main" val="39746896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0C6D54-FA57-4A51-A7A8-EFF05D2CD6E4}" type="datetime1">
              <a:rPr lang="en-US" smtClean="0"/>
              <a:t>11/14/2021</a:t>
            </a:fld>
            <a:endParaRPr lang="en-US"/>
          </a:p>
        </p:txBody>
      </p:sp>
      <p:sp>
        <p:nvSpPr>
          <p:cNvPr id="3" name="Footer Placeholder 2"/>
          <p:cNvSpPr>
            <a:spLocks noGrp="1"/>
          </p:cNvSpPr>
          <p:nvPr>
            <p:ph type="ftr" sz="quarter" idx="11"/>
          </p:nvPr>
        </p:nvSpPr>
        <p:spPr/>
        <p:txBody>
          <a:bodyPr/>
          <a:lstStyle/>
          <a:p>
            <a:r>
              <a:rPr lang="en-US" smtClean="0"/>
              <a:t>ML Mini Project </a:t>
            </a:r>
            <a:endParaRPr lang="en-US"/>
          </a:p>
        </p:txBody>
      </p:sp>
      <p:sp>
        <p:nvSpPr>
          <p:cNvPr id="4" name="Slide Number Placeholder 3"/>
          <p:cNvSpPr>
            <a:spLocks noGrp="1"/>
          </p:cNvSpPr>
          <p:nvPr>
            <p:ph type="sldNum" sz="quarter" idx="12"/>
          </p:nvPr>
        </p:nvSpPr>
        <p:spPr/>
        <p:txBody>
          <a:bodyPr/>
          <a:lstStyle/>
          <a:p>
            <a:fld id="{8127D079-8494-4219-8B0D-5CEFF47F53B8}" type="slidenum">
              <a:rPr lang="en-US" smtClean="0"/>
              <a:t>27</a:t>
            </a:fld>
            <a:endParaRPr lang="en-US"/>
          </a:p>
        </p:txBody>
      </p:sp>
      <p:sp>
        <p:nvSpPr>
          <p:cNvPr id="5" name="TextBox 4"/>
          <p:cNvSpPr txBox="1"/>
          <p:nvPr/>
        </p:nvSpPr>
        <p:spPr>
          <a:xfrm>
            <a:off x="533400" y="533400"/>
            <a:ext cx="7467600" cy="5632311"/>
          </a:xfrm>
          <a:prstGeom prst="rect">
            <a:avLst/>
          </a:prstGeom>
          <a:noFill/>
        </p:spPr>
        <p:txBody>
          <a:bodyPr wrap="square" rtlCol="0">
            <a:spAutoFit/>
          </a:bodyPr>
          <a:lstStyle/>
          <a:p>
            <a:pPr marL="285750" indent="-285750">
              <a:buFontTx/>
              <a:buChar char="-"/>
            </a:pPr>
            <a:r>
              <a:rPr lang="en-US" sz="2000" dirty="0" smtClean="0">
                <a:latin typeface="Cambria Math" pitchFamily="18" charset="0"/>
                <a:ea typeface="Cambria Math" pitchFamily="18" charset="0"/>
              </a:rPr>
              <a:t>Validation </a:t>
            </a:r>
          </a:p>
          <a:p>
            <a:pPr marL="742950" lvl="1" indent="-285750">
              <a:buFontTx/>
              <a:buChar char="-"/>
            </a:pPr>
            <a:r>
              <a:rPr lang="en-US" sz="2000" dirty="0" smtClean="0">
                <a:latin typeface="Cambria Math" pitchFamily="18" charset="0"/>
                <a:ea typeface="Cambria Math" pitchFamily="18" charset="0"/>
              </a:rPr>
              <a:t>AUC </a:t>
            </a:r>
            <a:r>
              <a:rPr lang="en-US" sz="2000" dirty="0">
                <a:latin typeface="Cambria Math" pitchFamily="18" charset="0"/>
                <a:ea typeface="Cambria Math" pitchFamily="18" charset="0"/>
              </a:rPr>
              <a:t>: 0.917 </a:t>
            </a:r>
            <a:endParaRPr lang="en-US" sz="2000" dirty="0" smtClean="0">
              <a:latin typeface="Cambria Math" pitchFamily="18" charset="0"/>
              <a:ea typeface="Cambria Math" pitchFamily="18" charset="0"/>
            </a:endParaRPr>
          </a:p>
          <a:p>
            <a:pPr marL="742950" lvl="1" indent="-285750">
              <a:buFontTx/>
              <a:buChar char="-"/>
            </a:pPr>
            <a:r>
              <a:rPr lang="en-US" sz="2000" dirty="0" smtClean="0">
                <a:latin typeface="Cambria Math" pitchFamily="18" charset="0"/>
                <a:ea typeface="Cambria Math" pitchFamily="18" charset="0"/>
              </a:rPr>
              <a:t>Accuracy </a:t>
            </a:r>
            <a:r>
              <a:rPr lang="en-US" sz="2000" dirty="0">
                <a:latin typeface="Cambria Math" pitchFamily="18" charset="0"/>
                <a:ea typeface="Cambria Math" pitchFamily="18" charset="0"/>
              </a:rPr>
              <a:t>: 0.901 </a:t>
            </a:r>
            <a:endParaRPr lang="en-US" sz="2000" dirty="0" smtClean="0">
              <a:latin typeface="Cambria Math" pitchFamily="18" charset="0"/>
              <a:ea typeface="Cambria Math" pitchFamily="18" charset="0"/>
            </a:endParaRPr>
          </a:p>
          <a:p>
            <a:pPr marL="742950" lvl="1" indent="-285750">
              <a:buFontTx/>
              <a:buChar char="-"/>
            </a:pPr>
            <a:r>
              <a:rPr lang="en-US" sz="2000" dirty="0" smtClean="0">
                <a:latin typeface="Cambria Math" pitchFamily="18" charset="0"/>
                <a:ea typeface="Cambria Math" pitchFamily="18" charset="0"/>
              </a:rPr>
              <a:t>recall </a:t>
            </a:r>
            <a:r>
              <a:rPr lang="en-US" sz="2000" dirty="0">
                <a:latin typeface="Cambria Math" pitchFamily="18" charset="0"/>
                <a:ea typeface="Cambria Math" pitchFamily="18" charset="0"/>
              </a:rPr>
              <a:t>: 0.476 </a:t>
            </a:r>
            <a:endParaRPr lang="en-US" sz="2000" dirty="0" smtClean="0">
              <a:latin typeface="Cambria Math" pitchFamily="18" charset="0"/>
              <a:ea typeface="Cambria Math" pitchFamily="18" charset="0"/>
            </a:endParaRPr>
          </a:p>
          <a:p>
            <a:pPr marL="742950" lvl="1" indent="-285750">
              <a:buFontTx/>
              <a:buChar char="-"/>
            </a:pPr>
            <a:r>
              <a:rPr lang="en-US" sz="2000" dirty="0" smtClean="0">
                <a:latin typeface="Cambria Math" pitchFamily="18" charset="0"/>
                <a:ea typeface="Cambria Math" pitchFamily="18" charset="0"/>
              </a:rPr>
              <a:t>precision </a:t>
            </a:r>
            <a:r>
              <a:rPr lang="en-US" sz="2000" dirty="0">
                <a:latin typeface="Cambria Math" pitchFamily="18" charset="0"/>
                <a:ea typeface="Cambria Math" pitchFamily="18" charset="0"/>
              </a:rPr>
              <a:t>: 0.554 </a:t>
            </a:r>
            <a:endParaRPr lang="en-US" sz="2000" dirty="0" smtClean="0">
              <a:latin typeface="Cambria Math" pitchFamily="18" charset="0"/>
              <a:ea typeface="Cambria Math" pitchFamily="18" charset="0"/>
            </a:endParaRPr>
          </a:p>
          <a:p>
            <a:pPr marL="742950" lvl="1" indent="-285750">
              <a:buFontTx/>
              <a:buChar char="-"/>
            </a:pPr>
            <a:r>
              <a:rPr lang="en-US" sz="2000" dirty="0" smtClean="0">
                <a:latin typeface="Cambria Math" pitchFamily="18" charset="0"/>
                <a:ea typeface="Cambria Math" pitchFamily="18" charset="0"/>
              </a:rPr>
              <a:t>Specificity </a:t>
            </a:r>
            <a:r>
              <a:rPr lang="en-US" sz="2000" dirty="0">
                <a:latin typeface="Cambria Math" pitchFamily="18" charset="0"/>
                <a:ea typeface="Cambria Math" pitchFamily="18" charset="0"/>
              </a:rPr>
              <a:t>: 0.953 </a:t>
            </a:r>
            <a:endParaRPr lang="en-US" sz="2000" dirty="0" smtClean="0">
              <a:latin typeface="Cambria Math" pitchFamily="18" charset="0"/>
              <a:ea typeface="Cambria Math" pitchFamily="18" charset="0"/>
            </a:endParaRPr>
          </a:p>
          <a:p>
            <a:pPr marL="742950" lvl="1" indent="-285750">
              <a:buFontTx/>
              <a:buChar char="-"/>
            </a:pPr>
            <a:r>
              <a:rPr lang="en-US" sz="2000" dirty="0" smtClean="0">
                <a:latin typeface="Cambria Math" pitchFamily="18" charset="0"/>
                <a:ea typeface="Cambria Math" pitchFamily="18" charset="0"/>
              </a:rPr>
              <a:t>f1 </a:t>
            </a:r>
            <a:r>
              <a:rPr lang="en-US" sz="2000" dirty="0">
                <a:latin typeface="Cambria Math" pitchFamily="18" charset="0"/>
                <a:ea typeface="Cambria Math" pitchFamily="18" charset="0"/>
              </a:rPr>
              <a:t>score : 0.512 </a:t>
            </a:r>
            <a:endParaRPr lang="en-US" sz="2000" dirty="0" smtClean="0">
              <a:latin typeface="Cambria Math" pitchFamily="18" charset="0"/>
              <a:ea typeface="Cambria Math" pitchFamily="18" charset="0"/>
            </a:endParaRPr>
          </a:p>
          <a:p>
            <a:pPr marL="742950" lvl="1" indent="-285750">
              <a:buFontTx/>
              <a:buChar char="-"/>
            </a:pPr>
            <a:r>
              <a:rPr lang="en-US" sz="2000" dirty="0" smtClean="0">
                <a:latin typeface="Cambria Math" pitchFamily="18" charset="0"/>
                <a:ea typeface="Cambria Math" pitchFamily="18" charset="0"/>
              </a:rPr>
              <a:t>Confusion </a:t>
            </a:r>
            <a:r>
              <a:rPr lang="en-US" sz="2000" dirty="0">
                <a:latin typeface="Cambria Math" pitchFamily="18" charset="0"/>
                <a:ea typeface="Cambria Math" pitchFamily="18" charset="0"/>
              </a:rPr>
              <a:t>Matrix : [[</a:t>
            </a:r>
            <a:r>
              <a:rPr lang="en-US" sz="2000" dirty="0" smtClean="0">
                <a:latin typeface="Cambria Math" pitchFamily="18" charset="0"/>
                <a:ea typeface="Cambria Math" pitchFamily="18" charset="0"/>
              </a:rPr>
              <a:t>5249   258]</a:t>
            </a:r>
          </a:p>
          <a:p>
            <a:pPr lvl="1"/>
            <a:r>
              <a:rPr lang="en-US" sz="2000" dirty="0">
                <a:latin typeface="Cambria Math" pitchFamily="18" charset="0"/>
                <a:ea typeface="Cambria Math" pitchFamily="18" charset="0"/>
              </a:rPr>
              <a:t> </a:t>
            </a:r>
            <a:r>
              <a:rPr lang="en-US" sz="2000" dirty="0" smtClean="0">
                <a:latin typeface="Cambria Math" pitchFamily="18" charset="0"/>
                <a:ea typeface="Cambria Math" pitchFamily="18" charset="0"/>
              </a:rPr>
              <a:t>                                          [352      320]]</a:t>
            </a:r>
            <a:endParaRPr lang="en-US" sz="2000" dirty="0">
              <a:latin typeface="Cambria Math" pitchFamily="18" charset="0"/>
              <a:ea typeface="Cambria Math" pitchFamily="18" charset="0"/>
            </a:endParaRPr>
          </a:p>
          <a:p>
            <a:pPr marL="285750" indent="-285750">
              <a:buFontTx/>
              <a:buChar char="-"/>
            </a:pPr>
            <a:r>
              <a:rPr lang="en-US" sz="2000" dirty="0" smtClean="0">
                <a:latin typeface="Cambria Math" pitchFamily="18" charset="0"/>
                <a:ea typeface="Cambria Math" pitchFamily="18" charset="0"/>
              </a:rPr>
              <a:t>Testing </a:t>
            </a:r>
          </a:p>
          <a:p>
            <a:pPr marL="742950" lvl="1" indent="-285750">
              <a:buFontTx/>
              <a:buChar char="-"/>
            </a:pPr>
            <a:r>
              <a:rPr lang="en-US" sz="2000" dirty="0" smtClean="0">
                <a:latin typeface="Cambria Math" pitchFamily="18" charset="0"/>
                <a:ea typeface="Cambria Math" pitchFamily="18" charset="0"/>
              </a:rPr>
              <a:t>AUC </a:t>
            </a:r>
            <a:r>
              <a:rPr lang="en-US" sz="2000" dirty="0">
                <a:latin typeface="Cambria Math" pitchFamily="18" charset="0"/>
                <a:ea typeface="Cambria Math" pitchFamily="18" charset="0"/>
              </a:rPr>
              <a:t>: 0.912 </a:t>
            </a:r>
            <a:endParaRPr lang="en-US" sz="2000" dirty="0" smtClean="0">
              <a:latin typeface="Cambria Math" pitchFamily="18" charset="0"/>
              <a:ea typeface="Cambria Math" pitchFamily="18" charset="0"/>
            </a:endParaRPr>
          </a:p>
          <a:p>
            <a:pPr marL="742950" lvl="1" indent="-285750">
              <a:buFontTx/>
              <a:buChar char="-"/>
            </a:pPr>
            <a:r>
              <a:rPr lang="en-US" sz="2000" dirty="0" smtClean="0">
                <a:latin typeface="Cambria Math" pitchFamily="18" charset="0"/>
                <a:ea typeface="Cambria Math" pitchFamily="18" charset="0"/>
              </a:rPr>
              <a:t>Accuracy </a:t>
            </a:r>
            <a:r>
              <a:rPr lang="en-US" sz="2000" dirty="0">
                <a:latin typeface="Cambria Math" pitchFamily="18" charset="0"/>
                <a:ea typeface="Cambria Math" pitchFamily="18" charset="0"/>
              </a:rPr>
              <a:t>: 0.901 </a:t>
            </a:r>
            <a:endParaRPr lang="en-US" sz="2000" dirty="0" smtClean="0">
              <a:latin typeface="Cambria Math" pitchFamily="18" charset="0"/>
              <a:ea typeface="Cambria Math" pitchFamily="18" charset="0"/>
            </a:endParaRPr>
          </a:p>
          <a:p>
            <a:pPr marL="742950" lvl="1" indent="-285750">
              <a:buFontTx/>
              <a:buChar char="-"/>
            </a:pPr>
            <a:r>
              <a:rPr lang="en-US" sz="2000" dirty="0" smtClean="0">
                <a:latin typeface="Cambria Math" pitchFamily="18" charset="0"/>
                <a:ea typeface="Cambria Math" pitchFamily="18" charset="0"/>
              </a:rPr>
              <a:t>recall </a:t>
            </a:r>
            <a:r>
              <a:rPr lang="en-US" sz="2000" dirty="0">
                <a:latin typeface="Cambria Math" pitchFamily="18" charset="0"/>
                <a:ea typeface="Cambria Math" pitchFamily="18" charset="0"/>
              </a:rPr>
              <a:t>: 0.475 </a:t>
            </a:r>
            <a:endParaRPr lang="en-US" sz="2000" dirty="0" smtClean="0">
              <a:latin typeface="Cambria Math" pitchFamily="18" charset="0"/>
              <a:ea typeface="Cambria Math" pitchFamily="18" charset="0"/>
            </a:endParaRPr>
          </a:p>
          <a:p>
            <a:pPr marL="742950" lvl="1" indent="-285750">
              <a:buFontTx/>
              <a:buChar char="-"/>
            </a:pPr>
            <a:r>
              <a:rPr lang="en-US" sz="2000" dirty="0" smtClean="0">
                <a:latin typeface="Cambria Math" pitchFamily="18" charset="0"/>
                <a:ea typeface="Cambria Math" pitchFamily="18" charset="0"/>
              </a:rPr>
              <a:t>precision </a:t>
            </a:r>
            <a:r>
              <a:rPr lang="en-US" sz="2000" dirty="0">
                <a:latin typeface="Cambria Math" pitchFamily="18" charset="0"/>
                <a:ea typeface="Cambria Math" pitchFamily="18" charset="0"/>
              </a:rPr>
              <a:t>: 0.592 </a:t>
            </a:r>
            <a:endParaRPr lang="en-US" sz="2000" dirty="0" smtClean="0">
              <a:latin typeface="Cambria Math" pitchFamily="18" charset="0"/>
              <a:ea typeface="Cambria Math" pitchFamily="18" charset="0"/>
            </a:endParaRPr>
          </a:p>
          <a:p>
            <a:pPr marL="742950" lvl="1" indent="-285750">
              <a:buFontTx/>
              <a:buChar char="-"/>
            </a:pPr>
            <a:r>
              <a:rPr lang="en-US" sz="2000" dirty="0" smtClean="0">
                <a:latin typeface="Cambria Math" pitchFamily="18" charset="0"/>
                <a:ea typeface="Cambria Math" pitchFamily="18" charset="0"/>
              </a:rPr>
              <a:t>specificity </a:t>
            </a:r>
            <a:r>
              <a:rPr lang="en-US" sz="2000" dirty="0">
                <a:latin typeface="Cambria Math" pitchFamily="18" charset="0"/>
                <a:ea typeface="Cambria Math" pitchFamily="18" charset="0"/>
              </a:rPr>
              <a:t>: 0.957 </a:t>
            </a:r>
            <a:endParaRPr lang="en-US" sz="2000" dirty="0" smtClean="0">
              <a:latin typeface="Cambria Math" pitchFamily="18" charset="0"/>
              <a:ea typeface="Cambria Math" pitchFamily="18" charset="0"/>
            </a:endParaRPr>
          </a:p>
          <a:p>
            <a:pPr marL="742950" lvl="1" indent="-285750">
              <a:buFontTx/>
              <a:buChar char="-"/>
            </a:pPr>
            <a:r>
              <a:rPr lang="en-US" sz="2000" dirty="0" smtClean="0">
                <a:latin typeface="Cambria Math" pitchFamily="18" charset="0"/>
                <a:ea typeface="Cambria Math" pitchFamily="18" charset="0"/>
              </a:rPr>
              <a:t>f1 </a:t>
            </a:r>
            <a:r>
              <a:rPr lang="en-US" sz="2000" dirty="0">
                <a:latin typeface="Cambria Math" pitchFamily="18" charset="0"/>
                <a:ea typeface="Cambria Math" pitchFamily="18" charset="0"/>
              </a:rPr>
              <a:t>score : 0.527 </a:t>
            </a:r>
            <a:endParaRPr lang="en-US" sz="2000" dirty="0" smtClean="0">
              <a:latin typeface="Cambria Math" pitchFamily="18" charset="0"/>
              <a:ea typeface="Cambria Math" pitchFamily="18" charset="0"/>
            </a:endParaRPr>
          </a:p>
          <a:p>
            <a:pPr marL="742950" lvl="1" indent="-285750">
              <a:buFontTx/>
              <a:buChar char="-"/>
            </a:pPr>
            <a:r>
              <a:rPr lang="en-US" sz="2000" dirty="0" smtClean="0">
                <a:latin typeface="Cambria Math" pitchFamily="18" charset="0"/>
                <a:ea typeface="Cambria Math" pitchFamily="18" charset="0"/>
              </a:rPr>
              <a:t>Confusion </a:t>
            </a:r>
            <a:r>
              <a:rPr lang="en-US" sz="2000" dirty="0">
                <a:latin typeface="Cambria Math" pitchFamily="18" charset="0"/>
                <a:ea typeface="Cambria Math" pitchFamily="18" charset="0"/>
              </a:rPr>
              <a:t>Matrix : [[</a:t>
            </a:r>
            <a:r>
              <a:rPr lang="en-US" sz="2000" dirty="0" smtClean="0">
                <a:latin typeface="Cambria Math" pitchFamily="18" charset="0"/>
                <a:ea typeface="Cambria Math" pitchFamily="18" charset="0"/>
              </a:rPr>
              <a:t>5230  </a:t>
            </a:r>
            <a:r>
              <a:rPr lang="en-US" sz="2000" dirty="0">
                <a:latin typeface="Cambria Math" pitchFamily="18" charset="0"/>
                <a:ea typeface="Cambria Math" pitchFamily="18" charset="0"/>
              </a:rPr>
              <a:t>234] </a:t>
            </a:r>
            <a:endParaRPr lang="en-US" sz="2000" dirty="0" smtClean="0">
              <a:latin typeface="Cambria Math" pitchFamily="18" charset="0"/>
              <a:ea typeface="Cambria Math" pitchFamily="18" charset="0"/>
            </a:endParaRPr>
          </a:p>
          <a:p>
            <a:pPr lvl="1"/>
            <a:r>
              <a:rPr lang="en-US" sz="2000" dirty="0">
                <a:latin typeface="Cambria Math" pitchFamily="18" charset="0"/>
                <a:ea typeface="Cambria Math" pitchFamily="18" charset="0"/>
              </a:rPr>
              <a:t>	</a:t>
            </a:r>
            <a:r>
              <a:rPr lang="en-US" sz="2000" dirty="0" smtClean="0">
                <a:latin typeface="Cambria Math" pitchFamily="18" charset="0"/>
                <a:ea typeface="Cambria Math" pitchFamily="18" charset="0"/>
              </a:rPr>
              <a:t>		  [ 375    339</a:t>
            </a:r>
            <a:r>
              <a:rPr lang="en-US" sz="2000" dirty="0">
                <a:latin typeface="Cambria Math" pitchFamily="18" charset="0"/>
                <a:ea typeface="Cambria Math" pitchFamily="18" charset="0"/>
              </a:rPr>
              <a:t>]]</a:t>
            </a:r>
          </a:p>
        </p:txBody>
      </p:sp>
    </p:spTree>
    <p:extLst>
      <p:ext uri="{BB962C8B-B14F-4D97-AF65-F5344CB8AC3E}">
        <p14:creationId xmlns:p14="http://schemas.microsoft.com/office/powerpoint/2010/main" val="15045401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0C6D54-FA57-4A51-A7A8-EFF05D2CD6E4}" type="datetime1">
              <a:rPr lang="en-US" smtClean="0"/>
              <a:t>11/14/2021</a:t>
            </a:fld>
            <a:endParaRPr lang="en-US"/>
          </a:p>
        </p:txBody>
      </p:sp>
      <p:sp>
        <p:nvSpPr>
          <p:cNvPr id="3" name="Footer Placeholder 2"/>
          <p:cNvSpPr>
            <a:spLocks noGrp="1"/>
          </p:cNvSpPr>
          <p:nvPr>
            <p:ph type="ftr" sz="quarter" idx="11"/>
          </p:nvPr>
        </p:nvSpPr>
        <p:spPr/>
        <p:txBody>
          <a:bodyPr/>
          <a:lstStyle/>
          <a:p>
            <a:r>
              <a:rPr lang="en-US" smtClean="0"/>
              <a:t>ML Mini Project </a:t>
            </a:r>
            <a:endParaRPr lang="en-US"/>
          </a:p>
        </p:txBody>
      </p:sp>
      <p:sp>
        <p:nvSpPr>
          <p:cNvPr id="4" name="Slide Number Placeholder 3"/>
          <p:cNvSpPr>
            <a:spLocks noGrp="1"/>
          </p:cNvSpPr>
          <p:nvPr>
            <p:ph type="sldNum" sz="quarter" idx="12"/>
          </p:nvPr>
        </p:nvSpPr>
        <p:spPr/>
        <p:txBody>
          <a:bodyPr/>
          <a:lstStyle/>
          <a:p>
            <a:fld id="{8127D079-8494-4219-8B0D-5CEFF47F53B8}" type="slidenum">
              <a:rPr lang="en-US" smtClean="0"/>
              <a:t>28</a:t>
            </a:fld>
            <a:endParaRPr lang="en-US"/>
          </a:p>
        </p:txBody>
      </p:sp>
      <p:sp>
        <p:nvSpPr>
          <p:cNvPr id="5" name="TextBox 4"/>
          <p:cNvSpPr txBox="1"/>
          <p:nvPr/>
        </p:nvSpPr>
        <p:spPr>
          <a:xfrm>
            <a:off x="609600" y="838200"/>
            <a:ext cx="7772400" cy="1569660"/>
          </a:xfrm>
          <a:prstGeom prst="rect">
            <a:avLst/>
          </a:prstGeom>
          <a:noFill/>
        </p:spPr>
        <p:txBody>
          <a:bodyPr wrap="square" rtlCol="0">
            <a:spAutoFit/>
          </a:bodyPr>
          <a:lstStyle/>
          <a:p>
            <a:r>
              <a:rPr lang="en-US" sz="2800" b="1" dirty="0" smtClean="0">
                <a:latin typeface="Cambria Math" pitchFamily="18" charset="0"/>
                <a:ea typeface="Cambria Math" pitchFamily="18" charset="0"/>
              </a:rPr>
              <a:t>Comparison of the model : </a:t>
            </a:r>
          </a:p>
          <a:p>
            <a:endParaRPr lang="en-US" sz="2800" b="1" dirty="0">
              <a:latin typeface="Cambria Math" pitchFamily="18" charset="0"/>
              <a:ea typeface="Cambria Math" pitchFamily="18" charset="0"/>
            </a:endParaRPr>
          </a:p>
          <a:p>
            <a:r>
              <a:rPr lang="en-US" sz="2000" dirty="0" smtClean="0">
                <a:latin typeface="Cambria Math" pitchFamily="18" charset="0"/>
                <a:ea typeface="Cambria Math" pitchFamily="18" charset="0"/>
              </a:rPr>
              <a:t>Comparison of Accuracy Score of Logistic Regression, </a:t>
            </a:r>
            <a:r>
              <a:rPr lang="en-US" sz="2000" dirty="0">
                <a:latin typeface="Cambria Math" pitchFamily="18" charset="0"/>
                <a:ea typeface="Cambria Math" pitchFamily="18" charset="0"/>
              </a:rPr>
              <a:t>Stochastic gradient </a:t>
            </a:r>
            <a:r>
              <a:rPr lang="en-US" sz="2000" dirty="0" smtClean="0">
                <a:latin typeface="Cambria Math" pitchFamily="18" charset="0"/>
                <a:ea typeface="Cambria Math" pitchFamily="18" charset="0"/>
              </a:rPr>
              <a:t>descent and Multilayer Perceptron Model.</a:t>
            </a:r>
            <a:endParaRPr lang="en-US" sz="2000" dirty="0">
              <a:latin typeface="Cambria Math" pitchFamily="18" charset="0"/>
              <a:ea typeface="Cambria Math"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761474076"/>
              </p:ext>
            </p:extLst>
          </p:nvPr>
        </p:nvGraphicFramePr>
        <p:xfrm>
          <a:off x="990600" y="2819400"/>
          <a:ext cx="6553200" cy="2672080"/>
        </p:xfrm>
        <a:graphic>
          <a:graphicData uri="http://schemas.openxmlformats.org/drawingml/2006/table">
            <a:tbl>
              <a:tblPr firstRow="1" bandRow="1">
                <a:tableStyleId>{5C22544A-7EE6-4342-B048-85BDC9FD1C3A}</a:tableStyleId>
              </a:tblPr>
              <a:tblGrid>
                <a:gridCol w="2133600"/>
                <a:gridCol w="1600200"/>
                <a:gridCol w="1295400"/>
                <a:gridCol w="1524000"/>
              </a:tblGrid>
              <a:tr h="447040">
                <a:tc>
                  <a:txBody>
                    <a:bodyPr/>
                    <a:lstStyle/>
                    <a:p>
                      <a:pPr algn="ctr"/>
                      <a:r>
                        <a:rPr lang="en-US" dirty="0" smtClean="0">
                          <a:latin typeface="Cambria Math" pitchFamily="18" charset="0"/>
                          <a:ea typeface="Cambria Math" pitchFamily="18" charset="0"/>
                        </a:rPr>
                        <a:t>Model</a:t>
                      </a:r>
                      <a:endParaRPr lang="en-US" dirty="0">
                        <a:latin typeface="Cambria Math" pitchFamily="18" charset="0"/>
                        <a:ea typeface="Cambria Math" pitchFamily="18" charset="0"/>
                      </a:endParaRPr>
                    </a:p>
                  </a:txBody>
                  <a:tcPr/>
                </a:tc>
                <a:tc>
                  <a:txBody>
                    <a:bodyPr/>
                    <a:lstStyle/>
                    <a:p>
                      <a:pPr algn="ctr"/>
                      <a:r>
                        <a:rPr lang="en-US" dirty="0" smtClean="0">
                          <a:latin typeface="Cambria Math" pitchFamily="18" charset="0"/>
                          <a:ea typeface="Cambria Math" pitchFamily="18" charset="0"/>
                        </a:rPr>
                        <a:t>Training Data</a:t>
                      </a:r>
                      <a:endParaRPr lang="en-US" dirty="0">
                        <a:latin typeface="Cambria Math" pitchFamily="18" charset="0"/>
                        <a:ea typeface="Cambria Math" pitchFamily="18" charset="0"/>
                      </a:endParaRPr>
                    </a:p>
                  </a:txBody>
                  <a:tcPr/>
                </a:tc>
                <a:tc>
                  <a:txBody>
                    <a:bodyPr/>
                    <a:lstStyle/>
                    <a:p>
                      <a:pPr algn="ctr"/>
                      <a:r>
                        <a:rPr lang="en-US" dirty="0" smtClean="0">
                          <a:latin typeface="Cambria Math" pitchFamily="18" charset="0"/>
                          <a:ea typeface="Cambria Math" pitchFamily="18" charset="0"/>
                        </a:rPr>
                        <a:t>Validation</a:t>
                      </a:r>
                      <a:endParaRPr lang="en-US" dirty="0">
                        <a:latin typeface="Cambria Math" pitchFamily="18" charset="0"/>
                        <a:ea typeface="Cambria Math" pitchFamily="18" charset="0"/>
                      </a:endParaRPr>
                    </a:p>
                  </a:txBody>
                  <a:tcPr/>
                </a:tc>
                <a:tc>
                  <a:txBody>
                    <a:bodyPr/>
                    <a:lstStyle/>
                    <a:p>
                      <a:pPr algn="ctr"/>
                      <a:r>
                        <a:rPr lang="en-US" dirty="0" smtClean="0">
                          <a:latin typeface="Cambria Math" pitchFamily="18" charset="0"/>
                          <a:ea typeface="Cambria Math" pitchFamily="18" charset="0"/>
                        </a:rPr>
                        <a:t>Test Data</a:t>
                      </a:r>
                      <a:endParaRPr lang="en-US" dirty="0">
                        <a:latin typeface="Cambria Math" pitchFamily="18" charset="0"/>
                        <a:ea typeface="Cambria Math" pitchFamily="18" charset="0"/>
                      </a:endParaRPr>
                    </a:p>
                  </a:txBody>
                  <a:tcPr/>
                </a:tc>
              </a:tr>
              <a:tr h="370840">
                <a:tc>
                  <a:txBody>
                    <a:bodyPr/>
                    <a:lstStyle/>
                    <a:p>
                      <a:pPr algn="ctr"/>
                      <a:endParaRPr lang="en-US" dirty="0">
                        <a:latin typeface="Cambria Math" pitchFamily="18" charset="0"/>
                        <a:ea typeface="Cambria Math" pitchFamily="18" charset="0"/>
                      </a:endParaRPr>
                    </a:p>
                  </a:txBody>
                  <a:tcPr/>
                </a:tc>
                <a:tc>
                  <a:txBody>
                    <a:bodyPr/>
                    <a:lstStyle/>
                    <a:p>
                      <a:pPr algn="ctr"/>
                      <a:endParaRPr lang="en-US" dirty="0">
                        <a:latin typeface="Cambria Math" pitchFamily="18" charset="0"/>
                        <a:ea typeface="Cambria Math" pitchFamily="18" charset="0"/>
                      </a:endParaRPr>
                    </a:p>
                  </a:txBody>
                  <a:tcPr/>
                </a:tc>
                <a:tc>
                  <a:txBody>
                    <a:bodyPr/>
                    <a:lstStyle/>
                    <a:p>
                      <a:pPr algn="ctr"/>
                      <a:endParaRPr lang="en-US">
                        <a:latin typeface="Cambria Math" pitchFamily="18" charset="0"/>
                        <a:ea typeface="Cambria Math" pitchFamily="18" charset="0"/>
                      </a:endParaRPr>
                    </a:p>
                  </a:txBody>
                  <a:tcPr/>
                </a:tc>
                <a:tc>
                  <a:txBody>
                    <a:bodyPr/>
                    <a:lstStyle/>
                    <a:p>
                      <a:pPr algn="ctr"/>
                      <a:endParaRPr lang="en-US">
                        <a:latin typeface="Cambria Math" pitchFamily="18" charset="0"/>
                        <a:ea typeface="Cambria Math" pitchFamily="18" charset="0"/>
                      </a:endParaRPr>
                    </a:p>
                  </a:txBody>
                  <a:tcPr/>
                </a:tc>
              </a:tr>
              <a:tr h="370840">
                <a:tc>
                  <a:txBody>
                    <a:bodyPr/>
                    <a:lstStyle/>
                    <a:p>
                      <a:pPr algn="ctr"/>
                      <a:r>
                        <a:rPr lang="en-US" dirty="0" smtClean="0">
                          <a:latin typeface="Cambria Math" pitchFamily="18" charset="0"/>
                          <a:ea typeface="Cambria Math" pitchFamily="18" charset="0"/>
                        </a:rPr>
                        <a:t>Logistic Regression</a:t>
                      </a:r>
                      <a:endParaRPr lang="en-US" dirty="0">
                        <a:latin typeface="Cambria Math" pitchFamily="18" charset="0"/>
                        <a:ea typeface="Cambria Math" pitchFamily="18" charset="0"/>
                      </a:endParaRPr>
                    </a:p>
                  </a:txBody>
                  <a:tcPr/>
                </a:tc>
                <a:tc>
                  <a:txBody>
                    <a:bodyPr/>
                    <a:lstStyle/>
                    <a:p>
                      <a:pPr algn="ctr"/>
                      <a:r>
                        <a:rPr lang="en-US" dirty="0" smtClean="0">
                          <a:latin typeface="Cambria Math" pitchFamily="18" charset="0"/>
                          <a:ea typeface="Cambria Math" pitchFamily="18" charset="0"/>
                        </a:rPr>
                        <a:t>0.91</a:t>
                      </a:r>
                      <a:endParaRPr lang="en-US" dirty="0">
                        <a:latin typeface="Cambria Math" pitchFamily="18" charset="0"/>
                        <a:ea typeface="Cambria Math" pitchFamily="18" charset="0"/>
                      </a:endParaRPr>
                    </a:p>
                  </a:txBody>
                  <a:tcPr/>
                </a:tc>
                <a:tc>
                  <a:txBody>
                    <a:bodyPr/>
                    <a:lstStyle/>
                    <a:p>
                      <a:pPr algn="ctr"/>
                      <a:r>
                        <a:rPr lang="en-US" dirty="0" smtClean="0">
                          <a:latin typeface="Cambria Math" pitchFamily="18" charset="0"/>
                          <a:ea typeface="Cambria Math" pitchFamily="18" charset="0"/>
                        </a:rPr>
                        <a:t>0.915</a:t>
                      </a:r>
                      <a:endParaRPr lang="en-US" dirty="0">
                        <a:latin typeface="Cambria Math" pitchFamily="18" charset="0"/>
                        <a:ea typeface="Cambria Math" pitchFamily="18" charset="0"/>
                      </a:endParaRPr>
                    </a:p>
                  </a:txBody>
                  <a:tcPr/>
                </a:tc>
                <a:tc>
                  <a:txBody>
                    <a:bodyPr/>
                    <a:lstStyle/>
                    <a:p>
                      <a:pPr algn="ctr"/>
                      <a:r>
                        <a:rPr lang="en-US" dirty="0" smtClean="0">
                          <a:latin typeface="Cambria Math" pitchFamily="18" charset="0"/>
                          <a:ea typeface="Cambria Math" pitchFamily="18" charset="0"/>
                        </a:rPr>
                        <a:t>0.91</a:t>
                      </a:r>
                      <a:endParaRPr lang="en-US" dirty="0">
                        <a:latin typeface="Cambria Math" pitchFamily="18" charset="0"/>
                        <a:ea typeface="Cambria Math" pitchFamily="18" charset="0"/>
                      </a:endParaRPr>
                    </a:p>
                  </a:txBody>
                  <a:tcPr/>
                </a:tc>
              </a:tr>
              <a:tr h="370840">
                <a:tc>
                  <a:txBody>
                    <a:bodyPr/>
                    <a:lstStyle/>
                    <a:p>
                      <a:pPr algn="ctr"/>
                      <a:endParaRPr lang="en-US" dirty="0">
                        <a:latin typeface="Cambria Math" pitchFamily="18" charset="0"/>
                        <a:ea typeface="Cambria Math" pitchFamily="18" charset="0"/>
                      </a:endParaRPr>
                    </a:p>
                  </a:txBody>
                  <a:tcPr/>
                </a:tc>
                <a:tc>
                  <a:txBody>
                    <a:bodyPr/>
                    <a:lstStyle/>
                    <a:p>
                      <a:pPr algn="ctr"/>
                      <a:endParaRPr lang="en-US" dirty="0">
                        <a:latin typeface="Cambria Math" pitchFamily="18" charset="0"/>
                        <a:ea typeface="Cambria Math" pitchFamily="18" charset="0"/>
                      </a:endParaRPr>
                    </a:p>
                  </a:txBody>
                  <a:tcPr/>
                </a:tc>
                <a:tc>
                  <a:txBody>
                    <a:bodyPr/>
                    <a:lstStyle/>
                    <a:p>
                      <a:pPr algn="ctr"/>
                      <a:endParaRPr lang="en-US" dirty="0">
                        <a:latin typeface="Cambria Math" pitchFamily="18" charset="0"/>
                        <a:ea typeface="Cambria Math" pitchFamily="18" charset="0"/>
                      </a:endParaRPr>
                    </a:p>
                  </a:txBody>
                  <a:tcPr/>
                </a:tc>
                <a:tc>
                  <a:txBody>
                    <a:bodyPr/>
                    <a:lstStyle/>
                    <a:p>
                      <a:pPr algn="ctr"/>
                      <a:endParaRPr lang="en-US" dirty="0">
                        <a:latin typeface="Cambria Math" pitchFamily="18" charset="0"/>
                        <a:ea typeface="Cambria Math" pitchFamily="18" charset="0"/>
                      </a:endParaRPr>
                    </a:p>
                  </a:txBody>
                  <a:tcPr/>
                </a:tc>
              </a:tr>
              <a:tr h="370840">
                <a:tc>
                  <a:txBody>
                    <a:bodyPr/>
                    <a:lstStyle/>
                    <a:p>
                      <a:pPr algn="ctr"/>
                      <a:r>
                        <a:rPr lang="en-US" dirty="0" smtClean="0">
                          <a:latin typeface="Cambria Math" pitchFamily="18" charset="0"/>
                          <a:ea typeface="Cambria Math" pitchFamily="18" charset="0"/>
                        </a:rPr>
                        <a:t>SGD Model</a:t>
                      </a:r>
                      <a:endParaRPr lang="en-US" dirty="0">
                        <a:latin typeface="Cambria Math" pitchFamily="18" charset="0"/>
                        <a:ea typeface="Cambria Math" pitchFamily="18" charset="0"/>
                      </a:endParaRPr>
                    </a:p>
                  </a:txBody>
                  <a:tcPr/>
                </a:tc>
                <a:tc>
                  <a:txBody>
                    <a:bodyPr/>
                    <a:lstStyle/>
                    <a:p>
                      <a:pPr algn="ctr"/>
                      <a:r>
                        <a:rPr lang="en-US" dirty="0" smtClean="0">
                          <a:latin typeface="Cambria Math" pitchFamily="18" charset="0"/>
                          <a:ea typeface="Cambria Math" pitchFamily="18" charset="0"/>
                        </a:rPr>
                        <a:t>0.887</a:t>
                      </a:r>
                      <a:endParaRPr lang="en-US" dirty="0">
                        <a:latin typeface="Cambria Math" pitchFamily="18" charset="0"/>
                        <a:ea typeface="Cambria Math" pitchFamily="18" charset="0"/>
                      </a:endParaRPr>
                    </a:p>
                  </a:txBody>
                  <a:tcPr/>
                </a:tc>
                <a:tc>
                  <a:txBody>
                    <a:bodyPr/>
                    <a:lstStyle/>
                    <a:p>
                      <a:pPr algn="ctr"/>
                      <a:r>
                        <a:rPr lang="en-US" dirty="0" smtClean="0">
                          <a:latin typeface="Cambria Math" pitchFamily="18" charset="0"/>
                          <a:ea typeface="Cambria Math" pitchFamily="18" charset="0"/>
                        </a:rPr>
                        <a:t>0.891</a:t>
                      </a:r>
                      <a:endParaRPr lang="en-US" dirty="0">
                        <a:latin typeface="Cambria Math" pitchFamily="18" charset="0"/>
                        <a:ea typeface="Cambria Math" pitchFamily="18" charset="0"/>
                      </a:endParaRPr>
                    </a:p>
                  </a:txBody>
                  <a:tcPr/>
                </a:tc>
                <a:tc>
                  <a:txBody>
                    <a:bodyPr/>
                    <a:lstStyle/>
                    <a:p>
                      <a:pPr algn="ctr"/>
                      <a:r>
                        <a:rPr lang="en-US" dirty="0" smtClean="0">
                          <a:latin typeface="Cambria Math" pitchFamily="18" charset="0"/>
                          <a:ea typeface="Cambria Math" pitchFamily="18" charset="0"/>
                        </a:rPr>
                        <a:t>0.884</a:t>
                      </a:r>
                      <a:endParaRPr lang="en-US" dirty="0">
                        <a:latin typeface="Cambria Math" pitchFamily="18" charset="0"/>
                        <a:ea typeface="Cambria Math" pitchFamily="18" charset="0"/>
                      </a:endParaRPr>
                    </a:p>
                  </a:txBody>
                  <a:tcPr/>
                </a:tc>
              </a:tr>
              <a:tr h="370840">
                <a:tc>
                  <a:txBody>
                    <a:bodyPr/>
                    <a:lstStyle/>
                    <a:p>
                      <a:pPr algn="ctr"/>
                      <a:endParaRPr lang="en-US" dirty="0">
                        <a:latin typeface="Cambria Math" pitchFamily="18" charset="0"/>
                        <a:ea typeface="Cambria Math" pitchFamily="18" charset="0"/>
                      </a:endParaRPr>
                    </a:p>
                  </a:txBody>
                  <a:tcPr/>
                </a:tc>
                <a:tc>
                  <a:txBody>
                    <a:bodyPr/>
                    <a:lstStyle/>
                    <a:p>
                      <a:pPr algn="ctr"/>
                      <a:endParaRPr lang="en-US" dirty="0">
                        <a:latin typeface="Cambria Math" pitchFamily="18" charset="0"/>
                        <a:ea typeface="Cambria Math" pitchFamily="18" charset="0"/>
                      </a:endParaRPr>
                    </a:p>
                  </a:txBody>
                  <a:tcPr/>
                </a:tc>
                <a:tc>
                  <a:txBody>
                    <a:bodyPr/>
                    <a:lstStyle/>
                    <a:p>
                      <a:pPr algn="ctr"/>
                      <a:endParaRPr lang="en-US" dirty="0">
                        <a:latin typeface="Cambria Math" pitchFamily="18" charset="0"/>
                        <a:ea typeface="Cambria Math" pitchFamily="18" charset="0"/>
                      </a:endParaRPr>
                    </a:p>
                  </a:txBody>
                  <a:tcPr/>
                </a:tc>
                <a:tc>
                  <a:txBody>
                    <a:bodyPr/>
                    <a:lstStyle/>
                    <a:p>
                      <a:pPr algn="ctr"/>
                      <a:endParaRPr lang="en-US" dirty="0">
                        <a:latin typeface="Cambria Math" pitchFamily="18" charset="0"/>
                        <a:ea typeface="Cambria Math" pitchFamily="18" charset="0"/>
                      </a:endParaRPr>
                    </a:p>
                  </a:txBody>
                  <a:tcPr/>
                </a:tc>
              </a:tr>
              <a:tr h="370840">
                <a:tc>
                  <a:txBody>
                    <a:bodyPr/>
                    <a:lstStyle/>
                    <a:p>
                      <a:pPr algn="ctr"/>
                      <a:r>
                        <a:rPr lang="en-US" dirty="0" smtClean="0">
                          <a:latin typeface="Cambria Math" pitchFamily="18" charset="0"/>
                          <a:ea typeface="Cambria Math" pitchFamily="18" charset="0"/>
                        </a:rPr>
                        <a:t>MLP Model</a:t>
                      </a:r>
                      <a:endParaRPr lang="en-US" dirty="0">
                        <a:latin typeface="Cambria Math" pitchFamily="18" charset="0"/>
                        <a:ea typeface="Cambria Math" pitchFamily="18" charset="0"/>
                      </a:endParaRPr>
                    </a:p>
                  </a:txBody>
                  <a:tcPr/>
                </a:tc>
                <a:tc>
                  <a:txBody>
                    <a:bodyPr/>
                    <a:lstStyle/>
                    <a:p>
                      <a:pPr algn="ctr"/>
                      <a:r>
                        <a:rPr lang="en-US" dirty="0" smtClean="0">
                          <a:latin typeface="Cambria Math" pitchFamily="18" charset="0"/>
                          <a:ea typeface="Cambria Math" pitchFamily="18" charset="0"/>
                        </a:rPr>
                        <a:t>0.967</a:t>
                      </a:r>
                      <a:endParaRPr lang="en-US" dirty="0">
                        <a:latin typeface="Cambria Math" pitchFamily="18" charset="0"/>
                        <a:ea typeface="Cambria Math" pitchFamily="18" charset="0"/>
                      </a:endParaRPr>
                    </a:p>
                  </a:txBody>
                  <a:tcPr/>
                </a:tc>
                <a:tc>
                  <a:txBody>
                    <a:bodyPr/>
                    <a:lstStyle/>
                    <a:p>
                      <a:pPr algn="ctr"/>
                      <a:r>
                        <a:rPr lang="en-US" dirty="0" smtClean="0">
                          <a:latin typeface="Cambria Math" pitchFamily="18" charset="0"/>
                          <a:ea typeface="Cambria Math" pitchFamily="18" charset="0"/>
                        </a:rPr>
                        <a:t>0.901</a:t>
                      </a:r>
                      <a:endParaRPr lang="en-US" dirty="0">
                        <a:latin typeface="Cambria Math" pitchFamily="18" charset="0"/>
                        <a:ea typeface="Cambria Math" pitchFamily="18" charset="0"/>
                      </a:endParaRPr>
                    </a:p>
                  </a:txBody>
                  <a:tcPr/>
                </a:tc>
                <a:tc>
                  <a:txBody>
                    <a:bodyPr/>
                    <a:lstStyle/>
                    <a:p>
                      <a:pPr algn="ctr"/>
                      <a:r>
                        <a:rPr lang="en-US" dirty="0" smtClean="0">
                          <a:latin typeface="Cambria Math" pitchFamily="18" charset="0"/>
                          <a:ea typeface="Cambria Math" pitchFamily="18" charset="0"/>
                        </a:rPr>
                        <a:t>0.901</a:t>
                      </a:r>
                      <a:endParaRPr lang="en-US" dirty="0">
                        <a:latin typeface="Cambria Math" pitchFamily="18" charset="0"/>
                        <a:ea typeface="Cambria Math" pitchFamily="18" charset="0"/>
                      </a:endParaRPr>
                    </a:p>
                  </a:txBody>
                  <a:tcPr/>
                </a:tc>
              </a:tr>
            </a:tbl>
          </a:graphicData>
        </a:graphic>
      </p:graphicFrame>
    </p:spTree>
    <p:extLst>
      <p:ext uri="{BB962C8B-B14F-4D97-AF65-F5344CB8AC3E}">
        <p14:creationId xmlns:p14="http://schemas.microsoft.com/office/powerpoint/2010/main" val="30216538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0C6D54-FA57-4A51-A7A8-EFF05D2CD6E4}" type="datetime1">
              <a:rPr lang="en-US" smtClean="0"/>
              <a:t>11/14/2021</a:t>
            </a:fld>
            <a:endParaRPr lang="en-US"/>
          </a:p>
        </p:txBody>
      </p:sp>
      <p:sp>
        <p:nvSpPr>
          <p:cNvPr id="3" name="Footer Placeholder 2"/>
          <p:cNvSpPr>
            <a:spLocks noGrp="1"/>
          </p:cNvSpPr>
          <p:nvPr>
            <p:ph type="ftr" sz="quarter" idx="11"/>
          </p:nvPr>
        </p:nvSpPr>
        <p:spPr/>
        <p:txBody>
          <a:bodyPr/>
          <a:lstStyle/>
          <a:p>
            <a:r>
              <a:rPr lang="en-US" smtClean="0"/>
              <a:t>ML Mini Project </a:t>
            </a:r>
            <a:endParaRPr lang="en-US"/>
          </a:p>
        </p:txBody>
      </p:sp>
      <p:sp>
        <p:nvSpPr>
          <p:cNvPr id="4" name="Slide Number Placeholder 3"/>
          <p:cNvSpPr>
            <a:spLocks noGrp="1"/>
          </p:cNvSpPr>
          <p:nvPr>
            <p:ph type="sldNum" sz="quarter" idx="12"/>
          </p:nvPr>
        </p:nvSpPr>
        <p:spPr/>
        <p:txBody>
          <a:bodyPr/>
          <a:lstStyle/>
          <a:p>
            <a:fld id="{8127D079-8494-4219-8B0D-5CEFF47F53B8}" type="slidenum">
              <a:rPr lang="en-US" smtClean="0"/>
              <a:t>29</a:t>
            </a:fld>
            <a:endParaRPr lang="en-US"/>
          </a:p>
        </p:txBody>
      </p:sp>
      <p:sp>
        <p:nvSpPr>
          <p:cNvPr id="5" name="TextBox 4"/>
          <p:cNvSpPr txBox="1"/>
          <p:nvPr/>
        </p:nvSpPr>
        <p:spPr>
          <a:xfrm>
            <a:off x="589984" y="1066800"/>
            <a:ext cx="7620000" cy="461665"/>
          </a:xfrm>
          <a:prstGeom prst="rect">
            <a:avLst/>
          </a:prstGeom>
          <a:noFill/>
        </p:spPr>
        <p:txBody>
          <a:bodyPr wrap="square" rtlCol="0">
            <a:spAutoFit/>
          </a:bodyPr>
          <a:lstStyle/>
          <a:p>
            <a:r>
              <a:rPr lang="en-US" sz="2400" b="1" dirty="0" smtClean="0">
                <a:latin typeface="Cambria Math" pitchFamily="18" charset="0"/>
                <a:ea typeface="Cambria Math" pitchFamily="18" charset="0"/>
              </a:rPr>
              <a:t>Accuracy in Percentage :</a:t>
            </a:r>
            <a:endParaRPr lang="en-US" sz="2400" b="1" dirty="0">
              <a:latin typeface="Cambria Math" pitchFamily="18" charset="0"/>
              <a:ea typeface="Cambria Math"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089426129"/>
              </p:ext>
            </p:extLst>
          </p:nvPr>
        </p:nvGraphicFramePr>
        <p:xfrm>
          <a:off x="1295400" y="2438400"/>
          <a:ext cx="6553200" cy="2672080"/>
        </p:xfrm>
        <a:graphic>
          <a:graphicData uri="http://schemas.openxmlformats.org/drawingml/2006/table">
            <a:tbl>
              <a:tblPr firstRow="1" bandRow="1">
                <a:tableStyleId>{5C22544A-7EE6-4342-B048-85BDC9FD1C3A}</a:tableStyleId>
              </a:tblPr>
              <a:tblGrid>
                <a:gridCol w="2133600"/>
                <a:gridCol w="1600200"/>
                <a:gridCol w="1295400"/>
                <a:gridCol w="1524000"/>
              </a:tblGrid>
              <a:tr h="447040">
                <a:tc>
                  <a:txBody>
                    <a:bodyPr/>
                    <a:lstStyle/>
                    <a:p>
                      <a:pPr algn="ctr"/>
                      <a:r>
                        <a:rPr lang="en-US" dirty="0" smtClean="0">
                          <a:latin typeface="Cambria Math" pitchFamily="18" charset="0"/>
                          <a:ea typeface="Cambria Math" pitchFamily="18" charset="0"/>
                        </a:rPr>
                        <a:t>Model</a:t>
                      </a:r>
                      <a:endParaRPr lang="en-US" dirty="0">
                        <a:latin typeface="Cambria Math" pitchFamily="18" charset="0"/>
                        <a:ea typeface="Cambria Math" pitchFamily="18" charset="0"/>
                      </a:endParaRPr>
                    </a:p>
                  </a:txBody>
                  <a:tcPr/>
                </a:tc>
                <a:tc>
                  <a:txBody>
                    <a:bodyPr/>
                    <a:lstStyle/>
                    <a:p>
                      <a:pPr algn="ctr"/>
                      <a:r>
                        <a:rPr lang="en-US" dirty="0" smtClean="0">
                          <a:latin typeface="Cambria Math" pitchFamily="18" charset="0"/>
                          <a:ea typeface="Cambria Math" pitchFamily="18" charset="0"/>
                        </a:rPr>
                        <a:t>Training Data</a:t>
                      </a:r>
                      <a:endParaRPr lang="en-US" dirty="0">
                        <a:latin typeface="Cambria Math" pitchFamily="18" charset="0"/>
                        <a:ea typeface="Cambria Math" pitchFamily="18" charset="0"/>
                      </a:endParaRPr>
                    </a:p>
                  </a:txBody>
                  <a:tcPr/>
                </a:tc>
                <a:tc>
                  <a:txBody>
                    <a:bodyPr/>
                    <a:lstStyle/>
                    <a:p>
                      <a:pPr algn="ctr"/>
                      <a:r>
                        <a:rPr lang="en-US" dirty="0" smtClean="0">
                          <a:latin typeface="Cambria Math" pitchFamily="18" charset="0"/>
                          <a:ea typeface="Cambria Math" pitchFamily="18" charset="0"/>
                        </a:rPr>
                        <a:t>Validation</a:t>
                      </a:r>
                      <a:endParaRPr lang="en-US" dirty="0">
                        <a:latin typeface="Cambria Math" pitchFamily="18" charset="0"/>
                        <a:ea typeface="Cambria Math" pitchFamily="18" charset="0"/>
                      </a:endParaRPr>
                    </a:p>
                  </a:txBody>
                  <a:tcPr/>
                </a:tc>
                <a:tc>
                  <a:txBody>
                    <a:bodyPr/>
                    <a:lstStyle/>
                    <a:p>
                      <a:pPr algn="ctr"/>
                      <a:r>
                        <a:rPr lang="en-US" dirty="0" smtClean="0">
                          <a:latin typeface="Cambria Math" pitchFamily="18" charset="0"/>
                          <a:ea typeface="Cambria Math" pitchFamily="18" charset="0"/>
                        </a:rPr>
                        <a:t>Test Data</a:t>
                      </a:r>
                      <a:endParaRPr lang="en-US" dirty="0">
                        <a:latin typeface="Cambria Math" pitchFamily="18" charset="0"/>
                        <a:ea typeface="Cambria Math" pitchFamily="18" charset="0"/>
                      </a:endParaRPr>
                    </a:p>
                  </a:txBody>
                  <a:tcPr/>
                </a:tc>
              </a:tr>
              <a:tr h="370840">
                <a:tc>
                  <a:txBody>
                    <a:bodyPr/>
                    <a:lstStyle/>
                    <a:p>
                      <a:pPr algn="ctr"/>
                      <a:endParaRPr lang="en-US" dirty="0">
                        <a:latin typeface="Cambria Math" pitchFamily="18" charset="0"/>
                        <a:ea typeface="Cambria Math" pitchFamily="18" charset="0"/>
                      </a:endParaRPr>
                    </a:p>
                  </a:txBody>
                  <a:tcPr/>
                </a:tc>
                <a:tc>
                  <a:txBody>
                    <a:bodyPr/>
                    <a:lstStyle/>
                    <a:p>
                      <a:pPr algn="ctr"/>
                      <a:endParaRPr lang="en-US">
                        <a:latin typeface="Cambria Math" pitchFamily="18" charset="0"/>
                        <a:ea typeface="Cambria Math" pitchFamily="18" charset="0"/>
                      </a:endParaRPr>
                    </a:p>
                  </a:txBody>
                  <a:tcPr/>
                </a:tc>
                <a:tc>
                  <a:txBody>
                    <a:bodyPr/>
                    <a:lstStyle/>
                    <a:p>
                      <a:pPr algn="ctr"/>
                      <a:endParaRPr lang="en-US">
                        <a:latin typeface="Cambria Math" pitchFamily="18" charset="0"/>
                        <a:ea typeface="Cambria Math" pitchFamily="18" charset="0"/>
                      </a:endParaRPr>
                    </a:p>
                  </a:txBody>
                  <a:tcPr/>
                </a:tc>
                <a:tc>
                  <a:txBody>
                    <a:bodyPr/>
                    <a:lstStyle/>
                    <a:p>
                      <a:pPr algn="ctr"/>
                      <a:endParaRPr lang="en-US">
                        <a:latin typeface="Cambria Math" pitchFamily="18" charset="0"/>
                        <a:ea typeface="Cambria Math" pitchFamily="18" charset="0"/>
                      </a:endParaRPr>
                    </a:p>
                  </a:txBody>
                  <a:tcPr/>
                </a:tc>
              </a:tr>
              <a:tr h="370840">
                <a:tc>
                  <a:txBody>
                    <a:bodyPr/>
                    <a:lstStyle/>
                    <a:p>
                      <a:pPr algn="ctr"/>
                      <a:r>
                        <a:rPr lang="en-US" dirty="0" smtClean="0">
                          <a:latin typeface="Cambria Math" pitchFamily="18" charset="0"/>
                          <a:ea typeface="Cambria Math" pitchFamily="18" charset="0"/>
                        </a:rPr>
                        <a:t>Logistic Regression</a:t>
                      </a:r>
                      <a:endParaRPr lang="en-US" dirty="0">
                        <a:latin typeface="Cambria Math" pitchFamily="18" charset="0"/>
                        <a:ea typeface="Cambria Math" pitchFamily="18" charset="0"/>
                      </a:endParaRPr>
                    </a:p>
                  </a:txBody>
                  <a:tcPr/>
                </a:tc>
                <a:tc>
                  <a:txBody>
                    <a:bodyPr/>
                    <a:lstStyle/>
                    <a:p>
                      <a:pPr algn="ctr"/>
                      <a:r>
                        <a:rPr lang="en-US" dirty="0" smtClean="0">
                          <a:latin typeface="Cambria Math" pitchFamily="18" charset="0"/>
                          <a:ea typeface="Cambria Math" pitchFamily="18" charset="0"/>
                        </a:rPr>
                        <a:t>91</a:t>
                      </a:r>
                      <a:r>
                        <a:rPr lang="en-US" baseline="0" dirty="0" smtClean="0">
                          <a:latin typeface="Cambria Math" pitchFamily="18" charset="0"/>
                          <a:ea typeface="Cambria Math" pitchFamily="18" charset="0"/>
                        </a:rPr>
                        <a:t>%</a:t>
                      </a:r>
                      <a:endParaRPr lang="en-US" dirty="0" smtClean="0">
                        <a:latin typeface="Cambria Math" pitchFamily="18" charset="0"/>
                        <a:ea typeface="Cambria Math" pitchFamily="18" charset="0"/>
                      </a:endParaRPr>
                    </a:p>
                  </a:txBody>
                  <a:tcPr/>
                </a:tc>
                <a:tc>
                  <a:txBody>
                    <a:bodyPr/>
                    <a:lstStyle/>
                    <a:p>
                      <a:pPr algn="ctr"/>
                      <a:r>
                        <a:rPr lang="en-US" dirty="0" smtClean="0">
                          <a:latin typeface="Cambria Math" pitchFamily="18" charset="0"/>
                          <a:ea typeface="Cambria Math" pitchFamily="18" charset="0"/>
                        </a:rPr>
                        <a:t>91.5%</a:t>
                      </a:r>
                      <a:endParaRPr lang="en-US" dirty="0">
                        <a:latin typeface="Cambria Math" pitchFamily="18" charset="0"/>
                        <a:ea typeface="Cambria Math" pitchFamily="18" charset="0"/>
                      </a:endParaRPr>
                    </a:p>
                  </a:txBody>
                  <a:tcPr/>
                </a:tc>
                <a:tc>
                  <a:txBody>
                    <a:bodyPr/>
                    <a:lstStyle/>
                    <a:p>
                      <a:pPr algn="ctr"/>
                      <a:r>
                        <a:rPr lang="en-US" dirty="0" smtClean="0">
                          <a:latin typeface="Cambria Math" pitchFamily="18" charset="0"/>
                          <a:ea typeface="Cambria Math" pitchFamily="18" charset="0"/>
                        </a:rPr>
                        <a:t>91%</a:t>
                      </a:r>
                      <a:endParaRPr lang="en-US" dirty="0">
                        <a:latin typeface="Cambria Math" pitchFamily="18" charset="0"/>
                        <a:ea typeface="Cambria Math" pitchFamily="18" charset="0"/>
                      </a:endParaRPr>
                    </a:p>
                  </a:txBody>
                  <a:tcPr/>
                </a:tc>
              </a:tr>
              <a:tr h="370840">
                <a:tc>
                  <a:txBody>
                    <a:bodyPr/>
                    <a:lstStyle/>
                    <a:p>
                      <a:pPr algn="ctr"/>
                      <a:endParaRPr lang="en-US" dirty="0">
                        <a:latin typeface="Cambria Math" pitchFamily="18" charset="0"/>
                        <a:ea typeface="Cambria Math" pitchFamily="18" charset="0"/>
                      </a:endParaRPr>
                    </a:p>
                  </a:txBody>
                  <a:tcPr/>
                </a:tc>
                <a:tc>
                  <a:txBody>
                    <a:bodyPr/>
                    <a:lstStyle/>
                    <a:p>
                      <a:pPr algn="ctr"/>
                      <a:endParaRPr lang="en-US" dirty="0">
                        <a:latin typeface="Cambria Math" pitchFamily="18" charset="0"/>
                        <a:ea typeface="Cambria Math" pitchFamily="18" charset="0"/>
                      </a:endParaRPr>
                    </a:p>
                  </a:txBody>
                  <a:tcPr/>
                </a:tc>
                <a:tc>
                  <a:txBody>
                    <a:bodyPr/>
                    <a:lstStyle/>
                    <a:p>
                      <a:pPr algn="ctr"/>
                      <a:endParaRPr lang="en-US" dirty="0">
                        <a:latin typeface="Cambria Math" pitchFamily="18" charset="0"/>
                        <a:ea typeface="Cambria Math" pitchFamily="18" charset="0"/>
                      </a:endParaRPr>
                    </a:p>
                  </a:txBody>
                  <a:tcPr/>
                </a:tc>
                <a:tc>
                  <a:txBody>
                    <a:bodyPr/>
                    <a:lstStyle/>
                    <a:p>
                      <a:pPr algn="ctr"/>
                      <a:endParaRPr lang="en-US" dirty="0">
                        <a:latin typeface="Cambria Math" pitchFamily="18" charset="0"/>
                        <a:ea typeface="Cambria Math" pitchFamily="18" charset="0"/>
                      </a:endParaRPr>
                    </a:p>
                  </a:txBody>
                  <a:tcPr/>
                </a:tc>
              </a:tr>
              <a:tr h="370840">
                <a:tc>
                  <a:txBody>
                    <a:bodyPr/>
                    <a:lstStyle/>
                    <a:p>
                      <a:pPr algn="ctr"/>
                      <a:r>
                        <a:rPr lang="en-US" dirty="0" smtClean="0">
                          <a:latin typeface="Cambria Math" pitchFamily="18" charset="0"/>
                          <a:ea typeface="Cambria Math" pitchFamily="18" charset="0"/>
                        </a:rPr>
                        <a:t>SGD Model</a:t>
                      </a:r>
                      <a:endParaRPr lang="en-US" dirty="0">
                        <a:latin typeface="Cambria Math" pitchFamily="18" charset="0"/>
                        <a:ea typeface="Cambria Math" pitchFamily="18" charset="0"/>
                      </a:endParaRPr>
                    </a:p>
                  </a:txBody>
                  <a:tcPr/>
                </a:tc>
                <a:tc>
                  <a:txBody>
                    <a:bodyPr/>
                    <a:lstStyle/>
                    <a:p>
                      <a:pPr algn="ctr"/>
                      <a:r>
                        <a:rPr lang="en-US" dirty="0" smtClean="0">
                          <a:latin typeface="Cambria Math" pitchFamily="18" charset="0"/>
                          <a:ea typeface="Cambria Math" pitchFamily="18" charset="0"/>
                        </a:rPr>
                        <a:t>88.7%</a:t>
                      </a:r>
                      <a:endParaRPr lang="en-US" dirty="0">
                        <a:latin typeface="Cambria Math" pitchFamily="18" charset="0"/>
                        <a:ea typeface="Cambria Math" pitchFamily="18" charset="0"/>
                      </a:endParaRPr>
                    </a:p>
                  </a:txBody>
                  <a:tcPr/>
                </a:tc>
                <a:tc>
                  <a:txBody>
                    <a:bodyPr/>
                    <a:lstStyle/>
                    <a:p>
                      <a:pPr algn="ctr"/>
                      <a:r>
                        <a:rPr lang="en-US" dirty="0" smtClean="0">
                          <a:latin typeface="Cambria Math" pitchFamily="18" charset="0"/>
                          <a:ea typeface="Cambria Math" pitchFamily="18" charset="0"/>
                        </a:rPr>
                        <a:t>89.1%</a:t>
                      </a:r>
                      <a:endParaRPr lang="en-US" dirty="0">
                        <a:latin typeface="Cambria Math" pitchFamily="18" charset="0"/>
                        <a:ea typeface="Cambria Math" pitchFamily="18" charset="0"/>
                      </a:endParaRPr>
                    </a:p>
                  </a:txBody>
                  <a:tcPr/>
                </a:tc>
                <a:tc>
                  <a:txBody>
                    <a:bodyPr/>
                    <a:lstStyle/>
                    <a:p>
                      <a:pPr algn="ctr"/>
                      <a:r>
                        <a:rPr lang="en-US" dirty="0" smtClean="0">
                          <a:latin typeface="Cambria Math" pitchFamily="18" charset="0"/>
                          <a:ea typeface="Cambria Math" pitchFamily="18" charset="0"/>
                        </a:rPr>
                        <a:t>88.4%</a:t>
                      </a:r>
                      <a:endParaRPr lang="en-US" dirty="0">
                        <a:latin typeface="Cambria Math" pitchFamily="18" charset="0"/>
                        <a:ea typeface="Cambria Math" pitchFamily="18" charset="0"/>
                      </a:endParaRPr>
                    </a:p>
                  </a:txBody>
                  <a:tcPr/>
                </a:tc>
              </a:tr>
              <a:tr h="370840">
                <a:tc>
                  <a:txBody>
                    <a:bodyPr/>
                    <a:lstStyle/>
                    <a:p>
                      <a:pPr algn="ctr"/>
                      <a:endParaRPr lang="en-US" dirty="0">
                        <a:latin typeface="Cambria Math" pitchFamily="18" charset="0"/>
                        <a:ea typeface="Cambria Math" pitchFamily="18" charset="0"/>
                      </a:endParaRPr>
                    </a:p>
                  </a:txBody>
                  <a:tcPr/>
                </a:tc>
                <a:tc>
                  <a:txBody>
                    <a:bodyPr/>
                    <a:lstStyle/>
                    <a:p>
                      <a:pPr algn="ctr"/>
                      <a:endParaRPr lang="en-US" dirty="0">
                        <a:latin typeface="Cambria Math" pitchFamily="18" charset="0"/>
                        <a:ea typeface="Cambria Math" pitchFamily="18" charset="0"/>
                      </a:endParaRPr>
                    </a:p>
                  </a:txBody>
                  <a:tcPr/>
                </a:tc>
                <a:tc>
                  <a:txBody>
                    <a:bodyPr/>
                    <a:lstStyle/>
                    <a:p>
                      <a:pPr algn="ctr"/>
                      <a:endParaRPr lang="en-US" dirty="0">
                        <a:latin typeface="Cambria Math" pitchFamily="18" charset="0"/>
                        <a:ea typeface="Cambria Math" pitchFamily="18" charset="0"/>
                      </a:endParaRPr>
                    </a:p>
                  </a:txBody>
                  <a:tcPr/>
                </a:tc>
                <a:tc>
                  <a:txBody>
                    <a:bodyPr/>
                    <a:lstStyle/>
                    <a:p>
                      <a:pPr algn="ctr"/>
                      <a:endParaRPr lang="en-US" dirty="0">
                        <a:latin typeface="Cambria Math" pitchFamily="18" charset="0"/>
                        <a:ea typeface="Cambria Math" pitchFamily="18" charset="0"/>
                      </a:endParaRPr>
                    </a:p>
                  </a:txBody>
                  <a:tcPr/>
                </a:tc>
              </a:tr>
              <a:tr h="370840">
                <a:tc>
                  <a:txBody>
                    <a:bodyPr/>
                    <a:lstStyle/>
                    <a:p>
                      <a:pPr algn="ctr"/>
                      <a:r>
                        <a:rPr lang="en-US" dirty="0" smtClean="0">
                          <a:latin typeface="Cambria Math" pitchFamily="18" charset="0"/>
                          <a:ea typeface="Cambria Math" pitchFamily="18" charset="0"/>
                        </a:rPr>
                        <a:t>MLP Model</a:t>
                      </a:r>
                      <a:endParaRPr lang="en-US" dirty="0">
                        <a:latin typeface="Cambria Math" pitchFamily="18" charset="0"/>
                        <a:ea typeface="Cambria Math" pitchFamily="18" charset="0"/>
                      </a:endParaRPr>
                    </a:p>
                  </a:txBody>
                  <a:tcPr/>
                </a:tc>
                <a:tc>
                  <a:txBody>
                    <a:bodyPr/>
                    <a:lstStyle/>
                    <a:p>
                      <a:pPr algn="ctr"/>
                      <a:r>
                        <a:rPr lang="en-US" dirty="0" smtClean="0">
                          <a:latin typeface="Cambria Math" pitchFamily="18" charset="0"/>
                          <a:ea typeface="Cambria Math" pitchFamily="18" charset="0"/>
                        </a:rPr>
                        <a:t>96.7%</a:t>
                      </a:r>
                      <a:endParaRPr lang="en-US" dirty="0">
                        <a:latin typeface="Cambria Math" pitchFamily="18" charset="0"/>
                        <a:ea typeface="Cambria Math" pitchFamily="18" charset="0"/>
                      </a:endParaRPr>
                    </a:p>
                  </a:txBody>
                  <a:tcPr/>
                </a:tc>
                <a:tc>
                  <a:txBody>
                    <a:bodyPr/>
                    <a:lstStyle/>
                    <a:p>
                      <a:pPr algn="ctr"/>
                      <a:r>
                        <a:rPr lang="en-US" dirty="0" smtClean="0">
                          <a:latin typeface="Cambria Math" pitchFamily="18" charset="0"/>
                          <a:ea typeface="Cambria Math" pitchFamily="18" charset="0"/>
                        </a:rPr>
                        <a:t>90.1%</a:t>
                      </a:r>
                      <a:endParaRPr lang="en-US" dirty="0">
                        <a:latin typeface="Cambria Math" pitchFamily="18" charset="0"/>
                        <a:ea typeface="Cambria Math" pitchFamily="18" charset="0"/>
                      </a:endParaRPr>
                    </a:p>
                  </a:txBody>
                  <a:tcPr/>
                </a:tc>
                <a:tc>
                  <a:txBody>
                    <a:bodyPr/>
                    <a:lstStyle/>
                    <a:p>
                      <a:pPr algn="ctr"/>
                      <a:r>
                        <a:rPr lang="en-US" dirty="0" smtClean="0">
                          <a:latin typeface="Cambria Math" pitchFamily="18" charset="0"/>
                          <a:ea typeface="Cambria Math" pitchFamily="18" charset="0"/>
                        </a:rPr>
                        <a:t>90.1%</a:t>
                      </a:r>
                      <a:endParaRPr lang="en-US" dirty="0">
                        <a:latin typeface="Cambria Math" pitchFamily="18" charset="0"/>
                        <a:ea typeface="Cambria Math" pitchFamily="18" charset="0"/>
                      </a:endParaRPr>
                    </a:p>
                  </a:txBody>
                  <a:tcPr/>
                </a:tc>
              </a:tr>
            </a:tbl>
          </a:graphicData>
        </a:graphic>
      </p:graphicFrame>
    </p:spTree>
    <p:extLst>
      <p:ext uri="{BB962C8B-B14F-4D97-AF65-F5344CB8AC3E}">
        <p14:creationId xmlns:p14="http://schemas.microsoft.com/office/powerpoint/2010/main" val="38435124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37675" y="1371601"/>
            <a:ext cx="8077200" cy="1015663"/>
          </a:xfrm>
          <a:prstGeom prst="rect">
            <a:avLst/>
          </a:prstGeom>
          <a:noFill/>
        </p:spPr>
        <p:txBody>
          <a:bodyPr wrap="square" rtlCol="0">
            <a:spAutoFit/>
          </a:bodyPr>
          <a:lstStyle/>
          <a:p>
            <a:r>
              <a:rPr lang="en-US" sz="2000" dirty="0" smtClean="0">
                <a:latin typeface="Cambria" pitchFamily="18" charset="0"/>
                <a:ea typeface="Cambria" pitchFamily="18" charset="0"/>
              </a:rPr>
              <a:t>In this project I will demonstrate how to build a model Predicting client subscribing or not to a term deposit. For that I will use the following steps-</a:t>
            </a:r>
            <a:endParaRPr lang="en-US" sz="2000" dirty="0">
              <a:latin typeface="Cambria" pitchFamily="18" charset="0"/>
              <a:ea typeface="Cambria" pitchFamily="18" charset="0"/>
            </a:endParaRPr>
          </a:p>
        </p:txBody>
      </p:sp>
      <p:sp>
        <p:nvSpPr>
          <p:cNvPr id="8" name="TextBox 7"/>
          <p:cNvSpPr txBox="1"/>
          <p:nvPr/>
        </p:nvSpPr>
        <p:spPr>
          <a:xfrm>
            <a:off x="637675" y="609600"/>
            <a:ext cx="3124200" cy="584775"/>
          </a:xfrm>
          <a:prstGeom prst="rect">
            <a:avLst/>
          </a:prstGeom>
          <a:noFill/>
        </p:spPr>
        <p:txBody>
          <a:bodyPr wrap="square" rtlCol="0">
            <a:spAutoFit/>
          </a:bodyPr>
          <a:lstStyle/>
          <a:p>
            <a:r>
              <a:rPr lang="en-US" sz="3200" b="1" dirty="0" smtClean="0">
                <a:latin typeface="Cambria" pitchFamily="18" charset="0"/>
                <a:ea typeface="Cambria" pitchFamily="18" charset="0"/>
              </a:rPr>
              <a:t>Introduction</a:t>
            </a:r>
            <a:endParaRPr lang="en-US" sz="3200" b="1" dirty="0">
              <a:latin typeface="Cambria" pitchFamily="18" charset="0"/>
              <a:ea typeface="Cambria" pitchFamily="18" charset="0"/>
            </a:endParaRPr>
          </a:p>
        </p:txBody>
      </p:sp>
      <p:sp>
        <p:nvSpPr>
          <p:cNvPr id="9" name="TextBox 8"/>
          <p:cNvSpPr txBox="1"/>
          <p:nvPr/>
        </p:nvSpPr>
        <p:spPr>
          <a:xfrm>
            <a:off x="914400" y="2438401"/>
            <a:ext cx="6477000" cy="3785652"/>
          </a:xfrm>
          <a:prstGeom prst="rect">
            <a:avLst/>
          </a:prstGeom>
          <a:noFill/>
        </p:spPr>
        <p:txBody>
          <a:bodyPr wrap="square" rtlCol="0">
            <a:spAutoFit/>
          </a:bodyPr>
          <a:lstStyle/>
          <a:p>
            <a:pPr marL="285750" indent="-285750">
              <a:buFont typeface="Arial" pitchFamily="34" charset="0"/>
              <a:buChar char="•"/>
            </a:pPr>
            <a:r>
              <a:rPr lang="en-US" sz="2000" dirty="0" smtClean="0">
                <a:latin typeface="Cambria Math" pitchFamily="18" charset="0"/>
                <a:ea typeface="Cambria Math" pitchFamily="18" charset="0"/>
              </a:rPr>
              <a:t>Project definition </a:t>
            </a:r>
          </a:p>
          <a:p>
            <a:pPr marL="285750" indent="-285750">
              <a:buFont typeface="Arial" pitchFamily="34" charset="0"/>
              <a:buChar char="•"/>
            </a:pPr>
            <a:endParaRPr lang="en-US" sz="2000" dirty="0" smtClean="0">
              <a:latin typeface="Cambria Math" pitchFamily="18" charset="0"/>
              <a:ea typeface="Cambria Math" pitchFamily="18" charset="0"/>
            </a:endParaRPr>
          </a:p>
          <a:p>
            <a:pPr marL="285750" indent="-285750">
              <a:buFont typeface="Arial" pitchFamily="34" charset="0"/>
              <a:buChar char="•"/>
            </a:pPr>
            <a:r>
              <a:rPr lang="en-US" sz="2000" dirty="0" smtClean="0">
                <a:latin typeface="Cambria Math" pitchFamily="18" charset="0"/>
                <a:ea typeface="Cambria Math" pitchFamily="18" charset="0"/>
              </a:rPr>
              <a:t>Data exploration </a:t>
            </a:r>
          </a:p>
          <a:p>
            <a:pPr marL="285750" indent="-285750">
              <a:buFont typeface="Arial" pitchFamily="34" charset="0"/>
              <a:buChar char="•"/>
            </a:pPr>
            <a:endParaRPr lang="en-US" sz="2000" dirty="0" smtClean="0">
              <a:latin typeface="Cambria Math" pitchFamily="18" charset="0"/>
              <a:ea typeface="Cambria Math" pitchFamily="18" charset="0"/>
            </a:endParaRPr>
          </a:p>
          <a:p>
            <a:pPr marL="285750" indent="-285750">
              <a:buFont typeface="Arial" pitchFamily="34" charset="0"/>
              <a:buChar char="•"/>
            </a:pPr>
            <a:r>
              <a:rPr lang="en-US" sz="2000" dirty="0" smtClean="0">
                <a:latin typeface="Cambria Math" pitchFamily="18" charset="0"/>
                <a:ea typeface="Cambria Math" pitchFamily="18" charset="0"/>
              </a:rPr>
              <a:t>Feature engineering</a:t>
            </a:r>
          </a:p>
          <a:p>
            <a:pPr marL="285750" indent="-285750">
              <a:buFont typeface="Arial" pitchFamily="34" charset="0"/>
              <a:buChar char="•"/>
            </a:pPr>
            <a:endParaRPr lang="en-US" sz="2000" dirty="0">
              <a:latin typeface="Cambria Math" pitchFamily="18" charset="0"/>
              <a:ea typeface="Cambria Math" pitchFamily="18" charset="0"/>
            </a:endParaRPr>
          </a:p>
          <a:p>
            <a:pPr marL="285750" indent="-285750">
              <a:buFont typeface="Arial" pitchFamily="34" charset="0"/>
              <a:buChar char="•"/>
            </a:pPr>
            <a:r>
              <a:rPr lang="en-US" sz="2000" dirty="0" smtClean="0">
                <a:latin typeface="Cambria Math" pitchFamily="18" charset="0"/>
                <a:ea typeface="Cambria Math" pitchFamily="18" charset="0"/>
              </a:rPr>
              <a:t>Building of train/validation/test sample</a:t>
            </a:r>
          </a:p>
          <a:p>
            <a:pPr marL="285750" indent="-285750">
              <a:buFont typeface="Arial" pitchFamily="34" charset="0"/>
              <a:buChar char="•"/>
            </a:pPr>
            <a:endParaRPr lang="en-US" sz="2000" dirty="0">
              <a:latin typeface="Cambria Math" pitchFamily="18" charset="0"/>
              <a:ea typeface="Cambria Math" pitchFamily="18" charset="0"/>
            </a:endParaRPr>
          </a:p>
          <a:p>
            <a:pPr marL="285750" indent="-285750">
              <a:buFont typeface="Arial" pitchFamily="34" charset="0"/>
              <a:buChar char="•"/>
            </a:pPr>
            <a:r>
              <a:rPr lang="en-US" sz="2000" dirty="0" smtClean="0">
                <a:latin typeface="Cambria Math" pitchFamily="18" charset="0"/>
                <a:ea typeface="Cambria Math" pitchFamily="18" charset="0"/>
              </a:rPr>
              <a:t>Model selection </a:t>
            </a:r>
          </a:p>
          <a:p>
            <a:pPr marL="285750" indent="-285750">
              <a:buFont typeface="Arial" pitchFamily="34" charset="0"/>
              <a:buChar char="•"/>
            </a:pPr>
            <a:endParaRPr lang="en-US" sz="2000" dirty="0">
              <a:latin typeface="Cambria Math" pitchFamily="18" charset="0"/>
              <a:ea typeface="Cambria Math" pitchFamily="18" charset="0"/>
            </a:endParaRPr>
          </a:p>
          <a:p>
            <a:pPr marL="285750" indent="-285750">
              <a:buFont typeface="Arial" pitchFamily="34" charset="0"/>
              <a:buChar char="•"/>
            </a:pPr>
            <a:r>
              <a:rPr lang="en-US" sz="2000" dirty="0" smtClean="0">
                <a:latin typeface="Cambria Math" pitchFamily="18" charset="0"/>
                <a:ea typeface="Cambria Math" pitchFamily="18" charset="0"/>
              </a:rPr>
              <a:t>Model Evaluation</a:t>
            </a:r>
          </a:p>
          <a:p>
            <a:pPr marL="285750" indent="-285750">
              <a:buFont typeface="Arial" pitchFamily="34" charset="0"/>
              <a:buChar char="•"/>
            </a:pPr>
            <a:endParaRPr lang="en-US" sz="2000" dirty="0" smtClean="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8127D079-8494-4219-8B0D-5CEFF47F53B8}" type="slidenum">
              <a:rPr lang="en-US" smtClean="0"/>
              <a:t>3</a:t>
            </a:fld>
            <a:endParaRPr lang="en-US"/>
          </a:p>
        </p:txBody>
      </p:sp>
      <p:sp>
        <p:nvSpPr>
          <p:cNvPr id="5" name="Date Placeholder 4"/>
          <p:cNvSpPr>
            <a:spLocks noGrp="1"/>
          </p:cNvSpPr>
          <p:nvPr>
            <p:ph type="dt" sz="half" idx="10"/>
          </p:nvPr>
        </p:nvSpPr>
        <p:spPr/>
        <p:txBody>
          <a:bodyPr/>
          <a:lstStyle/>
          <a:p>
            <a:fld id="{F37040E7-0227-4A8E-8BB8-F7501E6EB109}" type="datetime1">
              <a:rPr lang="en-US" smtClean="0"/>
              <a:t>11/14/2021</a:t>
            </a:fld>
            <a:endParaRPr lang="en-US"/>
          </a:p>
        </p:txBody>
      </p:sp>
      <p:sp>
        <p:nvSpPr>
          <p:cNvPr id="6" name="Footer Placeholder 5"/>
          <p:cNvSpPr>
            <a:spLocks noGrp="1"/>
          </p:cNvSpPr>
          <p:nvPr>
            <p:ph type="ftr" sz="quarter" idx="11"/>
          </p:nvPr>
        </p:nvSpPr>
        <p:spPr/>
        <p:txBody>
          <a:bodyPr/>
          <a:lstStyle/>
          <a:p>
            <a:r>
              <a:rPr lang="en-US" smtClean="0"/>
              <a:t>ML Mini Project </a:t>
            </a:r>
            <a:endParaRPr lang="en-US"/>
          </a:p>
        </p:txBody>
      </p:sp>
    </p:spTree>
    <p:extLst>
      <p:ext uri="{BB962C8B-B14F-4D97-AF65-F5344CB8AC3E}">
        <p14:creationId xmlns:p14="http://schemas.microsoft.com/office/powerpoint/2010/main" val="2201857639"/>
      </p:ext>
    </p:extLst>
  </p:cSld>
  <p:clrMapOvr>
    <a:masterClrMapping/>
  </p:clrMapOvr>
  <mc:AlternateContent xmlns:mc="http://schemas.openxmlformats.org/markup-compatibility/2006">
    <mc:Choice xmlns:p14="http://schemas.microsoft.com/office/powerpoint/2010/main" Requires="p14">
      <p:transition spd="slow" p14:dur="2000" advTm="1317"/>
    </mc:Choice>
    <mc:Fallback>
      <p:transition spd="slow" advTm="1317"/>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0C6D54-FA57-4A51-A7A8-EFF05D2CD6E4}" type="datetime1">
              <a:rPr lang="en-US" smtClean="0"/>
              <a:t>11/14/2021</a:t>
            </a:fld>
            <a:endParaRPr lang="en-US"/>
          </a:p>
        </p:txBody>
      </p:sp>
      <p:sp>
        <p:nvSpPr>
          <p:cNvPr id="3" name="Footer Placeholder 2"/>
          <p:cNvSpPr>
            <a:spLocks noGrp="1"/>
          </p:cNvSpPr>
          <p:nvPr>
            <p:ph type="ftr" sz="quarter" idx="11"/>
          </p:nvPr>
        </p:nvSpPr>
        <p:spPr/>
        <p:txBody>
          <a:bodyPr/>
          <a:lstStyle/>
          <a:p>
            <a:r>
              <a:rPr lang="en-US" smtClean="0"/>
              <a:t>ML Mini Project </a:t>
            </a:r>
            <a:endParaRPr lang="en-US"/>
          </a:p>
        </p:txBody>
      </p:sp>
      <p:sp>
        <p:nvSpPr>
          <p:cNvPr id="4" name="Slide Number Placeholder 3"/>
          <p:cNvSpPr>
            <a:spLocks noGrp="1"/>
          </p:cNvSpPr>
          <p:nvPr>
            <p:ph type="sldNum" sz="quarter" idx="12"/>
          </p:nvPr>
        </p:nvSpPr>
        <p:spPr/>
        <p:txBody>
          <a:bodyPr/>
          <a:lstStyle/>
          <a:p>
            <a:fld id="{8127D079-8494-4219-8B0D-5CEFF47F53B8}" type="slidenum">
              <a:rPr lang="en-US" smtClean="0"/>
              <a:t>30</a:t>
            </a:fld>
            <a:endParaRPr lang="en-US"/>
          </a:p>
        </p:txBody>
      </p:sp>
      <p:sp>
        <p:nvSpPr>
          <p:cNvPr id="5" name="TextBox 4"/>
          <p:cNvSpPr txBox="1"/>
          <p:nvPr/>
        </p:nvSpPr>
        <p:spPr>
          <a:xfrm>
            <a:off x="685800" y="914400"/>
            <a:ext cx="7696200" cy="4585871"/>
          </a:xfrm>
          <a:prstGeom prst="rect">
            <a:avLst/>
          </a:prstGeom>
          <a:noFill/>
        </p:spPr>
        <p:txBody>
          <a:bodyPr wrap="square" rtlCol="0">
            <a:spAutoFit/>
          </a:bodyPr>
          <a:lstStyle/>
          <a:p>
            <a:r>
              <a:rPr lang="en-US" sz="3600" b="1" dirty="0" smtClean="0">
                <a:latin typeface="Cambria Math" pitchFamily="18" charset="0"/>
                <a:ea typeface="Cambria Math" pitchFamily="18" charset="0"/>
              </a:rPr>
              <a:t>Conclusion </a:t>
            </a:r>
          </a:p>
          <a:p>
            <a:endParaRPr lang="en-US" sz="3600" b="1" dirty="0">
              <a:latin typeface="Cambria Math" pitchFamily="18" charset="0"/>
              <a:ea typeface="Cambria Math" pitchFamily="18" charset="0"/>
            </a:endParaRPr>
          </a:p>
          <a:p>
            <a:pPr marL="342900" indent="-342900">
              <a:buFontTx/>
              <a:buChar char="-"/>
            </a:pPr>
            <a:r>
              <a:rPr lang="en-US" sz="2000" dirty="0" smtClean="0">
                <a:latin typeface="Cambria Math" pitchFamily="18" charset="0"/>
                <a:ea typeface="Cambria Math" pitchFamily="18" charset="0"/>
              </a:rPr>
              <a:t>Through </a:t>
            </a:r>
            <a:r>
              <a:rPr lang="en-US" sz="2000" dirty="0">
                <a:latin typeface="Cambria Math" pitchFamily="18" charset="0"/>
                <a:ea typeface="Cambria Math" pitchFamily="18" charset="0"/>
              </a:rPr>
              <a:t>this project, we created a machine learning model that is able to predict how likely clients will subscribe to a bank term deposit</a:t>
            </a:r>
            <a:r>
              <a:rPr lang="en-US" sz="2000" dirty="0" smtClean="0">
                <a:latin typeface="Cambria Math" pitchFamily="18" charset="0"/>
                <a:ea typeface="Cambria Math" pitchFamily="18" charset="0"/>
              </a:rPr>
              <a:t>.</a:t>
            </a:r>
          </a:p>
          <a:p>
            <a:pPr marL="342900" indent="-342900">
              <a:buFontTx/>
              <a:buChar char="-"/>
            </a:pPr>
            <a:endParaRPr lang="en-US" sz="2000" dirty="0">
              <a:latin typeface="Cambria Math" pitchFamily="18" charset="0"/>
              <a:ea typeface="Cambria Math" pitchFamily="18" charset="0"/>
            </a:endParaRPr>
          </a:p>
          <a:p>
            <a:pPr marL="342900" indent="-342900">
              <a:buFontTx/>
              <a:buChar char="-"/>
            </a:pPr>
            <a:r>
              <a:rPr lang="en-US" sz="2000" dirty="0">
                <a:latin typeface="Cambria Math" pitchFamily="18" charset="0"/>
                <a:ea typeface="Cambria Math" pitchFamily="18" charset="0"/>
              </a:rPr>
              <a:t>The best model was </a:t>
            </a:r>
            <a:r>
              <a:rPr lang="en-US" sz="2000" dirty="0" smtClean="0">
                <a:latin typeface="Cambria Math" pitchFamily="18" charset="0"/>
                <a:ea typeface="Cambria Math" pitchFamily="18" charset="0"/>
              </a:rPr>
              <a:t>Logistic regression model. </a:t>
            </a:r>
            <a:r>
              <a:rPr lang="en-US" sz="2000" dirty="0">
                <a:latin typeface="Cambria Math" pitchFamily="18" charset="0"/>
                <a:ea typeface="Cambria Math" pitchFamily="18" charset="0"/>
              </a:rPr>
              <a:t>The model's performance is </a:t>
            </a:r>
            <a:r>
              <a:rPr lang="en-US" sz="2000" dirty="0" smtClean="0">
                <a:latin typeface="Cambria Math" pitchFamily="18" charset="0"/>
                <a:ea typeface="Cambria Math" pitchFamily="18" charset="0"/>
              </a:rPr>
              <a:t>91%. That is highest among all compare to other machine Learning model.</a:t>
            </a:r>
          </a:p>
          <a:p>
            <a:pPr marL="342900" indent="-342900">
              <a:buFontTx/>
              <a:buChar char="-"/>
            </a:pPr>
            <a:endParaRPr lang="en-US" sz="2000" dirty="0">
              <a:latin typeface="Cambria Math" pitchFamily="18" charset="0"/>
              <a:ea typeface="Cambria Math" pitchFamily="18" charset="0"/>
            </a:endParaRPr>
          </a:p>
          <a:p>
            <a:pPr marL="342900" indent="-342900">
              <a:buFontTx/>
              <a:buChar char="-"/>
            </a:pPr>
            <a:r>
              <a:rPr lang="en-US" sz="2000" dirty="0" smtClean="0">
                <a:latin typeface="Cambria Math" pitchFamily="18" charset="0"/>
                <a:ea typeface="Cambria Math" pitchFamily="18" charset="0"/>
              </a:rPr>
              <a:t>So, We </a:t>
            </a:r>
            <a:r>
              <a:rPr lang="en-US" sz="2000" dirty="0">
                <a:latin typeface="Cambria Math" pitchFamily="18" charset="0"/>
                <a:ea typeface="Cambria Math" pitchFamily="18" charset="0"/>
              </a:rPr>
              <a:t>should focus on targeting customers with high </a:t>
            </a:r>
            <a:r>
              <a:rPr lang="en-US" sz="2000" dirty="0" err="1">
                <a:latin typeface="Cambria Math" pitchFamily="18" charset="0"/>
                <a:ea typeface="Cambria Math" pitchFamily="18" charset="0"/>
              </a:rPr>
              <a:t>cons.price.idx</a:t>
            </a:r>
            <a:r>
              <a:rPr lang="en-US" sz="2000" dirty="0">
                <a:latin typeface="Cambria Math" pitchFamily="18" charset="0"/>
                <a:ea typeface="Cambria Math" pitchFamily="18" charset="0"/>
              </a:rPr>
              <a:t> (consumer price index</a:t>
            </a:r>
            <a:r>
              <a:rPr lang="en-US" sz="2000" dirty="0" smtClean="0">
                <a:latin typeface="Cambria Math" pitchFamily="18" charset="0"/>
                <a:ea typeface="Cambria Math" pitchFamily="18" charset="0"/>
              </a:rPr>
              <a:t>) as </a:t>
            </a:r>
            <a:r>
              <a:rPr lang="en-US" sz="2000" dirty="0">
                <a:latin typeface="Cambria Math" pitchFamily="18" charset="0"/>
                <a:ea typeface="Cambria Math" pitchFamily="18" charset="0"/>
              </a:rPr>
              <a:t>they are high importance features for the </a:t>
            </a:r>
            <a:r>
              <a:rPr lang="en-US" sz="2000" dirty="0" smtClean="0">
                <a:latin typeface="Cambria Math" pitchFamily="18" charset="0"/>
                <a:ea typeface="Cambria Math" pitchFamily="18" charset="0"/>
              </a:rPr>
              <a:t>model.</a:t>
            </a:r>
            <a:endParaRPr lang="en-US" sz="2000" dirty="0">
              <a:latin typeface="Cambria Math" pitchFamily="18" charset="0"/>
              <a:ea typeface="Cambria Math" pitchFamily="18" charset="0"/>
            </a:endParaRPr>
          </a:p>
        </p:txBody>
      </p:sp>
    </p:spTree>
    <p:extLst>
      <p:ext uri="{BB962C8B-B14F-4D97-AF65-F5344CB8AC3E}">
        <p14:creationId xmlns:p14="http://schemas.microsoft.com/office/powerpoint/2010/main" val="343436668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838200"/>
            <a:ext cx="7696200" cy="5139869"/>
          </a:xfrm>
          <a:prstGeom prst="rect">
            <a:avLst/>
          </a:prstGeom>
          <a:noFill/>
        </p:spPr>
        <p:txBody>
          <a:bodyPr wrap="square" rtlCol="0">
            <a:spAutoFit/>
          </a:bodyPr>
          <a:lstStyle/>
          <a:p>
            <a:r>
              <a:rPr lang="en-US" sz="2800" b="1" dirty="0" smtClean="0">
                <a:latin typeface="Cambria Math" pitchFamily="18" charset="0"/>
                <a:ea typeface="Cambria Math" pitchFamily="18" charset="0"/>
              </a:rPr>
              <a:t>Relevant Information :</a:t>
            </a:r>
            <a:endParaRPr lang="en-US" dirty="0" smtClean="0">
              <a:latin typeface="Cambria Math" pitchFamily="18" charset="0"/>
              <a:ea typeface="Cambria Math" pitchFamily="18" charset="0"/>
            </a:endParaRPr>
          </a:p>
          <a:p>
            <a:r>
              <a:rPr lang="en-US" dirty="0" smtClean="0">
                <a:latin typeface="Cambria Math" pitchFamily="18" charset="0"/>
                <a:ea typeface="Cambria Math" pitchFamily="18" charset="0"/>
              </a:rPr>
              <a:t>                                                               </a:t>
            </a:r>
            <a:r>
              <a:rPr lang="en-US" sz="2000" dirty="0" smtClean="0">
                <a:latin typeface="Cambria Math" pitchFamily="18" charset="0"/>
                <a:ea typeface="Cambria Math" pitchFamily="18" charset="0"/>
              </a:rPr>
              <a:t>The data is related with direct marketing campaigns of a </a:t>
            </a:r>
            <a:r>
              <a:rPr lang="en-US" sz="2000" dirty="0" err="1" smtClean="0">
                <a:latin typeface="Cambria Math" pitchFamily="18" charset="0"/>
                <a:ea typeface="Cambria Math" pitchFamily="18" charset="0"/>
              </a:rPr>
              <a:t>portugues</a:t>
            </a:r>
            <a:r>
              <a:rPr lang="en-US" sz="2000" dirty="0" smtClean="0">
                <a:latin typeface="Cambria Math" pitchFamily="18" charset="0"/>
                <a:ea typeface="Cambria Math" pitchFamily="18" charset="0"/>
              </a:rPr>
              <a:t> </a:t>
            </a:r>
            <a:r>
              <a:rPr lang="en-US" sz="2000" dirty="0" smtClean="0">
                <a:latin typeface="Cambria Math" pitchFamily="18" charset="0"/>
                <a:ea typeface="Cambria Math" pitchFamily="18" charset="0"/>
              </a:rPr>
              <a:t>banking institution. The marketing companies were based on phone calls. More than one contact were required, in order to access if the product (term of deposit) would be (or not) subscribed.</a:t>
            </a:r>
          </a:p>
          <a:p>
            <a:endParaRPr lang="en-US" dirty="0">
              <a:latin typeface="Cambria Math" pitchFamily="18" charset="0"/>
              <a:ea typeface="Cambria Math" pitchFamily="18" charset="0"/>
            </a:endParaRPr>
          </a:p>
          <a:p>
            <a:endParaRPr lang="en-US" dirty="0" smtClean="0">
              <a:latin typeface="Cambria Math" pitchFamily="18" charset="0"/>
              <a:ea typeface="Cambria Math" pitchFamily="18" charset="0"/>
            </a:endParaRPr>
          </a:p>
          <a:p>
            <a:r>
              <a:rPr lang="en-US" sz="2400" b="1" dirty="0">
                <a:latin typeface="Cambria Math" pitchFamily="18" charset="0"/>
                <a:ea typeface="Cambria Math" pitchFamily="18" charset="0"/>
              </a:rPr>
              <a:t>Project definition :  </a:t>
            </a:r>
          </a:p>
          <a:p>
            <a:r>
              <a:rPr lang="en-US" sz="2400" b="1" dirty="0">
                <a:latin typeface="Cambria Math" pitchFamily="18" charset="0"/>
                <a:ea typeface="Cambria Math" pitchFamily="18" charset="0"/>
              </a:rPr>
              <a:t>                                    </a:t>
            </a:r>
            <a:r>
              <a:rPr lang="en-US" sz="2000" dirty="0">
                <a:latin typeface="Cambria Math" pitchFamily="18" charset="0"/>
                <a:ea typeface="Cambria Math" pitchFamily="18" charset="0"/>
              </a:rPr>
              <a:t>Predict if a client will subscribe (yes / not) to a term deposit. This is defined as a classification problem because either the client will subscribe the term or  will not subscribe so we can say that it is classification problem that has two class yes or no(1/0).</a:t>
            </a:r>
          </a:p>
          <a:p>
            <a:endParaRPr lang="en-US" dirty="0">
              <a:latin typeface="Cambria Math" pitchFamily="18" charset="0"/>
              <a:ea typeface="Cambria Math" pitchFamily="18" charset="0"/>
            </a:endParaRPr>
          </a:p>
          <a:p>
            <a:endParaRPr lang="en-US" dirty="0">
              <a:latin typeface="Cambria Math" pitchFamily="18" charset="0"/>
              <a:ea typeface="Cambria Math" pitchFamily="18" charset="0"/>
            </a:endParaRPr>
          </a:p>
        </p:txBody>
      </p:sp>
      <p:sp>
        <p:nvSpPr>
          <p:cNvPr id="5" name="Slide Number Placeholder 4"/>
          <p:cNvSpPr>
            <a:spLocks noGrp="1"/>
          </p:cNvSpPr>
          <p:nvPr>
            <p:ph type="sldNum" sz="quarter" idx="12"/>
          </p:nvPr>
        </p:nvSpPr>
        <p:spPr/>
        <p:txBody>
          <a:bodyPr/>
          <a:lstStyle/>
          <a:p>
            <a:fld id="{8127D079-8494-4219-8B0D-5CEFF47F53B8}" type="slidenum">
              <a:rPr lang="en-US" smtClean="0"/>
              <a:t>4</a:t>
            </a:fld>
            <a:endParaRPr lang="en-US"/>
          </a:p>
        </p:txBody>
      </p:sp>
      <p:sp>
        <p:nvSpPr>
          <p:cNvPr id="6" name="Date Placeholder 5"/>
          <p:cNvSpPr>
            <a:spLocks noGrp="1"/>
          </p:cNvSpPr>
          <p:nvPr>
            <p:ph type="dt" sz="half" idx="10"/>
          </p:nvPr>
        </p:nvSpPr>
        <p:spPr/>
        <p:txBody>
          <a:bodyPr/>
          <a:lstStyle/>
          <a:p>
            <a:fld id="{0022B8BC-E6FB-4322-8F15-98F8230B2242}" type="datetime1">
              <a:rPr lang="en-US" smtClean="0"/>
              <a:t>11/14/2021</a:t>
            </a:fld>
            <a:endParaRPr lang="en-US"/>
          </a:p>
        </p:txBody>
      </p:sp>
      <p:sp>
        <p:nvSpPr>
          <p:cNvPr id="7" name="Footer Placeholder 6"/>
          <p:cNvSpPr>
            <a:spLocks noGrp="1"/>
          </p:cNvSpPr>
          <p:nvPr>
            <p:ph type="ftr" sz="quarter" idx="11"/>
          </p:nvPr>
        </p:nvSpPr>
        <p:spPr/>
        <p:txBody>
          <a:bodyPr/>
          <a:lstStyle/>
          <a:p>
            <a:r>
              <a:rPr lang="en-US" smtClean="0"/>
              <a:t>ML Mini Project </a:t>
            </a:r>
            <a:endParaRPr lang="en-US"/>
          </a:p>
        </p:txBody>
      </p:sp>
    </p:spTree>
    <p:extLst>
      <p:ext uri="{BB962C8B-B14F-4D97-AF65-F5344CB8AC3E}">
        <p14:creationId xmlns:p14="http://schemas.microsoft.com/office/powerpoint/2010/main" val="1832238370"/>
      </p:ext>
    </p:extLst>
  </p:cSld>
  <p:clrMapOvr>
    <a:masterClrMapping/>
  </p:clrMapOvr>
  <mc:AlternateContent xmlns:mc="http://schemas.openxmlformats.org/markup-compatibility/2006">
    <mc:Choice xmlns:p14="http://schemas.microsoft.com/office/powerpoint/2010/main" Requires="p14">
      <p:transition spd="slow" p14:dur="2000" advTm="1455"/>
    </mc:Choice>
    <mc:Fallback>
      <p:transition spd="slow" advTm="1455"/>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85800" y="381000"/>
            <a:ext cx="7848600" cy="5509200"/>
          </a:xfrm>
          <a:prstGeom prst="rect">
            <a:avLst/>
          </a:prstGeom>
          <a:noFill/>
        </p:spPr>
        <p:txBody>
          <a:bodyPr wrap="square" rtlCol="0">
            <a:spAutoFit/>
          </a:bodyPr>
          <a:lstStyle/>
          <a:p>
            <a:endParaRPr lang="en-US" dirty="0" smtClean="0">
              <a:latin typeface="Cambria Math" pitchFamily="18" charset="0"/>
              <a:ea typeface="Cambria Math" pitchFamily="18" charset="0"/>
            </a:endParaRPr>
          </a:p>
          <a:p>
            <a:r>
              <a:rPr lang="en-US" sz="2400" b="1" dirty="0" smtClean="0">
                <a:latin typeface="Cambria Math" pitchFamily="18" charset="0"/>
                <a:ea typeface="Cambria Math" pitchFamily="18" charset="0"/>
              </a:rPr>
              <a:t>Data Exploration : </a:t>
            </a:r>
          </a:p>
          <a:p>
            <a:r>
              <a:rPr lang="en-US" sz="2400" b="1" dirty="0">
                <a:latin typeface="Cambria Math" pitchFamily="18" charset="0"/>
                <a:ea typeface="Cambria Math" pitchFamily="18" charset="0"/>
              </a:rPr>
              <a:t> </a:t>
            </a:r>
            <a:r>
              <a:rPr lang="en-US" sz="2400" b="1" dirty="0" smtClean="0">
                <a:latin typeface="Cambria Math" pitchFamily="18" charset="0"/>
                <a:ea typeface="Cambria Math" pitchFamily="18" charset="0"/>
              </a:rPr>
              <a:t>                                 </a:t>
            </a:r>
            <a:r>
              <a:rPr lang="en-US" sz="2000" dirty="0" smtClean="0">
                <a:latin typeface="Cambria Math" pitchFamily="18" charset="0"/>
                <a:ea typeface="Cambria Math" pitchFamily="18" charset="0"/>
              </a:rPr>
              <a:t>The data that is used in this project originally comes from the UCI machine learning repository. That is totally based on banking institution. The marketing company were based on phone calls.</a:t>
            </a:r>
            <a:endParaRPr lang="en-US" sz="2400" b="1" dirty="0" smtClean="0">
              <a:latin typeface="Cambria Math" pitchFamily="18" charset="0"/>
              <a:ea typeface="Cambria Math" pitchFamily="18" charset="0"/>
            </a:endParaRPr>
          </a:p>
          <a:p>
            <a:endParaRPr lang="en-US" b="1" dirty="0" smtClean="0">
              <a:latin typeface="Cambria Math" pitchFamily="18" charset="0"/>
              <a:ea typeface="Cambria Math" pitchFamily="18" charset="0"/>
            </a:endParaRPr>
          </a:p>
          <a:p>
            <a:endParaRPr lang="en-US" b="1" dirty="0">
              <a:latin typeface="Cambria Math" pitchFamily="18" charset="0"/>
              <a:ea typeface="Cambria Math" pitchFamily="18" charset="0"/>
            </a:endParaRPr>
          </a:p>
          <a:p>
            <a:endParaRPr lang="en-US" b="1" dirty="0" smtClean="0">
              <a:latin typeface="Cambria Math" pitchFamily="18" charset="0"/>
              <a:ea typeface="Cambria Math" pitchFamily="18" charset="0"/>
            </a:endParaRPr>
          </a:p>
          <a:p>
            <a:r>
              <a:rPr lang="en-US" sz="2000" dirty="0" smtClean="0">
                <a:latin typeface="Cambria Math" pitchFamily="18" charset="0"/>
                <a:ea typeface="Cambria Math" pitchFamily="18" charset="0"/>
              </a:rPr>
              <a:t>So,  now we are going to explore our given dataset.</a:t>
            </a:r>
          </a:p>
          <a:p>
            <a:endParaRPr lang="en-US" sz="2000" dirty="0" smtClean="0">
              <a:latin typeface="Cambria Math" pitchFamily="18" charset="0"/>
              <a:ea typeface="Cambria Math" pitchFamily="18" charset="0"/>
            </a:endParaRPr>
          </a:p>
          <a:p>
            <a:pPr marL="342900" indent="-342900">
              <a:buAutoNum type="arabicPeriod"/>
            </a:pPr>
            <a:r>
              <a:rPr lang="en-US" sz="2000" dirty="0" smtClean="0">
                <a:latin typeface="Cambria Math" pitchFamily="18" charset="0"/>
                <a:ea typeface="Cambria Math" pitchFamily="18" charset="0"/>
              </a:rPr>
              <a:t>Total number of samples/patterns are 41188.</a:t>
            </a:r>
          </a:p>
          <a:p>
            <a:pPr marL="342900" indent="-342900">
              <a:buAutoNum type="arabicPeriod"/>
            </a:pPr>
            <a:r>
              <a:rPr lang="en-US" sz="2000" dirty="0" smtClean="0">
                <a:latin typeface="Cambria Math" pitchFamily="18" charset="0"/>
                <a:ea typeface="Cambria Math" pitchFamily="18" charset="0"/>
              </a:rPr>
              <a:t>Total number of features are 21.</a:t>
            </a:r>
          </a:p>
          <a:p>
            <a:pPr marL="342900" indent="-342900">
              <a:buAutoNum type="arabicPeriod"/>
            </a:pPr>
            <a:r>
              <a:rPr lang="en-US" sz="2000" dirty="0" smtClean="0">
                <a:latin typeface="Cambria Math" pitchFamily="18" charset="0"/>
                <a:ea typeface="Cambria Math" pitchFamily="18" charset="0"/>
              </a:rPr>
              <a:t>One output named “y”.</a:t>
            </a:r>
          </a:p>
          <a:p>
            <a:pPr marL="342900" indent="-342900">
              <a:buAutoNum type="arabicPeriod"/>
            </a:pPr>
            <a:endParaRPr lang="en-US" dirty="0">
              <a:latin typeface="Cambria Math" pitchFamily="18" charset="0"/>
              <a:ea typeface="Cambria Math" pitchFamily="18" charset="0"/>
            </a:endParaRPr>
          </a:p>
          <a:p>
            <a:endParaRPr lang="en-US" b="1" dirty="0" smtClean="0">
              <a:latin typeface="Cambria Math" pitchFamily="18" charset="0"/>
              <a:ea typeface="Cambria Math" pitchFamily="18" charset="0"/>
            </a:endParaRPr>
          </a:p>
          <a:p>
            <a:endParaRPr lang="en-US" b="1" dirty="0" smtClean="0">
              <a:latin typeface="Cambria Math" pitchFamily="18" charset="0"/>
              <a:ea typeface="Cambria Math" pitchFamily="18" charset="0"/>
            </a:endParaRPr>
          </a:p>
          <a:p>
            <a:endParaRPr lang="en-US" dirty="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8127D079-8494-4219-8B0D-5CEFF47F53B8}" type="slidenum">
              <a:rPr lang="en-US" smtClean="0"/>
              <a:t>5</a:t>
            </a:fld>
            <a:endParaRPr lang="en-US"/>
          </a:p>
        </p:txBody>
      </p:sp>
      <p:sp>
        <p:nvSpPr>
          <p:cNvPr id="5" name="Date Placeholder 4"/>
          <p:cNvSpPr>
            <a:spLocks noGrp="1"/>
          </p:cNvSpPr>
          <p:nvPr>
            <p:ph type="dt" sz="half" idx="10"/>
          </p:nvPr>
        </p:nvSpPr>
        <p:spPr/>
        <p:txBody>
          <a:bodyPr/>
          <a:lstStyle/>
          <a:p>
            <a:fld id="{B13F84E2-78EC-4FD6-B2ED-EB5869F18007}" type="datetime1">
              <a:rPr lang="en-US" smtClean="0"/>
              <a:t>11/14/2021</a:t>
            </a:fld>
            <a:endParaRPr lang="en-US"/>
          </a:p>
        </p:txBody>
      </p:sp>
      <p:sp>
        <p:nvSpPr>
          <p:cNvPr id="6" name="Footer Placeholder 5"/>
          <p:cNvSpPr>
            <a:spLocks noGrp="1"/>
          </p:cNvSpPr>
          <p:nvPr>
            <p:ph type="ftr" sz="quarter" idx="11"/>
          </p:nvPr>
        </p:nvSpPr>
        <p:spPr/>
        <p:txBody>
          <a:bodyPr/>
          <a:lstStyle/>
          <a:p>
            <a:r>
              <a:rPr lang="en-US" smtClean="0"/>
              <a:t>ML Mini Project </a:t>
            </a:r>
            <a:endParaRPr lang="en-US"/>
          </a:p>
        </p:txBody>
      </p:sp>
    </p:spTree>
    <p:extLst>
      <p:ext uri="{BB962C8B-B14F-4D97-AF65-F5344CB8AC3E}">
        <p14:creationId xmlns:p14="http://schemas.microsoft.com/office/powerpoint/2010/main" val="734559790"/>
      </p:ext>
    </p:extLst>
  </p:cSld>
  <p:clrMapOvr>
    <a:masterClrMapping/>
  </p:clrMapOvr>
  <mc:AlternateContent xmlns:mc="http://schemas.openxmlformats.org/markup-compatibility/2006">
    <mc:Choice xmlns:p14="http://schemas.microsoft.com/office/powerpoint/2010/main" Requires="p14">
      <p:transition spd="slow" p14:dur="2000" advTm="1551"/>
    </mc:Choice>
    <mc:Fallback>
      <p:transition spd="slow" advTm="1551"/>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9161" y="290442"/>
            <a:ext cx="8001000" cy="6186309"/>
          </a:xfrm>
          <a:prstGeom prst="rect">
            <a:avLst/>
          </a:prstGeom>
          <a:noFill/>
        </p:spPr>
        <p:txBody>
          <a:bodyPr wrap="square" rtlCol="0">
            <a:spAutoFit/>
          </a:bodyPr>
          <a:lstStyle/>
          <a:p>
            <a:r>
              <a:rPr lang="en-US" sz="2400" b="1" dirty="0" smtClean="0">
                <a:latin typeface="Cambria Math" pitchFamily="18" charset="0"/>
                <a:ea typeface="Cambria Math" pitchFamily="18" charset="0"/>
              </a:rPr>
              <a:t>Attribute information </a:t>
            </a:r>
            <a:r>
              <a:rPr lang="en-US" sz="2400" b="1" dirty="0" smtClean="0">
                <a:latin typeface="Cambria Math" pitchFamily="18" charset="0"/>
                <a:ea typeface="Cambria Math" pitchFamily="18" charset="0"/>
              </a:rPr>
              <a:t>:</a:t>
            </a:r>
            <a:endParaRPr lang="en-US" sz="2400" b="1" dirty="0">
              <a:latin typeface="Cambria Math" pitchFamily="18" charset="0"/>
              <a:ea typeface="Cambria Math" pitchFamily="18" charset="0"/>
            </a:endParaRPr>
          </a:p>
          <a:p>
            <a:r>
              <a:rPr lang="en-US" sz="2000" b="1" dirty="0" smtClean="0">
                <a:latin typeface="Cambria Math" pitchFamily="18" charset="0"/>
                <a:ea typeface="Cambria Math" pitchFamily="18" charset="0"/>
              </a:rPr>
              <a:t>Input variables :</a:t>
            </a:r>
          </a:p>
          <a:p>
            <a:endParaRPr lang="en-US" sz="2000" dirty="0" smtClean="0">
              <a:latin typeface="Cambria Math" pitchFamily="18" charset="0"/>
              <a:ea typeface="Cambria Math" pitchFamily="18" charset="0"/>
            </a:endParaRPr>
          </a:p>
          <a:p>
            <a:pPr marL="342900" indent="-342900">
              <a:buAutoNum type="arabicPeriod"/>
            </a:pPr>
            <a:r>
              <a:rPr lang="en-US" sz="2000" dirty="0">
                <a:latin typeface="Cambria Math" pitchFamily="18" charset="0"/>
                <a:ea typeface="Cambria Math" pitchFamily="18" charset="0"/>
              </a:rPr>
              <a:t>a</a:t>
            </a:r>
            <a:r>
              <a:rPr lang="en-US" sz="2000" dirty="0" smtClean="0">
                <a:latin typeface="Cambria Math" pitchFamily="18" charset="0"/>
                <a:ea typeface="Cambria Math" pitchFamily="18" charset="0"/>
              </a:rPr>
              <a:t>ge : </a:t>
            </a:r>
            <a:r>
              <a:rPr lang="en-US" sz="2000" dirty="0" smtClean="0">
                <a:solidFill>
                  <a:srgbClr val="0070C0"/>
                </a:solidFill>
                <a:latin typeface="Cambria Math" pitchFamily="18" charset="0"/>
                <a:ea typeface="Cambria Math" pitchFamily="18" charset="0"/>
              </a:rPr>
              <a:t>( Numeric )</a:t>
            </a:r>
            <a:endParaRPr lang="en-US" sz="2000" b="1" dirty="0" smtClean="0">
              <a:solidFill>
                <a:srgbClr val="0070C0"/>
              </a:solidFill>
              <a:latin typeface="Cambria Math" pitchFamily="18" charset="0"/>
              <a:ea typeface="Cambria Math" pitchFamily="18" charset="0"/>
            </a:endParaRPr>
          </a:p>
          <a:p>
            <a:pPr marL="342900" indent="-342900">
              <a:buAutoNum type="arabicPeriod"/>
            </a:pPr>
            <a:endParaRPr lang="en-US" sz="2000" dirty="0" smtClean="0">
              <a:latin typeface="Cambria Math" pitchFamily="18" charset="0"/>
              <a:ea typeface="Cambria Math" pitchFamily="18" charset="0"/>
            </a:endParaRPr>
          </a:p>
          <a:p>
            <a:pPr marL="342900" indent="-342900">
              <a:buAutoNum type="arabicPeriod"/>
            </a:pPr>
            <a:r>
              <a:rPr lang="en-US" sz="2000" dirty="0">
                <a:latin typeface="Cambria Math" pitchFamily="18" charset="0"/>
                <a:ea typeface="Cambria Math" pitchFamily="18" charset="0"/>
              </a:rPr>
              <a:t>job </a:t>
            </a:r>
            <a:r>
              <a:rPr lang="en-US" sz="2000" dirty="0" smtClean="0">
                <a:latin typeface="Cambria Math" pitchFamily="18" charset="0"/>
                <a:ea typeface="Cambria Math" pitchFamily="18" charset="0"/>
              </a:rPr>
              <a:t>:  </a:t>
            </a:r>
            <a:r>
              <a:rPr lang="en-US" sz="2000" dirty="0" smtClean="0">
                <a:solidFill>
                  <a:srgbClr val="0070C0"/>
                </a:solidFill>
                <a:latin typeface="Cambria Math" pitchFamily="18" charset="0"/>
                <a:ea typeface="Cambria Math" pitchFamily="18" charset="0"/>
              </a:rPr>
              <a:t>type of job : ( categorical </a:t>
            </a:r>
            <a:r>
              <a:rPr lang="en-US" sz="2000" dirty="0">
                <a:solidFill>
                  <a:srgbClr val="0070C0"/>
                </a:solidFill>
                <a:latin typeface="Cambria Math" pitchFamily="18" charset="0"/>
                <a:ea typeface="Cambria Math" pitchFamily="18" charset="0"/>
              </a:rPr>
              <a:t>:</a:t>
            </a:r>
            <a:r>
              <a:rPr lang="en-US" sz="2000" dirty="0" smtClean="0">
                <a:solidFill>
                  <a:srgbClr val="0070C0"/>
                </a:solidFill>
                <a:latin typeface="Cambria Math" pitchFamily="18" charset="0"/>
                <a:ea typeface="Cambria Math" pitchFamily="18" charset="0"/>
              </a:rPr>
              <a:t> blue-collar, technician, management, services, retired, admin, housemaid, unemployed, entrepreneur, self-employed, unknown, student )</a:t>
            </a:r>
          </a:p>
          <a:p>
            <a:pPr marL="342900" indent="-342900">
              <a:buAutoNum type="arabicPeriod"/>
            </a:pPr>
            <a:endParaRPr lang="en-US" sz="2000" dirty="0" smtClean="0">
              <a:latin typeface="Cambria Math" pitchFamily="18" charset="0"/>
              <a:ea typeface="Cambria Math" pitchFamily="18" charset="0"/>
            </a:endParaRPr>
          </a:p>
          <a:p>
            <a:pPr marL="342900" indent="-342900">
              <a:buAutoNum type="arabicPeriod"/>
            </a:pPr>
            <a:r>
              <a:rPr lang="en-US" sz="2000" dirty="0" smtClean="0">
                <a:latin typeface="Cambria Math" pitchFamily="18" charset="0"/>
                <a:ea typeface="Cambria Math" pitchFamily="18" charset="0"/>
              </a:rPr>
              <a:t>marital :</a:t>
            </a:r>
            <a:r>
              <a:rPr lang="en-US" sz="2000" dirty="0" smtClean="0">
                <a:solidFill>
                  <a:srgbClr val="0070C0"/>
                </a:solidFill>
                <a:latin typeface="Cambria Math" pitchFamily="18" charset="0"/>
                <a:ea typeface="Cambria Math" pitchFamily="18" charset="0"/>
              </a:rPr>
              <a:t> marital status : ( categorical </a:t>
            </a:r>
            <a:r>
              <a:rPr lang="en-US" sz="2000" dirty="0">
                <a:solidFill>
                  <a:srgbClr val="0070C0"/>
                </a:solidFill>
                <a:latin typeface="Cambria Math" pitchFamily="18" charset="0"/>
                <a:ea typeface="Cambria Math" pitchFamily="18" charset="0"/>
              </a:rPr>
              <a:t>: </a:t>
            </a:r>
            <a:r>
              <a:rPr lang="en-US" sz="2000" dirty="0" smtClean="0">
                <a:solidFill>
                  <a:srgbClr val="0070C0"/>
                </a:solidFill>
                <a:latin typeface="Cambria Math" pitchFamily="18" charset="0"/>
                <a:ea typeface="Cambria Math" pitchFamily="18" charset="0"/>
              </a:rPr>
              <a:t>married, single, divorced, unknown )</a:t>
            </a:r>
            <a:endParaRPr lang="en-US" sz="2000" b="1" dirty="0" smtClean="0">
              <a:solidFill>
                <a:srgbClr val="0070C0"/>
              </a:solidFill>
              <a:latin typeface="Cambria Math" pitchFamily="18" charset="0"/>
              <a:ea typeface="Cambria Math" pitchFamily="18" charset="0"/>
            </a:endParaRPr>
          </a:p>
          <a:p>
            <a:pPr marL="342900" indent="-342900">
              <a:buAutoNum type="arabicPeriod"/>
            </a:pPr>
            <a:endParaRPr lang="en-US" sz="2000" dirty="0" smtClean="0">
              <a:latin typeface="Cambria Math" pitchFamily="18" charset="0"/>
              <a:ea typeface="Cambria Math" pitchFamily="18" charset="0"/>
            </a:endParaRPr>
          </a:p>
          <a:p>
            <a:pPr marL="342900" indent="-342900">
              <a:buAutoNum type="arabicPeriod"/>
            </a:pPr>
            <a:r>
              <a:rPr lang="en-US" sz="2000" dirty="0">
                <a:latin typeface="Cambria Math" pitchFamily="18" charset="0"/>
                <a:ea typeface="Cambria Math" pitchFamily="18" charset="0"/>
              </a:rPr>
              <a:t>e</a:t>
            </a:r>
            <a:r>
              <a:rPr lang="en-US" sz="2000" dirty="0" smtClean="0">
                <a:latin typeface="Cambria Math" pitchFamily="18" charset="0"/>
                <a:ea typeface="Cambria Math" pitchFamily="18" charset="0"/>
              </a:rPr>
              <a:t>ducation : </a:t>
            </a:r>
            <a:r>
              <a:rPr lang="en-US" sz="2000" dirty="0" smtClean="0">
                <a:solidFill>
                  <a:srgbClr val="0070C0"/>
                </a:solidFill>
                <a:latin typeface="Cambria Math" pitchFamily="18" charset="0"/>
                <a:ea typeface="Cambria Math" pitchFamily="18" charset="0"/>
              </a:rPr>
              <a:t>( categorical </a:t>
            </a:r>
            <a:r>
              <a:rPr lang="en-US" sz="2000" dirty="0">
                <a:solidFill>
                  <a:srgbClr val="0070C0"/>
                </a:solidFill>
                <a:latin typeface="Cambria Math" pitchFamily="18" charset="0"/>
                <a:ea typeface="Cambria Math" pitchFamily="18" charset="0"/>
              </a:rPr>
              <a:t>: </a:t>
            </a:r>
            <a:r>
              <a:rPr lang="en-US" sz="2000" dirty="0" smtClean="0">
                <a:solidFill>
                  <a:srgbClr val="0070C0"/>
                </a:solidFill>
                <a:latin typeface="Cambria Math" pitchFamily="18" charset="0"/>
                <a:ea typeface="Cambria Math" pitchFamily="18" charset="0"/>
              </a:rPr>
              <a:t>basic.4y, unknown, </a:t>
            </a:r>
            <a:r>
              <a:rPr lang="en-US" sz="2000" dirty="0" err="1" smtClean="0">
                <a:solidFill>
                  <a:srgbClr val="0070C0"/>
                </a:solidFill>
                <a:latin typeface="Cambria Math" pitchFamily="18" charset="0"/>
                <a:ea typeface="Cambria Math" pitchFamily="18" charset="0"/>
              </a:rPr>
              <a:t>university.degree</a:t>
            </a:r>
            <a:r>
              <a:rPr lang="en-US" sz="2000" dirty="0" smtClean="0">
                <a:solidFill>
                  <a:srgbClr val="0070C0"/>
                </a:solidFill>
                <a:latin typeface="Cambria Math" pitchFamily="18" charset="0"/>
                <a:ea typeface="Cambria Math" pitchFamily="18" charset="0"/>
              </a:rPr>
              <a:t>, </a:t>
            </a:r>
            <a:r>
              <a:rPr lang="en-US" sz="2000" dirty="0" err="1" smtClean="0">
                <a:solidFill>
                  <a:srgbClr val="0070C0"/>
                </a:solidFill>
                <a:latin typeface="Cambria Math" pitchFamily="18" charset="0"/>
                <a:ea typeface="Cambria Math" pitchFamily="18" charset="0"/>
              </a:rPr>
              <a:t>high.school</a:t>
            </a:r>
            <a:r>
              <a:rPr lang="en-US" sz="2000" dirty="0" smtClean="0">
                <a:solidFill>
                  <a:srgbClr val="0070C0"/>
                </a:solidFill>
                <a:latin typeface="Cambria Math" pitchFamily="18" charset="0"/>
                <a:ea typeface="Cambria Math" pitchFamily="18" charset="0"/>
              </a:rPr>
              <a:t>, basic.9y, </a:t>
            </a:r>
            <a:r>
              <a:rPr lang="en-US" sz="2000" dirty="0" err="1" smtClean="0">
                <a:solidFill>
                  <a:srgbClr val="0070C0"/>
                </a:solidFill>
                <a:latin typeface="Cambria Math" pitchFamily="18" charset="0"/>
                <a:ea typeface="Cambria Math" pitchFamily="18" charset="0"/>
              </a:rPr>
              <a:t>professional.course</a:t>
            </a:r>
            <a:r>
              <a:rPr lang="en-US" sz="2000" dirty="0" smtClean="0">
                <a:solidFill>
                  <a:srgbClr val="0070C0"/>
                </a:solidFill>
                <a:latin typeface="Cambria Math" pitchFamily="18" charset="0"/>
                <a:ea typeface="Cambria Math" pitchFamily="18" charset="0"/>
              </a:rPr>
              <a:t>, basic.6y, illiterate )</a:t>
            </a:r>
          </a:p>
          <a:p>
            <a:pPr marL="342900" indent="-342900">
              <a:buAutoNum type="arabicPeriod"/>
            </a:pPr>
            <a:endParaRPr lang="en-US" sz="2000" dirty="0" smtClean="0">
              <a:latin typeface="Cambria Math" pitchFamily="18" charset="0"/>
              <a:ea typeface="Cambria Math" pitchFamily="18" charset="0"/>
            </a:endParaRPr>
          </a:p>
          <a:p>
            <a:pPr marL="342900" indent="-342900">
              <a:buAutoNum type="arabicPeriod"/>
            </a:pPr>
            <a:r>
              <a:rPr lang="en-US" sz="2000" dirty="0">
                <a:latin typeface="Cambria Math" pitchFamily="18" charset="0"/>
                <a:ea typeface="Cambria Math" pitchFamily="18" charset="0"/>
              </a:rPr>
              <a:t>d</a:t>
            </a:r>
            <a:r>
              <a:rPr lang="en-US" sz="2000" dirty="0" smtClean="0">
                <a:latin typeface="Cambria Math" pitchFamily="18" charset="0"/>
                <a:ea typeface="Cambria Math" pitchFamily="18" charset="0"/>
              </a:rPr>
              <a:t>efault : </a:t>
            </a:r>
            <a:r>
              <a:rPr lang="en-US" sz="2000" dirty="0" smtClean="0">
                <a:solidFill>
                  <a:srgbClr val="0070C0"/>
                </a:solidFill>
                <a:latin typeface="Cambria Math" pitchFamily="18" charset="0"/>
                <a:ea typeface="Cambria Math" pitchFamily="18" charset="0"/>
              </a:rPr>
              <a:t>has credit in </a:t>
            </a:r>
            <a:r>
              <a:rPr lang="en-US" sz="2000" dirty="0" err="1" smtClean="0">
                <a:solidFill>
                  <a:srgbClr val="0070C0"/>
                </a:solidFill>
                <a:latin typeface="Cambria Math" pitchFamily="18" charset="0"/>
                <a:ea typeface="Cambria Math" pitchFamily="18" charset="0"/>
              </a:rPr>
              <a:t>dafault</a:t>
            </a:r>
            <a:r>
              <a:rPr lang="en-US" sz="2000" dirty="0" smtClean="0">
                <a:solidFill>
                  <a:srgbClr val="0070C0"/>
                </a:solidFill>
                <a:latin typeface="Cambria Math" pitchFamily="18" charset="0"/>
                <a:ea typeface="Cambria Math" pitchFamily="18" charset="0"/>
              </a:rPr>
              <a:t> ? (binary : unknown, no, yes)</a:t>
            </a:r>
            <a:endParaRPr lang="en-US" sz="2000" dirty="0" smtClean="0">
              <a:latin typeface="Cambria Math" pitchFamily="18" charset="0"/>
              <a:ea typeface="Cambria Math" pitchFamily="18" charset="0"/>
            </a:endParaRPr>
          </a:p>
          <a:p>
            <a:pPr marL="342900" indent="-342900">
              <a:buAutoNum type="arabicPeriod"/>
            </a:pPr>
            <a:endParaRPr lang="en-US" dirty="0" smtClean="0">
              <a:latin typeface="Cambria Math" pitchFamily="18" charset="0"/>
              <a:ea typeface="Cambria Math" pitchFamily="18" charset="0"/>
            </a:endParaRPr>
          </a:p>
          <a:p>
            <a:pPr marL="342900" indent="-342900">
              <a:buFontTx/>
              <a:buAutoNum type="arabicPeriod"/>
            </a:pPr>
            <a:r>
              <a:rPr lang="en-US" dirty="0">
                <a:latin typeface="Cambria Math" pitchFamily="18" charset="0"/>
                <a:ea typeface="Cambria Math" pitchFamily="18" charset="0"/>
              </a:rPr>
              <a:t>6. housing : </a:t>
            </a:r>
            <a:r>
              <a:rPr lang="en-US" dirty="0">
                <a:solidFill>
                  <a:srgbClr val="0070C0"/>
                </a:solidFill>
                <a:latin typeface="Cambria Math" pitchFamily="18" charset="0"/>
                <a:ea typeface="Cambria Math" pitchFamily="18" charset="0"/>
              </a:rPr>
              <a:t>has housing lone ? (binary : yes, no, unknown )</a:t>
            </a:r>
            <a:endParaRPr lang="en-US" dirty="0">
              <a:latin typeface="Cambria Math" pitchFamily="18" charset="0"/>
              <a:ea typeface="Cambria Math" pitchFamily="18" charset="0"/>
            </a:endParaRPr>
          </a:p>
          <a:p>
            <a:pPr marL="342900" indent="-342900">
              <a:buAutoNum type="arabicPeriod"/>
            </a:pPr>
            <a:endParaRPr lang="en-US" dirty="0">
              <a:latin typeface="Cambria Math" pitchFamily="18" charset="0"/>
              <a:ea typeface="Cambria Math" pitchFamily="18" charset="0"/>
            </a:endParaRPr>
          </a:p>
          <a:p>
            <a:endParaRPr lang="en-US" dirty="0" smtClean="0">
              <a:latin typeface="Cambria Math" pitchFamily="18" charset="0"/>
              <a:ea typeface="Cambria Math" pitchFamily="18" charset="0"/>
            </a:endParaRPr>
          </a:p>
        </p:txBody>
      </p:sp>
      <p:sp>
        <p:nvSpPr>
          <p:cNvPr id="5" name="Slide Number Placeholder 4"/>
          <p:cNvSpPr>
            <a:spLocks noGrp="1"/>
          </p:cNvSpPr>
          <p:nvPr>
            <p:ph type="sldNum" sz="quarter" idx="12"/>
          </p:nvPr>
        </p:nvSpPr>
        <p:spPr/>
        <p:txBody>
          <a:bodyPr/>
          <a:lstStyle/>
          <a:p>
            <a:fld id="{8127D079-8494-4219-8B0D-5CEFF47F53B8}" type="slidenum">
              <a:rPr lang="en-US" smtClean="0"/>
              <a:t>6</a:t>
            </a:fld>
            <a:endParaRPr lang="en-US"/>
          </a:p>
        </p:txBody>
      </p:sp>
      <p:sp>
        <p:nvSpPr>
          <p:cNvPr id="6" name="Date Placeholder 5"/>
          <p:cNvSpPr>
            <a:spLocks noGrp="1"/>
          </p:cNvSpPr>
          <p:nvPr>
            <p:ph type="dt" sz="half" idx="10"/>
          </p:nvPr>
        </p:nvSpPr>
        <p:spPr/>
        <p:txBody>
          <a:bodyPr/>
          <a:lstStyle/>
          <a:p>
            <a:fld id="{AD0D24B3-4881-46FE-AB37-6DBC23E61504}" type="datetime1">
              <a:rPr lang="en-US" smtClean="0"/>
              <a:t>11/14/2021</a:t>
            </a:fld>
            <a:endParaRPr lang="en-US"/>
          </a:p>
        </p:txBody>
      </p:sp>
      <p:sp>
        <p:nvSpPr>
          <p:cNvPr id="7" name="Footer Placeholder 6"/>
          <p:cNvSpPr>
            <a:spLocks noGrp="1"/>
          </p:cNvSpPr>
          <p:nvPr>
            <p:ph type="ftr" sz="quarter" idx="11"/>
          </p:nvPr>
        </p:nvSpPr>
        <p:spPr/>
        <p:txBody>
          <a:bodyPr/>
          <a:lstStyle/>
          <a:p>
            <a:r>
              <a:rPr lang="en-US" smtClean="0"/>
              <a:t>ML Mini Project </a:t>
            </a:r>
            <a:endParaRPr lang="en-US"/>
          </a:p>
        </p:txBody>
      </p:sp>
    </p:spTree>
    <p:extLst>
      <p:ext uri="{BB962C8B-B14F-4D97-AF65-F5344CB8AC3E}">
        <p14:creationId xmlns:p14="http://schemas.microsoft.com/office/powerpoint/2010/main" val="323901991"/>
      </p:ext>
    </p:extLst>
  </p:cSld>
  <p:clrMapOvr>
    <a:masterClrMapping/>
  </p:clrMapOvr>
  <mc:AlternateContent xmlns:mc="http://schemas.openxmlformats.org/markup-compatibility/2006">
    <mc:Choice xmlns:p14="http://schemas.microsoft.com/office/powerpoint/2010/main" Requires="p14">
      <p:transition spd="slow" p14:dur="2000" advTm="713"/>
    </mc:Choice>
    <mc:Fallback>
      <p:transition spd="slow" advTm="713"/>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736"/>
            <a:ext cx="8153400" cy="5632311"/>
          </a:xfrm>
          <a:prstGeom prst="rect">
            <a:avLst/>
          </a:prstGeom>
          <a:noFill/>
        </p:spPr>
        <p:txBody>
          <a:bodyPr wrap="square" rtlCol="0">
            <a:spAutoFit/>
          </a:bodyPr>
          <a:lstStyle/>
          <a:p>
            <a:r>
              <a:rPr lang="en-US" sz="2000" b="1" dirty="0" smtClean="0">
                <a:latin typeface="Cambria Math" pitchFamily="18" charset="0"/>
                <a:ea typeface="Cambria Math" pitchFamily="18" charset="0"/>
              </a:rPr>
              <a:t>Related </a:t>
            </a:r>
            <a:r>
              <a:rPr lang="en-US" sz="2000" b="1" dirty="0" smtClean="0">
                <a:latin typeface="Cambria Math" pitchFamily="18" charset="0"/>
                <a:ea typeface="Cambria Math" pitchFamily="18" charset="0"/>
              </a:rPr>
              <a:t>with the last contact of the current campaign :</a:t>
            </a:r>
          </a:p>
          <a:p>
            <a:pPr marL="342900" indent="-342900">
              <a:buAutoNum type="arabicPeriod"/>
            </a:pPr>
            <a:endParaRPr lang="en-US" sz="2000" dirty="0">
              <a:latin typeface="Cambria Math" pitchFamily="18" charset="0"/>
              <a:ea typeface="Cambria Math" pitchFamily="18" charset="0"/>
            </a:endParaRPr>
          </a:p>
          <a:p>
            <a:r>
              <a:rPr lang="en-US" sz="2000" dirty="0" smtClean="0">
                <a:latin typeface="Cambria Math" pitchFamily="18" charset="0"/>
                <a:ea typeface="Cambria Math" pitchFamily="18" charset="0"/>
              </a:rPr>
              <a:t>7. loan </a:t>
            </a:r>
            <a:r>
              <a:rPr lang="en-US" sz="2000" dirty="0">
                <a:latin typeface="Cambria Math" pitchFamily="18" charset="0"/>
                <a:ea typeface="Cambria Math" pitchFamily="18" charset="0"/>
              </a:rPr>
              <a:t>: </a:t>
            </a:r>
            <a:r>
              <a:rPr lang="en-US" sz="2000" dirty="0">
                <a:solidFill>
                  <a:srgbClr val="0070C0"/>
                </a:solidFill>
                <a:latin typeface="Cambria Math" pitchFamily="18" charset="0"/>
                <a:ea typeface="Cambria Math" pitchFamily="18" charset="0"/>
              </a:rPr>
              <a:t>has personal </a:t>
            </a:r>
            <a:r>
              <a:rPr lang="en-US" sz="2000" dirty="0" smtClean="0">
                <a:solidFill>
                  <a:srgbClr val="0070C0"/>
                </a:solidFill>
                <a:latin typeface="Cambria Math" pitchFamily="18" charset="0"/>
                <a:ea typeface="Cambria Math" pitchFamily="18" charset="0"/>
              </a:rPr>
              <a:t>loan </a:t>
            </a:r>
            <a:r>
              <a:rPr lang="en-US" sz="2000" dirty="0">
                <a:solidFill>
                  <a:srgbClr val="0070C0"/>
                </a:solidFill>
                <a:latin typeface="Cambria Math" pitchFamily="18" charset="0"/>
                <a:ea typeface="Cambria Math" pitchFamily="18" charset="0"/>
              </a:rPr>
              <a:t>? (binary :  no, yes, unknown )</a:t>
            </a:r>
          </a:p>
          <a:p>
            <a:endParaRPr lang="en-US" sz="2000" dirty="0" smtClean="0">
              <a:latin typeface="Cambria Math" pitchFamily="18" charset="0"/>
              <a:ea typeface="Cambria Math" pitchFamily="18" charset="0"/>
            </a:endParaRPr>
          </a:p>
          <a:p>
            <a:r>
              <a:rPr lang="en-US" sz="2000" dirty="0" smtClean="0">
                <a:latin typeface="Cambria Math" pitchFamily="18" charset="0"/>
                <a:ea typeface="Cambria Math" pitchFamily="18" charset="0"/>
              </a:rPr>
              <a:t>8. contact : </a:t>
            </a:r>
            <a:r>
              <a:rPr lang="en-US" sz="2000" dirty="0" smtClean="0">
                <a:solidFill>
                  <a:srgbClr val="0070C0"/>
                </a:solidFill>
                <a:latin typeface="Cambria Math" pitchFamily="18" charset="0"/>
                <a:ea typeface="Cambria Math" pitchFamily="18" charset="0"/>
              </a:rPr>
              <a:t>contact communication type (categorical : cellular, telephone)</a:t>
            </a:r>
          </a:p>
          <a:p>
            <a:endParaRPr lang="en-US" sz="2000" dirty="0">
              <a:latin typeface="Cambria Math" pitchFamily="18" charset="0"/>
              <a:ea typeface="Cambria Math" pitchFamily="18" charset="0"/>
            </a:endParaRPr>
          </a:p>
          <a:p>
            <a:r>
              <a:rPr lang="en-US" sz="2000" dirty="0" smtClean="0">
                <a:latin typeface="Cambria Math" pitchFamily="18" charset="0"/>
                <a:ea typeface="Cambria Math" pitchFamily="18" charset="0"/>
              </a:rPr>
              <a:t>9. month : </a:t>
            </a:r>
            <a:r>
              <a:rPr lang="en-US" sz="2000" dirty="0" smtClean="0">
                <a:solidFill>
                  <a:srgbClr val="0070C0"/>
                </a:solidFill>
                <a:latin typeface="Cambria Math" pitchFamily="18" charset="0"/>
                <a:ea typeface="Cambria Math" pitchFamily="18" charset="0"/>
              </a:rPr>
              <a:t>last contact month of the year (</a:t>
            </a:r>
            <a:r>
              <a:rPr lang="en-US" sz="2000" dirty="0">
                <a:solidFill>
                  <a:srgbClr val="0070C0"/>
                </a:solidFill>
                <a:latin typeface="Cambria Math" pitchFamily="18" charset="0"/>
                <a:ea typeface="Cambria Math" pitchFamily="18" charset="0"/>
              </a:rPr>
              <a:t>categorical : </a:t>
            </a:r>
            <a:r>
              <a:rPr lang="en-US" sz="2000" dirty="0" err="1" smtClean="0">
                <a:solidFill>
                  <a:srgbClr val="0070C0"/>
                </a:solidFill>
                <a:latin typeface="Cambria Math" pitchFamily="18" charset="0"/>
                <a:ea typeface="Cambria Math" pitchFamily="18" charset="0"/>
              </a:rPr>
              <a:t>jan</a:t>
            </a:r>
            <a:r>
              <a:rPr lang="en-US" sz="2000" dirty="0" smtClean="0">
                <a:solidFill>
                  <a:srgbClr val="0070C0"/>
                </a:solidFill>
                <a:latin typeface="Cambria Math" pitchFamily="18" charset="0"/>
                <a:ea typeface="Cambria Math" pitchFamily="18" charset="0"/>
              </a:rPr>
              <a:t>, </a:t>
            </a:r>
            <a:r>
              <a:rPr lang="en-US" sz="2000" dirty="0" err="1" smtClean="0">
                <a:solidFill>
                  <a:srgbClr val="0070C0"/>
                </a:solidFill>
                <a:latin typeface="Cambria Math" pitchFamily="18" charset="0"/>
                <a:ea typeface="Cambria Math" pitchFamily="18" charset="0"/>
              </a:rPr>
              <a:t>feb</a:t>
            </a:r>
            <a:r>
              <a:rPr lang="en-US" sz="2000" dirty="0" smtClean="0">
                <a:solidFill>
                  <a:srgbClr val="0070C0"/>
                </a:solidFill>
                <a:latin typeface="Cambria Math" pitchFamily="18" charset="0"/>
                <a:ea typeface="Cambria Math" pitchFamily="18" charset="0"/>
              </a:rPr>
              <a:t>, mar,….. </a:t>
            </a:r>
            <a:r>
              <a:rPr lang="en-US" sz="2000" dirty="0" err="1" smtClean="0">
                <a:solidFill>
                  <a:srgbClr val="0070C0"/>
                </a:solidFill>
                <a:latin typeface="Cambria Math" pitchFamily="18" charset="0"/>
                <a:ea typeface="Cambria Math" pitchFamily="18" charset="0"/>
              </a:rPr>
              <a:t>nov</a:t>
            </a:r>
            <a:r>
              <a:rPr lang="en-US" sz="2000" dirty="0" smtClean="0">
                <a:solidFill>
                  <a:srgbClr val="0070C0"/>
                </a:solidFill>
                <a:latin typeface="Cambria Math" pitchFamily="18" charset="0"/>
                <a:ea typeface="Cambria Math" pitchFamily="18" charset="0"/>
              </a:rPr>
              <a:t>, </a:t>
            </a:r>
            <a:r>
              <a:rPr lang="en-US" sz="2000" dirty="0" err="1" smtClean="0">
                <a:solidFill>
                  <a:srgbClr val="0070C0"/>
                </a:solidFill>
                <a:latin typeface="Cambria Math" pitchFamily="18" charset="0"/>
                <a:ea typeface="Cambria Math" pitchFamily="18" charset="0"/>
              </a:rPr>
              <a:t>dec</a:t>
            </a:r>
            <a:r>
              <a:rPr lang="en-US" sz="2000" dirty="0" smtClean="0">
                <a:solidFill>
                  <a:srgbClr val="0070C0"/>
                </a:solidFill>
                <a:latin typeface="Cambria Math" pitchFamily="18" charset="0"/>
                <a:ea typeface="Cambria Math" pitchFamily="18" charset="0"/>
              </a:rPr>
              <a:t>)</a:t>
            </a:r>
          </a:p>
          <a:p>
            <a:endParaRPr lang="en-US" sz="2000" dirty="0">
              <a:latin typeface="Cambria Math" pitchFamily="18" charset="0"/>
              <a:ea typeface="Cambria Math" pitchFamily="18" charset="0"/>
            </a:endParaRPr>
          </a:p>
          <a:p>
            <a:r>
              <a:rPr lang="en-US" sz="2000" dirty="0" smtClean="0">
                <a:latin typeface="Cambria Math" pitchFamily="18" charset="0"/>
                <a:ea typeface="Cambria Math" pitchFamily="18" charset="0"/>
              </a:rPr>
              <a:t>10</a:t>
            </a:r>
            <a:r>
              <a:rPr lang="en-US" sz="2000" dirty="0">
                <a:latin typeface="Cambria Math" pitchFamily="18" charset="0"/>
                <a:ea typeface="Cambria Math" pitchFamily="18" charset="0"/>
              </a:rPr>
              <a:t>. </a:t>
            </a:r>
            <a:r>
              <a:rPr lang="en-US" sz="2000" dirty="0" err="1" smtClean="0">
                <a:latin typeface="Cambria Math" pitchFamily="18" charset="0"/>
                <a:ea typeface="Cambria Math" pitchFamily="18" charset="0"/>
              </a:rPr>
              <a:t>day_of_week</a:t>
            </a:r>
            <a:r>
              <a:rPr lang="en-US" sz="2000" dirty="0" smtClean="0">
                <a:latin typeface="Cambria Math" pitchFamily="18" charset="0"/>
                <a:ea typeface="Cambria Math" pitchFamily="18" charset="0"/>
              </a:rPr>
              <a:t> : </a:t>
            </a:r>
            <a:r>
              <a:rPr lang="en-US" sz="2000" dirty="0" smtClean="0">
                <a:solidFill>
                  <a:srgbClr val="0070C0"/>
                </a:solidFill>
                <a:latin typeface="Cambria Math" pitchFamily="18" charset="0"/>
                <a:ea typeface="Cambria Math" pitchFamily="18" charset="0"/>
              </a:rPr>
              <a:t>last contact day of week (</a:t>
            </a:r>
            <a:r>
              <a:rPr lang="en-US" sz="2000" dirty="0">
                <a:solidFill>
                  <a:srgbClr val="0070C0"/>
                </a:solidFill>
                <a:latin typeface="Cambria Math" pitchFamily="18" charset="0"/>
                <a:ea typeface="Cambria Math" pitchFamily="18" charset="0"/>
              </a:rPr>
              <a:t>categorical </a:t>
            </a:r>
            <a:r>
              <a:rPr lang="en-US" sz="2000" dirty="0" smtClean="0">
                <a:solidFill>
                  <a:srgbClr val="0070C0"/>
                </a:solidFill>
                <a:latin typeface="Cambria Math" pitchFamily="18" charset="0"/>
                <a:ea typeface="Cambria Math" pitchFamily="18" charset="0"/>
              </a:rPr>
              <a:t>: </a:t>
            </a:r>
            <a:r>
              <a:rPr lang="en-US" sz="2000" dirty="0" err="1" smtClean="0">
                <a:solidFill>
                  <a:srgbClr val="0070C0"/>
                </a:solidFill>
                <a:latin typeface="Cambria Math" pitchFamily="18" charset="0"/>
                <a:ea typeface="Cambria Math" pitchFamily="18" charset="0"/>
              </a:rPr>
              <a:t>mon</a:t>
            </a:r>
            <a:r>
              <a:rPr lang="en-US" sz="2000" dirty="0" smtClean="0">
                <a:solidFill>
                  <a:srgbClr val="0070C0"/>
                </a:solidFill>
                <a:latin typeface="Cambria Math" pitchFamily="18" charset="0"/>
                <a:ea typeface="Cambria Math" pitchFamily="18" charset="0"/>
              </a:rPr>
              <a:t>, </a:t>
            </a:r>
            <a:r>
              <a:rPr lang="en-US" sz="2000" dirty="0" err="1" smtClean="0">
                <a:solidFill>
                  <a:srgbClr val="0070C0"/>
                </a:solidFill>
                <a:latin typeface="Cambria Math" pitchFamily="18" charset="0"/>
                <a:ea typeface="Cambria Math" pitchFamily="18" charset="0"/>
              </a:rPr>
              <a:t>tue</a:t>
            </a:r>
            <a:r>
              <a:rPr lang="en-US" sz="2000" dirty="0" smtClean="0">
                <a:solidFill>
                  <a:srgbClr val="0070C0"/>
                </a:solidFill>
                <a:latin typeface="Cambria Math" pitchFamily="18" charset="0"/>
                <a:ea typeface="Cambria Math" pitchFamily="18" charset="0"/>
              </a:rPr>
              <a:t>, wed, </a:t>
            </a:r>
            <a:r>
              <a:rPr lang="en-US" sz="2000" dirty="0" err="1" smtClean="0">
                <a:solidFill>
                  <a:srgbClr val="0070C0"/>
                </a:solidFill>
                <a:latin typeface="Cambria Math" pitchFamily="18" charset="0"/>
                <a:ea typeface="Cambria Math" pitchFamily="18" charset="0"/>
              </a:rPr>
              <a:t>thu</a:t>
            </a:r>
            <a:r>
              <a:rPr lang="en-US" sz="2000" dirty="0" smtClean="0">
                <a:solidFill>
                  <a:srgbClr val="0070C0"/>
                </a:solidFill>
                <a:latin typeface="Cambria Math" pitchFamily="18" charset="0"/>
                <a:ea typeface="Cambria Math" pitchFamily="18" charset="0"/>
              </a:rPr>
              <a:t>, </a:t>
            </a:r>
            <a:r>
              <a:rPr lang="en-US" sz="2000" dirty="0" err="1" smtClean="0">
                <a:solidFill>
                  <a:srgbClr val="0070C0"/>
                </a:solidFill>
                <a:latin typeface="Cambria Math" pitchFamily="18" charset="0"/>
                <a:ea typeface="Cambria Math" pitchFamily="18" charset="0"/>
              </a:rPr>
              <a:t>fri</a:t>
            </a:r>
            <a:r>
              <a:rPr lang="en-US" sz="2000" dirty="0" smtClean="0">
                <a:solidFill>
                  <a:srgbClr val="0070C0"/>
                </a:solidFill>
                <a:latin typeface="Cambria Math" pitchFamily="18" charset="0"/>
                <a:ea typeface="Cambria Math" pitchFamily="18" charset="0"/>
              </a:rPr>
              <a:t>, sat, sun)</a:t>
            </a:r>
          </a:p>
          <a:p>
            <a:endParaRPr lang="en-US" sz="2000" dirty="0" smtClean="0">
              <a:latin typeface="Cambria Math" pitchFamily="18" charset="0"/>
              <a:ea typeface="Cambria Math" pitchFamily="18" charset="0"/>
            </a:endParaRPr>
          </a:p>
          <a:p>
            <a:r>
              <a:rPr lang="en-US" sz="2000" dirty="0" smtClean="0">
                <a:latin typeface="Cambria Math" pitchFamily="18" charset="0"/>
                <a:ea typeface="Cambria Math" pitchFamily="18" charset="0"/>
              </a:rPr>
              <a:t>11. Duration : </a:t>
            </a:r>
            <a:r>
              <a:rPr lang="en-US" sz="2000" dirty="0" smtClean="0">
                <a:solidFill>
                  <a:srgbClr val="0070C0"/>
                </a:solidFill>
                <a:latin typeface="Cambria Math" pitchFamily="18" charset="0"/>
                <a:ea typeface="Cambria Math" pitchFamily="18" charset="0"/>
              </a:rPr>
              <a:t>last contact duration ( numerical )</a:t>
            </a:r>
          </a:p>
          <a:p>
            <a:endParaRPr lang="en-US" sz="2000" dirty="0">
              <a:solidFill>
                <a:srgbClr val="0070C0"/>
              </a:solidFill>
              <a:latin typeface="Cambria Math" pitchFamily="18" charset="0"/>
              <a:ea typeface="Cambria Math" pitchFamily="18" charset="0"/>
            </a:endParaRPr>
          </a:p>
          <a:p>
            <a:r>
              <a:rPr lang="en-US" sz="2000" dirty="0">
                <a:latin typeface="Cambria Math" pitchFamily="18" charset="0"/>
                <a:ea typeface="Cambria Math" pitchFamily="18" charset="0"/>
              </a:rPr>
              <a:t>12. campaign </a:t>
            </a:r>
            <a:r>
              <a:rPr lang="en-US" sz="2000" dirty="0" smtClean="0">
                <a:latin typeface="Cambria Math" pitchFamily="18" charset="0"/>
                <a:ea typeface="Cambria Math" pitchFamily="18" charset="0"/>
              </a:rPr>
              <a:t>:</a:t>
            </a:r>
            <a:r>
              <a:rPr lang="en-US" sz="2000" dirty="0">
                <a:latin typeface="Cambria Math" pitchFamily="18" charset="0"/>
                <a:ea typeface="Cambria Math" pitchFamily="18" charset="0"/>
              </a:rPr>
              <a:t> </a:t>
            </a:r>
            <a:r>
              <a:rPr lang="en-US" sz="2000" dirty="0" smtClean="0">
                <a:latin typeface="Cambria Math" pitchFamily="18" charset="0"/>
                <a:ea typeface="Cambria Math" pitchFamily="18" charset="0"/>
              </a:rPr>
              <a:t> Numerical </a:t>
            </a:r>
          </a:p>
          <a:p>
            <a:endParaRPr lang="en-US" sz="2000" dirty="0">
              <a:latin typeface="Cambria Math" pitchFamily="18" charset="0"/>
              <a:ea typeface="Cambria Math" pitchFamily="18" charset="0"/>
            </a:endParaRPr>
          </a:p>
          <a:p>
            <a:r>
              <a:rPr lang="en-US" sz="2000" dirty="0" smtClean="0">
                <a:latin typeface="Cambria Math" pitchFamily="18" charset="0"/>
                <a:ea typeface="Cambria Math" pitchFamily="18" charset="0"/>
              </a:rPr>
              <a:t>13.  </a:t>
            </a:r>
            <a:r>
              <a:rPr lang="en-US" sz="2000" dirty="0" err="1" smtClean="0">
                <a:latin typeface="Cambria Math" pitchFamily="18" charset="0"/>
                <a:ea typeface="Cambria Math" pitchFamily="18" charset="0"/>
              </a:rPr>
              <a:t>Pdays</a:t>
            </a:r>
            <a:r>
              <a:rPr lang="en-US" sz="2000" dirty="0" smtClean="0">
                <a:latin typeface="Cambria Math" pitchFamily="18" charset="0"/>
                <a:ea typeface="Cambria Math" pitchFamily="18" charset="0"/>
              </a:rPr>
              <a:t> : Number of days that passed by after client was last contacted( Numeric :  -1 means the client was not previously contacted )</a:t>
            </a:r>
            <a:endParaRPr lang="en-US" sz="2000" dirty="0">
              <a:latin typeface="Cambria Math" pitchFamily="18" charset="0"/>
              <a:ea typeface="Cambria Math" pitchFamily="18" charset="0"/>
            </a:endParaRPr>
          </a:p>
        </p:txBody>
      </p:sp>
      <p:sp>
        <p:nvSpPr>
          <p:cNvPr id="5" name="Slide Number Placeholder 4"/>
          <p:cNvSpPr>
            <a:spLocks noGrp="1"/>
          </p:cNvSpPr>
          <p:nvPr>
            <p:ph type="sldNum" sz="quarter" idx="12"/>
          </p:nvPr>
        </p:nvSpPr>
        <p:spPr/>
        <p:txBody>
          <a:bodyPr/>
          <a:lstStyle/>
          <a:p>
            <a:fld id="{8127D079-8494-4219-8B0D-5CEFF47F53B8}" type="slidenum">
              <a:rPr lang="en-US" smtClean="0"/>
              <a:t>7</a:t>
            </a:fld>
            <a:endParaRPr lang="en-US"/>
          </a:p>
        </p:txBody>
      </p:sp>
      <p:sp>
        <p:nvSpPr>
          <p:cNvPr id="6" name="Date Placeholder 5"/>
          <p:cNvSpPr>
            <a:spLocks noGrp="1"/>
          </p:cNvSpPr>
          <p:nvPr>
            <p:ph type="dt" sz="half" idx="10"/>
          </p:nvPr>
        </p:nvSpPr>
        <p:spPr/>
        <p:txBody>
          <a:bodyPr/>
          <a:lstStyle/>
          <a:p>
            <a:fld id="{293FB0F9-1EDB-41C6-9DD2-94EEB5FF08BC}" type="datetime1">
              <a:rPr lang="en-US" smtClean="0"/>
              <a:t>11/14/2021</a:t>
            </a:fld>
            <a:endParaRPr lang="en-US"/>
          </a:p>
        </p:txBody>
      </p:sp>
      <p:sp>
        <p:nvSpPr>
          <p:cNvPr id="7" name="Footer Placeholder 6"/>
          <p:cNvSpPr>
            <a:spLocks noGrp="1"/>
          </p:cNvSpPr>
          <p:nvPr>
            <p:ph type="ftr" sz="quarter" idx="11"/>
          </p:nvPr>
        </p:nvSpPr>
        <p:spPr/>
        <p:txBody>
          <a:bodyPr/>
          <a:lstStyle/>
          <a:p>
            <a:r>
              <a:rPr lang="en-US" smtClean="0"/>
              <a:t>ML Mini Project </a:t>
            </a:r>
            <a:endParaRPr lang="en-US"/>
          </a:p>
        </p:txBody>
      </p:sp>
    </p:spTree>
    <p:extLst>
      <p:ext uri="{BB962C8B-B14F-4D97-AF65-F5344CB8AC3E}">
        <p14:creationId xmlns:p14="http://schemas.microsoft.com/office/powerpoint/2010/main" val="3116626181"/>
      </p:ext>
    </p:extLst>
  </p:cSld>
  <p:clrMapOvr>
    <a:masterClrMapping/>
  </p:clrMapOvr>
  <mc:AlternateContent xmlns:mc="http://schemas.openxmlformats.org/markup-compatibility/2006">
    <mc:Choice xmlns:p14="http://schemas.microsoft.com/office/powerpoint/2010/main" Requires="p14">
      <p:transition spd="slow" p14:dur="2000" advTm="510"/>
    </mc:Choice>
    <mc:Fallback>
      <p:transition spd="slow" advTm="51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685800"/>
            <a:ext cx="7315200" cy="6247864"/>
          </a:xfrm>
          <a:prstGeom prst="rect">
            <a:avLst/>
          </a:prstGeom>
          <a:noFill/>
        </p:spPr>
        <p:txBody>
          <a:bodyPr wrap="square" rtlCol="0">
            <a:spAutoFit/>
          </a:bodyPr>
          <a:lstStyle/>
          <a:p>
            <a:r>
              <a:rPr lang="en-US" sz="2000" dirty="0" smtClean="0">
                <a:latin typeface="Cambria Math" pitchFamily="18" charset="0"/>
                <a:ea typeface="Cambria Math" pitchFamily="18" charset="0"/>
              </a:rPr>
              <a:t>14. </a:t>
            </a:r>
            <a:r>
              <a:rPr lang="en-US" sz="2000" dirty="0">
                <a:latin typeface="Cambria Math" pitchFamily="18" charset="0"/>
                <a:ea typeface="Cambria Math" pitchFamily="18" charset="0"/>
              </a:rPr>
              <a:t>p</a:t>
            </a:r>
            <a:r>
              <a:rPr lang="en-US" sz="2000" dirty="0" smtClean="0">
                <a:latin typeface="Cambria Math" pitchFamily="18" charset="0"/>
                <a:ea typeface="Cambria Math" pitchFamily="18" charset="0"/>
              </a:rPr>
              <a:t>revious : Number of contact perform before this </a:t>
            </a:r>
            <a:r>
              <a:rPr lang="en-US" sz="2000" dirty="0" err="1" smtClean="0">
                <a:latin typeface="Cambria Math" pitchFamily="18" charset="0"/>
                <a:ea typeface="Cambria Math" pitchFamily="18" charset="0"/>
              </a:rPr>
              <a:t>compaign</a:t>
            </a:r>
            <a:r>
              <a:rPr lang="en-US" sz="2000" dirty="0" smtClean="0">
                <a:latin typeface="Cambria Math" pitchFamily="18" charset="0"/>
                <a:ea typeface="Cambria Math" pitchFamily="18" charset="0"/>
              </a:rPr>
              <a:t> and for this client ( Numeric )</a:t>
            </a:r>
          </a:p>
          <a:p>
            <a:endParaRPr lang="en-US" sz="2000" dirty="0" smtClean="0">
              <a:latin typeface="Cambria Math" pitchFamily="18" charset="0"/>
              <a:ea typeface="Cambria Math" pitchFamily="18" charset="0"/>
            </a:endParaRPr>
          </a:p>
          <a:p>
            <a:r>
              <a:rPr lang="en-US" sz="2000" dirty="0" smtClean="0">
                <a:latin typeface="Cambria Math" pitchFamily="18" charset="0"/>
                <a:ea typeface="Cambria Math" pitchFamily="18" charset="0"/>
              </a:rPr>
              <a:t>15. </a:t>
            </a:r>
            <a:r>
              <a:rPr lang="en-US" sz="2000" dirty="0" err="1">
                <a:latin typeface="Cambria Math" pitchFamily="18" charset="0"/>
                <a:ea typeface="Cambria Math" pitchFamily="18" charset="0"/>
              </a:rPr>
              <a:t>p</a:t>
            </a:r>
            <a:r>
              <a:rPr lang="en-US" sz="2000" dirty="0" err="1" smtClean="0">
                <a:latin typeface="Cambria Math" pitchFamily="18" charset="0"/>
                <a:ea typeface="Cambria Math" pitchFamily="18" charset="0"/>
              </a:rPr>
              <a:t>outcome</a:t>
            </a:r>
            <a:r>
              <a:rPr lang="en-US" sz="2000" dirty="0" smtClean="0">
                <a:latin typeface="Cambria Math" pitchFamily="18" charset="0"/>
                <a:ea typeface="Cambria Math" pitchFamily="18" charset="0"/>
              </a:rPr>
              <a:t> : Outcome of the previous marketing </a:t>
            </a:r>
            <a:r>
              <a:rPr lang="en-US" sz="2000" dirty="0" err="1" smtClean="0">
                <a:latin typeface="Cambria Math" pitchFamily="18" charset="0"/>
                <a:ea typeface="Cambria Math" pitchFamily="18" charset="0"/>
              </a:rPr>
              <a:t>compaign</a:t>
            </a:r>
            <a:r>
              <a:rPr lang="en-US" sz="2000" dirty="0" smtClean="0">
                <a:latin typeface="Cambria Math" pitchFamily="18" charset="0"/>
                <a:ea typeface="Cambria Math" pitchFamily="18" charset="0"/>
              </a:rPr>
              <a:t> ( Categorical : </a:t>
            </a:r>
            <a:r>
              <a:rPr lang="en-US" sz="2000" dirty="0" smtClean="0"/>
              <a:t>nonexistent, success, failure )</a:t>
            </a:r>
            <a:endParaRPr lang="en-US" sz="2000" dirty="0" smtClean="0">
              <a:latin typeface="Cambria Math" pitchFamily="18" charset="0"/>
              <a:ea typeface="Cambria Math" pitchFamily="18" charset="0"/>
            </a:endParaRPr>
          </a:p>
          <a:p>
            <a:endParaRPr lang="en-US" sz="2000" dirty="0" smtClean="0">
              <a:latin typeface="Cambria Math" pitchFamily="18" charset="0"/>
              <a:ea typeface="Cambria Math" pitchFamily="18" charset="0"/>
            </a:endParaRPr>
          </a:p>
          <a:p>
            <a:r>
              <a:rPr lang="en-US" sz="2000" dirty="0" smtClean="0">
                <a:latin typeface="Cambria Math" pitchFamily="18" charset="0"/>
                <a:ea typeface="Cambria Math" pitchFamily="18" charset="0"/>
              </a:rPr>
              <a:t>16. </a:t>
            </a:r>
            <a:r>
              <a:rPr lang="en-US" sz="2000" dirty="0" err="1" smtClean="0">
                <a:latin typeface="Cambria Math" pitchFamily="18" charset="0"/>
                <a:ea typeface="Cambria Math" pitchFamily="18" charset="0"/>
              </a:rPr>
              <a:t>emp_var_rate</a:t>
            </a:r>
            <a:r>
              <a:rPr lang="en-US" sz="2000" dirty="0" smtClean="0">
                <a:latin typeface="Cambria Math" pitchFamily="18" charset="0"/>
                <a:ea typeface="Cambria Math" pitchFamily="18" charset="0"/>
              </a:rPr>
              <a:t> : Numeric data</a:t>
            </a:r>
          </a:p>
          <a:p>
            <a:endParaRPr lang="en-US" sz="2000" dirty="0" smtClean="0">
              <a:latin typeface="Cambria Math" pitchFamily="18" charset="0"/>
              <a:ea typeface="Cambria Math" pitchFamily="18" charset="0"/>
            </a:endParaRPr>
          </a:p>
          <a:p>
            <a:r>
              <a:rPr lang="en-US" sz="2000" dirty="0" smtClean="0">
                <a:latin typeface="Cambria Math" pitchFamily="18" charset="0"/>
                <a:ea typeface="Cambria Math" pitchFamily="18" charset="0"/>
              </a:rPr>
              <a:t>17</a:t>
            </a:r>
            <a:r>
              <a:rPr lang="en-US" sz="2000" dirty="0" smtClean="0">
                <a:latin typeface="Cambria Math" pitchFamily="18" charset="0"/>
                <a:ea typeface="Cambria Math" pitchFamily="18" charset="0"/>
              </a:rPr>
              <a:t>. </a:t>
            </a:r>
            <a:r>
              <a:rPr lang="en-US" sz="2000" dirty="0" err="1">
                <a:latin typeface="Cambria Math" pitchFamily="18" charset="0"/>
                <a:ea typeface="Cambria Math" pitchFamily="18" charset="0"/>
              </a:rPr>
              <a:t>cons_price_idx</a:t>
            </a:r>
            <a:r>
              <a:rPr lang="en-US" sz="2000" dirty="0">
                <a:latin typeface="Cambria Math" pitchFamily="18" charset="0"/>
                <a:ea typeface="Cambria Math" pitchFamily="18" charset="0"/>
              </a:rPr>
              <a:t> </a:t>
            </a:r>
            <a:r>
              <a:rPr lang="en-US" sz="2000" dirty="0" smtClean="0">
                <a:latin typeface="Cambria Math" pitchFamily="18" charset="0"/>
                <a:ea typeface="Cambria Math" pitchFamily="18" charset="0"/>
              </a:rPr>
              <a:t>: Numeric data </a:t>
            </a:r>
            <a:endParaRPr lang="en-US" sz="2000" dirty="0" smtClean="0">
              <a:latin typeface="Cambria Math" pitchFamily="18" charset="0"/>
              <a:ea typeface="Cambria Math" pitchFamily="18" charset="0"/>
            </a:endParaRPr>
          </a:p>
          <a:p>
            <a:endParaRPr lang="en-US" sz="2000" dirty="0" smtClean="0">
              <a:latin typeface="Cambria Math" pitchFamily="18" charset="0"/>
              <a:ea typeface="Cambria Math" pitchFamily="18" charset="0"/>
            </a:endParaRPr>
          </a:p>
          <a:p>
            <a:r>
              <a:rPr lang="en-US" sz="2000" dirty="0" smtClean="0">
                <a:latin typeface="Cambria Math" pitchFamily="18" charset="0"/>
                <a:ea typeface="Cambria Math" pitchFamily="18" charset="0"/>
              </a:rPr>
              <a:t>18. </a:t>
            </a:r>
            <a:r>
              <a:rPr lang="en-US" sz="2000" dirty="0" err="1">
                <a:latin typeface="Cambria Math" pitchFamily="18" charset="0"/>
                <a:ea typeface="Cambria Math" pitchFamily="18" charset="0"/>
              </a:rPr>
              <a:t>cons_conf_idx</a:t>
            </a:r>
            <a:r>
              <a:rPr lang="en-US" sz="2000" dirty="0">
                <a:latin typeface="Cambria Math" pitchFamily="18" charset="0"/>
                <a:ea typeface="Cambria Math" pitchFamily="18" charset="0"/>
              </a:rPr>
              <a:t> </a:t>
            </a:r>
            <a:r>
              <a:rPr lang="en-US" sz="2000" dirty="0" smtClean="0">
                <a:latin typeface="Cambria Math" pitchFamily="18" charset="0"/>
                <a:ea typeface="Cambria Math" pitchFamily="18" charset="0"/>
              </a:rPr>
              <a:t>: Numeric data</a:t>
            </a:r>
            <a:endParaRPr lang="en-US" sz="2000" dirty="0" smtClean="0">
              <a:latin typeface="Cambria Math" pitchFamily="18" charset="0"/>
              <a:ea typeface="Cambria Math" pitchFamily="18" charset="0"/>
            </a:endParaRPr>
          </a:p>
          <a:p>
            <a:endParaRPr lang="en-US" sz="2000" dirty="0" smtClean="0">
              <a:latin typeface="Cambria Math" pitchFamily="18" charset="0"/>
              <a:ea typeface="Cambria Math" pitchFamily="18" charset="0"/>
            </a:endParaRPr>
          </a:p>
          <a:p>
            <a:r>
              <a:rPr lang="en-US" sz="2000" dirty="0" smtClean="0">
                <a:latin typeface="Cambria Math" pitchFamily="18" charset="0"/>
                <a:ea typeface="Cambria Math" pitchFamily="18" charset="0"/>
              </a:rPr>
              <a:t>19</a:t>
            </a:r>
            <a:r>
              <a:rPr lang="en-US" sz="2000" dirty="0" smtClean="0">
                <a:latin typeface="Cambria Math" pitchFamily="18" charset="0"/>
                <a:ea typeface="Cambria Math" pitchFamily="18" charset="0"/>
              </a:rPr>
              <a:t>. </a:t>
            </a:r>
            <a:r>
              <a:rPr lang="en-US" sz="2000" dirty="0">
                <a:latin typeface="Cambria Math" pitchFamily="18" charset="0"/>
                <a:ea typeface="Cambria Math" pitchFamily="18" charset="0"/>
              </a:rPr>
              <a:t>euribor3m : </a:t>
            </a:r>
            <a:r>
              <a:rPr lang="en-US" sz="2000" dirty="0" smtClean="0">
                <a:latin typeface="Cambria Math" pitchFamily="18" charset="0"/>
                <a:ea typeface="Cambria Math" pitchFamily="18" charset="0"/>
              </a:rPr>
              <a:t>Numeric data </a:t>
            </a:r>
            <a:endParaRPr lang="en-US" sz="2000" dirty="0" smtClean="0">
              <a:latin typeface="Cambria Math" pitchFamily="18" charset="0"/>
              <a:ea typeface="Cambria Math" pitchFamily="18" charset="0"/>
            </a:endParaRPr>
          </a:p>
          <a:p>
            <a:endParaRPr lang="en-US" sz="2000" dirty="0" smtClean="0">
              <a:latin typeface="Cambria Math" pitchFamily="18" charset="0"/>
              <a:ea typeface="Cambria Math" pitchFamily="18" charset="0"/>
            </a:endParaRPr>
          </a:p>
          <a:p>
            <a:r>
              <a:rPr lang="en-US" sz="2000" dirty="0" smtClean="0">
                <a:latin typeface="Cambria Math" pitchFamily="18" charset="0"/>
                <a:ea typeface="Cambria Math" pitchFamily="18" charset="0"/>
              </a:rPr>
              <a:t>20</a:t>
            </a:r>
            <a:r>
              <a:rPr lang="en-US" sz="2000" dirty="0" smtClean="0">
                <a:latin typeface="Cambria Math" pitchFamily="18" charset="0"/>
                <a:ea typeface="Cambria Math" pitchFamily="18" charset="0"/>
              </a:rPr>
              <a:t>. </a:t>
            </a:r>
            <a:r>
              <a:rPr lang="en-US" sz="2000" dirty="0" err="1">
                <a:latin typeface="Cambria Math" pitchFamily="18" charset="0"/>
                <a:ea typeface="Cambria Math" pitchFamily="18" charset="0"/>
              </a:rPr>
              <a:t>nr_employed</a:t>
            </a:r>
            <a:r>
              <a:rPr lang="en-US" sz="2000" dirty="0">
                <a:latin typeface="Cambria Math" pitchFamily="18" charset="0"/>
                <a:ea typeface="Cambria Math" pitchFamily="18" charset="0"/>
              </a:rPr>
              <a:t> </a:t>
            </a:r>
            <a:r>
              <a:rPr lang="en-US" sz="2000" dirty="0" smtClean="0">
                <a:latin typeface="Cambria Math" pitchFamily="18" charset="0"/>
                <a:ea typeface="Cambria Math" pitchFamily="18" charset="0"/>
              </a:rPr>
              <a:t>: Numeric data</a:t>
            </a:r>
            <a:endParaRPr lang="en-US" sz="2000" dirty="0" smtClean="0">
              <a:latin typeface="Cambria Math" pitchFamily="18" charset="0"/>
              <a:ea typeface="Cambria Math" pitchFamily="18" charset="0"/>
            </a:endParaRPr>
          </a:p>
          <a:p>
            <a:endParaRPr lang="en-US" sz="2000" dirty="0" smtClean="0">
              <a:latin typeface="Cambria Math" pitchFamily="18" charset="0"/>
              <a:ea typeface="Cambria Math" pitchFamily="18" charset="0"/>
            </a:endParaRPr>
          </a:p>
          <a:p>
            <a:r>
              <a:rPr lang="en-US" sz="2000" dirty="0" smtClean="0">
                <a:latin typeface="Cambria Math" pitchFamily="18" charset="0"/>
                <a:ea typeface="Cambria Math" pitchFamily="18" charset="0"/>
              </a:rPr>
              <a:t>21</a:t>
            </a:r>
            <a:r>
              <a:rPr lang="en-US" sz="2000" dirty="0" smtClean="0">
                <a:latin typeface="Cambria Math" pitchFamily="18" charset="0"/>
                <a:ea typeface="Cambria Math" pitchFamily="18" charset="0"/>
              </a:rPr>
              <a:t>. y : output ( binary : 0, 1 )</a:t>
            </a:r>
            <a:endParaRPr lang="en-US" sz="2000" dirty="0" smtClean="0">
              <a:latin typeface="Cambria Math" pitchFamily="18" charset="0"/>
              <a:ea typeface="Cambria Math" pitchFamily="18" charset="0"/>
            </a:endParaRPr>
          </a:p>
          <a:p>
            <a:endParaRPr lang="en-US" sz="2000" dirty="0" smtClean="0">
              <a:latin typeface="Cambria Math" pitchFamily="18" charset="0"/>
              <a:ea typeface="Cambria Math" pitchFamily="18" charset="0"/>
            </a:endParaRPr>
          </a:p>
          <a:p>
            <a:endParaRPr lang="en-US" sz="2000" dirty="0" smtClean="0">
              <a:latin typeface="Cambria Math" pitchFamily="18" charset="0"/>
              <a:ea typeface="Cambria Math" pitchFamily="18" charset="0"/>
            </a:endParaRPr>
          </a:p>
          <a:p>
            <a:r>
              <a:rPr lang="en-US" sz="2000" dirty="0" smtClean="0">
                <a:latin typeface="Cambria Math" pitchFamily="18" charset="0"/>
                <a:ea typeface="Cambria Math" pitchFamily="18" charset="0"/>
              </a:rPr>
              <a:t> </a:t>
            </a:r>
          </a:p>
        </p:txBody>
      </p:sp>
      <p:sp>
        <p:nvSpPr>
          <p:cNvPr id="5" name="Slide Number Placeholder 4"/>
          <p:cNvSpPr>
            <a:spLocks noGrp="1"/>
          </p:cNvSpPr>
          <p:nvPr>
            <p:ph type="sldNum" sz="quarter" idx="12"/>
          </p:nvPr>
        </p:nvSpPr>
        <p:spPr/>
        <p:txBody>
          <a:bodyPr/>
          <a:lstStyle/>
          <a:p>
            <a:fld id="{8127D079-8494-4219-8B0D-5CEFF47F53B8}" type="slidenum">
              <a:rPr lang="en-US" smtClean="0"/>
              <a:t>8</a:t>
            </a:fld>
            <a:endParaRPr lang="en-US"/>
          </a:p>
        </p:txBody>
      </p:sp>
      <p:sp>
        <p:nvSpPr>
          <p:cNvPr id="6" name="Date Placeholder 5"/>
          <p:cNvSpPr>
            <a:spLocks noGrp="1"/>
          </p:cNvSpPr>
          <p:nvPr>
            <p:ph type="dt" sz="half" idx="10"/>
          </p:nvPr>
        </p:nvSpPr>
        <p:spPr/>
        <p:txBody>
          <a:bodyPr/>
          <a:lstStyle/>
          <a:p>
            <a:fld id="{F14B04DE-BDF9-4C1E-BCD2-882B6E05395E}" type="datetime1">
              <a:rPr lang="en-US" smtClean="0"/>
              <a:t>11/14/2021</a:t>
            </a:fld>
            <a:endParaRPr lang="en-US"/>
          </a:p>
        </p:txBody>
      </p:sp>
      <p:sp>
        <p:nvSpPr>
          <p:cNvPr id="7" name="Footer Placeholder 6"/>
          <p:cNvSpPr>
            <a:spLocks noGrp="1"/>
          </p:cNvSpPr>
          <p:nvPr>
            <p:ph type="ftr" sz="quarter" idx="11"/>
          </p:nvPr>
        </p:nvSpPr>
        <p:spPr/>
        <p:txBody>
          <a:bodyPr/>
          <a:lstStyle/>
          <a:p>
            <a:r>
              <a:rPr lang="en-US" smtClean="0"/>
              <a:t>ML Mini Project </a:t>
            </a:r>
            <a:endParaRPr lang="en-US"/>
          </a:p>
        </p:txBody>
      </p:sp>
    </p:spTree>
    <p:extLst>
      <p:ext uri="{BB962C8B-B14F-4D97-AF65-F5344CB8AC3E}">
        <p14:creationId xmlns:p14="http://schemas.microsoft.com/office/powerpoint/2010/main" val="4269747249"/>
      </p:ext>
    </p:extLst>
  </p:cSld>
  <p:clrMapOvr>
    <a:masterClrMapping/>
  </p:clrMapOvr>
  <mc:AlternateContent xmlns:mc="http://schemas.openxmlformats.org/markup-compatibility/2006">
    <mc:Choice xmlns:p14="http://schemas.microsoft.com/office/powerpoint/2010/main" Requires="p14">
      <p:transition spd="slow" p14:dur="2000" advTm="640"/>
    </mc:Choice>
    <mc:Fallback>
      <p:transition spd="slow" advTm="64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79283" y="838200"/>
            <a:ext cx="7162800" cy="4339650"/>
          </a:xfrm>
          <a:prstGeom prst="rect">
            <a:avLst/>
          </a:prstGeom>
          <a:noFill/>
        </p:spPr>
        <p:txBody>
          <a:bodyPr wrap="square" rtlCol="0">
            <a:spAutoFit/>
          </a:bodyPr>
          <a:lstStyle/>
          <a:p>
            <a:pPr marL="342900" indent="-342900">
              <a:buFont typeface="Arial" pitchFamily="34" charset="0"/>
              <a:buChar char="•"/>
            </a:pPr>
            <a:r>
              <a:rPr lang="en-US" sz="3600" b="1" dirty="0" smtClean="0">
                <a:latin typeface="Cambria Math" pitchFamily="18" charset="0"/>
                <a:ea typeface="Cambria Math" pitchFamily="18" charset="0"/>
              </a:rPr>
              <a:t>About Features and Output </a:t>
            </a:r>
          </a:p>
          <a:p>
            <a:pPr marL="342900" indent="-342900">
              <a:buFont typeface="Arial" pitchFamily="34" charset="0"/>
              <a:buChar char="•"/>
            </a:pPr>
            <a:endParaRPr lang="en-US" sz="2000" dirty="0">
              <a:latin typeface="Cambria Math" pitchFamily="18" charset="0"/>
              <a:ea typeface="Cambria Math" pitchFamily="18" charset="0"/>
            </a:endParaRPr>
          </a:p>
          <a:p>
            <a:pPr marL="342900" indent="-342900">
              <a:buFont typeface="Arial" pitchFamily="34" charset="0"/>
              <a:buChar char="•"/>
            </a:pPr>
            <a:endParaRPr lang="en-US" sz="2000" dirty="0" smtClean="0">
              <a:latin typeface="Cambria Math" pitchFamily="18" charset="0"/>
              <a:ea typeface="Cambria Math" pitchFamily="18" charset="0"/>
            </a:endParaRPr>
          </a:p>
          <a:p>
            <a:pPr marL="342900" indent="-342900">
              <a:buFont typeface="Arial" pitchFamily="34" charset="0"/>
              <a:buChar char="•"/>
            </a:pPr>
            <a:r>
              <a:rPr lang="en-US" sz="2000" dirty="0" smtClean="0">
                <a:latin typeface="Cambria Math" pitchFamily="18" charset="0"/>
                <a:ea typeface="Cambria Math" pitchFamily="18" charset="0"/>
              </a:rPr>
              <a:t>After </a:t>
            </a:r>
            <a:r>
              <a:rPr lang="en-US" sz="2000" dirty="0" smtClean="0">
                <a:latin typeface="Cambria Math" pitchFamily="18" charset="0"/>
                <a:ea typeface="Cambria Math" pitchFamily="18" charset="0"/>
              </a:rPr>
              <a:t>analyzing the columns we can clearly say that there are two types of columns. Numerical and categorical columns. </a:t>
            </a:r>
          </a:p>
          <a:p>
            <a:pPr marL="342900" indent="-342900">
              <a:buFont typeface="Arial" pitchFamily="34" charset="0"/>
              <a:buChar char="•"/>
            </a:pPr>
            <a:endParaRPr lang="en-US" sz="2000" dirty="0">
              <a:latin typeface="Cambria Math" pitchFamily="18" charset="0"/>
              <a:ea typeface="Cambria Math" pitchFamily="18" charset="0"/>
            </a:endParaRPr>
          </a:p>
          <a:p>
            <a:pPr marL="342900" indent="-342900">
              <a:buFont typeface="Arial" pitchFamily="34" charset="0"/>
              <a:buChar char="•"/>
            </a:pPr>
            <a:r>
              <a:rPr lang="en-US" sz="2000" dirty="0" smtClean="0">
                <a:latin typeface="Cambria Math" pitchFamily="18" charset="0"/>
                <a:ea typeface="Cambria Math" pitchFamily="18" charset="0"/>
              </a:rPr>
              <a:t>The most important column is y. Which is the output/target variable . This will tell us if the client subscribed to a term deposit or not.(Binary : ‘yes’ or ‘no’).</a:t>
            </a:r>
          </a:p>
          <a:p>
            <a:pPr marL="342900" indent="-342900">
              <a:buFont typeface="Arial" pitchFamily="34" charset="0"/>
              <a:buChar char="•"/>
            </a:pPr>
            <a:endParaRPr lang="en-US" sz="2000" dirty="0">
              <a:latin typeface="Cambria Math" pitchFamily="18" charset="0"/>
              <a:ea typeface="Cambria Math" pitchFamily="18" charset="0"/>
            </a:endParaRPr>
          </a:p>
          <a:p>
            <a:pPr marL="342900" indent="-342900">
              <a:buFont typeface="Arial" pitchFamily="34" charset="0"/>
              <a:buChar char="•"/>
            </a:pPr>
            <a:r>
              <a:rPr lang="en-US" sz="2000" dirty="0" smtClean="0">
                <a:latin typeface="Cambria Math" pitchFamily="18" charset="0"/>
                <a:ea typeface="Cambria Math" pitchFamily="18" charset="0"/>
              </a:rPr>
              <a:t>So, we can say that the output variable can be used for binary classification. We will try to predict if the client will subscribe to term deposit. </a:t>
            </a:r>
            <a:endParaRPr lang="en-US" sz="2000" dirty="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8127D079-8494-4219-8B0D-5CEFF47F53B8}" type="slidenum">
              <a:rPr lang="en-US" smtClean="0"/>
              <a:t>9</a:t>
            </a:fld>
            <a:endParaRPr lang="en-US"/>
          </a:p>
        </p:txBody>
      </p:sp>
      <p:sp>
        <p:nvSpPr>
          <p:cNvPr id="5" name="Date Placeholder 4"/>
          <p:cNvSpPr>
            <a:spLocks noGrp="1"/>
          </p:cNvSpPr>
          <p:nvPr>
            <p:ph type="dt" sz="half" idx="10"/>
          </p:nvPr>
        </p:nvSpPr>
        <p:spPr/>
        <p:txBody>
          <a:bodyPr/>
          <a:lstStyle/>
          <a:p>
            <a:fld id="{A539D5F9-FB00-4F0E-8AFE-97CDB89E430C}" type="datetime1">
              <a:rPr lang="en-US" smtClean="0"/>
              <a:t>11/14/2021</a:t>
            </a:fld>
            <a:endParaRPr lang="en-US"/>
          </a:p>
        </p:txBody>
      </p:sp>
      <p:sp>
        <p:nvSpPr>
          <p:cNvPr id="7" name="Footer Placeholder 6"/>
          <p:cNvSpPr>
            <a:spLocks noGrp="1"/>
          </p:cNvSpPr>
          <p:nvPr>
            <p:ph type="ftr" sz="quarter" idx="11"/>
          </p:nvPr>
        </p:nvSpPr>
        <p:spPr/>
        <p:txBody>
          <a:bodyPr/>
          <a:lstStyle/>
          <a:p>
            <a:r>
              <a:rPr lang="en-US" smtClean="0"/>
              <a:t>ML Mini Project </a:t>
            </a:r>
            <a:endParaRPr lang="en-US"/>
          </a:p>
        </p:txBody>
      </p:sp>
    </p:spTree>
    <p:extLst>
      <p:ext uri="{BB962C8B-B14F-4D97-AF65-F5344CB8AC3E}">
        <p14:creationId xmlns:p14="http://schemas.microsoft.com/office/powerpoint/2010/main" val="2997902556"/>
      </p:ext>
    </p:extLst>
  </p:cSld>
  <p:clrMapOvr>
    <a:masterClrMapping/>
  </p:clrMapOvr>
  <mc:AlternateContent xmlns:mc="http://schemas.openxmlformats.org/markup-compatibility/2006">
    <mc:Choice xmlns:p14="http://schemas.microsoft.com/office/powerpoint/2010/main" Requires="p14">
      <p:transition spd="slow" p14:dur="2000" advTm="815"/>
    </mc:Choice>
    <mc:Fallback>
      <p:transition spd="slow" advTm="815"/>
    </mc:Fallback>
  </mc:AlternateContent>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themeOverride>
</file>

<file path=docProps/app.xml><?xml version="1.0" encoding="utf-8"?>
<Properties xmlns="http://schemas.openxmlformats.org/officeDocument/2006/extended-properties" xmlns:vt="http://schemas.openxmlformats.org/officeDocument/2006/docPropsVTypes">
  <Template/>
  <TotalTime>1277</TotalTime>
  <Words>2488</Words>
  <Application>Microsoft Office PowerPoint</Application>
  <PresentationFormat>On-screen Show (4:3)</PresentationFormat>
  <Paragraphs>503</Paragraphs>
  <Slides>30</Slides>
  <Notes>2</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Slipstream</vt:lpstr>
      <vt:lpstr>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VENDEORS</dc:creator>
  <cp:lastModifiedBy>VENDEORS</cp:lastModifiedBy>
  <cp:revision>61</cp:revision>
  <dcterms:created xsi:type="dcterms:W3CDTF">2021-10-03T16:16:00Z</dcterms:created>
  <dcterms:modified xsi:type="dcterms:W3CDTF">2021-11-14T16:52:47Z</dcterms:modified>
</cp:coreProperties>
</file>