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Montserrat" panose="00000500000000000000" pitchFamily="2" charset="0"/>
      <p:regular r:id="rId25"/>
    </p:embeddedFont>
    <p:embeddedFont>
      <p:font typeface="Montserrat Bold" panose="00000800000000000000" charset="0"/>
      <p:regular r:id="rId26"/>
    </p:embeddedFont>
    <p:embeddedFont>
      <p:font typeface="RoxboroughCF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55315" y="3945528"/>
            <a:ext cx="12177370" cy="130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055315" y="5160413"/>
            <a:ext cx="12177370" cy="130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id="27" name="Freeform 27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459702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8613" y="2293248"/>
            <a:ext cx="5579479" cy="6397824"/>
            <a:chOff x="0" y="0"/>
            <a:chExt cx="1469492" cy="16850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69492" cy="1685024"/>
            </a:xfrm>
            <a:custGeom>
              <a:avLst/>
              <a:gdLst/>
              <a:ahLst/>
              <a:cxnLst/>
              <a:rect l="l" t="t" r="r" b="b"/>
              <a:pathLst>
                <a:path w="1469492" h="1685024">
                  <a:moveTo>
                    <a:pt x="0" y="0"/>
                  </a:moveTo>
                  <a:lnTo>
                    <a:pt x="1469492" y="0"/>
                  </a:lnTo>
                  <a:lnTo>
                    <a:pt x="1469492" y="1685024"/>
                  </a:lnTo>
                  <a:lnTo>
                    <a:pt x="0" y="1685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469492" cy="1723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36603" y="3381645"/>
            <a:ext cx="16313281" cy="52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1"/>
              </a:lnSpc>
            </a:pPr>
            <a:r>
              <a:rPr lang="en-US" sz="22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People who design and prepare software for smartphones and other mobile devices are called mobile app developers.</a:t>
            </a:r>
          </a:p>
          <a:p>
            <a:pPr algn="l">
              <a:lnSpc>
                <a:spcPts val="2561"/>
              </a:lnSpc>
            </a:pPr>
            <a:r>
              <a:rPr lang="en-US" sz="224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Workplace    </a:t>
            </a:r>
            <a:r>
              <a:rPr lang="en-US" sz="22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</a:t>
            </a:r>
          </a:p>
          <a:p>
            <a:pPr algn="l">
              <a:lnSpc>
                <a:spcPts val="2561"/>
              </a:lnSpc>
            </a:pPr>
            <a:r>
              <a:rPr lang="en-US" sz="22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mobile app developer may work for large technology companies or small startups. Some developers work for themselves from home.</a:t>
            </a:r>
          </a:p>
          <a:p>
            <a:pPr algn="l">
              <a:lnSpc>
                <a:spcPts val="2561"/>
              </a:lnSpc>
            </a:pPr>
            <a:r>
              <a:rPr lang="en-US" sz="224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app developer salary</a:t>
            </a:r>
          </a:p>
          <a:p>
            <a:pPr algn="l">
              <a:lnSpc>
                <a:spcPts val="2561"/>
              </a:lnSpc>
            </a:pPr>
            <a:r>
              <a:rPr lang="en-US" sz="22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hourly wage for a mobile app developer varies widely from $21 to $150 per hour, depending on experience and location. The national average salary in 2018 was about $100,000 per year. But individual jobs may pay much more or much less.</a:t>
            </a:r>
          </a:p>
          <a:p>
            <a:pPr algn="l">
              <a:lnSpc>
                <a:spcPts val="2561"/>
              </a:lnSpc>
            </a:pPr>
            <a:endParaRPr lang="en-US" sz="224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561"/>
              </a:lnSpc>
            </a:pPr>
            <a:r>
              <a:rPr lang="en-US" sz="224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 Skills</a:t>
            </a:r>
          </a:p>
          <a:p>
            <a:pPr algn="l">
              <a:lnSpc>
                <a:spcPts val="2561"/>
              </a:lnSpc>
            </a:pPr>
            <a:r>
              <a:rPr lang="en-US" sz="22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1)Patience</a:t>
            </a:r>
          </a:p>
          <a:p>
            <a:pPr algn="l">
              <a:lnSpc>
                <a:spcPts val="2561"/>
              </a:lnSpc>
            </a:pPr>
            <a:r>
              <a:rPr lang="en-US" sz="22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2)Good at working with other team members</a:t>
            </a:r>
          </a:p>
          <a:p>
            <a:pPr algn="l">
              <a:lnSpc>
                <a:spcPts val="2675"/>
              </a:lnSpc>
            </a:pPr>
            <a:r>
              <a:rPr lang="en-US" sz="234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3)Ability to work on several different projects at the same time</a:t>
            </a:r>
          </a:p>
          <a:p>
            <a:pPr algn="l">
              <a:lnSpc>
                <a:spcPts val="1991"/>
              </a:lnSpc>
            </a:pPr>
            <a:endParaRPr lang="en-US" sz="234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1991"/>
              </a:lnSpc>
            </a:pPr>
            <a:endParaRPr lang="en-US" sz="234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1991"/>
              </a:lnSpc>
            </a:pPr>
            <a:endParaRPr lang="en-US" sz="234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712681" y="3032327"/>
            <a:ext cx="262038" cy="26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194073" y="3049821"/>
            <a:ext cx="4024019" cy="3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25"/>
              </a:lnSpc>
              <a:spcBef>
                <a:spcPct val="0"/>
              </a:spcBef>
            </a:pPr>
            <a:r>
              <a:rPr lang="en-US" sz="2781" b="1" u="none" strike="noStrik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developer 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2681" y="1028700"/>
            <a:ext cx="1892038" cy="189203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52442"/>
            <a:ext cx="19526368" cy="2240807"/>
            <a:chOff x="0" y="0"/>
            <a:chExt cx="5142747" cy="59017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119087" y="406590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771925" y="1361324"/>
            <a:ext cx="8242636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8613" y="2293248"/>
            <a:ext cx="5579479" cy="6397824"/>
            <a:chOff x="0" y="0"/>
            <a:chExt cx="1469492" cy="16850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69492" cy="1685024"/>
            </a:xfrm>
            <a:custGeom>
              <a:avLst/>
              <a:gdLst/>
              <a:ahLst/>
              <a:cxnLst/>
              <a:rect l="l" t="t" r="r" b="b"/>
              <a:pathLst>
                <a:path w="1469492" h="1685024">
                  <a:moveTo>
                    <a:pt x="0" y="0"/>
                  </a:moveTo>
                  <a:lnTo>
                    <a:pt x="1469492" y="0"/>
                  </a:lnTo>
                  <a:lnTo>
                    <a:pt x="1469492" y="1685024"/>
                  </a:lnTo>
                  <a:lnTo>
                    <a:pt x="0" y="1685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69492" cy="1723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95013" y="3817473"/>
            <a:ext cx="16692987" cy="3706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4"/>
              </a:lnSpc>
            </a:pPr>
            <a:r>
              <a:rPr lang="en-US" sz="2504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Skills 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***</a:t>
            </a:r>
            <a:r>
              <a:rPr lang="en-US" sz="2504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Native 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1)Swift (ios)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2)Objective-c (ios)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3)Kotlin 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4)Java 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***</a:t>
            </a:r>
            <a:r>
              <a:rPr lang="en-US" sz="2504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Frame Work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1)Flutter</a:t>
            </a:r>
          </a:p>
          <a:p>
            <a:pPr algn="l">
              <a:lnSpc>
                <a:spcPts val="2854"/>
              </a:lnSpc>
            </a:pPr>
            <a:r>
              <a:rPr lang="en-US" sz="250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2)React Native (Js)</a:t>
            </a:r>
          </a:p>
          <a:p>
            <a:pPr algn="l">
              <a:lnSpc>
                <a:spcPts val="3671"/>
              </a:lnSpc>
            </a:pPr>
            <a:endParaRPr lang="en-US" sz="2504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443958" y="3241101"/>
            <a:ext cx="262038" cy="26203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86041" y="96854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139890"/>
            <a:ext cx="19526368" cy="2240807"/>
            <a:chOff x="0" y="0"/>
            <a:chExt cx="5142747" cy="5901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8893243" y="3095347"/>
            <a:ext cx="8366057" cy="3923535"/>
          </a:xfrm>
          <a:custGeom>
            <a:avLst/>
            <a:gdLst/>
            <a:ahLst/>
            <a:cxnLst/>
            <a:rect l="l" t="t" r="r" b="b"/>
            <a:pathLst>
              <a:path w="8366057" h="3923535">
                <a:moveTo>
                  <a:pt x="0" y="0"/>
                </a:moveTo>
                <a:lnTo>
                  <a:pt x="8366057" y="0"/>
                </a:lnTo>
                <a:lnTo>
                  <a:pt x="8366057" y="3923536"/>
                </a:lnTo>
                <a:lnTo>
                  <a:pt x="0" y="3923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996708" y="3190597"/>
            <a:ext cx="4024019" cy="3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25"/>
              </a:lnSpc>
              <a:spcBef>
                <a:spcPct val="0"/>
              </a:spcBef>
            </a:pPr>
            <a:r>
              <a:rPr lang="en-US" sz="2781" b="1" u="none" strike="noStrik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developer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19087" y="406590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771925" y="1361324"/>
            <a:ext cx="8242636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38613" y="2293248"/>
            <a:ext cx="5579479" cy="6397824"/>
            <a:chOff x="0" y="0"/>
            <a:chExt cx="1469492" cy="16850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9492" cy="1685024"/>
            </a:xfrm>
            <a:custGeom>
              <a:avLst/>
              <a:gdLst/>
              <a:ahLst/>
              <a:cxnLst/>
              <a:rect l="l" t="t" r="r" b="b"/>
              <a:pathLst>
                <a:path w="1469492" h="1685024">
                  <a:moveTo>
                    <a:pt x="0" y="0"/>
                  </a:moveTo>
                  <a:lnTo>
                    <a:pt x="1469492" y="0"/>
                  </a:lnTo>
                  <a:lnTo>
                    <a:pt x="1469492" y="1685024"/>
                  </a:lnTo>
                  <a:lnTo>
                    <a:pt x="0" y="1685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69492" cy="1723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46019" y="3807948"/>
            <a:ext cx="16313281" cy="4335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2"/>
              </a:lnSpc>
            </a:pPr>
            <a:r>
              <a:rPr lang="en-US" sz="318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:It’s a Software development methodology:</a:t>
            </a:r>
          </a:p>
          <a:p>
            <a:pPr algn="l">
              <a:lnSpc>
                <a:spcPts val="2893"/>
              </a:lnSpc>
            </a:pPr>
            <a:endParaRPr lang="en-US" sz="318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893"/>
              </a:lnSpc>
            </a:pP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It accelerates the delivery of higher-quality applications and services by combining and automating the work of software development and IT operations teams. With shared tools and practices</a:t>
            </a:r>
          </a:p>
          <a:p>
            <a:pPr algn="l">
              <a:lnSpc>
                <a:spcPts val="2893"/>
              </a:lnSpc>
            </a:pPr>
            <a:endParaRPr lang="en-US" sz="2538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893"/>
              </a:lnSpc>
            </a:pP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en-US" sz="253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Coding</a:t>
            </a: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code development and unit testing </a:t>
            </a:r>
          </a:p>
          <a:p>
            <a:pPr algn="l">
              <a:lnSpc>
                <a:spcPts val="2893"/>
              </a:lnSpc>
            </a:pP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en-US" sz="253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Building</a:t>
            </a: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process of continually integrating work from multiple developers</a:t>
            </a:r>
          </a:p>
          <a:p>
            <a:pPr algn="l">
              <a:lnSpc>
                <a:spcPts val="2893"/>
              </a:lnSpc>
            </a:pP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en-US" sz="253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Testing</a:t>
            </a: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process of testing the new patches and finding bugs and errors in either code or the product </a:t>
            </a:r>
          </a:p>
          <a:p>
            <a:pPr algn="l">
              <a:lnSpc>
                <a:spcPts val="2893"/>
              </a:lnSpc>
            </a:pP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en-US" sz="253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Packaging</a:t>
            </a: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:create packaging and patches that can be released </a:t>
            </a:r>
          </a:p>
          <a:p>
            <a:pPr algn="l">
              <a:lnSpc>
                <a:spcPts val="2893"/>
              </a:lnSpc>
            </a:pPr>
            <a:r>
              <a:rPr lang="en-US" sz="253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</a:t>
            </a:r>
            <a:r>
              <a:rPr lang="en-US" sz="253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Configuration</a:t>
            </a:r>
          </a:p>
          <a:p>
            <a:pPr algn="l">
              <a:lnSpc>
                <a:spcPts val="2153"/>
              </a:lnSpc>
            </a:pPr>
            <a:endParaRPr lang="en-US" sz="2538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443958" y="3241101"/>
            <a:ext cx="262038" cy="26203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96708" y="3190597"/>
            <a:ext cx="4024019" cy="3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25"/>
              </a:lnSpc>
              <a:spcBef>
                <a:spcPct val="0"/>
              </a:spcBef>
            </a:pPr>
            <a:r>
              <a:rPr lang="en-US" sz="27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DevOps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1094624"/>
            <a:ext cx="1892038" cy="189203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220285" y="-91703"/>
            <a:ext cx="19526368" cy="2240807"/>
            <a:chOff x="0" y="0"/>
            <a:chExt cx="5142747" cy="59017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19087" y="406590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71925" y="1361324"/>
            <a:ext cx="8242636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36831" y="2303914"/>
            <a:ext cx="2414254" cy="241425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634440" y="2303914"/>
            <a:ext cx="6136420" cy="6136420"/>
            <a:chOff x="0" y="0"/>
            <a:chExt cx="14840029" cy="14840029"/>
          </a:xfrm>
        </p:grpSpPr>
        <p:sp>
          <p:nvSpPr>
            <p:cNvPr id="7" name="Freeform 7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Freeform 8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49553" r="-49553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0528187" y="6873045"/>
            <a:ext cx="1892038" cy="189203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504405" y="3511041"/>
            <a:ext cx="2155070" cy="21550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041579" y="1521918"/>
            <a:ext cx="3185721" cy="318572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615401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339447" y="9473025"/>
            <a:ext cx="484986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6329" y="1072714"/>
            <a:ext cx="6260099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Most popular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9938" y="2046707"/>
            <a:ext cx="7919533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technologies in the web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5893" y="3530091"/>
            <a:ext cx="9385686" cy="5120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5"/>
              </a:lnSpc>
            </a:pPr>
            <a:r>
              <a:rPr lang="en-US" sz="326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Most popular technologies on the web: When we are talking about web development technologies, it usually means the client-side technologies, which are used to build and display everything that the end-user interacts with. The main language of the web is JavaScript ,means that the web technologies are mostly based on JavaScript, while server-side technologies are varied (.NET, Java, PHP, Ruby, or even server-side JavaScript Node.js).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9938" y="2009691"/>
            <a:ext cx="6573048" cy="6267619"/>
            <a:chOff x="0" y="0"/>
            <a:chExt cx="1018337" cy="9710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8337" cy="971018"/>
            </a:xfrm>
            <a:custGeom>
              <a:avLst/>
              <a:gdLst/>
              <a:ahLst/>
              <a:cxnLst/>
              <a:rect l="l" t="t" r="r" b="b"/>
              <a:pathLst>
                <a:path w="1018337" h="971018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l="-34758" r="-3475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5920447"/>
            <a:ext cx="8384711" cy="2735500"/>
            <a:chOff x="0" y="0"/>
            <a:chExt cx="2208319" cy="7204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08319" cy="720461"/>
            </a:xfrm>
            <a:custGeom>
              <a:avLst/>
              <a:gdLst/>
              <a:ahLst/>
              <a:cxnLst/>
              <a:rect l="l" t="t" r="r" b="b"/>
              <a:pathLst>
                <a:path w="2208319" h="720461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029177" y="2339407"/>
            <a:ext cx="1256320" cy="125632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29600" y="2555251"/>
            <a:ext cx="2028716" cy="2080953"/>
            <a:chOff x="0" y="0"/>
            <a:chExt cx="534312" cy="5480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4312" cy="548070"/>
            </a:xfrm>
            <a:custGeom>
              <a:avLst/>
              <a:gdLst/>
              <a:ahLst/>
              <a:cxnLst/>
              <a:rect l="l" t="t" r="r" b="b"/>
              <a:pathLst>
                <a:path w="534312" h="548070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29600" y="5920447"/>
            <a:ext cx="2494991" cy="2717569"/>
            <a:chOff x="0" y="0"/>
            <a:chExt cx="1018337" cy="11091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18337" cy="1109183"/>
            </a:xfrm>
            <a:custGeom>
              <a:avLst/>
              <a:gdLst/>
              <a:ahLst/>
              <a:cxnLst/>
              <a:rect l="l" t="t" r="r" b="b"/>
              <a:pathLst>
                <a:path w="1018337" h="1109183">
                  <a:moveTo>
                    <a:pt x="0" y="0"/>
                  </a:moveTo>
                  <a:lnTo>
                    <a:pt x="1018337" y="0"/>
                  </a:lnTo>
                  <a:lnTo>
                    <a:pt x="1018337" y="1109183"/>
                  </a:lnTo>
                  <a:lnTo>
                    <a:pt x="0" y="1109183"/>
                  </a:lnTo>
                  <a:close/>
                </a:path>
              </a:pathLst>
            </a:custGeom>
            <a:blipFill>
              <a:blip r:embed="rId5"/>
              <a:stretch>
                <a:fillRect l="-9804" r="-9804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486816" y="5938378"/>
            <a:ext cx="4436170" cy="2736677"/>
            <a:chOff x="0" y="0"/>
            <a:chExt cx="1810634" cy="111698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10634" cy="1116982"/>
            </a:xfrm>
            <a:custGeom>
              <a:avLst/>
              <a:gdLst/>
              <a:ahLst/>
              <a:cxnLst/>
              <a:rect l="l" t="t" r="r" b="b"/>
              <a:pathLst>
                <a:path w="1810634" h="1116982">
                  <a:moveTo>
                    <a:pt x="0" y="0"/>
                  </a:moveTo>
                  <a:lnTo>
                    <a:pt x="1810634" y="0"/>
                  </a:lnTo>
                  <a:lnTo>
                    <a:pt x="1810634" y="1116982"/>
                  </a:lnTo>
                  <a:lnTo>
                    <a:pt x="0" y="1116982"/>
                  </a:lnTo>
                  <a:close/>
                </a:path>
              </a:pathLst>
            </a:custGeom>
            <a:blipFill>
              <a:blip r:embed="rId6"/>
              <a:stretch>
                <a:fillRect l="-4896" r="-4896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15568629" y="-318954"/>
            <a:ext cx="2249937" cy="224993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128905" y="1279178"/>
            <a:ext cx="1256320" cy="125632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767138" y="4374166"/>
            <a:ext cx="262038" cy="262038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898157" y="6365717"/>
            <a:ext cx="262038" cy="262038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640701" y="2368751"/>
            <a:ext cx="7310908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Popular web technologies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384414" y="4171768"/>
            <a:ext cx="7027877" cy="46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8"/>
              </a:lnSpc>
            </a:pPr>
            <a:r>
              <a:rPr lang="en-US" sz="29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Angular: Angular is a TypeScript-based, open-source, front-end mobile and web application framework developed by Google in 2010.</a:t>
            </a:r>
          </a:p>
          <a:p>
            <a:pPr algn="l">
              <a:lnSpc>
                <a:spcPts val="3398"/>
              </a:lnSpc>
            </a:pPr>
            <a:r>
              <a:rPr lang="en-US" sz="29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React: React is an open-source, front-end JavaScript library for creating interactive UIs. React is developed and maintained by Facebook and a large community of dedicated developers.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0838" y="546591"/>
            <a:ext cx="6573048" cy="6267619"/>
            <a:chOff x="0" y="0"/>
            <a:chExt cx="1018337" cy="9710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8337" cy="971018"/>
            </a:xfrm>
            <a:custGeom>
              <a:avLst/>
              <a:gdLst/>
              <a:ahLst/>
              <a:cxnLst/>
              <a:rect l="l" t="t" r="r" b="b"/>
              <a:pathLst>
                <a:path w="1018337" h="971018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l="-4976" r="-497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065811" y="340385"/>
            <a:ext cx="1256320" cy="125632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73725" y="2913893"/>
            <a:ext cx="280126" cy="262038"/>
            <a:chOff x="0" y="0"/>
            <a:chExt cx="868905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8905" cy="812800"/>
            </a:xfrm>
            <a:custGeom>
              <a:avLst/>
              <a:gdLst/>
              <a:ahLst/>
              <a:cxnLst/>
              <a:rect l="l" t="t" r="r" b="b"/>
              <a:pathLst>
                <a:path w="868905" h="812800">
                  <a:moveTo>
                    <a:pt x="434452" y="0"/>
                  </a:moveTo>
                  <a:cubicBezTo>
                    <a:pt x="194511" y="0"/>
                    <a:pt x="0" y="181951"/>
                    <a:pt x="0" y="406400"/>
                  </a:cubicBezTo>
                  <a:cubicBezTo>
                    <a:pt x="0" y="630849"/>
                    <a:pt x="194511" y="812800"/>
                    <a:pt x="434452" y="812800"/>
                  </a:cubicBezTo>
                  <a:cubicBezTo>
                    <a:pt x="674394" y="812800"/>
                    <a:pt x="868905" y="630849"/>
                    <a:pt x="868905" y="406400"/>
                  </a:cubicBezTo>
                  <a:cubicBezTo>
                    <a:pt x="868905" y="181951"/>
                    <a:pt x="674394" y="0"/>
                    <a:pt x="4344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81460" y="38100"/>
              <a:ext cx="705985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065811" y="5512359"/>
            <a:ext cx="280126" cy="262038"/>
            <a:chOff x="0" y="0"/>
            <a:chExt cx="868905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68905" cy="812800"/>
            </a:xfrm>
            <a:custGeom>
              <a:avLst/>
              <a:gdLst/>
              <a:ahLst/>
              <a:cxnLst/>
              <a:rect l="l" t="t" r="r" b="b"/>
              <a:pathLst>
                <a:path w="868905" h="812800">
                  <a:moveTo>
                    <a:pt x="434452" y="0"/>
                  </a:moveTo>
                  <a:cubicBezTo>
                    <a:pt x="194511" y="0"/>
                    <a:pt x="0" y="181951"/>
                    <a:pt x="0" y="406400"/>
                  </a:cubicBezTo>
                  <a:cubicBezTo>
                    <a:pt x="0" y="630849"/>
                    <a:pt x="194511" y="812800"/>
                    <a:pt x="434452" y="812800"/>
                  </a:cubicBezTo>
                  <a:cubicBezTo>
                    <a:pt x="674394" y="812800"/>
                    <a:pt x="868905" y="630849"/>
                    <a:pt x="868905" y="406400"/>
                  </a:cubicBezTo>
                  <a:cubicBezTo>
                    <a:pt x="868905" y="181951"/>
                    <a:pt x="674394" y="0"/>
                    <a:pt x="4344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81460" y="38100"/>
              <a:ext cx="705985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6412291" y="-156423"/>
            <a:ext cx="2249937" cy="224993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8905" y="1279178"/>
            <a:ext cx="1256320" cy="125632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28700" y="6429812"/>
            <a:ext cx="5008420" cy="2457256"/>
          </a:xfrm>
          <a:custGeom>
            <a:avLst/>
            <a:gdLst/>
            <a:ahLst/>
            <a:cxnLst/>
            <a:rect l="l" t="t" r="r" b="b"/>
            <a:pathLst>
              <a:path w="5008420" h="2457256">
                <a:moveTo>
                  <a:pt x="0" y="0"/>
                </a:moveTo>
                <a:lnTo>
                  <a:pt x="5008420" y="0"/>
                </a:lnTo>
                <a:lnTo>
                  <a:pt x="5008420" y="2457256"/>
                </a:lnTo>
                <a:lnTo>
                  <a:pt x="0" y="24572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12325" y="2639183"/>
            <a:ext cx="9066673" cy="6886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8"/>
              </a:lnSpc>
            </a:pPr>
            <a:r>
              <a:rPr lang="en-US" sz="371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Vue.js:Vue.js is an open-source MVVM (Model-View-ViewModel), front-end JavaScript framework for building web UIs and single-page applications.</a:t>
            </a:r>
          </a:p>
          <a:p>
            <a:pPr algn="l">
              <a:lnSpc>
                <a:spcPts val="4238"/>
              </a:lnSpc>
            </a:pPr>
            <a:endParaRPr lang="en-US" sz="371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238"/>
              </a:lnSpc>
            </a:pPr>
            <a:r>
              <a:rPr lang="en-US" sz="371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Flutter for web :Flutter’s a free, open-source mobile UI framework developed by Google for building fast and expressive native apps. Flutter can also be used for web content using standards-based web development technologies: HTML, CSS, and JavaScript.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74531" y="813291"/>
            <a:ext cx="7310908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Popular web technologies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-395972" y="6072689"/>
            <a:ext cx="2028716" cy="2080953"/>
            <a:chOff x="0" y="0"/>
            <a:chExt cx="534312" cy="54807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4312" cy="548070"/>
            </a:xfrm>
            <a:custGeom>
              <a:avLst/>
              <a:gdLst/>
              <a:ahLst/>
              <a:cxnLst/>
              <a:rect l="l" t="t" r="r" b="b"/>
              <a:pathLst>
                <a:path w="534312" h="548070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498" y="2101839"/>
            <a:ext cx="14152523" cy="4691226"/>
            <a:chOff x="0" y="0"/>
            <a:chExt cx="3727414" cy="1235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06050" y="5606885"/>
            <a:ext cx="6485196" cy="3651415"/>
            <a:chOff x="0" y="0"/>
            <a:chExt cx="1741161" cy="980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1161" cy="980341"/>
            </a:xfrm>
            <a:custGeom>
              <a:avLst/>
              <a:gdLst/>
              <a:ahLst/>
              <a:cxnLst/>
              <a:rect l="l" t="t" r="r" b="b"/>
              <a:pathLst>
                <a:path w="1741161" h="980341">
                  <a:moveTo>
                    <a:pt x="0" y="0"/>
                  </a:moveTo>
                  <a:lnTo>
                    <a:pt x="1741161" y="0"/>
                  </a:lnTo>
                  <a:lnTo>
                    <a:pt x="1741161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2"/>
              <a:stretch>
                <a:fillRect t="-9871" b="-9871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6774314" y="2306583"/>
            <a:ext cx="1892038" cy="18920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2320804" y="5606885"/>
            <a:ext cx="6485196" cy="3651415"/>
            <a:chOff x="0" y="0"/>
            <a:chExt cx="1741161" cy="9803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41161" cy="980341"/>
            </a:xfrm>
            <a:custGeom>
              <a:avLst/>
              <a:gdLst/>
              <a:ahLst/>
              <a:cxnLst/>
              <a:rect l="l" t="t" r="r" b="b"/>
              <a:pathLst>
                <a:path w="1741161" h="980341">
                  <a:moveTo>
                    <a:pt x="0" y="0"/>
                  </a:moveTo>
                  <a:lnTo>
                    <a:pt x="1741161" y="0"/>
                  </a:lnTo>
                  <a:lnTo>
                    <a:pt x="1741161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5"/>
              <a:stretch>
                <a:fillRect t="-13040" b="-13645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608169" y="6176273"/>
            <a:ext cx="1256320" cy="12563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838000" y="5548113"/>
            <a:ext cx="1256320" cy="125632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249234" y="3665090"/>
            <a:ext cx="13588767" cy="1017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8"/>
              </a:lnSpc>
            </a:pPr>
            <a:r>
              <a:rPr lang="en-US" sz="3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salaries in web development vary depending on years of experience and the position itself 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50546" y="1848992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Salaries in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531786" y="2699917"/>
            <a:ext cx="873892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4248" y="6731212"/>
            <a:ext cx="1892038" cy="189203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90267" y="7677231"/>
            <a:ext cx="8053250" cy="1137366"/>
            <a:chOff x="0" y="0"/>
            <a:chExt cx="1741161" cy="2459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1161" cy="245905"/>
            </a:xfrm>
            <a:custGeom>
              <a:avLst/>
              <a:gdLst/>
              <a:ahLst/>
              <a:cxnLst/>
              <a:rect l="l" t="t" r="r" b="b"/>
              <a:pathLst>
                <a:path w="1741161" h="245905">
                  <a:moveTo>
                    <a:pt x="0" y="0"/>
                  </a:moveTo>
                  <a:lnTo>
                    <a:pt x="1741161" y="0"/>
                  </a:lnTo>
                  <a:lnTo>
                    <a:pt x="1741161" y="245905"/>
                  </a:lnTo>
                  <a:lnTo>
                    <a:pt x="0" y="245905"/>
                  </a:lnTo>
                  <a:close/>
                </a:path>
              </a:pathLst>
            </a:custGeom>
            <a:blipFill>
              <a:blip r:embed="rId2"/>
              <a:stretch>
                <a:fillRect t="-13197" b="-1319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6774314" y="2306583"/>
            <a:ext cx="1892038" cy="18920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4879381"/>
            <a:ext cx="7777300" cy="4378919"/>
            <a:chOff x="0" y="0"/>
            <a:chExt cx="1741161" cy="98034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41161" cy="980341"/>
            </a:xfrm>
            <a:custGeom>
              <a:avLst/>
              <a:gdLst/>
              <a:ahLst/>
              <a:cxnLst/>
              <a:rect l="l" t="t" r="r" b="b"/>
              <a:pathLst>
                <a:path w="1741161" h="980341">
                  <a:moveTo>
                    <a:pt x="0" y="0"/>
                  </a:moveTo>
                  <a:lnTo>
                    <a:pt x="1741161" y="0"/>
                  </a:lnTo>
                  <a:lnTo>
                    <a:pt x="1741161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3"/>
              <a:stretch>
                <a:fillRect l="-3826" r="-382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822868" y="2949695"/>
            <a:ext cx="978035" cy="97803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422108" y="5233217"/>
            <a:ext cx="1256320" cy="12563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150546" y="1848992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Salaries in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31786" y="2699917"/>
            <a:ext cx="873892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244089" y="5233217"/>
            <a:ext cx="8053250" cy="1581069"/>
            <a:chOff x="0" y="0"/>
            <a:chExt cx="1741161" cy="34183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41161" cy="341837"/>
            </a:xfrm>
            <a:custGeom>
              <a:avLst/>
              <a:gdLst/>
              <a:ahLst/>
              <a:cxnLst/>
              <a:rect l="l" t="t" r="r" b="b"/>
              <a:pathLst>
                <a:path w="1741161" h="341837">
                  <a:moveTo>
                    <a:pt x="0" y="0"/>
                  </a:moveTo>
                  <a:lnTo>
                    <a:pt x="1741161" y="0"/>
                  </a:lnTo>
                  <a:lnTo>
                    <a:pt x="1741161" y="341837"/>
                  </a:lnTo>
                  <a:lnTo>
                    <a:pt x="0" y="341837"/>
                  </a:lnTo>
                  <a:close/>
                </a:path>
              </a:pathLst>
            </a:custGeom>
            <a:blipFill>
              <a:blip r:embed="rId4"/>
              <a:stretch>
                <a:fillRect t="-10118" b="-10118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3585767" y="541180"/>
            <a:ext cx="1892038" cy="189203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06050" y="4724011"/>
            <a:ext cx="8713883" cy="4534289"/>
            <a:chOff x="0" y="0"/>
            <a:chExt cx="1883994" cy="980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3994" cy="980341"/>
            </a:xfrm>
            <a:custGeom>
              <a:avLst/>
              <a:gdLst/>
              <a:ahLst/>
              <a:cxnLst/>
              <a:rect l="l" t="t" r="r" b="b"/>
              <a:pathLst>
                <a:path w="1883994" h="980341">
                  <a:moveTo>
                    <a:pt x="0" y="0"/>
                  </a:moveTo>
                  <a:lnTo>
                    <a:pt x="1883994" y="0"/>
                  </a:lnTo>
                  <a:lnTo>
                    <a:pt x="1883994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2"/>
              <a:stretch>
                <a:fillRect l="-1948" r="-194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774314" y="2306583"/>
            <a:ext cx="1892038" cy="189203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724011"/>
            <a:ext cx="8053250" cy="4534289"/>
            <a:chOff x="0" y="0"/>
            <a:chExt cx="1741161" cy="9803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41161" cy="980341"/>
            </a:xfrm>
            <a:custGeom>
              <a:avLst/>
              <a:gdLst/>
              <a:ahLst/>
              <a:cxnLst/>
              <a:rect l="l" t="t" r="r" b="b"/>
              <a:pathLst>
                <a:path w="1741161" h="980341">
                  <a:moveTo>
                    <a:pt x="0" y="0"/>
                  </a:moveTo>
                  <a:lnTo>
                    <a:pt x="1741161" y="0"/>
                  </a:lnTo>
                  <a:lnTo>
                    <a:pt x="1741161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3"/>
              <a:stretch>
                <a:fillRect l="-6073" r="-6073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2070356" y="2763584"/>
            <a:ext cx="978035" cy="97803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394354" y="2306583"/>
            <a:ext cx="1256320" cy="125632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150546" y="1848992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Salaries in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31786" y="2699917"/>
            <a:ext cx="873892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33124" y="3788153"/>
            <a:ext cx="10821752" cy="5470147"/>
            <a:chOff x="0" y="0"/>
            <a:chExt cx="1939437" cy="980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9437" cy="980341"/>
            </a:xfrm>
            <a:custGeom>
              <a:avLst/>
              <a:gdLst/>
              <a:ahLst/>
              <a:cxnLst/>
              <a:rect l="l" t="t" r="r" b="b"/>
              <a:pathLst>
                <a:path w="1939437" h="980341">
                  <a:moveTo>
                    <a:pt x="0" y="0"/>
                  </a:moveTo>
                  <a:lnTo>
                    <a:pt x="1939437" y="0"/>
                  </a:lnTo>
                  <a:lnTo>
                    <a:pt x="1939437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2"/>
              <a:stretch>
                <a:fillRect l="-463" r="-46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774314" y="2306583"/>
            <a:ext cx="1892038" cy="189203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22108" y="5233217"/>
            <a:ext cx="1256320" cy="125632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150546" y="1848992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Salaries in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1786" y="2699917"/>
            <a:ext cx="873892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42060" y="400540"/>
            <a:ext cx="1256320" cy="125632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98380" y="8001980"/>
            <a:ext cx="1534744" cy="1256320"/>
            <a:chOff x="0" y="0"/>
            <a:chExt cx="992932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2932" cy="812800"/>
            </a:xfrm>
            <a:custGeom>
              <a:avLst/>
              <a:gdLst/>
              <a:ahLst/>
              <a:cxnLst/>
              <a:rect l="l" t="t" r="r" b="b"/>
              <a:pathLst>
                <a:path w="992932" h="812800">
                  <a:moveTo>
                    <a:pt x="496466" y="0"/>
                  </a:moveTo>
                  <a:cubicBezTo>
                    <a:pt x="222275" y="0"/>
                    <a:pt x="0" y="181951"/>
                    <a:pt x="0" y="406400"/>
                  </a:cubicBezTo>
                  <a:cubicBezTo>
                    <a:pt x="0" y="630849"/>
                    <a:pt x="222275" y="812800"/>
                    <a:pt x="496466" y="812800"/>
                  </a:cubicBezTo>
                  <a:cubicBezTo>
                    <a:pt x="770656" y="812800"/>
                    <a:pt x="992932" y="630849"/>
                    <a:pt x="992932" y="406400"/>
                  </a:cubicBezTo>
                  <a:cubicBezTo>
                    <a:pt x="992932" y="181951"/>
                    <a:pt x="770656" y="0"/>
                    <a:pt x="4964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93087" y="38100"/>
              <a:ext cx="806757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498" y="2016665"/>
            <a:ext cx="14152523" cy="6891819"/>
            <a:chOff x="0" y="0"/>
            <a:chExt cx="3727414" cy="18151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815129"/>
            </a:xfrm>
            <a:custGeom>
              <a:avLst/>
              <a:gdLst/>
              <a:ahLst/>
              <a:cxnLst/>
              <a:rect l="l" t="t" r="r" b="b"/>
              <a:pathLst>
                <a:path w="3727414" h="1815129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94661" y="1456894"/>
            <a:ext cx="6573048" cy="7451590"/>
            <a:chOff x="0" y="0"/>
            <a:chExt cx="1018337" cy="11544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18337" cy="1154446"/>
            </a:xfrm>
            <a:custGeom>
              <a:avLst/>
              <a:gdLst/>
              <a:ahLst/>
              <a:cxnLst/>
              <a:rect l="l" t="t" r="r" b="b"/>
              <a:pathLst>
                <a:path w="1018337" h="1154446">
                  <a:moveTo>
                    <a:pt x="0" y="0"/>
                  </a:moveTo>
                  <a:lnTo>
                    <a:pt x="1018337" y="0"/>
                  </a:lnTo>
                  <a:lnTo>
                    <a:pt x="1018337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-52165" r="-5216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366501" y="6709979"/>
            <a:ext cx="6573048" cy="2241939"/>
            <a:chOff x="0" y="0"/>
            <a:chExt cx="1731173" cy="5904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31173" cy="590470"/>
            </a:xfrm>
            <a:custGeom>
              <a:avLst/>
              <a:gdLst/>
              <a:ahLst/>
              <a:cxnLst/>
              <a:rect l="l" t="t" r="r" b="b"/>
              <a:pathLst>
                <a:path w="1731173" h="590470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60248" y="8180765"/>
            <a:ext cx="2155070" cy="21550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28700" y="553167"/>
            <a:ext cx="5886282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09043" y="1565093"/>
            <a:ext cx="7587087" cy="74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6533">
                <a:solidFill>
                  <a:srgbClr val="240960"/>
                </a:solidFill>
                <a:latin typeface="RoxboroughCF"/>
                <a:ea typeface="RoxboroughCF"/>
                <a:cs typeface="RoxboroughCF"/>
                <a:sym typeface="RoxboroughCF"/>
              </a:rPr>
              <a:t>Web Development?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09043" y="2558578"/>
            <a:ext cx="8095591" cy="6885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4"/>
              </a:lnSpc>
            </a:pPr>
            <a:r>
              <a:rPr lang="en-US" sz="240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: process of building, programming and maintaining websites and web applications.</a:t>
            </a: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85"/>
              </a:lnSpc>
            </a:pPr>
            <a:r>
              <a:rPr lang="en-US" sz="261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development we can develop:</a:t>
            </a:r>
          </a:p>
          <a:p>
            <a:pPr algn="l">
              <a:lnSpc>
                <a:spcPts val="2744"/>
              </a:lnSpc>
            </a:pPr>
            <a:endParaRPr lang="en-US" sz="2618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744"/>
              </a:lnSpc>
            </a:pPr>
            <a:r>
              <a:rPr lang="en-US" sz="240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Front-end:</a:t>
            </a:r>
            <a:r>
              <a:rPr lang="en-US" sz="240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The surface level elements and things you can see in the user's browser like page layout, color schemes, etc.</a:t>
            </a: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44"/>
              </a:lnSpc>
            </a:pPr>
            <a:r>
              <a:rPr lang="en-US" sz="240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Back-end: </a:t>
            </a:r>
            <a:r>
              <a:rPr lang="en-US" sz="240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This is where you put all the technical elements behind the scenes of your site</a:t>
            </a: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44"/>
              </a:lnSpc>
            </a:pPr>
            <a:r>
              <a:rPr lang="en-US" sz="240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full stack :</a:t>
            </a:r>
            <a:r>
              <a:rPr lang="en-US" sz="2407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the complete process of application software development, including both the front-end and back-end development</a:t>
            </a: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44"/>
              </a:lnSpc>
            </a:pPr>
            <a:endParaRPr lang="en-US" sz="2407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8231" y="2612961"/>
            <a:ext cx="1892038" cy="189203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91938" y="3558980"/>
            <a:ext cx="12489995" cy="6270742"/>
            <a:chOff x="0" y="0"/>
            <a:chExt cx="1952632" cy="980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2632" cy="980341"/>
            </a:xfrm>
            <a:custGeom>
              <a:avLst/>
              <a:gdLst/>
              <a:ahLst/>
              <a:cxnLst/>
              <a:rect l="l" t="t" r="r" b="b"/>
              <a:pathLst>
                <a:path w="1952632" h="980341">
                  <a:moveTo>
                    <a:pt x="0" y="0"/>
                  </a:moveTo>
                  <a:lnTo>
                    <a:pt x="1952632" y="0"/>
                  </a:lnTo>
                  <a:lnTo>
                    <a:pt x="1952632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2"/>
              <a:stretch>
                <a:fillRect l="-23" r="-23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645919" y="2856887"/>
            <a:ext cx="1892038" cy="18920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22108" y="5233217"/>
            <a:ext cx="1256320" cy="12563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81482" y="1756184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Salaries in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62722" y="2607109"/>
            <a:ext cx="873892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89599" y="749641"/>
            <a:ext cx="1256320" cy="12563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45919" y="8001980"/>
            <a:ext cx="1256320" cy="125632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74314" y="9473025"/>
            <a:ext cx="484986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482559" y="1260204"/>
            <a:ext cx="2414254" cy="24142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1323" y="2900098"/>
            <a:ext cx="17732037" cy="66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2"/>
              </a:lnSpc>
            </a:pPr>
            <a:endParaRPr/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86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-Proficiency in javascript frameworks </a:t>
            </a:r>
          </a:p>
          <a:p>
            <a:pPr algn="l">
              <a:lnSpc>
                <a:spcPts val="3262"/>
              </a:lnSpc>
            </a:pPr>
            <a:endParaRPr lang="en-US" sz="2861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it split into 3 frameworks; </a:t>
            </a: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1-react is used mostly for SPA (single page application)</a:t>
            </a: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2-Angular developed by google for dynamic web application (facebook google maps airbnb) </a:t>
            </a: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3-vue.js:Library for building interactive web interfaces using simple api view layer only and not full blown.</a:t>
            </a:r>
          </a:p>
          <a:p>
            <a:pPr algn="l">
              <a:lnSpc>
                <a:spcPts val="3262"/>
              </a:lnSpc>
            </a:pPr>
            <a:endParaRPr lang="en-US" sz="286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62"/>
              </a:lnSpc>
            </a:pPr>
            <a:r>
              <a:rPr lang="en-US" sz="286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2-expertise in front end develpoment;</a:t>
            </a:r>
          </a:p>
          <a:p>
            <a:pPr algn="l">
              <a:lnSpc>
                <a:spcPts val="3262"/>
              </a:lnSpc>
            </a:pPr>
            <a:endParaRPr lang="en-US" sz="2861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-HTML/CSS</a:t>
            </a: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-Responsive Design </a:t>
            </a:r>
          </a:p>
          <a:p>
            <a:pPr algn="l">
              <a:lnSpc>
                <a:spcPts val="3262"/>
              </a:lnSpc>
            </a:pPr>
            <a:r>
              <a:rPr lang="en-US" sz="286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-Beta test</a:t>
            </a:r>
          </a:p>
          <a:p>
            <a:pPr algn="l">
              <a:lnSpc>
                <a:spcPts val="2464"/>
              </a:lnSpc>
            </a:pPr>
            <a:endParaRPr lang="en-US" sz="286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4"/>
              </a:lnSpc>
            </a:pPr>
            <a:endParaRPr lang="en-US" sz="286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4"/>
              </a:lnSpc>
            </a:pPr>
            <a:endParaRPr lang="en-US" sz="286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963054" y="6873045"/>
            <a:ext cx="1892038" cy="189203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76446" y="1521918"/>
            <a:ext cx="3185721" cy="318572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714226" y="591015"/>
            <a:ext cx="5698065" cy="2849032"/>
          </a:xfrm>
          <a:custGeom>
            <a:avLst/>
            <a:gdLst/>
            <a:ahLst/>
            <a:cxnLst/>
            <a:rect l="l" t="t" r="r" b="b"/>
            <a:pathLst>
              <a:path w="5698065" h="2849032">
                <a:moveTo>
                  <a:pt x="0" y="0"/>
                </a:moveTo>
                <a:lnTo>
                  <a:pt x="5698065" y="0"/>
                </a:lnTo>
                <a:lnTo>
                  <a:pt x="5698065" y="2849033"/>
                </a:lnTo>
                <a:lnTo>
                  <a:pt x="0" y="2849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5334756" y="2362513"/>
            <a:ext cx="2155070" cy="21550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1963" y="555557"/>
            <a:ext cx="8579908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Most demmanded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963" y="1416715"/>
            <a:ext cx="9454483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field in Web development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74314" y="9473025"/>
            <a:ext cx="484986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482559" y="1260204"/>
            <a:ext cx="2414254" cy="24142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1323" y="2900098"/>
            <a:ext cx="17689639" cy="7142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58"/>
              </a:lnSpc>
            </a:pPr>
            <a:endParaRPr/>
          </a:p>
          <a:p>
            <a:pPr algn="l">
              <a:lnSpc>
                <a:spcPts val="2958"/>
              </a:lnSpc>
            </a:pPr>
            <a:r>
              <a:rPr lang="en-US" sz="259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3-mastery of backend: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-Node.js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-Ruby on rails usage: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      Rendering HTML templates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      Updating databases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·      Sending and receiving emails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-SQL</a:t>
            </a:r>
          </a:p>
          <a:p>
            <a:pPr algn="l">
              <a:lnSpc>
                <a:spcPts val="2958"/>
              </a:lnSpc>
            </a:pPr>
            <a:endParaRPr lang="en-US" sz="2595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58"/>
              </a:lnSpc>
            </a:pPr>
            <a:r>
              <a:rPr lang="en-US" sz="259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4-embracing new technologies in web development 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-SPA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-PWA (progressive web apps) combining the best of web and mobile apps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6-brief understanding of UI/UX</a:t>
            </a:r>
          </a:p>
          <a:p>
            <a:pPr algn="l">
              <a:lnSpc>
                <a:spcPts val="2958"/>
              </a:lnSpc>
            </a:pPr>
            <a:endParaRPr lang="en-US" sz="2595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58"/>
              </a:lnSpc>
            </a:pPr>
            <a:r>
              <a:rPr lang="en-US" sz="259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7-block chain </a:t>
            </a:r>
          </a:p>
          <a:p>
            <a:pPr algn="l">
              <a:lnSpc>
                <a:spcPts val="2958"/>
              </a:lnSpc>
            </a:pPr>
            <a:r>
              <a:rPr lang="en-US" sz="259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Blockchain is an encrypted database storing system, Blockchain technology enables the participants to make transactions across the internet without the interference of a third party.</a:t>
            </a:r>
          </a:p>
          <a:p>
            <a:pPr algn="l">
              <a:lnSpc>
                <a:spcPts val="2235"/>
              </a:lnSpc>
            </a:pPr>
            <a:endParaRPr lang="en-US" sz="2595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235"/>
              </a:lnSpc>
            </a:pPr>
            <a:endParaRPr lang="en-US" sz="2595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235"/>
              </a:lnSpc>
            </a:pPr>
            <a:endParaRPr lang="en-US" sz="2595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476446" y="1521918"/>
            <a:ext cx="3185721" cy="318572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310725" y="1028700"/>
            <a:ext cx="6282917" cy="4188611"/>
          </a:xfrm>
          <a:custGeom>
            <a:avLst/>
            <a:gdLst/>
            <a:ahLst/>
            <a:cxnLst/>
            <a:rect l="l" t="t" r="r" b="b"/>
            <a:pathLst>
              <a:path w="6282917" h="4188611">
                <a:moveTo>
                  <a:pt x="0" y="0"/>
                </a:moveTo>
                <a:lnTo>
                  <a:pt x="6282917" y="0"/>
                </a:lnTo>
                <a:lnTo>
                  <a:pt x="6282917" y="4188611"/>
                </a:lnTo>
                <a:lnTo>
                  <a:pt x="0" y="4188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516107" y="4306515"/>
            <a:ext cx="2155070" cy="21550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1963" y="555557"/>
            <a:ext cx="8579908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Most demmanded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963" y="1416715"/>
            <a:ext cx="9454483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field in Web development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9840" y="2149955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33203" y="3316034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9516" y="4760679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9181275"/>
            <a:ext cx="19270471" cy="1068974"/>
            <a:chOff x="0" y="0"/>
            <a:chExt cx="5075350" cy="2815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75350" cy="281540"/>
            </a:xfrm>
            <a:custGeom>
              <a:avLst/>
              <a:gdLst/>
              <a:ahLst/>
              <a:cxnLst/>
              <a:rect l="l" t="t" r="r" b="b"/>
              <a:pathLst>
                <a:path w="5075350" h="28154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303" y="5913520"/>
            <a:ext cx="3773113" cy="316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Omar </a:t>
            </a:r>
          </a:p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Ahmad </a:t>
            </a:r>
          </a:p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Rania </a:t>
            </a:r>
          </a:p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Husam </a:t>
            </a:r>
          </a:p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Musa</a:t>
            </a:r>
          </a:p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Oroub </a:t>
            </a:r>
          </a:p>
          <a:p>
            <a:pPr algn="l">
              <a:lnSpc>
                <a:spcPts val="3504"/>
              </a:lnSpc>
            </a:pPr>
            <a:r>
              <a:rPr lang="en-US" sz="438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Loay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300919" y="2671455"/>
            <a:ext cx="6136420" cy="6136420"/>
            <a:chOff x="0" y="0"/>
            <a:chExt cx="14840029" cy="14840029"/>
          </a:xfrm>
        </p:grpSpPr>
        <p:sp>
          <p:nvSpPr>
            <p:cNvPr id="6" name="Freeform 6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Freeform 7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10811" r="-10811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49938" y="5907599"/>
            <a:ext cx="3038039" cy="3038039"/>
            <a:chOff x="0" y="0"/>
            <a:chExt cx="14840029" cy="14840029"/>
          </a:xfrm>
        </p:grpSpPr>
        <p:sp>
          <p:nvSpPr>
            <p:cNvPr id="10" name="Freeform 10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Freeform 11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23296" r="-23296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4175927"/>
            <a:ext cx="262038" cy="26203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35771" y="6724088"/>
            <a:ext cx="262038" cy="26203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275019" y="2274513"/>
            <a:ext cx="8157917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Web and the internet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75019" y="881511"/>
            <a:ext cx="5289999" cy="106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494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difference between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06038" y="4634633"/>
            <a:ext cx="7853262" cy="139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3"/>
              </a:lnSpc>
            </a:pPr>
            <a:r>
              <a:rPr lang="en-US" sz="2494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WWW definition: WWW (World Wide Web) is one of the various services offered by the Internet in order to share information</a:t>
            </a:r>
          </a:p>
          <a:p>
            <a:pPr algn="l">
              <a:lnSpc>
                <a:spcPts val="2722"/>
              </a:lnSpc>
            </a:pPr>
            <a:endParaRPr lang="en-US" sz="2494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640701" y="4188770"/>
            <a:ext cx="4410700" cy="584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WWW (Web)? </a:t>
            </a:r>
          </a:p>
          <a:p>
            <a:pPr algn="l">
              <a:lnSpc>
                <a:spcPts val="2145"/>
              </a:lnSpc>
            </a:pPr>
            <a:endParaRPr lang="en-US" sz="2681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275019" y="7182794"/>
            <a:ext cx="7980606" cy="183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58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Internet definition: The Internet is a network of networks, connected computers, servers, and countless devices from around the world on which the (WWW) web runs. </a:t>
            </a:r>
          </a:p>
          <a:p>
            <a:pPr algn="l">
              <a:lnSpc>
                <a:spcPts val="2834"/>
              </a:lnSpc>
            </a:pPr>
            <a:endParaRPr lang="en-US" sz="258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632473" y="6736932"/>
            <a:ext cx="4932546" cy="584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the Internet?</a:t>
            </a:r>
          </a:p>
          <a:p>
            <a:pPr algn="l">
              <a:lnSpc>
                <a:spcPts val="2145"/>
              </a:lnSpc>
            </a:pPr>
            <a:endParaRPr lang="en-US" sz="2681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2325" y="393590"/>
            <a:ext cx="19795102" cy="9050860"/>
            <a:chOff x="0" y="0"/>
            <a:chExt cx="5213525" cy="2383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525" cy="2383766"/>
            </a:xfrm>
            <a:custGeom>
              <a:avLst/>
              <a:gdLst/>
              <a:ahLst/>
              <a:cxnLst/>
              <a:rect l="l" t="t" r="r" b="b"/>
              <a:pathLst>
                <a:path w="5213525" h="2383766">
                  <a:moveTo>
                    <a:pt x="0" y="0"/>
                  </a:moveTo>
                  <a:lnTo>
                    <a:pt x="5213525" y="0"/>
                  </a:lnTo>
                  <a:lnTo>
                    <a:pt x="5213525" y="2383766"/>
                  </a:lnTo>
                  <a:lnTo>
                    <a:pt x="0" y="2383766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3525" cy="2421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77426" y="1440686"/>
            <a:ext cx="17568356" cy="7405627"/>
            <a:chOff x="0" y="0"/>
            <a:chExt cx="4627057" cy="1950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27057" cy="1950453"/>
            </a:xfrm>
            <a:custGeom>
              <a:avLst/>
              <a:gdLst/>
              <a:ahLst/>
              <a:cxnLst/>
              <a:rect l="l" t="t" r="r" b="b"/>
              <a:pathLst>
                <a:path w="4627057" h="1950453">
                  <a:moveTo>
                    <a:pt x="0" y="0"/>
                  </a:moveTo>
                  <a:lnTo>
                    <a:pt x="4627057" y="0"/>
                  </a:lnTo>
                  <a:lnTo>
                    <a:pt x="4627057" y="1950453"/>
                  </a:lnTo>
                  <a:lnTo>
                    <a:pt x="0" y="1950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627057" cy="1988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3958" y="3992808"/>
            <a:ext cx="1256320" cy="12563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75165" y="7653473"/>
            <a:ext cx="1256320" cy="1256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24578" y="990165"/>
            <a:ext cx="1256320" cy="125632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102279" y="-313682"/>
            <a:ext cx="3185721" cy="3185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74314" y="9473025"/>
            <a:ext cx="484986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97420" y="2138685"/>
            <a:ext cx="7310908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differences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41831" y="4304341"/>
            <a:ext cx="7310908" cy="2156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between the web and the internet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808328" y="1710251"/>
            <a:ext cx="9644823" cy="7136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1816" lvl="1" indent="-295908" algn="l">
              <a:lnSpc>
                <a:spcPts val="3124"/>
              </a:lnSpc>
              <a:buFont typeface="Arial"/>
              <a:buChar char="•"/>
            </a:pPr>
            <a:r>
              <a:rPr lang="en-US" sz="274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Internet is an infrastructure, whereas WWW is a service.</a:t>
            </a:r>
          </a:p>
          <a:p>
            <a:pPr algn="l">
              <a:lnSpc>
                <a:spcPts val="3124"/>
              </a:lnSpc>
            </a:pPr>
            <a:endParaRPr lang="en-US" sz="274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1816" lvl="1" indent="-295908" algn="l">
              <a:lnSpc>
                <a:spcPts val="3124"/>
              </a:lnSpc>
              <a:buFont typeface="Arial"/>
              <a:buChar char="•"/>
            </a:pPr>
            <a:r>
              <a:rPr lang="en-US" sz="274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WWW is more software-oriented, but the Internet is primarily based on hardware.</a:t>
            </a:r>
          </a:p>
          <a:p>
            <a:pPr algn="l">
              <a:lnSpc>
                <a:spcPts val="3124"/>
              </a:lnSpc>
            </a:pPr>
            <a:endParaRPr lang="en-US" sz="274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1816" lvl="1" indent="-295908" algn="l">
              <a:lnSpc>
                <a:spcPts val="3124"/>
              </a:lnSpc>
              <a:buFont typeface="Arial"/>
              <a:buChar char="•"/>
            </a:pPr>
            <a:r>
              <a:rPr lang="en-US" sz="274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WWW is a subset of the Internet. On the other hand, the Internet is a superset of WWW.</a:t>
            </a:r>
          </a:p>
          <a:p>
            <a:pPr algn="l">
              <a:lnSpc>
                <a:spcPts val="3124"/>
              </a:lnSpc>
            </a:pPr>
            <a:endParaRPr lang="en-US" sz="274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59344" lvl="1" indent="-329672" algn="l">
              <a:lnSpc>
                <a:spcPts val="3481"/>
              </a:lnSpc>
              <a:buFont typeface="Arial"/>
              <a:buChar char="•"/>
            </a:pPr>
            <a:r>
              <a:rPr lang="en-US" sz="305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Internet is independent, whereas WWW’s existence depends on the Internet.</a:t>
            </a:r>
          </a:p>
          <a:p>
            <a:pPr algn="l">
              <a:lnSpc>
                <a:spcPts val="3124"/>
              </a:lnSpc>
            </a:pPr>
            <a:endParaRPr lang="en-US" sz="3053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1816" lvl="1" indent="-295908" algn="l">
              <a:lnSpc>
                <a:spcPts val="3124"/>
              </a:lnSpc>
              <a:buFont typeface="Arial"/>
              <a:buChar char="•"/>
            </a:pPr>
            <a:r>
              <a:rPr lang="en-US" sz="274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WWW is one of the various services offered by the Internet in order to share information. On the other hand, the Internet is a network of connected computers on which the web (WWW) runs.</a:t>
            </a:r>
          </a:p>
          <a:p>
            <a:pPr algn="l">
              <a:lnSpc>
                <a:spcPts val="3124"/>
              </a:lnSpc>
            </a:pPr>
            <a:endParaRPr lang="en-US" sz="274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124"/>
              </a:lnSpc>
            </a:pPr>
            <a:endParaRPr lang="en-US" sz="2741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2917" y="390386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258300"/>
            <a:ext cx="19526368" cy="2933918"/>
            <a:chOff x="0" y="0"/>
            <a:chExt cx="5142747" cy="7727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2747" cy="772719"/>
            </a:xfrm>
            <a:custGeom>
              <a:avLst/>
              <a:gdLst/>
              <a:ahLst/>
              <a:cxnLst/>
              <a:rect l="l" t="t" r="r" b="b"/>
              <a:pathLst>
                <a:path w="5142747" h="772719">
                  <a:moveTo>
                    <a:pt x="0" y="0"/>
                  </a:moveTo>
                  <a:lnTo>
                    <a:pt x="5142747" y="0"/>
                  </a:lnTo>
                  <a:lnTo>
                    <a:pt x="5142747" y="772719"/>
                  </a:lnTo>
                  <a:lnTo>
                    <a:pt x="0" y="77271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2747" cy="810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290310" y="2543744"/>
            <a:ext cx="5927782" cy="6622852"/>
            <a:chOff x="0" y="0"/>
            <a:chExt cx="1561226" cy="17442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61227" cy="1744290"/>
            </a:xfrm>
            <a:custGeom>
              <a:avLst/>
              <a:gdLst/>
              <a:ahLst/>
              <a:cxnLst/>
              <a:rect l="l" t="t" r="r" b="b"/>
              <a:pathLst>
                <a:path w="1561227" h="1744290">
                  <a:moveTo>
                    <a:pt x="0" y="0"/>
                  </a:moveTo>
                  <a:lnTo>
                    <a:pt x="1561227" y="0"/>
                  </a:lnTo>
                  <a:lnTo>
                    <a:pt x="1561227" y="1744290"/>
                  </a:lnTo>
                  <a:lnTo>
                    <a:pt x="0" y="1744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61226" cy="1782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25285" y="3255046"/>
            <a:ext cx="16403620" cy="600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full-stack web developer is a person who can develop both client and server software.</a:t>
            </a: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Full stack is divided into two parts :</a:t>
            </a:r>
          </a:p>
          <a:p>
            <a:pPr algn="l">
              <a:lnSpc>
                <a:spcPts val="3224"/>
              </a:lnSpc>
            </a:pPr>
            <a:endParaRPr lang="en-US" sz="2828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24"/>
              </a:lnSpc>
            </a:pPr>
            <a:r>
              <a:rPr lang="en-US" sz="282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A- front-end</a:t>
            </a:r>
          </a:p>
          <a:p>
            <a:pPr algn="l">
              <a:lnSpc>
                <a:spcPts val="3224"/>
              </a:lnSpc>
            </a:pPr>
            <a:endParaRPr lang="en-US" sz="2828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1-html: </a:t>
            </a: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 -hyper text markup language </a:t>
            </a: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-using for creating web pages and describe the structure of web pages.</a:t>
            </a: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2-css:</a:t>
            </a: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- CSS stands for Cascading Style Sheets</a:t>
            </a: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-describes how HTML elements are to be displayed on screen</a:t>
            </a:r>
          </a:p>
          <a:p>
            <a:pPr algn="l">
              <a:lnSpc>
                <a:spcPts val="3224"/>
              </a:lnSpc>
            </a:pPr>
            <a:endParaRPr lang="en-US" sz="2828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24"/>
              </a:lnSpc>
            </a:pPr>
            <a:r>
              <a:rPr lang="en-US" sz="282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3-javascript :programming language that allows you to implement complex features on web pages </a:t>
            </a:r>
          </a:p>
          <a:p>
            <a:pPr algn="l">
              <a:lnSpc>
                <a:spcPts val="3224"/>
              </a:lnSpc>
            </a:pPr>
            <a:endParaRPr lang="en-US" sz="2828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660510" y="2787005"/>
            <a:ext cx="262038" cy="26203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90310" y="739155"/>
            <a:ext cx="1892038" cy="189203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2965765" y="3697135"/>
            <a:ext cx="1210997" cy="2499622"/>
          </a:xfrm>
          <a:custGeom>
            <a:avLst/>
            <a:gdLst/>
            <a:ahLst/>
            <a:cxnLst/>
            <a:rect l="l" t="t" r="r" b="b"/>
            <a:pathLst>
              <a:path w="1210997" h="2499622">
                <a:moveTo>
                  <a:pt x="0" y="0"/>
                </a:moveTo>
                <a:lnTo>
                  <a:pt x="1210996" y="0"/>
                </a:lnTo>
                <a:lnTo>
                  <a:pt x="1210996" y="2499622"/>
                </a:lnTo>
                <a:lnTo>
                  <a:pt x="0" y="2499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4794644" y="3697135"/>
            <a:ext cx="2511248" cy="2499622"/>
          </a:xfrm>
          <a:custGeom>
            <a:avLst/>
            <a:gdLst/>
            <a:ahLst/>
            <a:cxnLst/>
            <a:rect l="l" t="t" r="r" b="b"/>
            <a:pathLst>
              <a:path w="2511248" h="2499622">
                <a:moveTo>
                  <a:pt x="0" y="0"/>
                </a:moveTo>
                <a:lnTo>
                  <a:pt x="2511248" y="0"/>
                </a:lnTo>
                <a:lnTo>
                  <a:pt x="2511248" y="2499622"/>
                </a:lnTo>
                <a:lnTo>
                  <a:pt x="0" y="24996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4867418" y="744535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32700" y="1777490"/>
            <a:ext cx="872214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194073" y="2784152"/>
            <a:ext cx="4024019" cy="33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29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Full-stack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4798" y="10673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78665" y="443043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 u="none" strike="noStrik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53974" y="1397777"/>
            <a:ext cx="9160290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595013" y="2491405"/>
            <a:ext cx="5956983" cy="6810169"/>
            <a:chOff x="0" y="0"/>
            <a:chExt cx="1568917" cy="179362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68917" cy="1793625"/>
            </a:xfrm>
            <a:custGeom>
              <a:avLst/>
              <a:gdLst/>
              <a:ahLst/>
              <a:cxnLst/>
              <a:rect l="l" t="t" r="r" b="b"/>
              <a:pathLst>
                <a:path w="1568917" h="1793625">
                  <a:moveTo>
                    <a:pt x="0" y="0"/>
                  </a:moveTo>
                  <a:lnTo>
                    <a:pt x="1568917" y="0"/>
                  </a:lnTo>
                  <a:lnTo>
                    <a:pt x="1568917" y="1793625"/>
                  </a:lnTo>
                  <a:lnTo>
                    <a:pt x="0" y="1793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1568917" cy="1774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22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135218" y="1421409"/>
            <a:ext cx="1892038" cy="189203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288449" y="2789811"/>
            <a:ext cx="4024019" cy="33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29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B- backend: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78924" y="3390879"/>
            <a:ext cx="11754648" cy="573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Server software:</a:t>
            </a: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1-php: </a:t>
            </a: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-stand for Hypertext Preprocessor</a:t>
            </a: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- scripting language</a:t>
            </a: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-PHP scripts are executed on the server (like XAMPP)</a:t>
            </a:r>
          </a:p>
          <a:p>
            <a:pPr algn="l">
              <a:lnSpc>
                <a:spcPts val="3256"/>
              </a:lnSpc>
            </a:pPr>
            <a:endParaRPr lang="en-US" sz="285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2-SQL:  </a:t>
            </a: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 -stands for Structured Query Language</a:t>
            </a:r>
          </a:p>
          <a:p>
            <a:pPr algn="l">
              <a:lnSpc>
                <a:spcPts val="3256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-standard language for accessing databases</a:t>
            </a:r>
          </a:p>
          <a:p>
            <a:pPr algn="l">
              <a:lnSpc>
                <a:spcPts val="3256"/>
              </a:lnSpc>
            </a:pPr>
            <a:endParaRPr lang="en-US" sz="285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56"/>
              </a:lnSpc>
            </a:pPr>
            <a:endParaRPr lang="en-US" sz="285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56"/>
              </a:lnSpc>
            </a:pPr>
            <a:endParaRPr lang="en-US" sz="285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56"/>
              </a:lnSpc>
            </a:pPr>
            <a:endParaRPr lang="en-US" sz="285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256"/>
              </a:lnSpc>
            </a:pPr>
            <a:endParaRPr lang="en-US" sz="285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9184" y="52442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08934" y="3190562"/>
            <a:ext cx="5894066" cy="4553927"/>
            <a:chOff x="0" y="0"/>
            <a:chExt cx="1552347" cy="11993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2347" cy="1199388"/>
            </a:xfrm>
            <a:custGeom>
              <a:avLst/>
              <a:gdLst/>
              <a:ahLst/>
              <a:cxnLst/>
              <a:rect l="l" t="t" r="r" b="b"/>
              <a:pathLst>
                <a:path w="1552347" h="1199388">
                  <a:moveTo>
                    <a:pt x="0" y="0"/>
                  </a:moveTo>
                  <a:lnTo>
                    <a:pt x="1552347" y="0"/>
                  </a:lnTo>
                  <a:lnTo>
                    <a:pt x="1552347" y="1199388"/>
                  </a:lnTo>
                  <a:lnTo>
                    <a:pt x="0" y="119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552347" cy="1237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4291" y="3490905"/>
            <a:ext cx="262038" cy="26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297025" y="1094624"/>
            <a:ext cx="1892038" cy="189203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9902473" y="6054987"/>
            <a:ext cx="7049136" cy="3524568"/>
          </a:xfrm>
          <a:custGeom>
            <a:avLst/>
            <a:gdLst/>
            <a:ahLst/>
            <a:cxnLst/>
            <a:rect l="l" t="t" r="r" b="b"/>
            <a:pathLst>
              <a:path w="7049136" h="3524568">
                <a:moveTo>
                  <a:pt x="0" y="0"/>
                </a:moveTo>
                <a:lnTo>
                  <a:pt x="7049136" y="0"/>
                </a:lnTo>
                <a:lnTo>
                  <a:pt x="7049136" y="3524568"/>
                </a:lnTo>
                <a:lnTo>
                  <a:pt x="0" y="3524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119087" y="406590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771925" y="1361324"/>
            <a:ext cx="8242636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9230" y="4161937"/>
            <a:ext cx="15001038" cy="307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9"/>
              </a:lnSpc>
            </a:pPr>
            <a:r>
              <a:rPr lang="en-US" sz="240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Ui (user interface) : refers to the screens, buttons, toggles, icons, and other visual elements that you interact with when using a website, app, or other electronic device. </a:t>
            </a:r>
          </a:p>
          <a:p>
            <a:pPr algn="l">
              <a:lnSpc>
                <a:spcPts val="2739"/>
              </a:lnSpc>
            </a:pPr>
            <a:endParaRPr lang="en-US" sz="2403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39"/>
              </a:lnSpc>
            </a:pPr>
            <a:endParaRPr lang="en-US" sz="2403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39"/>
              </a:lnSpc>
            </a:pPr>
            <a:r>
              <a:rPr lang="en-US" sz="240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Ux (user experience): UX refers to the entire interaction you have with a product, including how you feel about the interaction</a:t>
            </a:r>
          </a:p>
          <a:p>
            <a:pPr algn="l">
              <a:lnSpc>
                <a:spcPts val="2739"/>
              </a:lnSpc>
            </a:pPr>
            <a:endParaRPr lang="en-US" sz="2403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39"/>
              </a:lnSpc>
            </a:pPr>
            <a:endParaRPr lang="en-US" sz="2403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39"/>
              </a:lnSpc>
            </a:pPr>
            <a:endParaRPr lang="en-US" sz="2403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43958" y="3456124"/>
            <a:ext cx="4024019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UI/UX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51519" y="2210414"/>
            <a:ext cx="4981763" cy="6873348"/>
            <a:chOff x="0" y="0"/>
            <a:chExt cx="1312069" cy="18102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2069" cy="1810265"/>
            </a:xfrm>
            <a:custGeom>
              <a:avLst/>
              <a:gdLst/>
              <a:ahLst/>
              <a:cxnLst/>
              <a:rect l="l" t="t" r="r" b="b"/>
              <a:pathLst>
                <a:path w="1312069" h="1810265">
                  <a:moveTo>
                    <a:pt x="0" y="0"/>
                  </a:moveTo>
                  <a:lnTo>
                    <a:pt x="1312069" y="0"/>
                  </a:lnTo>
                  <a:lnTo>
                    <a:pt x="1312069" y="1810265"/>
                  </a:lnTo>
                  <a:lnTo>
                    <a:pt x="0" y="1810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12069" cy="1848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65723" y="3327914"/>
            <a:ext cx="16686194" cy="474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LA project manager is a professional who organizes, plans, and executes projects while working within restraints like budgets and schedules. Project managers lead entire teams, define project goals, communicate with stakeholders, and see a project through to its closure.</a:t>
            </a:r>
          </a:p>
          <a:p>
            <a:pPr algn="l">
              <a:lnSpc>
                <a:spcPts val="2859"/>
              </a:lnSpc>
            </a:pPr>
            <a:endParaRPr lang="en-US" sz="2508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73"/>
              </a:lnSpc>
            </a:pPr>
            <a:r>
              <a:rPr lang="en-US" sz="260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Tasks and responsibilities</a:t>
            </a:r>
          </a:p>
          <a:p>
            <a:pPr algn="l">
              <a:lnSpc>
                <a:spcPts val="2859"/>
              </a:lnSpc>
            </a:pPr>
            <a:endParaRPr lang="en-US" sz="2608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41555" lvl="1" indent="-270777" algn="l">
              <a:lnSpc>
                <a:spcPts val="2859"/>
              </a:lnSpc>
              <a:buFont typeface="Arial"/>
              <a:buChar char="•"/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Defining the scope of the project</a:t>
            </a:r>
          </a:p>
          <a:p>
            <a:pPr marL="541555" lvl="1" indent="-270777" algn="l">
              <a:lnSpc>
                <a:spcPts val="2859"/>
              </a:lnSpc>
              <a:buFont typeface="Arial"/>
              <a:buChar char="•"/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Staying on schedule</a:t>
            </a:r>
          </a:p>
          <a:p>
            <a:pPr marL="541555" lvl="1" indent="-270777" algn="l">
              <a:lnSpc>
                <a:spcPts val="2859"/>
              </a:lnSpc>
              <a:buFont typeface="Arial"/>
              <a:buChar char="•"/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Planning a project’s cost .</a:t>
            </a:r>
          </a:p>
          <a:p>
            <a:pPr marL="584734" lvl="1" indent="-292367" algn="l">
              <a:lnSpc>
                <a:spcPts val="3087"/>
              </a:lnSpc>
              <a:buFont typeface="Arial"/>
              <a:buChar char="•"/>
            </a:pPr>
            <a:r>
              <a:rPr lang="en-US" sz="27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Managing project resources (including teams and workers)</a:t>
            </a:r>
          </a:p>
          <a:p>
            <a:pPr marL="541555" lvl="1" indent="-270777" algn="l">
              <a:lnSpc>
                <a:spcPts val="2859"/>
              </a:lnSpc>
              <a:buFont typeface="Arial"/>
              <a:buChar char="•"/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Documenting the progress of the project</a:t>
            </a:r>
          </a:p>
          <a:p>
            <a:pPr marL="541555" lvl="1" indent="-270777" algn="l">
              <a:lnSpc>
                <a:spcPts val="2859"/>
              </a:lnSpc>
              <a:buFont typeface="Arial"/>
              <a:buChar char="•"/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Communicating with stakeholders</a:t>
            </a:r>
          </a:p>
          <a:p>
            <a:pPr algn="l">
              <a:lnSpc>
                <a:spcPts val="2859"/>
              </a:lnSpc>
            </a:pPr>
            <a:endParaRPr lang="en-US" sz="2508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349938" y="2516692"/>
            <a:ext cx="262038" cy="26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155302" y="2670085"/>
            <a:ext cx="4024019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Manager 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694500" y="1131077"/>
            <a:ext cx="1892038" cy="189203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135218" y="-163711"/>
            <a:ext cx="19526368" cy="2240807"/>
            <a:chOff x="0" y="0"/>
            <a:chExt cx="5142747" cy="59017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119087" y="406590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771925" y="1361324"/>
            <a:ext cx="8242636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2587100"/>
            <a:ext cx="6218092" cy="5789385"/>
            <a:chOff x="0" y="0"/>
            <a:chExt cx="1637687" cy="15247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7687" cy="1524776"/>
            </a:xfrm>
            <a:custGeom>
              <a:avLst/>
              <a:gdLst/>
              <a:ahLst/>
              <a:cxnLst/>
              <a:rect l="l" t="t" r="r" b="b"/>
              <a:pathLst>
                <a:path w="1637687" h="1524776">
                  <a:moveTo>
                    <a:pt x="0" y="0"/>
                  </a:moveTo>
                  <a:lnTo>
                    <a:pt x="1637687" y="0"/>
                  </a:lnTo>
                  <a:lnTo>
                    <a:pt x="1637687" y="1524776"/>
                  </a:lnTo>
                  <a:lnTo>
                    <a:pt x="0" y="1524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7687" cy="1562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05310" y="3026836"/>
            <a:ext cx="262038" cy="26203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297025" y="96854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0"/>
            <a:ext cx="19526368" cy="2240807"/>
            <a:chOff x="0" y="0"/>
            <a:chExt cx="5142747" cy="5901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3014561" y="3288874"/>
            <a:ext cx="4625008" cy="4965798"/>
          </a:xfrm>
          <a:custGeom>
            <a:avLst/>
            <a:gdLst/>
            <a:ahLst/>
            <a:cxnLst/>
            <a:rect l="l" t="t" r="r" b="b"/>
            <a:pathLst>
              <a:path w="4625008" h="4965798">
                <a:moveTo>
                  <a:pt x="0" y="0"/>
                </a:moveTo>
                <a:lnTo>
                  <a:pt x="4625008" y="0"/>
                </a:lnTo>
                <a:lnTo>
                  <a:pt x="4625008" y="4965799"/>
                </a:lnTo>
                <a:lnTo>
                  <a:pt x="0" y="4965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4006879"/>
            <a:ext cx="11778232" cy="295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76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 and quality control</a:t>
            </a:r>
          </a:p>
          <a:p>
            <a:pPr algn="l">
              <a:lnSpc>
                <a:spcPts val="3153"/>
              </a:lnSpc>
            </a:pPr>
            <a:r>
              <a:rPr lang="en-US" sz="276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QA: Focuses on improving processes to prevent problems before they arise.</a:t>
            </a:r>
          </a:p>
          <a:p>
            <a:pPr algn="l">
              <a:lnSpc>
                <a:spcPts val="3153"/>
              </a:lnSpc>
            </a:pPr>
            <a:r>
              <a:rPr lang="en-US" sz="276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QC: Focuses on inspecting the finished product to detect defects after it has been produced.</a:t>
            </a:r>
          </a:p>
          <a:p>
            <a:pPr algn="l">
              <a:lnSpc>
                <a:spcPts val="7371"/>
              </a:lnSpc>
            </a:pPr>
            <a:endParaRPr lang="en-US" sz="2766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840087" y="3122086"/>
            <a:ext cx="7787879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Quality assuransce and Quality control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19087" y="406590"/>
            <a:ext cx="7310908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Jobs in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771925" y="1361324"/>
            <a:ext cx="8242636" cy="7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67"/>
              </a:lnSpc>
              <a:spcBef>
                <a:spcPct val="0"/>
              </a:spcBef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Microsoft Office PowerPoint</Application>
  <PresentationFormat>Custom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Montserrat</vt:lpstr>
      <vt:lpstr>RoxboroughCF</vt:lpstr>
      <vt:lpstr>Montserrat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oroub</dc:creator>
  <cp:lastModifiedBy>Orange</cp:lastModifiedBy>
  <cp:revision>1</cp:revision>
  <dcterms:created xsi:type="dcterms:W3CDTF">2006-08-16T00:00:00Z</dcterms:created>
  <dcterms:modified xsi:type="dcterms:W3CDTF">2024-09-08T13:26:16Z</dcterms:modified>
  <dc:identifier>DAGQKlu-Qd4</dc:identifier>
</cp:coreProperties>
</file>