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650" autoAdjust="0"/>
  </p:normalViewPr>
  <p:slideViewPr>
    <p:cSldViewPr snapToGrid="0" snapToObjects="1">
      <p:cViewPr>
        <p:scale>
          <a:sx n="74" d="100"/>
          <a:sy n="74" d="100"/>
        </p:scale>
        <p:origin x="1060" y="-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4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2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Pour replacer le contexte, je travaille comme automaticienne au sein de la direction SNI </a:t>
            </a:r>
          </a:p>
          <a:p>
            <a:r>
              <a:rPr lang="fr-FR" dirty="0"/>
              <a:t>Dans le cadre de la transfo, on réalise des immersions successives dans différentes </a:t>
            </a:r>
            <a:r>
              <a:rPr lang="fr-FR" dirty="0" err="1"/>
              <a:t>squads</a:t>
            </a:r>
            <a:r>
              <a:rPr lang="fr-FR" dirty="0"/>
              <a:t> pour les aider à structurer et à industrialiser l’automatisation de leurs tests API.</a:t>
            </a:r>
          </a:p>
          <a:p>
            <a:endParaRPr lang="fr-FR" dirty="0"/>
          </a:p>
          <a:p>
            <a:r>
              <a:rPr lang="fr-FR" dirty="0"/>
              <a:t>Mon rôle, c’est d’amener une méthodologie d’automatisation qui soit à la fois technique, fiable, et accessible aux équipes. Pour qu’elles puissent s’approprier les bonnes pratiques et gagner en autonomie.</a:t>
            </a:r>
          </a:p>
          <a:p>
            <a:endParaRPr lang="fr-FR" dirty="0"/>
          </a:p>
          <a:p>
            <a:r>
              <a:rPr lang="fr-FR" dirty="0"/>
              <a:t>La première immersion s’est faite dans la </a:t>
            </a:r>
            <a:r>
              <a:rPr lang="fr-FR" dirty="0" err="1"/>
              <a:t>squad</a:t>
            </a:r>
            <a:r>
              <a:rPr lang="fr-FR" dirty="0"/>
              <a:t> OFD (offre de finance durable ), avec un focus sur la mise en place d’un modèle data-</a:t>
            </a:r>
            <a:r>
              <a:rPr lang="fr-FR" dirty="0" err="1"/>
              <a:t>driven</a:t>
            </a:r>
            <a:r>
              <a:rPr lang="fr-FR" dirty="0"/>
              <a:t> : où l’idée était de rendre les tests dynamiques et alimentés à partir de fichiers de données.</a:t>
            </a:r>
          </a:p>
          <a:p>
            <a:endParaRPr lang="fr-FR" dirty="0"/>
          </a:p>
          <a:p>
            <a:r>
              <a:rPr lang="fr-FR" dirty="0"/>
              <a:t>La deuxième immersion, actuellement dans la </a:t>
            </a:r>
            <a:r>
              <a:rPr lang="fr-FR" dirty="0" err="1"/>
              <a:t>squad</a:t>
            </a:r>
            <a:r>
              <a:rPr lang="fr-FR" dirty="0"/>
              <a:t> PAY (paiements p2p) , se concentre sur les </a:t>
            </a:r>
            <a:r>
              <a:rPr lang="fr-FR" dirty="0" err="1"/>
              <a:t>microservices</a:t>
            </a:r>
            <a:r>
              <a:rPr lang="fr-FR" dirty="0"/>
              <a:t> de paiement P2P – comme MSEPI04 ou MSEPI05 – qui sont des flux critiques dans le parcours client.</a:t>
            </a:r>
          </a:p>
          <a:p>
            <a:endParaRPr lang="fr-FR" dirty="0"/>
          </a:p>
          <a:p>
            <a:r>
              <a:rPr lang="fr-FR" dirty="0"/>
              <a:t>Chaque appel API de paiement traverse plusieurs couches : le front mobile, le BFF, puis les </a:t>
            </a:r>
            <a:r>
              <a:rPr lang="fr-FR" dirty="0" err="1"/>
              <a:t>back-ends</a:t>
            </a:r>
            <a:r>
              <a:rPr lang="fr-FR" dirty="0"/>
              <a:t> EPI et CAPS-EPI.</a:t>
            </a:r>
          </a:p>
          <a:p>
            <a:r>
              <a:rPr lang="fr-FR" dirty="0"/>
              <a:t>Notre mission, c’est de rendre cette chaîne testable automatiquement de bout en bout, même quand certains environnements externes sont indisponibles.</a:t>
            </a:r>
          </a:p>
          <a:p>
            <a:endParaRPr lang="fr-FR" dirty="0"/>
          </a:p>
          <a:p>
            <a:r>
              <a:rPr lang="fr-FR" dirty="0"/>
              <a:t>Enfin, un point clé : au-delà du test technique, l’objectif est de créer une culture d’automatisation commune entre </a:t>
            </a:r>
            <a:r>
              <a:rPr lang="fr-FR" dirty="0" err="1"/>
              <a:t>BAs</a:t>
            </a:r>
            <a:r>
              <a:rPr lang="fr-FR" dirty="0"/>
              <a:t>, développeurs et testeurs.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Il faut rappeler que L’automatisation n’est pas une fin en soi : c’est un levier de qualité et de productivité.</a:t>
            </a:r>
          </a:p>
          <a:p>
            <a:endParaRPr lang="fr-FR" dirty="0"/>
          </a:p>
          <a:p>
            <a:r>
              <a:rPr lang="fr-FR" dirty="0"/>
              <a:t>Sur des flux sensibles comme les paiements, les erreurs peuvent coûter cher : une régression fonctionnelle dans une API P2P, par exemple, peut bloquer des transactions entières.</a:t>
            </a:r>
          </a:p>
          <a:p>
            <a:endParaRPr lang="fr-FR" dirty="0"/>
          </a:p>
          <a:p>
            <a:r>
              <a:rPr lang="fr-FR" dirty="0"/>
              <a:t>En automatisant, on sécurise ces parcours critiques tout en gagnant du temps : les tests peuvent être rejoués à chaque déploiement, de jour comme de nuit, sans effort manuel.</a:t>
            </a:r>
          </a:p>
          <a:p>
            <a:endParaRPr lang="fr-FR" dirty="0"/>
          </a:p>
          <a:p>
            <a:r>
              <a:rPr lang="fr-FR" dirty="0"/>
              <a:t>Chaque collection Postman devient une documentation vivante :</a:t>
            </a:r>
          </a:p>
          <a:p>
            <a:r>
              <a:rPr lang="fr-FR" dirty="0"/>
              <a:t>elle décrit les cas fonctionnels, montre les en-têtes, les </a:t>
            </a:r>
            <a:r>
              <a:rPr lang="fr-FR" dirty="0" err="1"/>
              <a:t>payloads</a:t>
            </a:r>
            <a:r>
              <a:rPr lang="fr-FR" dirty="0"/>
              <a:t>, les règles métier, et elle est exécutable instantanément.</a:t>
            </a:r>
          </a:p>
          <a:p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 4eme point c’est que ça permet aux équipes non techniques de lire et exécuter les scénarios</a:t>
            </a:r>
          </a:p>
          <a:p>
            <a:r>
              <a:rPr lang="fr-FR" dirty="0"/>
              <a:t>Pour les </a:t>
            </a:r>
            <a:r>
              <a:rPr lang="fr-FR" dirty="0" err="1"/>
              <a:t>BAs</a:t>
            </a:r>
            <a:r>
              <a:rPr lang="fr-FR" dirty="0"/>
              <a:t> ou les Product </a:t>
            </a:r>
            <a:r>
              <a:rPr lang="fr-FR" dirty="0" err="1"/>
              <a:t>Owners</a:t>
            </a:r>
            <a:r>
              <a:rPr lang="fr-FR" dirty="0"/>
              <a:t>, c’est un vrai atout : ils peuvent visualiser la logique des tests sans écrire une ligne de code.</a:t>
            </a:r>
          </a:p>
          <a:p>
            <a:endParaRPr lang="fr-FR" dirty="0"/>
          </a:p>
          <a:p>
            <a:r>
              <a:rPr lang="fr-FR" dirty="0"/>
              <a:t>Autre point fort : la traçabilité.</a:t>
            </a:r>
          </a:p>
          <a:p>
            <a:r>
              <a:rPr lang="fr-FR" dirty="0"/>
              <a:t>Les rapports HTML générés par Newman offrent une lecture immédiate du résultat, avec un code couleur, des statistiques et des liens directs vers les scénarios échoués.</a:t>
            </a:r>
          </a:p>
          <a:p>
            <a:endParaRPr lang="fr-FR" dirty="0"/>
          </a:p>
          <a:p>
            <a:r>
              <a:rPr lang="fr-FR" dirty="0"/>
              <a:t>L’automatisation devient donc un outil de communication : entre devs, </a:t>
            </a:r>
            <a:r>
              <a:rPr lang="fr-FR" dirty="0" err="1"/>
              <a:t>BAs</a:t>
            </a:r>
            <a:r>
              <a:rPr lang="fr-FR" dirty="0"/>
              <a:t> et QA, on parle enfin le même langage, celui du résultat mesurable.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Concrètement, la réalisation des tests a pris des formes assez différentes selon les </a:t>
            </a:r>
            <a:r>
              <a:rPr lang="fr-FR" dirty="0" err="1"/>
              <a:t>squads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Chez OFD, on a privilégié une approche data-</a:t>
            </a:r>
            <a:r>
              <a:rPr lang="fr-FR" dirty="0" err="1"/>
              <a:t>driven</a:t>
            </a:r>
            <a:r>
              <a:rPr lang="fr-FR" dirty="0"/>
              <a:t>.</a:t>
            </a:r>
          </a:p>
          <a:p>
            <a:r>
              <a:rPr lang="fr-FR" dirty="0"/>
              <a:t>L’idée était de centraliser toutes les données de test dans un fichier unique (JSON ou Excel) et de générer dynamiquement les corps de requête.</a:t>
            </a:r>
          </a:p>
          <a:p>
            <a:endParaRPr lang="fr-FR" dirty="0"/>
          </a:p>
          <a:p>
            <a:r>
              <a:rPr lang="fr-FR" dirty="0"/>
              <a:t>Cette approche a plusieurs avantages :</a:t>
            </a:r>
          </a:p>
          <a:p>
            <a:r>
              <a:rPr lang="fr-FR" dirty="0"/>
              <a:t>	•	plus de duplication de requêtes,</a:t>
            </a:r>
          </a:p>
          <a:p>
            <a:r>
              <a:rPr lang="fr-FR" dirty="0"/>
              <a:t>	•	des campagnes évolutives,</a:t>
            </a:r>
          </a:p>
          <a:p>
            <a:r>
              <a:rPr lang="fr-FR" dirty="0"/>
              <a:t>	•	et une maintenance très réduite.</a:t>
            </a:r>
          </a:p>
          <a:p>
            <a:endParaRPr lang="fr-FR" dirty="0"/>
          </a:p>
          <a:p>
            <a:r>
              <a:rPr lang="fr-FR" dirty="0"/>
              <a:t>En revanche, elle nécessite un bon niveau de rigueur et de paramétrage.</a:t>
            </a:r>
          </a:p>
          <a:p>
            <a:endParaRPr lang="fr-FR" dirty="0"/>
          </a:p>
          <a:p>
            <a:r>
              <a:rPr lang="fr-FR" dirty="0"/>
              <a:t>Chez PAY, on a fait un choix différent : rendre la collection plus lisible pour les </a:t>
            </a:r>
            <a:r>
              <a:rPr lang="fr-FR" dirty="0" err="1"/>
              <a:t>BAs</a:t>
            </a:r>
            <a:r>
              <a:rPr lang="fr-FR" dirty="0"/>
              <a:t> et plus intuitive à exécuter.</a:t>
            </a:r>
          </a:p>
          <a:p>
            <a:r>
              <a:rPr lang="fr-FR" dirty="0"/>
              <a:t>Chaque sous-collection correspond à un scénario fonctionnel clair : création, contrôle, consultation du paiement, etc.</a:t>
            </a:r>
          </a:p>
          <a:p>
            <a:endParaRPr lang="fr-FR" dirty="0"/>
          </a:p>
          <a:p>
            <a:r>
              <a:rPr lang="fr-FR" dirty="0"/>
              <a:t>Les scripts communs (pré-</a:t>
            </a:r>
            <a:r>
              <a:rPr lang="fr-FR" dirty="0" err="1"/>
              <a:t>request</a:t>
            </a:r>
            <a:r>
              <a:rPr lang="fr-FR" dirty="0"/>
              <a:t>, assertions, génération de </a:t>
            </a:r>
            <a:r>
              <a:rPr lang="fr-FR" dirty="0" err="1"/>
              <a:t>Correlation</a:t>
            </a:r>
            <a:r>
              <a:rPr lang="fr-FR" dirty="0"/>
              <a:t> ID, etc.) sont factorisés pour réduire la redondance.</a:t>
            </a:r>
          </a:p>
          <a:p>
            <a:endParaRPr lang="fr-FR" dirty="0"/>
          </a:p>
          <a:p>
            <a:r>
              <a:rPr lang="fr-FR" dirty="0"/>
              <a:t>Ce qui change aussi, c’est l’usage de </a:t>
            </a:r>
            <a:r>
              <a:rPr lang="fr-FR" dirty="0" err="1"/>
              <a:t>Mockoon</a:t>
            </a:r>
            <a:r>
              <a:rPr lang="fr-FR" dirty="0"/>
              <a:t> :</a:t>
            </a:r>
          </a:p>
          <a:p>
            <a:r>
              <a:rPr lang="fr-FR" dirty="0"/>
              <a:t>on a pu simuler les réponses du système tiers CAPS-EPI, ce qui permet de tester des parcours complets même quand les environnements réels sont indisponibles.</a:t>
            </a:r>
          </a:p>
          <a:p>
            <a:endParaRPr lang="fr-FR" dirty="0"/>
          </a:p>
          <a:p>
            <a:r>
              <a:rPr lang="fr-FR" dirty="0"/>
              <a:t>On a également intégré Bruno pour évaluer une alternative open-source à Postman, notamment pour les exécutions locales et la compatibilité CI/CD.</a:t>
            </a:r>
          </a:p>
          <a:p>
            <a:endParaRPr lang="fr-FR" dirty="0"/>
          </a:p>
          <a:p>
            <a:r>
              <a:rPr lang="fr-FR" dirty="0"/>
              <a:t>Enfin, tous les rapports sont générés automatiquement via Newman ou Jenkins, dans un format HTML exploitable par tous les membres de l’équipe.</a:t>
            </a:r>
          </a:p>
          <a:p>
            <a:endParaRPr lang="fr-FR" dirty="0"/>
          </a:p>
          <a:p>
            <a:r>
              <a:rPr lang="fr-FR" dirty="0"/>
              <a:t>En résumé : OFD a apporté la structure et la réutilisabilité ; PAY a apporté la lisibilité et la transversalité.</a:t>
            </a:r>
          </a:p>
          <a:p>
            <a:r>
              <a:rPr lang="fr-FR" dirty="0"/>
              <a:t>Les deux modèles se complètent parfaitement.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Concrètement, la réalisation des tests a pris des formes assez différentes selon les </a:t>
            </a:r>
            <a:r>
              <a:rPr lang="fr-FR" dirty="0" err="1"/>
              <a:t>squads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Chez OFD, on a privilégié une approche data-</a:t>
            </a:r>
            <a:r>
              <a:rPr lang="fr-FR" dirty="0" err="1"/>
              <a:t>driven</a:t>
            </a:r>
            <a:r>
              <a:rPr lang="fr-FR" dirty="0"/>
              <a:t>.</a:t>
            </a:r>
          </a:p>
          <a:p>
            <a:r>
              <a:rPr lang="fr-FR" dirty="0"/>
              <a:t>L’idée était de centraliser toutes les données de test dans un fichier unique (JSON ou Excel) et de générer dynamiquement les corps de requête.</a:t>
            </a:r>
          </a:p>
          <a:p>
            <a:endParaRPr lang="fr-FR" dirty="0"/>
          </a:p>
          <a:p>
            <a:r>
              <a:rPr lang="fr-FR" dirty="0"/>
              <a:t>Cette approche a plusieurs avantages :</a:t>
            </a:r>
          </a:p>
          <a:p>
            <a:r>
              <a:rPr lang="fr-FR" dirty="0"/>
              <a:t>	•	comme le fait d’éviter  la duplication de requêtes,</a:t>
            </a:r>
          </a:p>
          <a:p>
            <a:r>
              <a:rPr lang="fr-FR" dirty="0"/>
              <a:t>	•	et la possibilité de dérouler des campagnes évolutives,</a:t>
            </a:r>
          </a:p>
          <a:p>
            <a:r>
              <a:rPr lang="fr-FR" dirty="0"/>
              <a:t>	•	et une maintenance très réduite.</a:t>
            </a:r>
          </a:p>
          <a:p>
            <a:endParaRPr lang="fr-FR" dirty="0"/>
          </a:p>
          <a:p>
            <a:r>
              <a:rPr lang="fr-FR" dirty="0"/>
              <a:t>En revanche, elle nécessite un bon niveau de rigueur et de paramétrage.</a:t>
            </a:r>
          </a:p>
          <a:p>
            <a:endParaRPr lang="fr-FR" dirty="0"/>
          </a:p>
          <a:p>
            <a:r>
              <a:rPr lang="fr-FR" dirty="0"/>
              <a:t>Chez PAY, on a fait un choix différent : </a:t>
            </a:r>
            <a:r>
              <a:rPr lang="fr-FR"/>
              <a:t>càd de rendre </a:t>
            </a:r>
            <a:r>
              <a:rPr lang="fr-FR" dirty="0"/>
              <a:t>la collection plus lisible pour les </a:t>
            </a:r>
            <a:r>
              <a:rPr lang="fr-FR" dirty="0" err="1"/>
              <a:t>BAs</a:t>
            </a:r>
            <a:r>
              <a:rPr lang="fr-FR" dirty="0"/>
              <a:t> et plus intuitive à exécuter.</a:t>
            </a:r>
          </a:p>
          <a:p>
            <a:r>
              <a:rPr lang="fr-FR" dirty="0"/>
              <a:t>Chaque sous-collection correspond à un scénario fonctionnel clair : création, contrôle, consultation du paiement, etc.</a:t>
            </a:r>
          </a:p>
          <a:p>
            <a:endParaRPr lang="fr-FR" dirty="0"/>
          </a:p>
          <a:p>
            <a:r>
              <a:rPr lang="fr-FR" dirty="0"/>
              <a:t>Les scripts communs (pré-</a:t>
            </a:r>
            <a:r>
              <a:rPr lang="fr-FR" dirty="0" err="1"/>
              <a:t>request</a:t>
            </a:r>
            <a:r>
              <a:rPr lang="fr-FR" dirty="0"/>
              <a:t>, assertions, génération de </a:t>
            </a:r>
            <a:r>
              <a:rPr lang="fr-FR" dirty="0" err="1"/>
              <a:t>Correlation</a:t>
            </a:r>
            <a:r>
              <a:rPr lang="fr-FR" dirty="0"/>
              <a:t> ID, etc.) sont factorisés pour réduire la redondance.</a:t>
            </a:r>
          </a:p>
          <a:p>
            <a:endParaRPr lang="fr-FR" dirty="0"/>
          </a:p>
          <a:p>
            <a:r>
              <a:rPr lang="fr-FR" dirty="0"/>
              <a:t>Ce qui change aussi, c’est l’usage de </a:t>
            </a:r>
            <a:r>
              <a:rPr lang="fr-FR" dirty="0" err="1"/>
              <a:t>Mockoon</a:t>
            </a:r>
            <a:r>
              <a:rPr lang="fr-FR" dirty="0"/>
              <a:t> :</a:t>
            </a:r>
          </a:p>
          <a:p>
            <a:r>
              <a:rPr lang="fr-FR" dirty="0"/>
              <a:t>on a pu simuler les réponses du système tiers CAPS-EPI, ce qui permet de tester des parcours complets même quand les environnements réels sont indisponibles.</a:t>
            </a:r>
          </a:p>
          <a:p>
            <a:endParaRPr lang="fr-FR" dirty="0"/>
          </a:p>
          <a:p>
            <a:r>
              <a:rPr lang="fr-FR" dirty="0"/>
              <a:t>On a également intégré Bruno pour évaluer une alternative open-source à Postman, notamment pour les exécutions locales et la compatibilité CI/CD.</a:t>
            </a:r>
          </a:p>
          <a:p>
            <a:endParaRPr lang="fr-FR" dirty="0"/>
          </a:p>
          <a:p>
            <a:r>
              <a:rPr lang="fr-FR" dirty="0"/>
              <a:t>Enfin, tous les rapports sont générés automatiquement via Newman ou Jenkins, dans un format HTML exploitable par tous les membres de l’équipe.</a:t>
            </a:r>
          </a:p>
          <a:p>
            <a:endParaRPr lang="fr-FR" dirty="0"/>
          </a:p>
          <a:p>
            <a:r>
              <a:rPr lang="fr-FR" dirty="0"/>
              <a:t>En résumé : OFD a apporté la structure et la réutilisabilité ; PAY a apporté la lisibilité et la transversalité.</a:t>
            </a:r>
          </a:p>
          <a:p>
            <a:r>
              <a:rPr lang="fr-FR" dirty="0"/>
              <a:t>Les deux modèles se complètent parfaitement.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60676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Au-delà de la technique, cette aventure m’a surtout permis de mesurer l’impact humain et collectif de l’automatisation.</a:t>
            </a:r>
          </a:p>
          <a:p>
            <a:endParaRPr lang="fr-FR" dirty="0"/>
          </a:p>
          <a:p>
            <a:r>
              <a:rPr lang="fr-FR" dirty="0"/>
              <a:t>Sur le plan des résultats, les gains sont clairs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-des temps de validation divisés par deux à trois,</a:t>
            </a:r>
          </a:p>
          <a:p>
            <a:r>
              <a:rPr lang="fr-FR" dirty="0"/>
              <a:t>-Une progression marquée de la couverture des </a:t>
            </a:r>
            <a:r>
              <a:rPr lang="fr-FR" dirty="0" err="1"/>
              <a:t>endpoints</a:t>
            </a:r>
            <a:r>
              <a:rPr lang="fr-FR" dirty="0"/>
              <a:t> critiques,</a:t>
            </a:r>
          </a:p>
          <a:p>
            <a:r>
              <a:rPr lang="fr-FR" dirty="0"/>
              <a:t>-et des anomalies détectées beaucoup plus tôt. Et donc une vraie baisse des </a:t>
            </a:r>
            <a:r>
              <a:rPr lang="fr-FR" dirty="0" err="1"/>
              <a:t>regression</a:t>
            </a:r>
            <a:r>
              <a:rPr lang="fr-FR" dirty="0"/>
              <a:t> entre les versions grâce à l’exécution systématique des scenarios critiques avant chaque livraison.</a:t>
            </a:r>
          </a:p>
          <a:p>
            <a:r>
              <a:rPr lang="fr-FR" dirty="0"/>
              <a:t>-En parallèle, les équipes ont gagné en confiance.</a:t>
            </a:r>
          </a:p>
          <a:p>
            <a:r>
              <a:rPr lang="fr-FR" dirty="0"/>
              <a:t>Le fait de pouvoir lancer une exécution et obtenir un rapport lisible, sans passer par le QA, change complètement la dynamique.</a:t>
            </a:r>
          </a:p>
          <a:p>
            <a:r>
              <a:rPr lang="fr-FR" dirty="0"/>
              <a:t>---------</a:t>
            </a:r>
          </a:p>
          <a:p>
            <a:r>
              <a:rPr lang="fr-FR" dirty="0"/>
              <a:t>Côté points d’attention, la maintenance reste essentielle :</a:t>
            </a:r>
          </a:p>
          <a:p>
            <a:r>
              <a:rPr lang="fr-FR" dirty="0"/>
              <a:t>-une collection automatisée n’est utile que si elle évolue avec le produit.</a:t>
            </a:r>
          </a:p>
          <a:p>
            <a:r>
              <a:rPr lang="fr-FR" dirty="0"/>
              <a:t>-C’est pourquoi j’insiste sur la co-construction avec les </a:t>
            </a:r>
            <a:r>
              <a:rPr lang="fr-FR" dirty="0" err="1"/>
              <a:t>BAs</a:t>
            </a:r>
            <a:r>
              <a:rPr lang="fr-FR" dirty="0"/>
              <a:t> et des fois les développeurs : plus ils s’approprient la logique des tests, plus la qualité devient collective.</a:t>
            </a:r>
          </a:p>
          <a:p>
            <a:r>
              <a:rPr lang="fr-FR" dirty="0"/>
              <a:t>-Et bien sur le fait de rester alignés avec les contrats d’interfaces pendant la construction et gestion du patrimoine de tests</a:t>
            </a:r>
          </a:p>
          <a:p>
            <a:r>
              <a:rPr lang="fr-FR" dirty="0"/>
              <a:t>---------</a:t>
            </a:r>
          </a:p>
          <a:p>
            <a:r>
              <a:rPr lang="fr-FR" dirty="0"/>
              <a:t>Parmi les fiertés, je citerais :</a:t>
            </a:r>
          </a:p>
          <a:p>
            <a:r>
              <a:rPr lang="fr-FR" dirty="0"/>
              <a:t>-la mise en place des pipelines ci/cd qui exécutent automatiquement les tests </a:t>
            </a:r>
            <a:r>
              <a:rPr lang="fr-FR" dirty="0" err="1"/>
              <a:t>postman</a:t>
            </a:r>
            <a:r>
              <a:rPr lang="fr-FR" dirty="0"/>
              <a:t> via </a:t>
            </a:r>
            <a:r>
              <a:rPr lang="fr-FR" dirty="0" err="1"/>
              <a:t>newman</a:t>
            </a:r>
            <a:endParaRPr lang="fr-FR" dirty="0"/>
          </a:p>
          <a:p>
            <a:r>
              <a:rPr lang="fr-FR" dirty="0"/>
              <a:t>-ensuite il </a:t>
            </a:r>
            <a:r>
              <a:rPr lang="fr-FR" dirty="0" err="1"/>
              <a:t>ya</a:t>
            </a:r>
            <a:r>
              <a:rPr lang="fr-FR" dirty="0"/>
              <a:t> le partage de bonnes pratiques, la manière dont on a structuré les collections les </a:t>
            </a:r>
            <a:r>
              <a:rPr lang="fr-FR" dirty="0" err="1"/>
              <a:t>jdd</a:t>
            </a:r>
            <a:r>
              <a:rPr lang="fr-FR" dirty="0"/>
              <a:t> et les rapports </a:t>
            </a:r>
            <a:r>
              <a:rPr lang="fr-FR" dirty="0" err="1"/>
              <a:t>etc</a:t>
            </a:r>
            <a:r>
              <a:rPr lang="fr-FR" dirty="0"/>
              <a:t> , Surtout les modèles créés pour la l’</a:t>
            </a:r>
            <a:r>
              <a:rPr lang="fr-FR" dirty="0" err="1"/>
              <a:t>equipe</a:t>
            </a:r>
            <a:r>
              <a:rPr lang="fr-FR" dirty="0"/>
              <a:t> de la deuxième immersion commencent à être réutilisés dans d’autres </a:t>
            </a:r>
            <a:r>
              <a:rPr lang="fr-FR" dirty="0" err="1"/>
              <a:t>equipes</a:t>
            </a:r>
            <a:r>
              <a:rPr lang="fr-FR" dirty="0"/>
              <a:t> partenaires (</a:t>
            </a:r>
            <a:r>
              <a:rPr lang="fr-FR" dirty="0" err="1"/>
              <a:t>epi</a:t>
            </a:r>
            <a:r>
              <a:rPr lang="fr-FR" dirty="0"/>
              <a:t>), et les rapports HTML servent désormais de support aux démos.</a:t>
            </a:r>
          </a:p>
          <a:p>
            <a:r>
              <a:rPr lang="fr-FR" dirty="0"/>
              <a:t>- Autre fierté , qui l’adoption des </a:t>
            </a:r>
            <a:r>
              <a:rPr lang="fr-FR" dirty="0" err="1"/>
              <a:t>bouckons</a:t>
            </a:r>
            <a:r>
              <a:rPr lang="fr-FR" dirty="0"/>
              <a:t> </a:t>
            </a:r>
            <a:r>
              <a:rPr lang="fr-FR" dirty="0" err="1"/>
              <a:t>mockoon</a:t>
            </a:r>
            <a:r>
              <a:rPr lang="fr-FR" dirty="0"/>
              <a:t>, grâce à ça on a pu simuler les appels vers des applis ou services tiers et continuer à tester même en cas d’indisponibilité de leurs environnements</a:t>
            </a:r>
          </a:p>
          <a:p>
            <a:endParaRPr lang="fr-FR" dirty="0"/>
          </a:p>
          <a:p>
            <a:r>
              <a:rPr lang="fr-FR" dirty="0"/>
              <a:t>Pour la suite, l’ambition est claire :</a:t>
            </a:r>
          </a:p>
          <a:p>
            <a:r>
              <a:rPr lang="fr-FR" dirty="0"/>
              <a:t>-avoir  un espace partagé qui regroupera toutes les collections validées, leurs </a:t>
            </a:r>
            <a:r>
              <a:rPr lang="fr-FR" dirty="0" err="1"/>
              <a:t>env</a:t>
            </a:r>
            <a:r>
              <a:rPr lang="fr-FR" dirty="0"/>
              <a:t>, et les bonnes pratiques associées ( l’idée est d’avoir une base unique pour chaque </a:t>
            </a:r>
            <a:r>
              <a:rPr lang="fr-FR" dirty="0" err="1"/>
              <a:t>equipe</a:t>
            </a:r>
            <a:r>
              <a:rPr lang="fr-FR" dirty="0"/>
              <a:t>, versionnée et maintenue de façon collaborative.</a:t>
            </a:r>
          </a:p>
          <a:p>
            <a:r>
              <a:rPr lang="fr-FR" dirty="0"/>
              <a:t>-intégrer ces tests directement dans les pipelines CI/CD, : </a:t>
            </a:r>
            <a:r>
              <a:rPr lang="fr-FR" dirty="0" err="1"/>
              <a:t>pcq</a:t>
            </a:r>
            <a:r>
              <a:rPr lang="fr-FR" dirty="0"/>
              <a:t> </a:t>
            </a:r>
            <a:r>
              <a:rPr lang="fr-FR" dirty="0" err="1"/>
              <a:t>auj</a:t>
            </a:r>
            <a:r>
              <a:rPr lang="fr-FR" dirty="0"/>
              <a:t> </a:t>
            </a:r>
            <a:r>
              <a:rPr lang="fr-FR" dirty="0" err="1"/>
              <a:t>certaies</a:t>
            </a:r>
            <a:r>
              <a:rPr lang="fr-FR" dirty="0"/>
              <a:t> pipelines </a:t>
            </a:r>
            <a:r>
              <a:rPr lang="fr-FR" dirty="0" err="1"/>
              <a:t>exécutents</a:t>
            </a:r>
            <a:r>
              <a:rPr lang="fr-FR" dirty="0"/>
              <a:t> déjà les tests </a:t>
            </a:r>
            <a:r>
              <a:rPr lang="fr-FR" dirty="0" err="1"/>
              <a:t>masi</a:t>
            </a:r>
            <a:r>
              <a:rPr lang="fr-FR" dirty="0"/>
              <a:t> l’objectif est d’automatiser ce </a:t>
            </a:r>
            <a:r>
              <a:rPr lang="fr-FR" dirty="0" err="1"/>
              <a:t>declenchement</a:t>
            </a:r>
            <a:r>
              <a:rPr lang="fr-FR" dirty="0"/>
              <a:t> sur toutes les branches critiques et d’y associer un </a:t>
            </a:r>
            <a:r>
              <a:rPr lang="fr-FR" dirty="0" err="1"/>
              <a:t>reporting</a:t>
            </a:r>
            <a:r>
              <a:rPr lang="fr-FR" dirty="0"/>
              <a:t> automatique bien </a:t>
            </a:r>
            <a:r>
              <a:rPr lang="fr-FR" dirty="0" err="1"/>
              <a:t>evidemment</a:t>
            </a:r>
            <a:endParaRPr lang="fr-FR" dirty="0"/>
          </a:p>
          <a:p>
            <a:r>
              <a:rPr lang="fr-FR" dirty="0"/>
              <a:t>et continuer à acculturer les équipes à l’automatisation — pas comme une contrainte, mais comme une aide au quotidien.</a:t>
            </a:r>
          </a:p>
          <a:p>
            <a:endParaRPr lang="fr-FR" dirty="0"/>
          </a:p>
          <a:p>
            <a:r>
              <a:rPr lang="fr-FR" dirty="0"/>
              <a:t>On peut donc en conclure que, l’automatisation n’est pas un outil réservé aux testeurs : c’est un langage commun pour toute l’équipe.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 err="1"/>
              <a:t>Automatisation</a:t>
            </a:r>
            <a:r>
              <a:rPr dirty="0"/>
              <a:t> des tests API – Squads O</a:t>
            </a:r>
            <a:r>
              <a:rPr lang="fr-FR" dirty="0"/>
              <a:t>F</a:t>
            </a:r>
            <a:r>
              <a:rPr dirty="0"/>
              <a:t>D &amp; PAY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rPr dirty="0" err="1"/>
              <a:t>Contexte</a:t>
            </a:r>
            <a:r>
              <a:rPr dirty="0"/>
              <a:t> :</a:t>
            </a:r>
            <a:r>
              <a:rPr lang="fr-FR" dirty="0"/>
              <a:t> Automatisation des tests pour SNI, immersions </a:t>
            </a:r>
            <a:r>
              <a:rPr lang="fr-FR" dirty="0" err="1"/>
              <a:t>squads</a:t>
            </a:r>
            <a:r>
              <a:rPr lang="fr-FR" dirty="0"/>
              <a:t> CRE, GIP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endParaRPr lang="fr-FR"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fr-FR" dirty="0"/>
              <a:t>Projets : OFD ( 1ere immersion) et EPI-WERO (paiements p2p) ( immersion actuelle)</a:t>
            </a:r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 Objectif : industrialiser les tests API et </a:t>
            </a:r>
            <a:r>
              <a:rPr dirty="0" err="1"/>
              <a:t>fiabiliser</a:t>
            </a:r>
            <a:r>
              <a:rPr dirty="0"/>
              <a:t> les flux </a:t>
            </a:r>
            <a:r>
              <a:rPr dirty="0" err="1"/>
              <a:t>sensibles</a:t>
            </a:r>
            <a:endParaRPr lang="fr-FR" dirty="0"/>
          </a:p>
          <a:p>
            <a:pPr>
              <a:defRPr sz="2000">
                <a:solidFill>
                  <a:srgbClr val="1E1E1E"/>
                </a:solidFill>
              </a:defRPr>
            </a:pP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 </a:t>
            </a:r>
            <a:r>
              <a:rPr dirty="0" err="1"/>
              <a:t>Environnements</a:t>
            </a:r>
            <a:r>
              <a:rPr dirty="0"/>
              <a:t> : Postman, Newman, </a:t>
            </a:r>
            <a:r>
              <a:rPr dirty="0" err="1"/>
              <a:t>Mockoon</a:t>
            </a:r>
            <a:r>
              <a:rPr dirty="0"/>
              <a:t>, </a:t>
            </a:r>
            <a:r>
              <a:rPr lang="fr-FR" dirty="0" err="1"/>
              <a:t>Gitlab</a:t>
            </a:r>
            <a:r>
              <a:rPr lang="fr-FR" dirty="0"/>
              <a:t> CI</a:t>
            </a:r>
            <a:r>
              <a:rPr dirty="0"/>
              <a:t>, Bruno</a:t>
            </a:r>
            <a:r>
              <a:rPr lang="fr-FR" dirty="0"/>
              <a:t>, Bruno cli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endParaRPr lang="fr-FR"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fr-FR" dirty="0"/>
              <a:t>Schéma visuel ??? Peut être 2 bulles ( pour </a:t>
            </a:r>
            <a:r>
              <a:rPr lang="fr-FR" dirty="0" err="1"/>
              <a:t>ofd</a:t>
            </a:r>
            <a:r>
              <a:rPr lang="fr-FR" dirty="0"/>
              <a:t> et </a:t>
            </a:r>
            <a:r>
              <a:rPr lang="fr-FR" dirty="0" err="1"/>
              <a:t>pay</a:t>
            </a:r>
            <a:r>
              <a:rPr lang="fr-FR" dirty="0"/>
              <a:t> et l’</a:t>
            </a:r>
            <a:r>
              <a:rPr lang="fr-FR" dirty="0" err="1"/>
              <a:t>aaproche</a:t>
            </a:r>
            <a:r>
              <a:rPr lang="fr-FR" dirty="0"/>
              <a:t> de chacune 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Pourquoi automatiser les tests API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Sécuriser</a:t>
            </a:r>
            <a:r>
              <a:rPr dirty="0"/>
              <a:t> les flux critiques</a:t>
            </a:r>
            <a:endParaRPr lang="fr-FR" dirty="0"/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endParaRPr dirty="0"/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Réduire</a:t>
            </a:r>
            <a:r>
              <a:rPr dirty="0"/>
              <a:t> le temps de </a:t>
            </a:r>
            <a:r>
              <a:rPr dirty="0" err="1"/>
              <a:t>recette</a:t>
            </a:r>
            <a:r>
              <a:rPr dirty="0"/>
              <a:t> et les </a:t>
            </a:r>
            <a:r>
              <a:rPr dirty="0" err="1"/>
              <a:t>erreurs</a:t>
            </a:r>
            <a:r>
              <a:rPr dirty="0"/>
              <a:t> </a:t>
            </a:r>
            <a:r>
              <a:rPr dirty="0" err="1"/>
              <a:t>humaines</a:t>
            </a:r>
            <a:endParaRPr lang="fr-FR" dirty="0"/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endParaRPr dirty="0"/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Favoriser</a:t>
            </a:r>
            <a:r>
              <a:rPr dirty="0"/>
              <a:t> la </a:t>
            </a:r>
            <a:r>
              <a:rPr dirty="0" err="1"/>
              <a:t>réutilisation</a:t>
            </a:r>
            <a:r>
              <a:rPr dirty="0"/>
              <a:t> et la documentation </a:t>
            </a:r>
            <a:r>
              <a:rPr dirty="0" err="1"/>
              <a:t>dynamique</a:t>
            </a:r>
            <a:endParaRPr lang="fr-FR" dirty="0"/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endParaRPr lang="fr-FR" dirty="0"/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r>
              <a:rPr lang="fr-FR" dirty="0"/>
              <a:t>-Permettre aux équipes non techniques de lire et exécuter les scénarios</a:t>
            </a:r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endParaRPr dirty="0"/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Produire</a:t>
            </a:r>
            <a:r>
              <a:rPr dirty="0"/>
              <a:t> des rapports</a:t>
            </a:r>
            <a:r>
              <a:rPr lang="fr-FR" dirty="0"/>
              <a:t> visuels</a:t>
            </a:r>
            <a:r>
              <a:rPr dirty="0"/>
              <a:t> HTML </a:t>
            </a:r>
            <a:r>
              <a:rPr dirty="0" err="1"/>
              <a:t>lisibles</a:t>
            </a:r>
            <a:r>
              <a:rPr dirty="0"/>
              <a:t> par </a:t>
            </a:r>
            <a:r>
              <a:rPr dirty="0" err="1"/>
              <a:t>tous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Réalisation des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Squad O</a:t>
            </a:r>
            <a:r>
              <a:rPr lang="fr-FR" dirty="0"/>
              <a:t>F</a:t>
            </a:r>
            <a:r>
              <a:rPr dirty="0"/>
              <a:t>D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Approche</a:t>
            </a:r>
            <a:r>
              <a:rPr dirty="0"/>
              <a:t> data-driven : </a:t>
            </a:r>
            <a:r>
              <a:rPr dirty="0" err="1"/>
              <a:t>génération</a:t>
            </a:r>
            <a:r>
              <a:rPr dirty="0"/>
              <a:t> </a:t>
            </a:r>
            <a:r>
              <a:rPr dirty="0" err="1"/>
              <a:t>dynamique</a:t>
            </a:r>
            <a:r>
              <a:rPr dirty="0"/>
              <a:t> des payloads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Tests API REST sur </a:t>
            </a:r>
            <a:r>
              <a:rPr lang="fr-FR" dirty="0"/>
              <a:t> OFD RULES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Outils</a:t>
            </a:r>
            <a:r>
              <a:rPr dirty="0"/>
              <a:t> : Postman, Newman, </a:t>
            </a:r>
            <a:r>
              <a:rPr lang="fr-FR" dirty="0" err="1"/>
              <a:t>Gitlab</a:t>
            </a:r>
            <a:r>
              <a:rPr lang="fr-FR" dirty="0"/>
              <a:t> CI</a:t>
            </a: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Squad PAY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Approche</a:t>
            </a:r>
            <a:r>
              <a:rPr dirty="0"/>
              <a:t> </a:t>
            </a:r>
            <a:r>
              <a:rPr dirty="0" err="1"/>
              <a:t>orientée</a:t>
            </a:r>
            <a:r>
              <a:rPr dirty="0"/>
              <a:t> BA : structure </a:t>
            </a:r>
            <a:r>
              <a:rPr dirty="0" err="1"/>
              <a:t>claire</a:t>
            </a:r>
            <a:r>
              <a:rPr dirty="0"/>
              <a:t> et scripts </a:t>
            </a:r>
            <a:r>
              <a:rPr dirty="0" err="1"/>
              <a:t>factorisés</a:t>
            </a: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Tests API sur MSEPI0</a:t>
            </a:r>
            <a:r>
              <a:rPr lang="fr-FR" dirty="0"/>
              <a:t>1 -&gt; </a:t>
            </a:r>
            <a:r>
              <a:rPr dirty="0"/>
              <a:t>MSEPI0</a:t>
            </a:r>
            <a:r>
              <a:rPr lang="fr-FR" dirty="0"/>
              <a:t>6</a:t>
            </a:r>
            <a:r>
              <a:rPr dirty="0"/>
              <a:t> (</a:t>
            </a:r>
            <a:r>
              <a:rPr dirty="0" err="1"/>
              <a:t>paiements</a:t>
            </a:r>
            <a:r>
              <a:rPr dirty="0"/>
              <a:t> P2P)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Outils</a:t>
            </a:r>
            <a:r>
              <a:rPr dirty="0"/>
              <a:t> : Postman,</a:t>
            </a:r>
            <a:r>
              <a:rPr lang="fr-FR" dirty="0"/>
              <a:t>Newman, </a:t>
            </a:r>
            <a:r>
              <a:rPr dirty="0"/>
              <a:t> </a:t>
            </a:r>
            <a:r>
              <a:rPr dirty="0" err="1"/>
              <a:t>Mockoon</a:t>
            </a:r>
            <a:r>
              <a:rPr dirty="0"/>
              <a:t>, Bruno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Réalisation des tests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73107D9-E1DD-929E-0C17-0421C7854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32147"/>
              </p:ext>
            </p:extLst>
          </p:nvPr>
        </p:nvGraphicFramePr>
        <p:xfrm>
          <a:off x="457200" y="16002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2530840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7575327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44806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Element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Immersion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Immersion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Type de tests réalisés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Tests API REST sur le MS MSOFD et OFD-RULES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Tests Api sur MSEPI01 -&gt; MSEPI06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1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1ere immersion – T3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2eme immersion T4 2025 en cours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89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Outils utilisés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Postman, Newman, </a:t>
                      </a:r>
                      <a:r>
                        <a:rPr lang="fr-FR" dirty="0" err="1"/>
                        <a:t>Gitlab</a:t>
                      </a:r>
                      <a:r>
                        <a:rPr lang="fr-FR" dirty="0"/>
                        <a:t>-CI, Excel –&gt; </a:t>
                      </a:r>
                      <a:r>
                        <a:rPr lang="fr-FR" dirty="0" err="1"/>
                        <a:t>Json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0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Qui a réalisés les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0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Approche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6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Résultats, fiertés et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Gains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Réduction</a:t>
            </a:r>
            <a:r>
              <a:rPr dirty="0"/>
              <a:t> de 60–70 % du temps de validation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Baisse</a:t>
            </a:r>
            <a:r>
              <a:rPr dirty="0"/>
              <a:t> des </a:t>
            </a:r>
            <a:r>
              <a:rPr dirty="0" err="1"/>
              <a:t>erreurs</a:t>
            </a:r>
            <a:r>
              <a:rPr dirty="0"/>
              <a:t> de </a:t>
            </a:r>
            <a:r>
              <a:rPr dirty="0" err="1"/>
              <a:t>régression</a:t>
            </a: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Capitalisation</a:t>
            </a:r>
            <a:r>
              <a:rPr dirty="0"/>
              <a:t> transverse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 err="1"/>
              <a:t>Fiertés</a:t>
            </a:r>
            <a:r>
              <a:rPr dirty="0"/>
              <a:t>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Pipelines </a:t>
            </a:r>
            <a:r>
              <a:rPr lang="fr-FR" dirty="0"/>
              <a:t>CI CD</a:t>
            </a:r>
            <a:r>
              <a:rPr dirty="0"/>
              <a:t> </a:t>
            </a:r>
            <a:r>
              <a:rPr dirty="0" err="1"/>
              <a:t>exécutant</a:t>
            </a:r>
            <a:r>
              <a:rPr dirty="0"/>
              <a:t> les tests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Partage de </a:t>
            </a:r>
            <a:r>
              <a:rPr dirty="0" err="1"/>
              <a:t>bonnes</a:t>
            </a:r>
            <a:r>
              <a:rPr dirty="0"/>
              <a:t> pratiques entre squads</a:t>
            </a:r>
            <a:endParaRPr lang="fr-FR"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fr-FR" dirty="0"/>
              <a:t>- adoption de bouchons ( </a:t>
            </a:r>
            <a:r>
              <a:rPr lang="fr-FR" dirty="0" err="1"/>
              <a:t>mockoon</a:t>
            </a:r>
            <a:r>
              <a:rPr lang="fr-FR" dirty="0"/>
              <a:t>)</a:t>
            </a: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Suite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Centralisation</a:t>
            </a:r>
            <a:r>
              <a:rPr dirty="0"/>
              <a:t> des collections dans un </a:t>
            </a:r>
            <a:r>
              <a:rPr dirty="0" err="1"/>
              <a:t>référentiel</a:t>
            </a:r>
            <a:r>
              <a:rPr dirty="0"/>
              <a:t> </a:t>
            </a:r>
            <a:r>
              <a:rPr dirty="0" err="1"/>
              <a:t>commun</a:t>
            </a: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</a:t>
            </a:r>
            <a:r>
              <a:rPr dirty="0" err="1"/>
              <a:t>Intégration</a:t>
            </a:r>
            <a:r>
              <a:rPr dirty="0"/>
              <a:t> CI/CD </a:t>
            </a:r>
            <a:r>
              <a:rPr dirty="0" err="1"/>
              <a:t>systématique</a:t>
            </a:r>
            <a:endParaRPr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dirty="0"/>
              <a:t>- Formation continue des équipes</a:t>
            </a:r>
            <a:endParaRPr lang="fr-FR" dirty="0"/>
          </a:p>
          <a:p>
            <a:pPr>
              <a:defRPr sz="2000">
                <a:solidFill>
                  <a:srgbClr val="1E1E1E"/>
                </a:solidFill>
              </a:defRPr>
            </a:pPr>
            <a:endParaRPr lang="fr-FR" dirty="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fr-FR" dirty="0"/>
              <a:t>Points d’attention : 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fr-FR" dirty="0"/>
              <a:t>- Maintenance des collections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fr-FR" dirty="0"/>
              <a:t>- Alignement constant avec les contrats d’API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fr-FR" dirty="0"/>
              <a:t>- Implication des </a:t>
            </a:r>
            <a:r>
              <a:rPr lang="fr-FR" dirty="0" err="1"/>
              <a:t>BAs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1812</Words>
  <Application>Microsoft Office PowerPoint</Application>
  <PresentationFormat>Affichage à l'écran (4:3)</PresentationFormat>
  <Paragraphs>172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Automatisation des tests API – Squads OFD &amp; PAY</vt:lpstr>
      <vt:lpstr>Pourquoi automatiser les tests API ?</vt:lpstr>
      <vt:lpstr>Réalisation des tests</vt:lpstr>
      <vt:lpstr>Réalisation des tests</vt:lpstr>
      <vt:lpstr>Résultats, fiertés et perspectives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CHOUAF-PRESTATAIRE Rania (LCL)</cp:lastModifiedBy>
  <cp:revision>2</cp:revision>
  <dcterms:created xsi:type="dcterms:W3CDTF">2013-01-27T09:14:16Z</dcterms:created>
  <dcterms:modified xsi:type="dcterms:W3CDTF">2025-10-08T08:02:08Z</dcterms:modified>
  <cp:category/>
</cp:coreProperties>
</file>