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单击鼠标移动幻灯片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单击编辑备注格式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CD92D60-BAEE-4E52-8C91-F5CA913B40B4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7" descr=""/>
          <p:cNvPicPr/>
          <p:nvPr/>
        </p:nvPicPr>
        <p:blipFill>
          <a:blip r:embed="rId2"/>
          <a:stretch/>
        </p:blipFill>
        <p:spPr>
          <a:xfrm>
            <a:off x="258480" y="4390560"/>
            <a:ext cx="1678320" cy="4824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7" descr=""/>
          <p:cNvPicPr/>
          <p:nvPr/>
        </p:nvPicPr>
        <p:blipFill>
          <a:blip r:embed="rId2"/>
          <a:stretch/>
        </p:blipFill>
        <p:spPr>
          <a:xfrm>
            <a:off x="258480" y="4390560"/>
            <a:ext cx="1678320" cy="4824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320" cy="878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单击鼠标编辑标题文字格式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1840" cy="325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单击鼠标编辑大纲文字格式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第二个大纲级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第三大纲级别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第四大纲级别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第五大纲级别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第六大纲级别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第七大纲级别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1840" cy="155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单击鼠标编辑大纲文字格式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第二个大纲级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第三大纲级别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第四大纲级别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第五大纲级别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第六大纲级别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第七大纲级别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08000" y="2898720"/>
            <a:ext cx="1401840" cy="155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单击鼠标编辑大纲文字格式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第二个大纲级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第三大纲级别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第四大纲级别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第五大纲级别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第六大纲级别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第七大纲级别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" descr=""/>
          <p:cNvPicPr/>
          <p:nvPr/>
        </p:nvPicPr>
        <p:blipFill>
          <a:blip r:embed="rId2"/>
          <a:stretch/>
        </p:blipFill>
        <p:spPr>
          <a:xfrm>
            <a:off x="258480" y="4390560"/>
            <a:ext cx="1678320" cy="48240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54160" y="351000"/>
            <a:ext cx="8602920" cy="10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Git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311560" y="1490400"/>
            <a:ext cx="2259720" cy="28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>
              <a:lnSpc>
                <a:spcPct val="20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Git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是什么</a:t>
            </a:r>
            <a:endParaRPr b="0" lang="en-US" sz="2000" spc="-1" strike="noStrike">
              <a:latin typeface="Arial"/>
            </a:endParaRPr>
          </a:p>
          <a:p>
            <a:pPr marL="171360" indent="-170640">
              <a:lnSpc>
                <a:spcPct val="20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Git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的使用场景</a:t>
            </a:r>
            <a:endParaRPr b="0" lang="en-US" sz="2000" spc="-1" strike="noStrike">
              <a:latin typeface="Arial"/>
            </a:endParaRPr>
          </a:p>
          <a:p>
            <a:pPr marL="171360" indent="-170640">
              <a:lnSpc>
                <a:spcPct val="20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如何使用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750920" y="1490400"/>
            <a:ext cx="2879280" cy="28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>
              <a:lnSpc>
                <a:spcPct val="20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Github</a:t>
            </a:r>
            <a:endParaRPr b="0" lang="en-US" sz="2000" spc="-1" strike="noStrike">
              <a:latin typeface="Arial"/>
            </a:endParaRPr>
          </a:p>
          <a:p>
            <a:pPr marL="171360" indent="-170640">
              <a:lnSpc>
                <a:spcPct val="20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Gitlab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54160" y="165240"/>
            <a:ext cx="8635320" cy="8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Git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是什么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16000" y="1080000"/>
            <a:ext cx="8639640" cy="34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latin typeface="Arial"/>
              </a:rPr>
              <a:t>是一个开源的分布式版本控制系统，可以有效、高速地处理从很小到非常大的项目版本管理。</a:t>
            </a:r>
            <a:r>
              <a:rPr b="0" lang="en-US" sz="900" spc="-1" strike="noStrike">
                <a:latin typeface="Arial"/>
              </a:rPr>
              <a:t>Git </a:t>
            </a:r>
            <a:r>
              <a:rPr b="0" lang="en-US" sz="900" spc="-1" strike="noStrike">
                <a:latin typeface="Arial"/>
              </a:rPr>
              <a:t>是 </a:t>
            </a:r>
            <a:r>
              <a:rPr b="0" lang="en-US" sz="900" spc="-1" strike="noStrike">
                <a:latin typeface="Arial"/>
              </a:rPr>
              <a:t>Linus Torvalds </a:t>
            </a:r>
            <a:r>
              <a:rPr b="0" lang="en-US" sz="900" spc="-1" strike="noStrike">
                <a:latin typeface="Arial"/>
              </a:rPr>
              <a:t>为了帮助管理 </a:t>
            </a:r>
            <a:r>
              <a:rPr b="0" lang="en-US" sz="900" spc="-1" strike="noStrike">
                <a:latin typeface="Arial"/>
              </a:rPr>
              <a:t>Linux </a:t>
            </a:r>
            <a:r>
              <a:rPr b="0" lang="en-US" sz="900" spc="-1" strike="noStrike">
                <a:latin typeface="Arial"/>
              </a:rPr>
              <a:t>内核开发而开发的一个开放源码的版本控制软件。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什么是分布式管理系统？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latin typeface="Arial"/>
              </a:rPr>
              <a:t>例如 你现在编写了一部分代码，但是想在这个基础之上添加新的功能，在添加新功能之前肯定会选择备份，如果新添加的功能不成功可以恢复到之前的版本。这样下去就会变成这样。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latin typeface="Arial"/>
              </a:rPr>
              <a:t>  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latin typeface="Arial"/>
              </a:rPr>
              <a:t>	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88000" y="2232000"/>
            <a:ext cx="1656000" cy="1319760"/>
          </a:xfrm>
          <a:prstGeom prst="rect">
            <a:avLst/>
          </a:prstGeom>
          <a:ln>
            <a:noFill/>
          </a:ln>
        </p:spPr>
      </p:pic>
      <p:sp>
        <p:nvSpPr>
          <p:cNvPr id="131" name="TextShape 3"/>
          <p:cNvSpPr txBox="1"/>
          <p:nvPr/>
        </p:nvSpPr>
        <p:spPr>
          <a:xfrm>
            <a:off x="2232000" y="2232000"/>
            <a:ext cx="6480000" cy="104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800" spc="-1" strike="noStrike">
                <a:latin typeface="Arial"/>
              </a:rPr>
              <a:t>过了一周后，你可能都忘记了哪个版本是上一个版本，一堆乱七八糟的文件，想删掉保留一个最新的，但又怕哪一天之前的版本又能用上</a:t>
            </a:r>
            <a:endParaRPr b="0" lang="en-US" sz="800" spc="-1" strike="noStrike">
              <a:latin typeface="Arial"/>
            </a:endParaRPr>
          </a:p>
          <a:p>
            <a:endParaRPr b="0" lang="en-US" sz="800" spc="-1" strike="noStrike">
              <a:latin typeface="Arial"/>
            </a:endParaRPr>
          </a:p>
          <a:p>
            <a:r>
              <a:rPr b="0" lang="en-US" sz="800" spc="-1" strike="noStrike">
                <a:latin typeface="Arial"/>
              </a:rPr>
              <a:t>而且，也不知道和上一个版本做了哪些变动，不知道具体做了哪些步骤</a:t>
            </a:r>
            <a:endParaRPr b="0" lang="en-US" sz="800" spc="-1" strike="noStrike">
              <a:latin typeface="Arial"/>
            </a:endParaRPr>
          </a:p>
          <a:p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132" name="Table 4"/>
          <p:cNvGraphicFramePr/>
          <p:nvPr/>
        </p:nvGraphicFramePr>
        <p:xfrm>
          <a:off x="2319840" y="2939760"/>
          <a:ext cx="6248160" cy="947880"/>
        </p:xfrm>
        <a:graphic>
          <a:graphicData uri="http://schemas.openxmlformats.org/drawingml/2006/table">
            <a:tbl>
              <a:tblPr/>
              <a:tblGrid>
                <a:gridCol w="1249560"/>
                <a:gridCol w="1249560"/>
                <a:gridCol w="1249920"/>
                <a:gridCol w="1249200"/>
                <a:gridCol w="1249920"/>
              </a:tblGrid>
              <a:tr h="316080">
                <a:tc>
                  <a:txBody>
                    <a:bodyPr lIns="90000" rIns="90000" tIns="46800" bIns="46800"/>
                    <a:p>
                      <a:r>
                        <a:rPr b="0" lang="en-US" sz="700" spc="-1" strike="noStrike">
                          <a:latin typeface="Arial"/>
                        </a:rPr>
                        <a:t>版本</a:t>
                      </a:r>
                      <a:r>
                        <a:rPr b="0" lang="en-US" sz="700" spc="-1" strike="noStrike">
                          <a:latin typeface="Arial"/>
                        </a:rPr>
                        <a:t>	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700" spc="-1" strike="noStrike">
                          <a:latin typeface="Arial"/>
                        </a:rPr>
                        <a:t>文件名</a:t>
                      </a:r>
                      <a:r>
                        <a:rPr b="0" lang="en-US" sz="700" spc="-1" strike="noStrike">
                          <a:latin typeface="Arial"/>
                        </a:rPr>
                        <a:t>	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700" spc="-1" strike="noStrike">
                          <a:latin typeface="Arial"/>
                        </a:rPr>
                        <a:t>用户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700" spc="-1" strike="noStrike">
                          <a:latin typeface="Arial"/>
                        </a:rPr>
                        <a:t>说明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700" spc="-1" strike="noStrike">
                          <a:latin typeface="Arial"/>
                        </a:rPr>
                        <a:t>日期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16080">
                <a:tc>
                  <a:txBody>
                    <a:bodyPr lIns="90000" rIns="90000" tIns="46800" bIns="46800"/>
                    <a:p>
                      <a:r>
                        <a:rPr b="0" lang="en-US" sz="700" spc="-1" strike="noStrike">
                          <a:latin typeface="Arial"/>
                        </a:rPr>
                        <a:t>1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700" spc="-1" strike="noStrike">
                          <a:latin typeface="Arial"/>
                        </a:rPr>
                        <a:t>Index.js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700" spc="-1" strike="noStrike">
                          <a:latin typeface="Arial"/>
                        </a:rPr>
                        <a:t>老王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700" spc="-1" strike="noStrike">
                          <a:latin typeface="Arial"/>
                        </a:rPr>
                        <a:t>修改</a:t>
                      </a:r>
                      <a:r>
                        <a:rPr b="0" lang="en-US" sz="700" spc="-1" strike="noStrike">
                          <a:latin typeface="Arial"/>
                        </a:rPr>
                        <a:t>bug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700" spc="-1" strike="noStrike">
                          <a:latin typeface="Arial"/>
                        </a:rPr>
                        <a:t>7/12 10:38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6080">
                <a:tc>
                  <a:txBody>
                    <a:bodyPr lIns="90000" rIns="90000" tIns="46800" bIns="46800"/>
                    <a:p>
                      <a:r>
                        <a:rPr b="0" lang="en-US" sz="700" spc="-1" strike="noStrike">
                          <a:latin typeface="Arial"/>
                        </a:rPr>
                        <a:t>2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700" spc="-1" strike="noStrike">
                          <a:latin typeface="Arial"/>
                        </a:rPr>
                        <a:t>App.js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700" spc="-1" strike="noStrike">
                          <a:latin typeface="Arial"/>
                        </a:rPr>
                        <a:t>小李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700" spc="-1" strike="noStrike">
                          <a:latin typeface="Arial"/>
                        </a:rPr>
                        <a:t>添加新功能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700" spc="-1" strike="noStrike">
                          <a:latin typeface="Arial"/>
                        </a:rPr>
                        <a:t>7/12 18:09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54160" y="165240"/>
            <a:ext cx="8635320" cy="8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Git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的使用场景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48000" y="1080000"/>
            <a:ext cx="7343640" cy="28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432000" y="1224000"/>
            <a:ext cx="8280000" cy="99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1. </a:t>
            </a:r>
            <a:r>
              <a:rPr b="0" lang="en-US" sz="1800" spc="-1" strike="noStrike">
                <a:latin typeface="Arial"/>
              </a:rPr>
              <a:t>分布式管理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</a:t>
            </a:r>
            <a:r>
              <a:rPr b="0" lang="en-US" sz="1800" spc="-1" strike="noStrike">
                <a:latin typeface="Arial"/>
              </a:rPr>
              <a:t>多人协同配合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3. </a:t>
            </a:r>
            <a:r>
              <a:rPr b="0" lang="en-US" sz="1800" spc="-1" strike="noStrike">
                <a:latin typeface="Arial"/>
              </a:rPr>
              <a:t>远程代码管理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54160" y="165240"/>
            <a:ext cx="8635320" cy="8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如何使用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32000" y="1224000"/>
            <a:ext cx="8280000" cy="254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</a:rPr>
              <a:t>1. </a:t>
            </a:r>
            <a:r>
              <a:rPr b="0" lang="en-US" sz="1300" spc="-1" strike="noStrike">
                <a:latin typeface="Arial"/>
              </a:rPr>
              <a:t>初始化仓库</a:t>
            </a:r>
            <a:endParaRPr b="0" lang="en-US" sz="1300" spc="-1" strike="noStrike">
              <a:latin typeface="Arial"/>
            </a:endParaRPr>
          </a:p>
          <a:p>
            <a:r>
              <a:rPr b="0" lang="en-US" sz="1100" spc="-1" strike="noStrike">
                <a:latin typeface="Arial"/>
              </a:rPr>
              <a:t>git init </a:t>
            </a:r>
            <a:r>
              <a:rPr b="0" lang="en-US" sz="1100" spc="-1" strike="noStrike">
                <a:latin typeface="Arial"/>
              </a:rPr>
              <a:t>初始化一个仓库（本地）</a:t>
            </a:r>
            <a:endParaRPr b="0" lang="en-US" sz="1100" spc="-1" strike="noStrike">
              <a:latin typeface="Arial"/>
            </a:endParaRPr>
          </a:p>
          <a:p>
            <a:endParaRPr b="0" lang="en-US" sz="11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2. </a:t>
            </a:r>
            <a:r>
              <a:rPr b="0" lang="en-US" sz="1300" spc="-1" strike="noStrike">
                <a:latin typeface="Arial"/>
              </a:rPr>
              <a:t>添加代码到变更列表</a:t>
            </a:r>
            <a:endParaRPr b="0" lang="en-US" sz="130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git add </a:t>
            </a:r>
            <a:r>
              <a:rPr b="0" lang="en-US" sz="1050" spc="-1" strike="noStrike">
                <a:latin typeface="Arial"/>
              </a:rPr>
              <a:t>添加文件到仓库里（本地） </a:t>
            </a:r>
            <a:r>
              <a:rPr b="0" lang="en-US" sz="1050" spc="-1" strike="noStrike">
                <a:latin typeface="Arial"/>
              </a:rPr>
              <a:t>add </a:t>
            </a:r>
            <a:r>
              <a:rPr b="0" lang="en-US" sz="1050" spc="-1" strike="noStrike">
                <a:latin typeface="Arial"/>
              </a:rPr>
              <a:t>命令没有任何反馈</a:t>
            </a:r>
            <a:endParaRPr b="0" lang="en-US" sz="1050" spc="-1" strike="noStrike">
              <a:latin typeface="Arial"/>
            </a:endParaRPr>
          </a:p>
          <a:p>
            <a:endParaRPr b="0" lang="en-US" sz="105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  <a:ea typeface="微软雅黑"/>
              </a:rPr>
              <a:t>3.git commit </a:t>
            </a:r>
            <a:r>
              <a:rPr b="0" lang="en-US" sz="1300" spc="-1" strike="noStrike">
                <a:latin typeface="Arial"/>
                <a:ea typeface="微软雅黑"/>
              </a:rPr>
              <a:t>暂存</a:t>
            </a:r>
            <a:r>
              <a:rPr b="0" lang="en-US" sz="1300" spc="-1" strike="noStrike">
                <a:latin typeface="Arial"/>
                <a:ea typeface="微软雅黑"/>
              </a:rPr>
              <a:t>(</a:t>
            </a:r>
            <a:r>
              <a:rPr b="0" lang="en-US" sz="1300" spc="-1" strike="noStrike">
                <a:latin typeface="Arial"/>
              </a:rPr>
              <a:t>变更列表</a:t>
            </a:r>
            <a:r>
              <a:rPr b="0" lang="en-US" sz="1300" spc="-1" strike="noStrike">
                <a:latin typeface="Arial"/>
              </a:rPr>
              <a:t>)</a:t>
            </a:r>
            <a:r>
              <a:rPr b="0" lang="en-US" sz="1300" spc="-1" strike="noStrike">
                <a:latin typeface="Arial"/>
              </a:rPr>
              <a:t>到仓库</a:t>
            </a:r>
            <a:endParaRPr b="0" lang="en-US" sz="1300" spc="-1" strike="noStrike">
              <a:latin typeface="Arial"/>
            </a:endParaRPr>
          </a:p>
          <a:p>
            <a:r>
              <a:rPr b="0" lang="en-US" sz="1050" spc="-1" strike="noStrike">
                <a:latin typeface="Arial"/>
              </a:rPr>
              <a:t>git commit -m "</a:t>
            </a:r>
            <a:r>
              <a:rPr b="0" lang="en-US" sz="1050" spc="-1" strike="noStrike">
                <a:latin typeface="Arial"/>
              </a:rPr>
              <a:t>描述信息</a:t>
            </a:r>
            <a:r>
              <a:rPr b="0" lang="en-US" sz="1050" spc="-1" strike="noStrike">
                <a:latin typeface="Arial"/>
              </a:rPr>
              <a:t>"</a:t>
            </a:r>
            <a:endParaRPr b="0" lang="en-US" sz="1050" spc="-1" strike="noStrike">
              <a:latin typeface="Arial"/>
            </a:endParaRPr>
          </a:p>
          <a:p>
            <a:endParaRPr b="0" lang="en-US" sz="105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4.</a:t>
            </a:r>
            <a:r>
              <a:rPr b="0" lang="en-US" sz="1300" spc="-1" strike="noStrike">
                <a:latin typeface="Arial"/>
              </a:rPr>
              <a:t>创建分支</a:t>
            </a:r>
            <a:endParaRPr b="0" lang="en-US" sz="1300" spc="-1" strike="noStrike">
              <a:latin typeface="Arial"/>
            </a:endParaRPr>
          </a:p>
          <a:p>
            <a:r>
              <a:rPr b="0" lang="en-US" sz="1100" spc="-1" strike="noStrike">
                <a:latin typeface="Arial"/>
              </a:rPr>
              <a:t>git branch </a:t>
            </a:r>
            <a:r>
              <a:rPr b="0" lang="en-US" sz="1100" spc="-1" strike="noStrike">
                <a:latin typeface="Arial"/>
              </a:rPr>
              <a:t>创建分支</a:t>
            </a:r>
            <a:endParaRPr b="0" lang="en-US" sz="1100" spc="-1" strike="noStrike">
              <a:latin typeface="Arial"/>
            </a:endParaRPr>
          </a:p>
          <a:p>
            <a:endParaRPr b="0" lang="en-US" sz="11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48000" y="1080000"/>
            <a:ext cx="7343640" cy="28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32000" y="1224000"/>
            <a:ext cx="8280000" cy="21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</a:rPr>
              <a:t>5. </a:t>
            </a:r>
            <a:r>
              <a:rPr b="0" lang="en-US" sz="1300" spc="-1" strike="noStrike">
                <a:latin typeface="Arial"/>
              </a:rPr>
              <a:t>切换分支</a:t>
            </a:r>
            <a:endParaRPr b="0" lang="en-US" sz="1300" spc="-1" strike="noStrike">
              <a:latin typeface="Arial"/>
            </a:endParaRPr>
          </a:p>
          <a:p>
            <a:r>
              <a:rPr b="0" lang="en-US" sz="1100" spc="-1" strike="noStrike">
                <a:latin typeface="Arial"/>
              </a:rPr>
              <a:t>git checkout</a:t>
            </a:r>
            <a:endParaRPr b="0" lang="en-US" sz="1100" spc="-1" strike="noStrike">
              <a:latin typeface="Arial"/>
            </a:endParaRPr>
          </a:p>
          <a:p>
            <a:endParaRPr b="0" lang="en-US" sz="11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6. </a:t>
            </a:r>
            <a:r>
              <a:rPr b="0" lang="en-US" sz="1300" spc="-1" strike="noStrike">
                <a:latin typeface="Arial"/>
              </a:rPr>
              <a:t>合并分支</a:t>
            </a:r>
            <a:endParaRPr b="0" lang="en-US" sz="1300" spc="-1" strike="noStrike">
              <a:latin typeface="Arial"/>
            </a:endParaRPr>
          </a:p>
          <a:p>
            <a:r>
              <a:rPr b="0" lang="en-US" sz="1100" spc="-1" strike="noStrike">
                <a:latin typeface="Arial"/>
              </a:rPr>
              <a:t>git merge</a:t>
            </a:r>
            <a:endParaRPr b="0" lang="en-US" sz="1100" spc="-1" strike="noStrike">
              <a:latin typeface="Arial"/>
            </a:endParaRPr>
          </a:p>
          <a:p>
            <a:endParaRPr b="0" lang="en-US" sz="11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7. </a:t>
            </a:r>
            <a:r>
              <a:rPr b="0" lang="en-US" sz="1300" spc="-1" strike="noStrike">
                <a:latin typeface="Arial"/>
              </a:rPr>
              <a:t>配置远端仓库</a:t>
            </a:r>
            <a:endParaRPr b="0" lang="en-US" sz="1300" spc="-1" strike="noStrike">
              <a:latin typeface="Arial"/>
            </a:endParaRPr>
          </a:p>
          <a:p>
            <a:r>
              <a:rPr b="0" lang="en-US" sz="1100" spc="-1" strike="noStrike">
                <a:latin typeface="Arial"/>
              </a:rPr>
              <a:t>git remote</a:t>
            </a:r>
            <a:endParaRPr b="0" lang="en-US" sz="1100" spc="-1" strike="noStrike">
              <a:latin typeface="Arial"/>
            </a:endParaRPr>
          </a:p>
          <a:p>
            <a:endParaRPr b="0" lang="en-US" sz="11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8. </a:t>
            </a:r>
            <a:r>
              <a:rPr b="0" lang="en-US" sz="1300" spc="-1" strike="noStrike">
                <a:latin typeface="Arial"/>
              </a:rPr>
              <a:t>本地信息设置</a:t>
            </a:r>
            <a:endParaRPr b="0" lang="en-US" sz="1300" spc="-1" strike="noStrike">
              <a:latin typeface="Arial"/>
            </a:endParaRPr>
          </a:p>
          <a:p>
            <a:r>
              <a:rPr b="0" lang="en-US" sz="1100" spc="-1" strike="noStrike">
                <a:latin typeface="Arial"/>
              </a:rPr>
              <a:t>git config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54160" y="165240"/>
            <a:ext cx="8635320" cy="8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如何使用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48000" y="1080000"/>
            <a:ext cx="7343640" cy="28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32000" y="1224000"/>
            <a:ext cx="8280000" cy="225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</a:rPr>
              <a:t>9. </a:t>
            </a:r>
            <a:r>
              <a:rPr b="0" lang="en-US" sz="1300" spc="-1" strike="noStrike">
                <a:latin typeface="Arial"/>
              </a:rPr>
              <a:t>上传远端仓库</a:t>
            </a:r>
            <a:endParaRPr b="0" lang="en-US" sz="1300" spc="-1" strike="noStrike">
              <a:latin typeface="Arial"/>
            </a:endParaRPr>
          </a:p>
          <a:p>
            <a:r>
              <a:rPr b="0" lang="en-US" sz="1100" spc="-1" strike="noStrike">
                <a:latin typeface="Arial"/>
              </a:rPr>
              <a:t>git push </a:t>
            </a:r>
            <a:endParaRPr b="0" lang="en-US" sz="1100" spc="-1" strike="noStrike">
              <a:latin typeface="Arial"/>
            </a:endParaRPr>
          </a:p>
          <a:p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10. </a:t>
            </a:r>
            <a:r>
              <a:rPr b="0" lang="en-US" sz="1300" spc="-1" strike="noStrike">
                <a:latin typeface="Arial"/>
              </a:rPr>
              <a:t>拉取同步远程仓库代码</a:t>
            </a:r>
            <a:endParaRPr b="0" lang="en-US" sz="1300" spc="-1" strike="noStrike">
              <a:latin typeface="Arial"/>
            </a:endParaRPr>
          </a:p>
          <a:p>
            <a:r>
              <a:rPr b="0" lang="en-US" sz="1100" spc="-1" strike="noStrike">
                <a:latin typeface="Arial"/>
              </a:rPr>
              <a:t>git pull </a:t>
            </a:r>
            <a:endParaRPr b="0" lang="en-US" sz="1100" spc="-1" strike="noStrike">
              <a:latin typeface="Arial"/>
            </a:endParaRPr>
          </a:p>
          <a:p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Arial"/>
              </a:rPr>
              <a:t> </a:t>
            </a:r>
            <a:r>
              <a:rPr b="0" lang="en-US" sz="1100" spc="-1" strike="noStrike">
                <a:latin typeface="Arial"/>
              </a:rPr>
              <a:t>11. </a:t>
            </a:r>
            <a:r>
              <a:rPr b="0" lang="en-US" sz="1100" spc="-1" strike="noStrike">
                <a:latin typeface="Arial"/>
              </a:rPr>
              <a:t>下载分支</a:t>
            </a:r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Arial"/>
              </a:rPr>
              <a:t>git fetch </a:t>
            </a:r>
            <a:endParaRPr b="0" lang="en-US" sz="1100" spc="-1" strike="noStrike">
              <a:latin typeface="Arial"/>
            </a:endParaRPr>
          </a:p>
          <a:p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Arial"/>
              </a:rPr>
              <a:t>12. </a:t>
            </a:r>
            <a:r>
              <a:rPr b="0" lang="en-US" sz="1100" spc="-1" strike="noStrike">
                <a:latin typeface="Arial"/>
              </a:rPr>
              <a:t>克隆项目</a:t>
            </a:r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Arial"/>
              </a:rPr>
              <a:t>git clone</a:t>
            </a:r>
            <a:endParaRPr b="0" lang="en-US" sz="1100" spc="-1" strike="noStrike">
              <a:latin typeface="Arial"/>
            </a:endParaRPr>
          </a:p>
          <a:p>
            <a:endParaRPr b="0" lang="en-US" sz="11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54160" y="165240"/>
            <a:ext cx="8635320" cy="8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如何使用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48000" y="1080000"/>
            <a:ext cx="7343640" cy="28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32000" y="1224000"/>
            <a:ext cx="8280000" cy="11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</a:rPr>
              <a:t>免费的远程仓库</a:t>
            </a:r>
            <a:endParaRPr b="0" lang="en-US" sz="1300" spc="-1" strike="noStrike">
              <a:latin typeface="Arial"/>
            </a:endParaRPr>
          </a:p>
          <a:p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1.  </a:t>
            </a:r>
            <a:r>
              <a:rPr b="0" lang="en-US" sz="1300" spc="-1" strike="noStrike">
                <a:latin typeface="Arial"/>
              </a:rPr>
              <a:t>用户多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2.  </a:t>
            </a:r>
            <a:r>
              <a:rPr b="0" lang="en-US" sz="1300" spc="-1" strike="noStrike">
                <a:latin typeface="Arial"/>
              </a:rPr>
              <a:t>资源丰富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3.  </a:t>
            </a:r>
            <a:r>
              <a:rPr b="0" lang="en-US" sz="1300" spc="-1" strike="noStrike">
                <a:latin typeface="Arial"/>
              </a:rPr>
              <a:t>使用简单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54160" y="165240"/>
            <a:ext cx="8635320" cy="8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Github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648000" y="1080000"/>
            <a:ext cx="7343640" cy="28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32000" y="1224000"/>
            <a:ext cx="8280000" cy="139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</a:rPr>
              <a:t>开源的仓库</a:t>
            </a:r>
            <a:endParaRPr b="0" lang="en-US" sz="1300" spc="-1" strike="noStrike">
              <a:latin typeface="Arial"/>
            </a:endParaRPr>
          </a:p>
          <a:p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1. </a:t>
            </a:r>
            <a:r>
              <a:rPr b="0" lang="en-US" sz="1300" spc="-1" strike="noStrike">
                <a:latin typeface="Arial"/>
              </a:rPr>
              <a:t>需要自己搭建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2. </a:t>
            </a:r>
            <a:r>
              <a:rPr b="0" lang="en-US" sz="1300" spc="-1" strike="noStrike">
                <a:latin typeface="Arial"/>
              </a:rPr>
              <a:t>使用简单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3. </a:t>
            </a:r>
            <a:r>
              <a:rPr b="0" lang="en-US" sz="1300" spc="-1" strike="noStrike">
                <a:latin typeface="Arial"/>
              </a:rPr>
              <a:t>内部私有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4. </a:t>
            </a:r>
            <a:r>
              <a:rPr b="0" lang="en-US" sz="1300" spc="-1" strike="noStrike">
                <a:latin typeface="Arial"/>
              </a:rPr>
              <a:t>适合企业使用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254160" y="165240"/>
            <a:ext cx="8635320" cy="8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Gitlab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48000" y="1080000"/>
            <a:ext cx="7343640" cy="28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54160" y="165240"/>
            <a:ext cx="8635320" cy="8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总结</a:t>
            </a:r>
            <a:r>
              <a:rPr b="1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:</a:t>
            </a:r>
            <a:r>
              <a:rPr b="1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您需要掌握的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135240" y="1200600"/>
            <a:ext cx="3816000" cy="32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706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Git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是什么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?</a:t>
            </a:r>
            <a:endParaRPr b="0" lang="en-US" sz="2000" spc="-1" strike="noStrike">
              <a:latin typeface="Arial"/>
            </a:endParaRPr>
          </a:p>
          <a:p>
            <a:pPr marL="171360" indent="-1706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Git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的用途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?</a:t>
            </a:r>
            <a:endParaRPr b="0" lang="en-US" sz="2000" spc="-1" strike="noStrike">
              <a:latin typeface="Arial"/>
            </a:endParaRPr>
          </a:p>
          <a:p>
            <a:pPr marL="171360" indent="-1706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使用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Git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如何管理本地仓库代码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?</a:t>
            </a:r>
            <a:endParaRPr b="0" lang="en-US" sz="2000" spc="-1" strike="noStrike">
              <a:latin typeface="Arial"/>
            </a:endParaRPr>
          </a:p>
          <a:p>
            <a:pPr marL="171360" indent="-1706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使用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Git 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管理远端仓库的代</a:t>
            </a: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75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 PPT模版V1.2</Template>
  <TotalTime>27</TotalTime>
  <Application>LibreOffice/6.0.7.3$Windows_X86_64 LibreOffice_project/dc89aa7a9eabfd848af146d5086077aeed2ae4a5</Application>
  <Words>896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2019-02-02T09:26:00Z</dcterms:created>
  <dc:creator>yizhuoyan@neusoft.com</dc:creator>
  <dc:description/>
  <dc:language>zh-CN</dc:language>
  <cp:lastModifiedBy/>
  <dcterms:modified xsi:type="dcterms:W3CDTF">2019-04-24T12:55:04Z</dcterms:modified>
  <cp:revision>17</cp:revision>
  <dc:subject/>
  <dc:title>Java概述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2052-11.1.0.8612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全屏显示(16:9)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