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单击鼠标移动幻灯片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3F266D-B275-4648-BEED-01CE7E8A58B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107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7888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35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107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07888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254160" y="165240"/>
            <a:ext cx="8635680" cy="40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107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7888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35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107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07888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254160" y="165240"/>
            <a:ext cx="8635680" cy="40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107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7888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135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107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507888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254160" y="165240"/>
            <a:ext cx="8635680" cy="40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107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7888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3135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107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507888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254160" y="165240"/>
            <a:ext cx="8635680" cy="40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54160" y="165240"/>
            <a:ext cx="8635680" cy="40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107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7888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3135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107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507888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680" cy="482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54160" y="351000"/>
            <a:ext cx="8603280" cy="1062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目录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870920" y="1490400"/>
            <a:ext cx="2879640" cy="287964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编辑母版文本样式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750920" y="1490400"/>
            <a:ext cx="2879640" cy="287964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编辑母版文本样式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680" cy="4827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074680"/>
            <a:ext cx="788652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单击此处编辑母版标题样式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单击鼠标编辑大纲文字格式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zh-CN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680" cy="48276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单击此处编辑母版标题样式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940560" y="1441440"/>
            <a:ext cx="4136040" cy="290016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编辑母版文本样式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第二级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306440" y="1441440"/>
            <a:ext cx="2470680" cy="29001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微软雅黑"/>
              </a:rPr>
              <a:t>单击鼠标编辑大纲文字格式</a:t>
            </a:r>
            <a:endParaRPr b="0" lang="zh-CN" sz="135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680" cy="48276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单击此处编辑母版标题样式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152000" y="1200600"/>
            <a:ext cx="6839640" cy="333900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编辑母版文本样式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第二级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第三级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第四级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第五级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680" cy="482760"/>
          </a:xfrm>
          <a:prstGeom prst="rect">
            <a:avLst/>
          </a:prstGeom>
          <a:ln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总结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: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你需要掌握的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编辑母版文本样式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54160" y="351000"/>
            <a:ext cx="8603280" cy="106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311560" y="1490400"/>
            <a:ext cx="5680440" cy="28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200000"/>
              </a:lnSpc>
              <a:spcBef>
                <a:spcPts val="751"/>
              </a:spcBef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事件修饰符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>
              <a:lnSpc>
                <a:spcPct val="200000"/>
              </a:lnSpc>
              <a:spcBef>
                <a:spcPts val="751"/>
              </a:spcBef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表单输入绑定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76280" y="216000"/>
            <a:ext cx="2187720" cy="6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鼠标按钮修饰符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476280" y="864000"/>
            <a:ext cx="7193160" cy="230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28560" y="207468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表单输入绑定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704880" y="216000"/>
            <a:ext cx="1671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64000" y="864000"/>
            <a:ext cx="7992000" cy="159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你可以用 </a:t>
            </a:r>
            <a:r>
              <a:rPr b="0" lang="en-US" sz="1200" spc="-1" strike="noStrike">
                <a:latin typeface="Arial"/>
              </a:rPr>
              <a:t>v-model </a:t>
            </a:r>
            <a:r>
              <a:rPr b="0" lang="en-US" sz="1200" spc="-1" strike="noStrike">
                <a:latin typeface="Arial"/>
              </a:rPr>
              <a:t>指令在表单 </a:t>
            </a:r>
            <a:r>
              <a:rPr b="0" lang="en-US" sz="1200" spc="-1" strike="noStrike">
                <a:latin typeface="Arial"/>
              </a:rPr>
              <a:t>&lt;input&gt;</a:t>
            </a:r>
            <a:r>
              <a:rPr b="0" lang="en-US" sz="1200" spc="-1" strike="noStrike">
                <a:latin typeface="Arial"/>
              </a:rPr>
              <a:t>、</a:t>
            </a:r>
            <a:r>
              <a:rPr b="0" lang="en-US" sz="1200" spc="-1" strike="noStrike">
                <a:latin typeface="Arial"/>
              </a:rPr>
              <a:t>&lt;textarea&gt; </a:t>
            </a:r>
            <a:r>
              <a:rPr b="0" lang="en-US" sz="1200" spc="-1" strike="noStrike">
                <a:latin typeface="Arial"/>
              </a:rPr>
              <a:t>及 </a:t>
            </a:r>
            <a:r>
              <a:rPr b="0" lang="en-US" sz="1200" spc="-1" strike="noStrike">
                <a:latin typeface="Arial"/>
              </a:rPr>
              <a:t>&lt;select&gt; </a:t>
            </a:r>
            <a:r>
              <a:rPr b="0" lang="en-US" sz="1200" spc="-1" strike="noStrike">
                <a:latin typeface="Arial"/>
              </a:rPr>
              <a:t>元素上创建双向数据绑定。它会根据控件类型自动选取正确的方法来更新元素。尽管有些神奇，但 </a:t>
            </a:r>
            <a:r>
              <a:rPr b="0" lang="en-US" sz="1200" spc="-1" strike="noStrike">
                <a:latin typeface="Arial"/>
              </a:rPr>
              <a:t>v-model </a:t>
            </a:r>
            <a:r>
              <a:rPr b="0" lang="en-US" sz="1200" spc="-1" strike="noStrike">
                <a:latin typeface="Arial"/>
              </a:rPr>
              <a:t>本质上不过是语法糖。它负责监听用户的输入事件以更新数据，并对一些极端场景进行一些特殊处理。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864000" y="1944000"/>
            <a:ext cx="777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文本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29" name="TextShape 4"/>
          <p:cNvSpPr txBox="1"/>
          <p:nvPr/>
        </p:nvSpPr>
        <p:spPr>
          <a:xfrm>
            <a:off x="936000" y="2376000"/>
            <a:ext cx="5400000" cy="79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400" spc="-1" strike="noStrike">
                <a:latin typeface="Arial"/>
              </a:rPr>
              <a:t>&lt;input v-model="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message</a:t>
            </a:r>
            <a:r>
              <a:rPr b="0" lang="en-US" sz="1400" spc="-1" strike="noStrike">
                <a:latin typeface="Arial"/>
              </a:rPr>
              <a:t>" placeholder="edit me"&gt;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&lt;p&gt;Message is: {{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message</a:t>
            </a:r>
            <a:r>
              <a:rPr b="0" lang="en-US" sz="1400" spc="-1" strike="noStrike">
                <a:latin typeface="Arial"/>
              </a:rPr>
              <a:t> }}&lt;/p&gt;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792000" y="864000"/>
            <a:ext cx="777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多行文本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864000" y="1219320"/>
            <a:ext cx="7560000" cy="1089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400" spc="-1" strike="noStrike">
                <a:latin typeface="Arial"/>
              </a:rPr>
              <a:t>&lt;span&gt;Multiline message is:&lt;/span&gt;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&lt;p style="white-space: pre-line;"&gt;{{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message</a:t>
            </a:r>
            <a:r>
              <a:rPr b="0" lang="en-US" sz="1400" spc="-1" strike="noStrike">
                <a:latin typeface="Arial"/>
              </a:rPr>
              <a:t> }}&lt;/p&gt;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&lt;br&gt;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&lt;textarea v-model="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message</a:t>
            </a:r>
            <a:r>
              <a:rPr b="0" lang="en-US" sz="1400" spc="-1" strike="noStrike">
                <a:latin typeface="Arial"/>
              </a:rPr>
              <a:t>" placeholder="add multiple lines"&gt;&lt;/textarea&gt;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792000" y="2587320"/>
            <a:ext cx="777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复选框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34" name="TextShape 5"/>
          <p:cNvSpPr txBox="1"/>
          <p:nvPr/>
        </p:nvSpPr>
        <p:spPr>
          <a:xfrm>
            <a:off x="864000" y="2942640"/>
            <a:ext cx="7560000" cy="657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400" spc="-1" strike="noStrike">
                <a:latin typeface="Arial"/>
              </a:rPr>
              <a:t>&lt;input type="checkbox" id="checkbox" v-model="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checked</a:t>
            </a:r>
            <a:r>
              <a:rPr b="0" lang="en-US" sz="1400" spc="-1" strike="noStrike">
                <a:latin typeface="Arial"/>
              </a:rPr>
              <a:t>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&lt;label for="checkbox"&gt;{{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checked</a:t>
            </a:r>
            <a:r>
              <a:rPr b="0" lang="en-US" sz="1400" spc="-1" strike="noStrike">
                <a:latin typeface="Arial"/>
              </a:rPr>
              <a:t> }}&lt;/label&gt;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792000" y="864000"/>
            <a:ext cx="777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多个复选框，绑定到同一个数组：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864000" y="1224000"/>
            <a:ext cx="7560000" cy="2088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400" spc="-1" strike="noStrike">
                <a:latin typeface="Arial"/>
              </a:rPr>
              <a:t>&lt;div id='example-3'&gt;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&lt;input type="checkbox" id="jack" value="Jack" v-model="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checkedNames</a:t>
            </a:r>
            <a:r>
              <a:rPr b="0" lang="en-US" sz="1400" spc="-1" strike="noStrike">
                <a:latin typeface="Arial"/>
              </a:rPr>
              <a:t>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&lt;label for="jack"&gt;Jack&lt;/label&gt;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&lt;input type="checkbox" id="john" value="John" v-model="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checkedNames</a:t>
            </a:r>
            <a:r>
              <a:rPr b="0" lang="en-US" sz="1400" spc="-1" strike="noStrike">
                <a:latin typeface="Arial"/>
              </a:rPr>
              <a:t>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&lt;label for="john"&gt;John&lt;/label&gt;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&lt;input type="checkbox" id="mike" value="Mike" v-model="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checkedNames</a:t>
            </a:r>
            <a:r>
              <a:rPr b="0" lang="en-US" sz="1400" spc="-1" strike="noStrike">
                <a:latin typeface="Arial"/>
              </a:rPr>
              <a:t>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&lt;label for="mike"&gt;Mike&lt;/label&gt;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&lt;br&gt;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&lt;span&gt;Checked names: {{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checkedNames</a:t>
            </a:r>
            <a:r>
              <a:rPr b="0" lang="en-US" sz="1400" spc="-1" strike="noStrike">
                <a:latin typeface="Arial"/>
              </a:rPr>
              <a:t> }}&lt;/span&gt;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&lt;/div&gt;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792000" y="864000"/>
            <a:ext cx="777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单选按钮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864000" y="1224000"/>
            <a:ext cx="7560000" cy="1888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400" spc="-1" strike="noStrike">
                <a:latin typeface="Arial"/>
              </a:rPr>
              <a:t>&lt;div id="example-4"&gt;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&lt;input type="radio" id="one" value="One" v-model="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picked</a:t>
            </a:r>
            <a:r>
              <a:rPr b="0" lang="en-US" sz="1400" spc="-1" strike="noStrike">
                <a:latin typeface="Arial"/>
              </a:rPr>
              <a:t>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&lt;label for="one"&gt;One&lt;/label&gt;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&lt;br&gt;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&lt;input type="radio" id="two" value="Two" v-model="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picked</a:t>
            </a:r>
            <a:r>
              <a:rPr b="0" lang="en-US" sz="1400" spc="-1" strike="noStrike">
                <a:latin typeface="Arial"/>
              </a:rPr>
              <a:t>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&lt;label for="two"&gt;Two&lt;/label&gt;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&lt;br&gt;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&lt;span&gt;Picked: {{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picked</a:t>
            </a:r>
            <a:r>
              <a:rPr b="0" lang="en-US" sz="1400" spc="-1" strike="noStrike">
                <a:latin typeface="Arial"/>
              </a:rPr>
              <a:t> }}&lt;/span&gt;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&lt;/div&gt;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792000" y="864000"/>
            <a:ext cx="777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选择框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864000" y="1206000"/>
            <a:ext cx="7560000" cy="1924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400" spc="-1" strike="noStrike">
                <a:latin typeface="Arial"/>
              </a:rPr>
              <a:t>&lt;div id="example-5"&gt;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&lt;select v-model="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selected</a:t>
            </a:r>
            <a:r>
              <a:rPr b="0" lang="en-US" sz="1400" spc="-1" strike="noStrike">
                <a:latin typeface="Arial"/>
              </a:rPr>
              <a:t>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&lt;option disabled value=""&gt;</a:t>
            </a:r>
            <a:r>
              <a:rPr b="0" lang="en-US" sz="1400" spc="-1" strike="noStrike">
                <a:latin typeface="Arial"/>
              </a:rPr>
              <a:t>请选择</a:t>
            </a:r>
            <a:r>
              <a:rPr b="0" lang="en-US" sz="1400" spc="-1" strike="noStrike">
                <a:latin typeface="Arial"/>
              </a:rPr>
              <a:t>&lt;/option&gt;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&lt;option&gt;A&lt;/option&gt;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&lt;option&gt;B&lt;/option&gt;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&lt;option&gt;C&lt;/option&gt;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&lt;/select&gt;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&lt;span&gt;Selected: {{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selected</a:t>
            </a:r>
            <a:r>
              <a:rPr b="0" lang="en-US" sz="1400" spc="-1" strike="noStrike">
                <a:latin typeface="Arial"/>
              </a:rPr>
              <a:t> }}&lt;/span&gt;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&lt;/div&gt;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792000" y="864000"/>
            <a:ext cx="777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选择框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864000" y="1206000"/>
            <a:ext cx="7560000" cy="1924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400" spc="-1" strike="noStrike">
                <a:latin typeface="Arial"/>
              </a:rPr>
              <a:t>&lt;div id="example-5"&gt;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&lt;select v-model="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selected</a:t>
            </a:r>
            <a:r>
              <a:rPr b="0" lang="en-US" sz="1400" spc="-1" strike="noStrike">
                <a:latin typeface="Arial"/>
              </a:rPr>
              <a:t>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&lt;option disabled value=""&gt;</a:t>
            </a:r>
            <a:r>
              <a:rPr b="0" lang="en-US" sz="1400" spc="-1" strike="noStrike">
                <a:latin typeface="Arial"/>
              </a:rPr>
              <a:t>请选择</a:t>
            </a:r>
            <a:r>
              <a:rPr b="0" lang="en-US" sz="1400" spc="-1" strike="noStrike">
                <a:latin typeface="Arial"/>
              </a:rPr>
              <a:t>&lt;/option&gt;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&lt;option&gt;A&lt;/option&gt;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&lt;option&gt;B&lt;/option&gt;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&lt;option&gt;C&lt;/option&gt;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&lt;/select&gt;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&lt;span&gt;Selected: {{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selected</a:t>
            </a:r>
            <a:r>
              <a:rPr b="0" lang="en-US" sz="1400" spc="-1" strike="noStrike">
                <a:latin typeface="Arial"/>
              </a:rPr>
              <a:t> }}&lt;/span&gt;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&lt;/div&gt;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792000" y="864000"/>
            <a:ext cx="777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选择框 多选 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864000" y="1224000"/>
            <a:ext cx="7560000" cy="1888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400" spc="-1" strike="noStrike">
                <a:latin typeface="Arial"/>
              </a:rPr>
              <a:t>&lt;div id="example-6"&gt;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&lt;select v-model="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selected</a:t>
            </a:r>
            <a:r>
              <a:rPr b="0" lang="en-US" sz="1400" spc="-1" strike="noStrike">
                <a:latin typeface="Arial"/>
              </a:rPr>
              <a:t>"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multiple</a:t>
            </a:r>
            <a:r>
              <a:rPr b="0" lang="en-US" sz="1400" spc="-1" strike="noStrike">
                <a:latin typeface="Arial"/>
              </a:rPr>
              <a:t> style="width: 50px;"&gt;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&lt;option&gt;A&lt;/option&gt;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&lt;option&gt;B&lt;/option&gt;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&lt;option&gt;C&lt;/option&gt;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&lt;/select&gt;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&lt;br&gt;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&lt;span&gt;Selected: {{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</a:rPr>
              <a:t>selected</a:t>
            </a:r>
            <a:r>
              <a:rPr b="0" lang="en-US" sz="1400" spc="-1" strike="noStrike">
                <a:latin typeface="Arial"/>
              </a:rPr>
              <a:t> }}&lt;/span&gt;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&lt;/div&gt;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792000" y="864000"/>
            <a:ext cx="777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选择框 </a:t>
            </a:r>
            <a:r>
              <a:rPr b="1" lang="en-US" sz="1200" spc="-1" strike="noStrike">
                <a:latin typeface="Arial"/>
              </a:rPr>
              <a:t>v-for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864000" y="1206360"/>
            <a:ext cx="7560000" cy="978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&lt;select v-model="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selected</a:t>
            </a:r>
            <a:r>
              <a:rPr b="0" lang="en-US" sz="1050" spc="-1" strike="noStrike">
                <a:latin typeface="Arial"/>
              </a:rPr>
              <a:t>"&gt;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</a:t>
            </a:r>
            <a:r>
              <a:rPr b="0" lang="en-US" sz="1050" spc="-1" strike="noStrike">
                <a:latin typeface="Arial"/>
              </a:rPr>
              <a:t>&lt;option v-for="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option</a:t>
            </a:r>
            <a:r>
              <a:rPr b="0" lang="en-US" sz="1050" spc="-1" strike="noStrike">
                <a:latin typeface="Arial"/>
              </a:rPr>
              <a:t> in 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options</a:t>
            </a:r>
            <a:r>
              <a:rPr b="0" lang="en-US" sz="1050" spc="-1" strike="noStrike">
                <a:latin typeface="Arial"/>
              </a:rPr>
              <a:t>" v-bind:value="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option.value</a:t>
            </a:r>
            <a:r>
              <a:rPr b="0" lang="en-US" sz="1050" spc="-1" strike="noStrike">
                <a:latin typeface="Arial"/>
              </a:rPr>
              <a:t>"&gt;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  </a:t>
            </a:r>
            <a:r>
              <a:rPr b="0" lang="en-US" sz="1050" spc="-1" strike="noStrike">
                <a:latin typeface="Arial"/>
              </a:rPr>
              <a:t>{{ 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option.text </a:t>
            </a:r>
            <a:r>
              <a:rPr b="0" lang="en-US" sz="1050" spc="-1" strike="noStrike">
                <a:latin typeface="Arial"/>
              </a:rPr>
              <a:t>}}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</a:t>
            </a:r>
            <a:r>
              <a:rPr b="0" lang="en-US" sz="1050" spc="-1" strike="noStrike">
                <a:latin typeface="Arial"/>
              </a:rPr>
              <a:t>&lt;/option&gt;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&lt;/select&gt;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&lt;span&gt;Selected: {{ 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selected</a:t>
            </a:r>
            <a:r>
              <a:rPr b="0" lang="en-US" sz="1050" spc="-1" strike="noStrike">
                <a:latin typeface="Arial"/>
              </a:rPr>
              <a:t> }}&lt;/span&gt;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3" name="TextShape 4"/>
          <p:cNvSpPr txBox="1"/>
          <p:nvPr/>
        </p:nvSpPr>
        <p:spPr>
          <a:xfrm>
            <a:off x="864000" y="2377440"/>
            <a:ext cx="7560000" cy="1717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new</a:t>
            </a:r>
            <a:r>
              <a:rPr b="0" lang="en-US" sz="1050" spc="-1" strike="noStrike">
                <a:latin typeface="Arial"/>
              </a:rPr>
              <a:t> Vue({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</a:t>
            </a:r>
            <a:r>
              <a:rPr b="0" lang="en-US" sz="1050" spc="-1" strike="noStrike">
                <a:latin typeface="Arial"/>
              </a:rPr>
              <a:t>el: '...',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</a:t>
            </a:r>
            <a:r>
              <a:rPr b="0" lang="en-US" sz="1050" spc="-1" strike="noStrike">
                <a:latin typeface="Arial"/>
              </a:rPr>
              <a:t>data: {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  </a:t>
            </a:r>
            <a:r>
              <a:rPr b="0" lang="en-US" sz="1050" spc="-1" strike="noStrike">
                <a:latin typeface="Arial"/>
              </a:rPr>
              <a:t>selected: 'A',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  </a:t>
            </a:r>
            <a:r>
              <a:rPr b="0" lang="en-US" sz="1050" spc="-1" strike="noStrike">
                <a:latin typeface="Arial"/>
              </a:rPr>
              <a:t>options: [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    </a:t>
            </a:r>
            <a:r>
              <a:rPr b="0" lang="en-US" sz="1050" spc="-1" strike="noStrike">
                <a:latin typeface="Arial"/>
              </a:rPr>
              <a:t>{ text: 'One', value: 'A' },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    </a:t>
            </a:r>
            <a:r>
              <a:rPr b="0" lang="en-US" sz="1050" spc="-1" strike="noStrike">
                <a:latin typeface="Arial"/>
              </a:rPr>
              <a:t>{ text: 'Two', value: 'B' },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    </a:t>
            </a:r>
            <a:r>
              <a:rPr b="0" lang="en-US" sz="1050" spc="-1" strike="noStrike">
                <a:latin typeface="Arial"/>
              </a:rPr>
              <a:t>{ text: 'Three', value: 'C' }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  </a:t>
            </a:r>
            <a:r>
              <a:rPr b="0" lang="en-US" sz="1050" spc="-1" strike="noStrike">
                <a:latin typeface="Arial"/>
              </a:rPr>
              <a:t>]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  </a:t>
            </a:r>
            <a:r>
              <a:rPr b="0" lang="en-US" sz="1050" spc="-1" strike="noStrike">
                <a:latin typeface="Arial"/>
              </a:rPr>
              <a:t>}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Arial"/>
              </a:rPr>
              <a:t>})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28560" y="207468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事件修饰符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792000" y="864000"/>
            <a:ext cx="7776000" cy="49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值绑定</a:t>
            </a:r>
            <a:endParaRPr b="1" lang="en-US" sz="1200" spc="-1" strike="noStrike">
              <a:latin typeface="Arial"/>
            </a:endParaRPr>
          </a:p>
          <a:p>
            <a:endParaRPr b="1" lang="en-US" sz="1200" spc="-1" strike="noStrike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864000" y="1533240"/>
            <a:ext cx="7560000" cy="1706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050" spc="-1" strike="noStrike">
                <a:latin typeface="Arial"/>
              </a:rPr>
              <a:t>&lt;!-- </a:t>
            </a:r>
            <a:r>
              <a:rPr b="0" lang="en-US" sz="1050" spc="-1" strike="noStrike">
                <a:latin typeface="Arial"/>
              </a:rPr>
              <a:t>当选中时，</a:t>
            </a:r>
            <a:r>
              <a:rPr b="0" lang="en-US" sz="1050" spc="-1" strike="noStrike">
                <a:latin typeface="Arial"/>
              </a:rPr>
              <a:t>`picked` </a:t>
            </a:r>
            <a:r>
              <a:rPr b="0" lang="en-US" sz="1050" spc="-1" strike="noStrike">
                <a:latin typeface="Arial"/>
              </a:rPr>
              <a:t>为字符串 </a:t>
            </a:r>
            <a:r>
              <a:rPr b="0" lang="en-US" sz="1050" spc="-1" strike="noStrike">
                <a:latin typeface="Arial"/>
              </a:rPr>
              <a:t>"a" --&gt;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&lt;input type="radio" v-model="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picked</a:t>
            </a:r>
            <a:r>
              <a:rPr b="0" lang="en-US" sz="1050" spc="-1" strike="noStrike">
                <a:latin typeface="Arial"/>
              </a:rPr>
              <a:t>" value="a"&gt;</a:t>
            </a:r>
            <a:endParaRPr b="0" lang="en-US" sz="105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&lt;!-- `toggle` </a:t>
            </a:r>
            <a:r>
              <a:rPr b="0" lang="en-US" sz="1050" spc="-1" strike="noStrike">
                <a:latin typeface="Arial"/>
              </a:rPr>
              <a:t>为 </a:t>
            </a:r>
            <a:r>
              <a:rPr b="0" lang="en-US" sz="1050" spc="-1" strike="noStrike">
                <a:latin typeface="Arial"/>
              </a:rPr>
              <a:t>true </a:t>
            </a:r>
            <a:r>
              <a:rPr b="0" lang="en-US" sz="1050" spc="-1" strike="noStrike">
                <a:latin typeface="Arial"/>
              </a:rPr>
              <a:t>或 </a:t>
            </a:r>
            <a:r>
              <a:rPr b="0" lang="en-US" sz="1050" spc="-1" strike="noStrike">
                <a:latin typeface="Arial"/>
              </a:rPr>
              <a:t>false --&gt;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&lt;input type="checkbox" v-model="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toggle</a:t>
            </a:r>
            <a:r>
              <a:rPr b="0" lang="en-US" sz="1050" spc="-1" strike="noStrike">
                <a:latin typeface="Arial"/>
              </a:rPr>
              <a:t>"&gt;</a:t>
            </a:r>
            <a:endParaRPr b="0" lang="en-US" sz="105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&lt;!-- </a:t>
            </a:r>
            <a:r>
              <a:rPr b="0" lang="en-US" sz="1050" spc="-1" strike="noStrike">
                <a:latin typeface="Arial"/>
              </a:rPr>
              <a:t>当选中第一个选项时，</a:t>
            </a:r>
            <a:r>
              <a:rPr b="0" lang="en-US" sz="1050" spc="-1" strike="noStrike">
                <a:latin typeface="Arial"/>
              </a:rPr>
              <a:t>`selected` </a:t>
            </a:r>
            <a:r>
              <a:rPr b="0" lang="en-US" sz="1050" spc="-1" strike="noStrike">
                <a:latin typeface="Arial"/>
              </a:rPr>
              <a:t>为字符串 </a:t>
            </a:r>
            <a:r>
              <a:rPr b="0" lang="en-US" sz="1050" spc="-1" strike="noStrike">
                <a:latin typeface="Arial"/>
              </a:rPr>
              <a:t>"abc" --&gt;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&lt;select v-model="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selected</a:t>
            </a:r>
            <a:r>
              <a:rPr b="0" lang="en-US" sz="1050" spc="-1" strike="noStrike">
                <a:latin typeface="Arial"/>
              </a:rPr>
              <a:t>"&gt;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  </a:t>
            </a:r>
            <a:r>
              <a:rPr b="0" lang="en-US" sz="1050" spc="-1" strike="noStrike">
                <a:latin typeface="Arial"/>
              </a:rPr>
              <a:t>&lt;option value="abc"&gt;ABC&lt;/option&gt;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&lt;/select&gt;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7" name="TextShape 4"/>
          <p:cNvSpPr txBox="1"/>
          <p:nvPr/>
        </p:nvSpPr>
        <p:spPr>
          <a:xfrm>
            <a:off x="814320" y="1152000"/>
            <a:ext cx="768168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latin typeface="Arial"/>
              </a:rPr>
              <a:t>对于单选按钮，复选框及选择框的选项，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v-model </a:t>
            </a:r>
            <a:r>
              <a:rPr b="0" lang="en-US" sz="1050" spc="-1" strike="noStrike">
                <a:latin typeface="Arial"/>
              </a:rPr>
              <a:t>绑定的值通常是静态字符串 </a:t>
            </a:r>
            <a:r>
              <a:rPr b="0" lang="en-US" sz="1050" spc="-1" strike="noStrike">
                <a:latin typeface="Arial"/>
              </a:rPr>
              <a:t>(</a:t>
            </a:r>
            <a:r>
              <a:rPr b="0" lang="en-US" sz="1050" spc="-1" strike="noStrike">
                <a:latin typeface="Arial"/>
              </a:rPr>
              <a:t>对于复选框也可以是布尔值</a:t>
            </a:r>
            <a:r>
              <a:rPr b="0" lang="en-US" sz="1050" spc="-1" strike="noStrike">
                <a:latin typeface="Arial"/>
              </a:rPr>
              <a:t>)</a:t>
            </a:r>
            <a:r>
              <a:rPr b="0" lang="en-US" sz="1050" spc="-1" strike="noStrike">
                <a:latin typeface="Arial"/>
              </a:rPr>
              <a:t>：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8" name="TextShape 5"/>
          <p:cNvSpPr txBox="1"/>
          <p:nvPr/>
        </p:nvSpPr>
        <p:spPr>
          <a:xfrm>
            <a:off x="864000" y="3553920"/>
            <a:ext cx="7560000" cy="33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latin typeface="Arial"/>
              </a:rPr>
              <a:t>但是有时我们可能想把值绑定到 </a:t>
            </a:r>
            <a:r>
              <a:rPr b="0" lang="en-US" sz="1050" spc="-1" strike="noStrike">
                <a:latin typeface="Arial"/>
              </a:rPr>
              <a:t>Vue </a:t>
            </a:r>
            <a:r>
              <a:rPr b="0" lang="en-US" sz="1050" spc="-1" strike="noStrike">
                <a:latin typeface="Arial"/>
              </a:rPr>
              <a:t>实例的一个动态属性上，这时可以用 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v-bind</a:t>
            </a:r>
            <a:r>
              <a:rPr b="0" lang="en-US" sz="1050" spc="-1" strike="noStrike">
                <a:latin typeface="Arial"/>
              </a:rPr>
              <a:t> </a:t>
            </a:r>
            <a:r>
              <a:rPr b="0" lang="en-US" sz="1050" spc="-1" strike="noStrike">
                <a:latin typeface="Arial"/>
              </a:rPr>
              <a:t>实现，并且这个属性的值可以不是字符串。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792000" y="864000"/>
            <a:ext cx="7776000" cy="49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复选框</a:t>
            </a:r>
            <a:endParaRPr b="1" lang="en-US" sz="1200" spc="-1" strike="noStrike">
              <a:latin typeface="Arial"/>
            </a:endParaRPr>
          </a:p>
          <a:p>
            <a:endParaRPr b="1" lang="en-US" sz="1200" spc="-1" strike="noStrike"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64000" y="1296000"/>
            <a:ext cx="7560000" cy="1089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050" spc="-1" strike="noStrike">
                <a:latin typeface="Arial"/>
              </a:rPr>
              <a:t>&lt;input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  </a:t>
            </a:r>
            <a:r>
              <a:rPr b="0" lang="en-US" sz="1050" spc="-1" strike="noStrike">
                <a:latin typeface="Arial"/>
              </a:rPr>
              <a:t>type="checkbox"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  </a:t>
            </a:r>
            <a:r>
              <a:rPr b="0" lang="en-US" sz="1050" spc="-1" strike="noStrike">
                <a:latin typeface="Arial"/>
              </a:rPr>
              <a:t>v-model="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toggle</a:t>
            </a:r>
            <a:r>
              <a:rPr b="0" lang="en-US" sz="1050" spc="-1" strike="noStrike">
                <a:latin typeface="Arial"/>
              </a:rPr>
              <a:t>"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  </a:t>
            </a:r>
            <a:r>
              <a:rPr b="0" lang="en-US" sz="1050" spc="-1" strike="noStrike">
                <a:latin typeface="Arial"/>
              </a:rPr>
              <a:t>true-value="yes"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  </a:t>
            </a:r>
            <a:r>
              <a:rPr b="0" lang="en-US" sz="1050" spc="-1" strike="noStrike">
                <a:latin typeface="Arial"/>
              </a:rPr>
              <a:t>false-value="no"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62" name="TextShape 4"/>
          <p:cNvSpPr txBox="1"/>
          <p:nvPr/>
        </p:nvSpPr>
        <p:spPr>
          <a:xfrm>
            <a:off x="792000" y="3447000"/>
            <a:ext cx="7560000" cy="44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latin typeface="Arial"/>
              </a:rPr>
              <a:t>这里的 </a:t>
            </a:r>
            <a:r>
              <a:rPr b="0" lang="en-US" sz="1050" spc="-1" strike="noStrike">
                <a:latin typeface="Arial"/>
              </a:rPr>
              <a:t>true-value </a:t>
            </a:r>
            <a:r>
              <a:rPr b="0" lang="en-US" sz="1050" spc="-1" strike="noStrike">
                <a:latin typeface="Arial"/>
              </a:rPr>
              <a:t>和 </a:t>
            </a:r>
            <a:r>
              <a:rPr b="0" lang="en-US" sz="1050" spc="-1" strike="noStrike">
                <a:latin typeface="Arial"/>
              </a:rPr>
              <a:t>false-value </a:t>
            </a:r>
            <a:r>
              <a:rPr b="0" lang="en-US" sz="1050" spc="-1" strike="noStrike">
                <a:latin typeface="Arial"/>
              </a:rPr>
              <a:t>特性并不会影响输入控件的 </a:t>
            </a:r>
            <a:r>
              <a:rPr b="0" lang="en-US" sz="1050" spc="-1" strike="noStrike">
                <a:latin typeface="Arial"/>
              </a:rPr>
              <a:t>value </a:t>
            </a:r>
            <a:r>
              <a:rPr b="0" lang="en-US" sz="1050" spc="-1" strike="noStrike">
                <a:latin typeface="Arial"/>
              </a:rPr>
              <a:t>特性，因为浏览器在提交表单时并不会包含未被选中的复选框。如果要确保表单中这两个值中的一个能够被提交，</a:t>
            </a:r>
            <a:r>
              <a:rPr b="0" lang="en-US" sz="1050" spc="-1" strike="noStrike">
                <a:latin typeface="Arial"/>
              </a:rPr>
              <a:t>(</a:t>
            </a:r>
            <a:r>
              <a:rPr b="0" lang="en-US" sz="1050" spc="-1" strike="noStrike">
                <a:latin typeface="Arial"/>
              </a:rPr>
              <a:t>比如“</a:t>
            </a:r>
            <a:r>
              <a:rPr b="0" lang="en-US" sz="1050" spc="-1" strike="noStrike">
                <a:latin typeface="Arial"/>
              </a:rPr>
              <a:t>yes”</a:t>
            </a:r>
            <a:r>
              <a:rPr b="0" lang="en-US" sz="1050" spc="-1" strike="noStrike">
                <a:latin typeface="Arial"/>
              </a:rPr>
              <a:t>或“</a:t>
            </a:r>
            <a:r>
              <a:rPr b="0" lang="en-US" sz="1050" spc="-1" strike="noStrike">
                <a:latin typeface="Arial"/>
              </a:rPr>
              <a:t>no”)</a:t>
            </a:r>
            <a:r>
              <a:rPr b="0" lang="en-US" sz="1050" spc="-1" strike="noStrike">
                <a:latin typeface="Arial"/>
              </a:rPr>
              <a:t>，请换用单选按钮。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63" name="TextShape 5"/>
          <p:cNvSpPr txBox="1"/>
          <p:nvPr/>
        </p:nvSpPr>
        <p:spPr>
          <a:xfrm>
            <a:off x="864000" y="2471040"/>
            <a:ext cx="7560000" cy="736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050" spc="-1" strike="noStrike">
                <a:latin typeface="Arial"/>
              </a:rPr>
              <a:t>// </a:t>
            </a:r>
            <a:r>
              <a:rPr b="0" lang="en-US" sz="1050" spc="-1" strike="noStrike">
                <a:latin typeface="Arial"/>
              </a:rPr>
              <a:t>当选中时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vm.toggle === 'yes'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// </a:t>
            </a:r>
            <a:r>
              <a:rPr b="0" lang="en-US" sz="1050" spc="-1" strike="noStrike">
                <a:latin typeface="Arial"/>
              </a:rPr>
              <a:t>当没有选中时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vm.toggle === 'no'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792000" y="864000"/>
            <a:ext cx="7776000" cy="29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单选按钮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864000" y="1296000"/>
            <a:ext cx="7560000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050" spc="-1" strike="noStrike">
                <a:latin typeface="Arial"/>
              </a:rPr>
              <a:t>&lt;input type="radio" v-model="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pick</a:t>
            </a:r>
            <a:r>
              <a:rPr b="0" lang="en-US" sz="1050" spc="-1" strike="noStrike">
                <a:latin typeface="Arial"/>
              </a:rPr>
              <a:t>" v-bind:value="a"&gt;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67" name="TextShape 4"/>
          <p:cNvSpPr txBox="1"/>
          <p:nvPr/>
        </p:nvSpPr>
        <p:spPr>
          <a:xfrm>
            <a:off x="864000" y="1728000"/>
            <a:ext cx="7560000" cy="413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050" spc="-1" strike="noStrike">
                <a:latin typeface="Arial"/>
              </a:rPr>
              <a:t>// </a:t>
            </a:r>
            <a:r>
              <a:rPr b="0" lang="en-US" sz="1050" spc="-1" strike="noStrike">
                <a:latin typeface="Arial"/>
              </a:rPr>
              <a:t>当选中时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vm.pick === vm.a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68" name="TextShape 5"/>
          <p:cNvSpPr txBox="1"/>
          <p:nvPr/>
        </p:nvSpPr>
        <p:spPr>
          <a:xfrm>
            <a:off x="864000" y="2642400"/>
            <a:ext cx="7560000" cy="709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050" spc="-1" strike="noStrike">
                <a:latin typeface="Arial"/>
              </a:rPr>
              <a:t>&lt;select v-model="selected"&gt;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    </a:t>
            </a:r>
            <a:r>
              <a:rPr b="0" lang="en-US" sz="1050" spc="-1" strike="noStrike">
                <a:latin typeface="Arial"/>
              </a:rPr>
              <a:t>&lt;!-- </a:t>
            </a:r>
            <a:r>
              <a:rPr b="0" lang="en-US" sz="1050" spc="-1" strike="noStrike">
                <a:latin typeface="Arial"/>
              </a:rPr>
              <a:t>内联对象字面量 </a:t>
            </a:r>
            <a:r>
              <a:rPr b="0" lang="en-US" sz="1050" spc="-1" strike="noStrike">
                <a:latin typeface="Arial"/>
              </a:rPr>
              <a:t>--&gt;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  </a:t>
            </a:r>
            <a:r>
              <a:rPr b="0" lang="en-US" sz="1050" spc="-1" strike="noStrike">
                <a:latin typeface="Arial"/>
              </a:rPr>
              <a:t>&lt;option v-bind:value="{ number: 123 }"&gt;123&lt;/option&gt;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&lt;/select&gt;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69" name="TextShape 6"/>
          <p:cNvSpPr txBox="1"/>
          <p:nvPr/>
        </p:nvSpPr>
        <p:spPr>
          <a:xfrm>
            <a:off x="792000" y="2304000"/>
            <a:ext cx="7776000" cy="29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选择框的选项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70" name="TextShape 7"/>
          <p:cNvSpPr txBox="1"/>
          <p:nvPr/>
        </p:nvSpPr>
        <p:spPr>
          <a:xfrm>
            <a:off x="864000" y="3504240"/>
            <a:ext cx="7560000" cy="561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050" spc="-1" strike="noStrike">
                <a:latin typeface="Arial"/>
              </a:rPr>
              <a:t>// </a:t>
            </a:r>
            <a:r>
              <a:rPr b="0" lang="en-US" sz="1050" spc="-1" strike="noStrike">
                <a:latin typeface="Arial"/>
              </a:rPr>
              <a:t>当选中时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typeof vm.selected // =&gt; 'object'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vm.selected.number // =&gt; 123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792000" y="864000"/>
            <a:ext cx="7776000" cy="29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修饰符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936000" y="2250360"/>
            <a:ext cx="7560000" cy="413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050" spc="-1" strike="noStrike">
                <a:latin typeface="Arial"/>
              </a:rPr>
              <a:t>&lt;!-- </a:t>
            </a:r>
            <a:r>
              <a:rPr b="0" lang="en-US" sz="1050" spc="-1" strike="noStrike">
                <a:latin typeface="Arial"/>
              </a:rPr>
              <a:t>在“</a:t>
            </a:r>
            <a:r>
              <a:rPr b="0" lang="en-US" sz="1050" spc="-1" strike="noStrike">
                <a:latin typeface="Arial"/>
              </a:rPr>
              <a:t>change”</a:t>
            </a:r>
            <a:r>
              <a:rPr b="0" lang="en-US" sz="1050" spc="-1" strike="noStrike">
                <a:latin typeface="Arial"/>
              </a:rPr>
              <a:t>时而非“</a:t>
            </a:r>
            <a:r>
              <a:rPr b="0" lang="en-US" sz="1050" spc="-1" strike="noStrike">
                <a:latin typeface="Arial"/>
              </a:rPr>
              <a:t>input”</a:t>
            </a:r>
            <a:r>
              <a:rPr b="0" lang="en-US" sz="1050" spc="-1" strike="noStrike">
                <a:latin typeface="Arial"/>
              </a:rPr>
              <a:t>时更新 </a:t>
            </a:r>
            <a:r>
              <a:rPr b="0" lang="en-US" sz="1050" spc="-1" strike="noStrike">
                <a:latin typeface="Arial"/>
              </a:rPr>
              <a:t>--&gt;</a:t>
            </a:r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&lt;input v-model.lazy="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msg</a:t>
            </a:r>
            <a:r>
              <a:rPr b="0" lang="en-US" sz="1050" spc="-1" strike="noStrike">
                <a:latin typeface="Arial"/>
              </a:rPr>
              <a:t>" 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74" name="TextShape 4"/>
          <p:cNvSpPr txBox="1"/>
          <p:nvPr/>
        </p:nvSpPr>
        <p:spPr>
          <a:xfrm>
            <a:off x="861840" y="1368000"/>
            <a:ext cx="6501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.lazy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75" name="TextShape 5"/>
          <p:cNvSpPr txBox="1"/>
          <p:nvPr/>
        </p:nvSpPr>
        <p:spPr>
          <a:xfrm>
            <a:off x="864000" y="1764000"/>
            <a:ext cx="7632000" cy="39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latin typeface="Arial"/>
              </a:rPr>
              <a:t>在默认情况下，</a:t>
            </a:r>
            <a:r>
              <a:rPr b="0" lang="en-US" sz="900" spc="-1" strike="noStrike">
                <a:latin typeface="Arial"/>
              </a:rPr>
              <a:t>v-model </a:t>
            </a:r>
            <a:r>
              <a:rPr b="0" lang="en-US" sz="900" spc="-1" strike="noStrike">
                <a:latin typeface="Arial"/>
              </a:rPr>
              <a:t>在每次 </a:t>
            </a:r>
            <a:r>
              <a:rPr b="0" lang="en-US" sz="900" spc="-1" strike="noStrike">
                <a:latin typeface="Arial"/>
              </a:rPr>
              <a:t>input </a:t>
            </a:r>
            <a:r>
              <a:rPr b="0" lang="en-US" sz="900" spc="-1" strike="noStrike">
                <a:latin typeface="Arial"/>
              </a:rPr>
              <a:t>事件触发后将输入框的值与数据进行同步 </a:t>
            </a:r>
            <a:r>
              <a:rPr b="0" lang="en-US" sz="900" spc="-1" strike="noStrike">
                <a:latin typeface="Arial"/>
              </a:rPr>
              <a:t>(</a:t>
            </a:r>
            <a:r>
              <a:rPr b="0" lang="en-US" sz="900" spc="-1" strike="noStrike">
                <a:latin typeface="Arial"/>
              </a:rPr>
              <a:t>除了上述输入法组合文字时</a:t>
            </a:r>
            <a:r>
              <a:rPr b="0" lang="en-US" sz="900" spc="-1" strike="noStrike">
                <a:latin typeface="Arial"/>
              </a:rPr>
              <a:t>)</a:t>
            </a:r>
            <a:r>
              <a:rPr b="0" lang="en-US" sz="900" spc="-1" strike="noStrike">
                <a:latin typeface="Arial"/>
              </a:rPr>
              <a:t>。你可以添加 </a:t>
            </a:r>
            <a:r>
              <a:rPr b="0" lang="en-US" sz="900" spc="-1" strike="noStrike">
                <a:latin typeface="Arial"/>
              </a:rPr>
              <a:t>lazy </a:t>
            </a:r>
            <a:r>
              <a:rPr b="0" lang="en-US" sz="900" spc="-1" strike="noStrike">
                <a:latin typeface="Arial"/>
              </a:rPr>
              <a:t>修饰符，从而转变为使用 </a:t>
            </a:r>
            <a:r>
              <a:rPr b="0" lang="en-US" sz="900" spc="-1" strike="noStrike">
                <a:latin typeface="Arial"/>
              </a:rPr>
              <a:t>change </a:t>
            </a:r>
            <a:r>
              <a:rPr b="0" lang="en-US" sz="900" spc="-1" strike="noStrike">
                <a:latin typeface="Arial"/>
              </a:rPr>
              <a:t>事件进行同步：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6" name="TextShape 6"/>
          <p:cNvSpPr txBox="1"/>
          <p:nvPr/>
        </p:nvSpPr>
        <p:spPr>
          <a:xfrm>
            <a:off x="933840" y="2763000"/>
            <a:ext cx="18741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.number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77" name="TextShape 7"/>
          <p:cNvSpPr txBox="1"/>
          <p:nvPr/>
        </p:nvSpPr>
        <p:spPr>
          <a:xfrm>
            <a:off x="972000" y="3393000"/>
            <a:ext cx="7560000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050" spc="-1" strike="noStrike">
                <a:latin typeface="Arial"/>
              </a:rPr>
              <a:t>&lt;input v-model.number="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age</a:t>
            </a:r>
            <a:r>
              <a:rPr b="0" lang="en-US" sz="1050" spc="-1" strike="noStrike">
                <a:latin typeface="Arial"/>
              </a:rPr>
              <a:t>" type="number"&gt;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78" name="TextShape 8"/>
          <p:cNvSpPr txBox="1"/>
          <p:nvPr/>
        </p:nvSpPr>
        <p:spPr>
          <a:xfrm>
            <a:off x="900000" y="3060000"/>
            <a:ext cx="763200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latin typeface="Arial"/>
              </a:rPr>
              <a:t>如果想自动将用户的输入值转为数值类型，可以给 </a:t>
            </a:r>
            <a:r>
              <a:rPr b="0" lang="en-US" sz="900" spc="-1" strike="noStrike">
                <a:latin typeface="Arial"/>
              </a:rPr>
              <a:t>v-model </a:t>
            </a:r>
            <a:r>
              <a:rPr b="0" lang="en-US" sz="900" spc="-1" strike="noStrike">
                <a:latin typeface="Arial"/>
              </a:rPr>
              <a:t>添加 </a:t>
            </a:r>
            <a:r>
              <a:rPr b="0" lang="en-US" sz="900" spc="-1" strike="noStrike">
                <a:latin typeface="Arial"/>
              </a:rPr>
              <a:t>number </a:t>
            </a:r>
            <a:r>
              <a:rPr b="0" lang="en-US" sz="900" spc="-1" strike="noStrike">
                <a:latin typeface="Arial"/>
              </a:rPr>
              <a:t>修饰符：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9" name="TextShape 9"/>
          <p:cNvSpPr txBox="1"/>
          <p:nvPr/>
        </p:nvSpPr>
        <p:spPr>
          <a:xfrm>
            <a:off x="936000" y="3816000"/>
            <a:ext cx="7632000" cy="39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latin typeface="Arial"/>
              </a:rPr>
              <a:t>这通常很有用，因为即使在 </a:t>
            </a:r>
            <a:r>
              <a:rPr b="0" lang="en-US" sz="900" spc="-1" strike="noStrike">
                <a:latin typeface="Arial"/>
              </a:rPr>
              <a:t>type="number" </a:t>
            </a:r>
            <a:r>
              <a:rPr b="0" lang="en-US" sz="900" spc="-1" strike="noStrike">
                <a:latin typeface="Arial"/>
              </a:rPr>
              <a:t>时，</a:t>
            </a:r>
            <a:r>
              <a:rPr b="0" lang="en-US" sz="900" spc="-1" strike="noStrike">
                <a:latin typeface="Arial"/>
              </a:rPr>
              <a:t>HTML </a:t>
            </a:r>
            <a:r>
              <a:rPr b="0" lang="en-US" sz="900" spc="-1" strike="noStrike">
                <a:latin typeface="Arial"/>
              </a:rPr>
              <a:t>输入元素的值也总会返回字符串。如果这个值无法被 </a:t>
            </a:r>
            <a:r>
              <a:rPr b="0" lang="en-US" sz="900" spc="-1" strike="noStrike">
                <a:latin typeface="Arial"/>
              </a:rPr>
              <a:t>parseFloat() </a:t>
            </a:r>
            <a:r>
              <a:rPr b="0" lang="en-US" sz="900" spc="-1" strike="noStrike">
                <a:latin typeface="Arial"/>
              </a:rPr>
              <a:t>解析，则会返回原始的值。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704880" y="216000"/>
            <a:ext cx="10951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表单输入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792000" y="864000"/>
            <a:ext cx="7776000" cy="29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修饰符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936000" y="2163240"/>
            <a:ext cx="7560000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b="0" lang="en-US" sz="1050" spc="-1" strike="noStrike">
                <a:latin typeface="Arial"/>
              </a:rPr>
              <a:t>&lt;input v-model.trim="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msg</a:t>
            </a:r>
            <a:r>
              <a:rPr b="0" lang="en-US" sz="1050" spc="-1" strike="noStrike">
                <a:latin typeface="Arial"/>
              </a:rPr>
              <a:t>"&gt;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861840" y="1368000"/>
            <a:ext cx="6501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latin typeface="Arial"/>
              </a:rPr>
              <a:t>.trim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864000" y="1764000"/>
            <a:ext cx="763200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latin typeface="Arial"/>
              </a:rPr>
              <a:t>如果要自动过滤用户输入的首尾空白字符，可以给 </a:t>
            </a:r>
            <a:r>
              <a:rPr b="0" lang="en-US" sz="900" spc="-1" strike="noStrike">
                <a:latin typeface="Arial"/>
              </a:rPr>
              <a:t>v-model </a:t>
            </a:r>
            <a:r>
              <a:rPr b="0" lang="en-US" sz="900" spc="-1" strike="noStrike">
                <a:latin typeface="Arial"/>
              </a:rPr>
              <a:t>添加 </a:t>
            </a:r>
            <a:r>
              <a:rPr b="0" lang="en-US" sz="900" spc="-1" strike="noStrike">
                <a:latin typeface="Arial"/>
              </a:rPr>
              <a:t>trim </a:t>
            </a:r>
            <a:r>
              <a:rPr b="0" lang="en-US" sz="900" spc="-1" strike="noStrike">
                <a:latin typeface="Arial"/>
              </a:rPr>
              <a:t>修饰符：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254160" y="165240"/>
            <a:ext cx="8635680" cy="87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总结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: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您需要掌握的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135240" y="1200600"/>
            <a:ext cx="3816360" cy="3251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200000"/>
              </a:lnSpc>
              <a:spcBef>
                <a:spcPts val="751"/>
              </a:spcBef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事件修饰符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>
              <a:lnSpc>
                <a:spcPct val="150000"/>
              </a:lnSpc>
              <a:spcBef>
                <a:spcPts val="751"/>
              </a:spcBef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表单输入绑定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32000" y="720000"/>
            <a:ext cx="82080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latin typeface="Arial"/>
              </a:rPr>
              <a:t>在事件处理程序中调用 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event.preventDefault()</a:t>
            </a:r>
            <a:r>
              <a:rPr b="0" lang="en-US" sz="1050" spc="-1" strike="noStrike">
                <a:latin typeface="Arial"/>
              </a:rPr>
              <a:t> </a:t>
            </a:r>
            <a:r>
              <a:rPr b="0" lang="en-US" sz="1050" spc="-1" strike="noStrike">
                <a:latin typeface="Arial"/>
              </a:rPr>
              <a:t>或 </a:t>
            </a:r>
            <a:r>
              <a:rPr b="0" lang="en-US" sz="1050" spc="-1" strike="noStrike">
                <a:solidFill>
                  <a:srgbClr val="ce181e"/>
                </a:solidFill>
                <a:latin typeface="Arial"/>
              </a:rPr>
              <a:t>event.stopPropagation() </a:t>
            </a:r>
            <a:r>
              <a:rPr b="0" lang="en-US" sz="1050" spc="-1" strike="noStrike">
                <a:latin typeface="Arial"/>
              </a:rPr>
              <a:t>是非常常见的需求。尽管我们可以在方法中轻松实现这点，但更好的方式是：方法只有纯粹的数据逻辑，而不是去处理 </a:t>
            </a:r>
            <a:r>
              <a:rPr b="0" lang="en-US" sz="1050" spc="-1" strike="noStrike">
                <a:latin typeface="Arial"/>
              </a:rPr>
              <a:t>DOM </a:t>
            </a:r>
            <a:r>
              <a:rPr b="0" lang="en-US" sz="1050" spc="-1" strike="noStrike">
                <a:latin typeface="Arial"/>
              </a:rPr>
              <a:t>事件细节。</a:t>
            </a:r>
            <a:endParaRPr b="0" lang="en-US" sz="105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为了解决这个问题，</a:t>
            </a:r>
            <a:r>
              <a:rPr b="0" lang="en-US" sz="1050" spc="-1" strike="noStrike">
                <a:latin typeface="Arial"/>
              </a:rPr>
              <a:t>Vue.js </a:t>
            </a:r>
            <a:r>
              <a:rPr b="0" lang="en-US" sz="1050" spc="-1" strike="noStrike">
                <a:latin typeface="Arial"/>
              </a:rPr>
              <a:t>为 </a:t>
            </a:r>
            <a:r>
              <a:rPr b="0" lang="en-US" sz="1050" spc="-1" strike="noStrike">
                <a:latin typeface="Arial"/>
              </a:rPr>
              <a:t>v-on </a:t>
            </a:r>
            <a:r>
              <a:rPr b="0" lang="en-US" sz="1050" spc="-1" strike="noStrike">
                <a:latin typeface="Arial"/>
              </a:rPr>
              <a:t>提供了事件修饰符。之前提过，修饰符是由点开头的指令后缀来表示的。</a:t>
            </a:r>
            <a:endParaRPr b="0" lang="en-US" sz="105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32000" y="111600"/>
            <a:ext cx="13237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事件修饰符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504000" y="1800000"/>
            <a:ext cx="1656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.stop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.prevent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.capture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.self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.once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.passive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2302200" y="1728000"/>
            <a:ext cx="3817800" cy="251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04280" y="111600"/>
            <a:ext cx="13237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事件修饰符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60000" y="732240"/>
            <a:ext cx="8352000" cy="129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88000" y="540000"/>
            <a:ext cx="8136000" cy="38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04640" y="111600"/>
            <a:ext cx="13237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事件修饰符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16000" y="565920"/>
            <a:ext cx="7182360" cy="38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76280" y="216000"/>
            <a:ext cx="13237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按键修饰符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16000" y="720000"/>
            <a:ext cx="7553160" cy="316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76280" y="216000"/>
            <a:ext cx="13237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按键修饰符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88000" y="645840"/>
            <a:ext cx="7488000" cy="374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76280" y="216000"/>
            <a:ext cx="13237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按键修饰符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360000" y="792000"/>
            <a:ext cx="6246720" cy="357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76280" y="216000"/>
            <a:ext cx="132372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按键修饰符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438840" y="792000"/>
            <a:ext cx="7697160" cy="337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 PPT模版V1.2</Template>
  <TotalTime>47</TotalTime>
  <Application>LibreOffice/6.0.7.3$Windows_X86_64 LibreOffice_project/dc89aa7a9eabfd848af146d5086077aeed2ae4a5</Application>
  <Words>896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2019-02-02T09:26:00Z</dcterms:created>
  <dc:creator>yizhuoyan@neusoft.com</dc:creator>
  <dc:description/>
  <dc:language>zh-CN</dc:language>
  <cp:lastModifiedBy/>
  <dcterms:modified xsi:type="dcterms:W3CDTF">2019-04-30T13:22:46Z</dcterms:modified>
  <cp:revision>18</cp:revision>
  <dc:subject/>
  <dc:title>Java概述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2052-11.1.0.8612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全屏显示(16:9)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