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8" r:id="rId7"/>
    <p:sldId id="322" r:id="rId8"/>
    <p:sldId id="323" r:id="rId9"/>
    <p:sldId id="324" r:id="rId10"/>
    <p:sldId id="325"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4" r:id="rId70"/>
    <p:sldId id="405" r:id="rId71"/>
    <p:sldId id="406" r:id="rId72"/>
    <p:sldId id="408" r:id="rId73"/>
    <p:sldId id="409" r:id="rId74"/>
    <p:sldId id="402" r:id="rId75"/>
    <p:sldId id="403" r:id="rId76"/>
    <p:sldId id="268" r:id="rId77"/>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0" Type="http://schemas.openxmlformats.org/officeDocument/2006/relationships/tableStyles" Target="tableStyles.xml"/><Relationship Id="rId8" Type="http://schemas.openxmlformats.org/officeDocument/2006/relationships/slide" Target="slides/slide3.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p:cNvSpPr>
          <p:nvPr>
            <p:ph type="sldImg"/>
          </p:nvPr>
        </p:nvSpPr>
        <p:spPr>
          <a:xfrm>
            <a:off x="216000" y="812520"/>
            <a:ext cx="7127280" cy="4008960"/>
          </a:xfrm>
          <a:prstGeom prst="rect">
            <a:avLst/>
          </a:prstGeom>
        </p:spPr>
        <p:txBody>
          <a:bodyPr lIns="0" tIns="0" rIns="0" bIns="0" anchor="ctr"/>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158"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159"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&lt;页眉&gt;</a:t>
            </a:r>
            <a:endParaRPr lang="en-US" sz="1400" b="0" strike="noStrike" spc="-1">
              <a:latin typeface="Times New Roman" panose="02020603050405020304"/>
            </a:endParaRPr>
          </a:p>
        </p:txBody>
      </p:sp>
      <p:sp>
        <p:nvSpPr>
          <p:cNvPr id="160"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&lt;日期/时间&gt;</a:t>
            </a:r>
            <a:endParaRPr lang="en-US" sz="1400" b="0" strike="noStrike" spc="-1">
              <a:latin typeface="Times New Roman" panose="02020603050405020304"/>
            </a:endParaRPr>
          </a:p>
        </p:txBody>
      </p:sp>
      <p:sp>
        <p:nvSpPr>
          <p:cNvPr id="161"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&lt;页脚&gt;</a:t>
            </a:r>
            <a:endParaRPr lang="en-US" sz="1400" b="0" strike="noStrike" spc="-1">
              <a:latin typeface="Times New Roman" panose="02020603050405020304"/>
            </a:endParaRP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p>
            <a:pPr algn="r"/>
            <a:fld id="{08CEC94B-304C-44D8-99B4-A2FB16B20D64}"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5320" cy="3085200"/>
          </a:xfrm>
          <a:prstGeom prst="rect">
            <a:avLst/>
          </a:prstGeom>
        </p:spPr>
      </p:sp>
      <p:sp>
        <p:nvSpPr>
          <p:cNvPr id="216" name="PlaceHolder 2"/>
          <p:cNvSpPr>
            <a:spLocks noGrp="1"/>
          </p:cNvSpPr>
          <p:nvPr>
            <p:ph type="body"/>
          </p:nvPr>
        </p:nvSpPr>
        <p:spPr>
          <a:xfrm>
            <a:off x="685800" y="4400640"/>
            <a:ext cx="5485320" cy="3599280"/>
          </a:xfrm>
          <a:prstGeom prst="rect">
            <a:avLst/>
          </a:prstGeom>
        </p:spPr>
        <p:txBody>
          <a:bodyPr lIns="0" tIns="0" rIns="0" bIns="0"/>
          <a:p>
            <a:endParaRPr lang="en-US" sz="2000" b="0" strike="noStrike" spc="-1">
              <a:latin typeface="Arial" panose="020B0604020202020204"/>
            </a:endParaRPr>
          </a:p>
        </p:txBody>
      </p:sp>
      <p:sp>
        <p:nvSpPr>
          <p:cNvPr id="217" name="CustomShape 3"/>
          <p:cNvSpPr/>
          <p:nvPr/>
        </p:nvSpPr>
        <p:spPr>
          <a:xfrm>
            <a:off x="3884760" y="8685360"/>
            <a:ext cx="2970720" cy="45756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33"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8"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9"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1"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2"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3"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4"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5"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6"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图片 7"/>
          <p:cNvPicPr/>
          <p:nvPr/>
        </p:nvPicPr>
        <p:blipFill>
          <a:blip r:embed="rId13"/>
          <a:stretch>
            <a:fillRect/>
          </a:stretch>
        </p:blipFill>
        <p:spPr>
          <a:xfrm>
            <a:off x="258480" y="4390560"/>
            <a:ext cx="1677960" cy="482040"/>
          </a:xfrm>
          <a:prstGeom prst="rect">
            <a:avLst/>
          </a:prstGeom>
          <a:ln>
            <a:noFill/>
          </a:ln>
        </p:spPr>
      </p:pic>
      <p:sp>
        <p:nvSpPr>
          <p:cNvPr id="2"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图片 7"/>
          <p:cNvPicPr/>
          <p:nvPr/>
        </p:nvPicPr>
        <p:blipFill>
          <a:blip r:embed="rId13"/>
          <a:stretch>
            <a:fillRect/>
          </a:stretch>
        </p:blipFill>
        <p:spPr>
          <a:xfrm>
            <a:off x="258480" y="4390560"/>
            <a:ext cx="1677960" cy="482040"/>
          </a:xfrm>
          <a:prstGeom prst="rect">
            <a:avLst/>
          </a:prstGeom>
          <a:ln>
            <a:noFill/>
          </a:ln>
        </p:spPr>
      </p:pic>
      <p:sp>
        <p:nvSpPr>
          <p:cNvPr id="40"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图片 7"/>
          <p:cNvPicPr/>
          <p:nvPr/>
        </p:nvPicPr>
        <p:blipFill>
          <a:blip r:embed="rId13"/>
          <a:stretch>
            <a:fillRect/>
          </a:stretch>
        </p:blipFill>
        <p:spPr>
          <a:xfrm>
            <a:off x="258480" y="4390560"/>
            <a:ext cx="1677960" cy="482040"/>
          </a:xfrm>
          <a:prstGeom prst="rect">
            <a:avLst/>
          </a:prstGeom>
          <a:ln>
            <a:noFill/>
          </a:ln>
        </p:spPr>
      </p:pic>
      <p:sp>
        <p:nvSpPr>
          <p:cNvPr id="119"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20"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54160" y="351000"/>
            <a:ext cx="8602560" cy="1061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US" sz="2800" b="1" strike="noStrike" spc="-1">
                <a:solidFill>
                  <a:srgbClr val="000000"/>
                </a:solidFill>
                <a:latin typeface="微软雅黑" panose="020B0503020204020204" charset="-122"/>
                <a:ea typeface="微软雅黑" panose="020B0503020204020204" charset="-122"/>
              </a:rPr>
              <a:t>Vue过渡 &amp; 动画 &amp; 可复用性 &amp; 组合</a:t>
            </a:r>
            <a:endParaRPr lang="en-US" sz="2800" b="1" strike="noStrike" spc="-1">
              <a:solidFill>
                <a:srgbClr val="000000"/>
              </a:solidFill>
              <a:latin typeface="微软雅黑" panose="020B0503020204020204" charset="-122"/>
              <a:ea typeface="微软雅黑" panose="020B0503020204020204" charset="-122"/>
            </a:endParaRPr>
          </a:p>
        </p:txBody>
      </p:sp>
      <p:sp>
        <p:nvSpPr>
          <p:cNvPr id="164" name="CustomShape 2"/>
          <p:cNvSpPr/>
          <p:nvPr/>
        </p:nvSpPr>
        <p:spPr>
          <a:xfrm>
            <a:off x="2311560" y="1490400"/>
            <a:ext cx="5679720" cy="287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200000"/>
              </a:lnSpc>
              <a:spcBef>
                <a:spcPts val="750"/>
              </a:spcBef>
              <a:buFont typeface="Arial" panose="020B0604020202020204" pitchFamily="34" charset="0"/>
              <a:buChar char="•"/>
            </a:pPr>
            <a:r>
              <a:rPr sz="2000" b="0" strike="noStrike" spc="-1">
                <a:solidFill>
                  <a:srgbClr val="000000"/>
                </a:solidFill>
                <a:latin typeface="微软雅黑" panose="020B0503020204020204" charset="-122"/>
                <a:ea typeface="微软雅黑" panose="020B0503020204020204" charset="-122"/>
              </a:rPr>
              <a:t>过渡</a:t>
            </a:r>
            <a:r>
              <a:rPr lang="zh-CN" sz="2000" b="0" strike="noStrike" spc="-1">
                <a:solidFill>
                  <a:srgbClr val="000000"/>
                </a:solidFill>
                <a:latin typeface="微软雅黑" panose="020B0503020204020204" charset="-122"/>
                <a:ea typeface="微软雅黑" panose="020B0503020204020204" charset="-122"/>
              </a:rPr>
              <a:t>动画</a:t>
            </a:r>
            <a:r>
              <a:rPr lang="en-US" sz="2000" b="0" strike="noStrike" spc="-1">
                <a:solidFill>
                  <a:srgbClr val="000000"/>
                </a:solidFill>
                <a:latin typeface="微软雅黑" panose="020B0503020204020204" charset="-122"/>
                <a:ea typeface="微软雅黑" panose="020B0503020204020204" charset="-122"/>
              </a:rPr>
              <a:t>                </a:t>
            </a:r>
            <a:endParaRPr lang="en-US" sz="2000" b="0" strike="noStrike" spc="-1">
              <a:latin typeface="Arial" panose="020B0604020202020204"/>
            </a:endParaRPr>
          </a:p>
          <a:p>
            <a:pPr marL="342900" indent="-342900">
              <a:lnSpc>
                <a:spcPct val="200000"/>
              </a:lnSpc>
              <a:spcBef>
                <a:spcPts val="750"/>
              </a:spcBef>
              <a:buFont typeface="Arial" panose="020B0604020202020204" pitchFamily="34" charset="0"/>
              <a:buChar char="•"/>
            </a:pPr>
            <a:r>
              <a:rPr sz="2000" b="0" strike="noStrike" spc="-1">
                <a:solidFill>
                  <a:srgbClr val="000000"/>
                </a:solidFill>
                <a:latin typeface="微软雅黑" panose="020B0503020204020204" charset="-122"/>
                <a:ea typeface="微软雅黑" panose="020B0503020204020204" charset="-122"/>
              </a:rPr>
              <a:t>可复用性 &amp; 组合</a:t>
            </a:r>
            <a:r>
              <a:rPr lang="en-US" sz="2000" b="0" strike="noStrike" spc="-1">
                <a:solidFill>
                  <a:srgbClr val="000000"/>
                </a:solidFill>
                <a:latin typeface="微软雅黑" panose="020B0503020204020204" charset="-122"/>
                <a:ea typeface="微软雅黑" panose="020B0503020204020204" charset="-122"/>
              </a:rPr>
              <a:t>	                      </a:t>
            </a:r>
            <a:endParaRPr lang="en-US" sz="2000" b="0" strike="noStrike" spc="-1">
              <a:latin typeface="Arial" panose="020B0604020202020204"/>
            </a:endParaRPr>
          </a:p>
        </p:txBody>
      </p:sp>
      <p:sp>
        <p:nvSpPr>
          <p:cNvPr id="165" name="TextShape 3"/>
          <p:cNvSpPr txBox="1"/>
          <p:nvPr/>
        </p:nvSpPr>
        <p:spPr>
          <a:xfrm>
            <a:off x="5184000" y="1872000"/>
            <a:ext cx="360" cy="346320"/>
          </a:xfrm>
          <a:prstGeom prst="rect">
            <a:avLst/>
          </a:prstGeom>
          <a:noFill/>
          <a:ln>
            <a:noFill/>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2735580" cy="2983230"/>
          </a:xfrm>
        </p:spPr>
        <p:txBody>
          <a:bodyPr/>
          <a:p>
            <a:r>
              <a:rPr lang="zh-CN" altLang="en-US" sz="900" b="1"/>
              <a:t>自定义过渡的类名</a:t>
            </a:r>
            <a:endParaRPr lang="zh-CN" altLang="en-US" sz="900"/>
          </a:p>
          <a:p>
            <a:endParaRPr lang="zh-CN" altLang="en-US" sz="900"/>
          </a:p>
          <a:p>
            <a:r>
              <a:rPr lang="zh-CN" altLang="en-US" sz="900"/>
              <a:t>我们可以通过以下特性来自定义过渡类名：</a:t>
            </a:r>
            <a:endParaRPr lang="zh-CN" altLang="en-US" sz="900"/>
          </a:p>
          <a:p>
            <a:pPr marL="171450" indent="-171450">
              <a:buFont typeface="Arial" panose="020B0604020202020204" pitchFamily="34" charset="0"/>
              <a:buChar char="•"/>
            </a:pPr>
            <a:endParaRPr lang="zh-CN" altLang="en-US" sz="900"/>
          </a:p>
          <a:p>
            <a:pPr marL="171450" indent="-171450">
              <a:buFont typeface="Arial" panose="020B0604020202020204" pitchFamily="34" charset="0"/>
              <a:buChar char="•"/>
            </a:pPr>
            <a:r>
              <a:rPr lang="zh-CN" altLang="en-US" sz="900"/>
              <a:t>enter-class</a:t>
            </a:r>
            <a:endParaRPr lang="zh-CN" altLang="en-US" sz="900"/>
          </a:p>
          <a:p>
            <a:pPr marL="171450" indent="-171450">
              <a:buFont typeface="Arial" panose="020B0604020202020204" pitchFamily="34" charset="0"/>
              <a:buChar char="•"/>
            </a:pPr>
            <a:r>
              <a:rPr lang="zh-CN" altLang="en-US" sz="900"/>
              <a:t>enter-active-class</a:t>
            </a:r>
            <a:endParaRPr lang="zh-CN" altLang="en-US" sz="900"/>
          </a:p>
          <a:p>
            <a:pPr marL="171450" indent="-171450">
              <a:buFont typeface="Arial" panose="020B0604020202020204" pitchFamily="34" charset="0"/>
              <a:buChar char="•"/>
            </a:pPr>
            <a:r>
              <a:rPr lang="zh-CN" altLang="en-US" sz="900"/>
              <a:t>enter-to-class (2.1.8+)</a:t>
            </a:r>
            <a:endParaRPr lang="zh-CN" altLang="en-US" sz="900"/>
          </a:p>
          <a:p>
            <a:pPr marL="171450" indent="-171450">
              <a:buFont typeface="Arial" panose="020B0604020202020204" pitchFamily="34" charset="0"/>
              <a:buChar char="•"/>
            </a:pPr>
            <a:r>
              <a:rPr lang="zh-CN" altLang="en-US" sz="900"/>
              <a:t>leave-class</a:t>
            </a:r>
            <a:endParaRPr lang="zh-CN" altLang="en-US" sz="900"/>
          </a:p>
          <a:p>
            <a:pPr marL="171450" indent="-171450">
              <a:buFont typeface="Arial" panose="020B0604020202020204" pitchFamily="34" charset="0"/>
              <a:buChar char="•"/>
            </a:pPr>
            <a:r>
              <a:rPr lang="zh-CN" altLang="en-US" sz="900"/>
              <a:t>leave-active-class</a:t>
            </a:r>
            <a:endParaRPr lang="zh-CN" altLang="en-US" sz="900"/>
          </a:p>
          <a:p>
            <a:pPr marL="171450" indent="-171450">
              <a:buFont typeface="Arial" panose="020B0604020202020204" pitchFamily="34" charset="0"/>
              <a:buChar char="•"/>
            </a:pPr>
            <a:r>
              <a:rPr lang="zh-CN" altLang="en-US" sz="900"/>
              <a:t>leave-to-class (2.1.8+)</a:t>
            </a:r>
            <a:endParaRPr lang="zh-CN" altLang="en-US" sz="900"/>
          </a:p>
          <a:p>
            <a:pPr marL="171450" indent="-171450">
              <a:buFont typeface="Arial" panose="020B0604020202020204" pitchFamily="34" charset="0"/>
              <a:buChar char="•"/>
            </a:pPr>
            <a:endParaRPr lang="zh-CN" altLang="en-US" sz="900"/>
          </a:p>
          <a:p>
            <a:pPr marL="0" indent="0">
              <a:buFont typeface="Arial" panose="020B0604020202020204" pitchFamily="34" charset="0"/>
              <a:buNone/>
            </a:pPr>
            <a:r>
              <a:rPr lang="zh-CN" altLang="en-US" sz="900"/>
              <a:t>他们的优先级高于普通的类名，这对于 Vue 的过渡系统和其他第三方 CSS 动画库，如 Animate.css 结合使用十分有用。</a:t>
            </a:r>
            <a:endParaRPr lang="zh-CN" altLang="en-US" sz="900"/>
          </a:p>
        </p:txBody>
      </p:sp>
      <p:sp>
        <p:nvSpPr>
          <p:cNvPr id="4" name="文本框 3"/>
          <p:cNvSpPr txBox="1"/>
          <p:nvPr/>
        </p:nvSpPr>
        <p:spPr>
          <a:xfrm>
            <a:off x="3386455" y="1203325"/>
            <a:ext cx="2540000" cy="2445385"/>
          </a:xfrm>
          <a:prstGeom prst="rect">
            <a:avLst/>
          </a:prstGeom>
          <a:noFill/>
          <a:ln>
            <a:solidFill>
              <a:srgbClr val="FF0000"/>
            </a:solidFill>
          </a:ln>
        </p:spPr>
        <p:txBody>
          <a:bodyPr wrap="square" rtlCol="0" anchor="t">
            <a:spAutoFit/>
          </a:bodyPr>
          <a:p>
            <a:r>
              <a:rPr lang="zh-CN" altLang="en-US" sz="900"/>
              <a:t>&lt;link href="https://cdn.jsdelivr.net/npm/animate.css@3.5.1" rel="stylesheet" type="text/css"&gt;</a:t>
            </a:r>
            <a:endParaRPr lang="zh-CN" altLang="en-US" sz="900"/>
          </a:p>
          <a:p>
            <a:endParaRPr lang="zh-CN" altLang="en-US" sz="900"/>
          </a:p>
          <a:p>
            <a:r>
              <a:rPr lang="zh-CN" altLang="en-US" sz="900"/>
              <a:t>&lt;div id="example-3"&gt;</a:t>
            </a:r>
            <a:endParaRPr lang="zh-CN" altLang="en-US" sz="900"/>
          </a:p>
          <a:p>
            <a:r>
              <a:rPr lang="zh-CN" altLang="en-US" sz="900"/>
              <a:t>  &lt;button @click="show = !show"&gt;</a:t>
            </a:r>
            <a:endParaRPr lang="zh-CN" altLang="en-US" sz="900"/>
          </a:p>
          <a:p>
            <a:r>
              <a:rPr lang="zh-CN" altLang="en-US" sz="900"/>
              <a:t>    Toggle render</a:t>
            </a:r>
            <a:endParaRPr lang="zh-CN" altLang="en-US" sz="900"/>
          </a:p>
          <a:p>
            <a:r>
              <a:rPr lang="zh-CN" altLang="en-US" sz="900"/>
              <a:t>  &lt;/button&gt;</a:t>
            </a:r>
            <a:endParaRPr lang="zh-CN" altLang="en-US" sz="900"/>
          </a:p>
          <a:p>
            <a:r>
              <a:rPr lang="zh-CN" altLang="en-US" sz="900"/>
              <a:t>  &lt;transition</a:t>
            </a:r>
            <a:endParaRPr lang="zh-CN" altLang="en-US" sz="900"/>
          </a:p>
          <a:p>
            <a:r>
              <a:rPr lang="zh-CN" altLang="en-US" sz="900"/>
              <a:t>    name="custom-classes-transition"</a:t>
            </a:r>
            <a:endParaRPr lang="zh-CN" altLang="en-US" sz="900"/>
          </a:p>
          <a:p>
            <a:r>
              <a:rPr lang="zh-CN" altLang="en-US" sz="900"/>
              <a:t>    enter-active-class="animated tada"</a:t>
            </a:r>
            <a:endParaRPr lang="zh-CN" altLang="en-US" sz="900"/>
          </a:p>
          <a:p>
            <a:r>
              <a:rPr lang="zh-CN" altLang="en-US" sz="900"/>
              <a:t>    leave-active-class="animated bounceOutRight"</a:t>
            </a:r>
            <a:endParaRPr lang="zh-CN" altLang="en-US" sz="900"/>
          </a:p>
          <a:p>
            <a:r>
              <a:rPr lang="zh-CN" altLang="en-US" sz="900"/>
              <a:t>  &gt;</a:t>
            </a:r>
            <a:endParaRPr lang="zh-CN" altLang="en-US" sz="900"/>
          </a:p>
          <a:p>
            <a:r>
              <a:rPr lang="zh-CN" altLang="en-US" sz="900"/>
              <a:t>    &lt;p v-if="show"&gt;hello&lt;/p&gt;</a:t>
            </a:r>
            <a:endParaRPr lang="zh-CN" altLang="en-US" sz="900"/>
          </a:p>
          <a:p>
            <a:r>
              <a:rPr lang="zh-CN" altLang="en-US" sz="900"/>
              <a:t>  &lt;/transition&gt;</a:t>
            </a:r>
            <a:endParaRPr lang="zh-CN" altLang="en-US" sz="900"/>
          </a:p>
          <a:p>
            <a:r>
              <a:rPr lang="zh-CN" altLang="en-US" sz="900"/>
              <a:t>&lt;/div&gt;</a:t>
            </a:r>
            <a:endParaRPr lang="zh-CN" altLang="en-US" sz="900"/>
          </a:p>
        </p:txBody>
      </p:sp>
      <p:sp>
        <p:nvSpPr>
          <p:cNvPr id="5" name="文本框 4"/>
          <p:cNvSpPr txBox="1"/>
          <p:nvPr/>
        </p:nvSpPr>
        <p:spPr>
          <a:xfrm>
            <a:off x="6096635" y="1203325"/>
            <a:ext cx="2540000" cy="922020"/>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'#example-3',</a:t>
            </a:r>
            <a:endParaRPr lang="zh-CN" altLang="en-US" sz="900"/>
          </a:p>
          <a:p>
            <a:r>
              <a:rPr lang="zh-CN" altLang="en-US" sz="900"/>
              <a:t>  data: {</a:t>
            </a:r>
            <a:endParaRPr lang="zh-CN" altLang="en-US" sz="900"/>
          </a:p>
          <a:p>
            <a:r>
              <a:rPr lang="zh-CN" altLang="en-US" sz="900"/>
              <a:t>    show: true</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b="1"/>
              <a:t>同时使用过渡和动画</a:t>
            </a:r>
            <a:endParaRPr lang="zh-CN" altLang="en-US" sz="900"/>
          </a:p>
          <a:p>
            <a:endParaRPr lang="zh-CN" altLang="en-US" sz="900"/>
          </a:p>
          <a:p>
            <a:r>
              <a:rPr lang="zh-CN" altLang="en-US" sz="900"/>
              <a:t>Vue 为了知道过渡的完成，必须设置相应的事件监听器。它可以是 transitionend 或 animationend ，这取决于给元素应用的 CSS 规则。如果你使用其中任何一种，Vue 能自动识别类型并设置监听。</a:t>
            </a:r>
            <a:endParaRPr lang="zh-CN" altLang="en-US" sz="900"/>
          </a:p>
          <a:p>
            <a:endParaRPr lang="zh-CN" altLang="en-US" sz="900"/>
          </a:p>
          <a:p>
            <a:r>
              <a:rPr lang="zh-CN" altLang="en-US" sz="900"/>
              <a:t>但是，在一些场景中，你需要给同一个元素同时设置两种过渡动效，比如 animation 很快的被触发并完成了，而 transition 效果还没结束。在这种情况中，你就需要使用 type 特性并设置 animation 或 transition 来明确声明你需要 Vue 监听的类型。</a:t>
            </a:r>
            <a:endParaRPr lang="zh-CN" altLang="en-US"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b="1"/>
              <a:t>显性的过渡持续时间</a:t>
            </a:r>
            <a:endParaRPr lang="zh-CN" altLang="en-US" sz="900"/>
          </a:p>
          <a:p>
            <a:endParaRPr lang="zh-CN" altLang="en-US" sz="900"/>
          </a:p>
          <a:p>
            <a:r>
              <a:rPr lang="zh-CN" altLang="en-US" sz="900"/>
              <a:t>在很多情况下，Vue 可以自动得出过渡效果的完成时机。默认情况下，Vue 会等待其在过渡效果的根元素的第一个 transitionend 或 animationend 事件。然而也可以不这样设定——比如，我们可以拥有一个精心编排的一系列过渡效果，其中一些嵌套的内部元素相比于过渡效果的根元素有延迟的或更长的过渡效果。</a:t>
            </a:r>
            <a:endParaRPr lang="zh-CN" altLang="en-US" sz="900"/>
          </a:p>
          <a:p>
            <a:endParaRPr lang="zh-CN" altLang="en-US" sz="900"/>
          </a:p>
          <a:p>
            <a:r>
              <a:rPr lang="zh-CN" altLang="en-US" sz="900"/>
              <a:t>在这种情况下你可以用 &lt;transition&gt; 组件上的 duration 属性定制一个显性的过渡持续时间 (以毫秒计)：</a:t>
            </a:r>
            <a:endParaRPr lang="zh-CN" altLang="en-US" sz="900"/>
          </a:p>
          <a:p>
            <a:endParaRPr lang="zh-CN" altLang="en-US" sz="900"/>
          </a:p>
          <a:p>
            <a:endParaRPr lang="zh-CN" altLang="en-US" sz="900"/>
          </a:p>
        </p:txBody>
      </p:sp>
      <p:sp>
        <p:nvSpPr>
          <p:cNvPr id="4" name="文本框 3"/>
          <p:cNvSpPr txBox="1"/>
          <p:nvPr/>
        </p:nvSpPr>
        <p:spPr>
          <a:xfrm>
            <a:off x="457200" y="2320290"/>
            <a:ext cx="2540000" cy="229870"/>
          </a:xfrm>
          <a:prstGeom prst="rect">
            <a:avLst/>
          </a:prstGeom>
          <a:noFill/>
          <a:ln>
            <a:solidFill>
              <a:srgbClr val="FF0000"/>
            </a:solidFill>
          </a:ln>
        </p:spPr>
        <p:txBody>
          <a:bodyPr wrap="square" rtlCol="0" anchor="t">
            <a:spAutoFit/>
          </a:bodyPr>
          <a:p>
            <a:r>
              <a:rPr lang="zh-CN" altLang="en-US" sz="900"/>
              <a:t>&lt;transition :duration="1000"&gt;...&lt;/transition&gt;</a:t>
            </a:r>
            <a:endParaRPr lang="zh-CN" altLang="en-US" sz="900"/>
          </a:p>
        </p:txBody>
      </p:sp>
      <p:sp>
        <p:nvSpPr>
          <p:cNvPr id="5" name="文本框 4"/>
          <p:cNvSpPr txBox="1"/>
          <p:nvPr/>
        </p:nvSpPr>
        <p:spPr>
          <a:xfrm>
            <a:off x="457200" y="2580005"/>
            <a:ext cx="2540000" cy="229870"/>
          </a:xfrm>
          <a:prstGeom prst="rect">
            <a:avLst/>
          </a:prstGeom>
          <a:noFill/>
        </p:spPr>
        <p:txBody>
          <a:bodyPr wrap="square" rtlCol="0" anchor="t">
            <a:spAutoFit/>
          </a:bodyPr>
          <a:p>
            <a:r>
              <a:rPr lang="zh-CN" altLang="en-US" sz="900"/>
              <a:t>你也可以定制进入和移出的持续时间：</a:t>
            </a:r>
            <a:endParaRPr lang="zh-CN" altLang="en-US" sz="900"/>
          </a:p>
        </p:txBody>
      </p:sp>
      <p:sp>
        <p:nvSpPr>
          <p:cNvPr id="6" name="文本框 5"/>
          <p:cNvSpPr txBox="1"/>
          <p:nvPr/>
        </p:nvSpPr>
        <p:spPr>
          <a:xfrm>
            <a:off x="457200" y="2868930"/>
            <a:ext cx="2540000" cy="368300"/>
          </a:xfrm>
          <a:prstGeom prst="rect">
            <a:avLst/>
          </a:prstGeom>
          <a:noFill/>
          <a:ln>
            <a:solidFill>
              <a:srgbClr val="FF0000"/>
            </a:solidFill>
          </a:ln>
        </p:spPr>
        <p:txBody>
          <a:bodyPr wrap="square" rtlCol="0" anchor="t">
            <a:spAutoFit/>
          </a:bodyPr>
          <a:p>
            <a:r>
              <a:rPr lang="zh-CN" altLang="en-US" sz="900"/>
              <a:t>&lt;transition :duration="{ enter: 500, leave: 800 }"&gt;...&lt;/transition&gt;</a:t>
            </a:r>
            <a:endParaRPr lang="zh-CN" altLang="en-US"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b="1"/>
              <a:t>JavaScript 钩子</a:t>
            </a:r>
            <a:endParaRPr lang="zh-CN" altLang="en-US" sz="900"/>
          </a:p>
          <a:p>
            <a:endParaRPr lang="zh-CN" altLang="en-US" sz="900"/>
          </a:p>
          <a:p>
            <a:r>
              <a:rPr lang="zh-CN" altLang="en-US" sz="900"/>
              <a:t>可以在属性中声明 JavaScript 钩子</a:t>
            </a:r>
            <a:endParaRPr lang="zh-CN" altLang="en-US" sz="900"/>
          </a:p>
          <a:p>
            <a:endParaRPr lang="zh-CN" altLang="en-US" sz="900"/>
          </a:p>
          <a:p>
            <a:endParaRPr lang="zh-CN" altLang="en-US" sz="900"/>
          </a:p>
        </p:txBody>
      </p:sp>
      <p:sp>
        <p:nvSpPr>
          <p:cNvPr id="4" name="文本框 3"/>
          <p:cNvSpPr txBox="1"/>
          <p:nvPr/>
        </p:nvSpPr>
        <p:spPr>
          <a:xfrm>
            <a:off x="457200" y="1821815"/>
            <a:ext cx="2540000" cy="1891665"/>
          </a:xfrm>
          <a:prstGeom prst="rect">
            <a:avLst/>
          </a:prstGeom>
          <a:noFill/>
          <a:ln>
            <a:solidFill>
              <a:srgbClr val="FF0000"/>
            </a:solidFill>
          </a:ln>
        </p:spPr>
        <p:txBody>
          <a:bodyPr wrap="square" rtlCol="0" anchor="t">
            <a:spAutoFit/>
          </a:bodyPr>
          <a:p>
            <a:r>
              <a:rPr lang="zh-CN" altLang="en-US" sz="900"/>
              <a:t>&lt;transition</a:t>
            </a:r>
            <a:endParaRPr lang="zh-CN" altLang="en-US" sz="900"/>
          </a:p>
          <a:p>
            <a:r>
              <a:rPr lang="zh-CN" altLang="en-US" sz="900"/>
              <a:t>  v-on:before-enter="beforeEnter"</a:t>
            </a:r>
            <a:endParaRPr lang="zh-CN" altLang="en-US" sz="900"/>
          </a:p>
          <a:p>
            <a:r>
              <a:rPr lang="zh-CN" altLang="en-US" sz="900"/>
              <a:t>  v-on:enter="enter"</a:t>
            </a:r>
            <a:endParaRPr lang="zh-CN" altLang="en-US" sz="900"/>
          </a:p>
          <a:p>
            <a:r>
              <a:rPr lang="zh-CN" altLang="en-US" sz="900"/>
              <a:t>  v-on:after-enter="afterEnter"</a:t>
            </a:r>
            <a:endParaRPr lang="zh-CN" altLang="en-US" sz="900"/>
          </a:p>
          <a:p>
            <a:r>
              <a:rPr lang="zh-CN" altLang="en-US" sz="900"/>
              <a:t>  v-on:enter-cancelled="enterCancelled"</a:t>
            </a:r>
            <a:endParaRPr lang="zh-CN" altLang="en-US" sz="900"/>
          </a:p>
          <a:p>
            <a:endParaRPr lang="zh-CN" altLang="en-US" sz="900"/>
          </a:p>
          <a:p>
            <a:r>
              <a:rPr lang="zh-CN" altLang="en-US" sz="900"/>
              <a:t>  v-on:before-leave="beforeLeave"</a:t>
            </a:r>
            <a:endParaRPr lang="zh-CN" altLang="en-US" sz="900"/>
          </a:p>
          <a:p>
            <a:r>
              <a:rPr lang="zh-CN" altLang="en-US" sz="900"/>
              <a:t>  v-on:leave="leave"</a:t>
            </a:r>
            <a:endParaRPr lang="zh-CN" altLang="en-US" sz="900"/>
          </a:p>
          <a:p>
            <a:r>
              <a:rPr lang="zh-CN" altLang="en-US" sz="900"/>
              <a:t>  v-on:after-leave="afterLeave"</a:t>
            </a:r>
            <a:endParaRPr lang="zh-CN" altLang="en-US" sz="900"/>
          </a:p>
          <a:p>
            <a:r>
              <a:rPr lang="zh-CN" altLang="en-US" sz="900"/>
              <a:t>  v-on:leave-cancelled="leaveCancelled"</a:t>
            </a:r>
            <a:endParaRPr lang="zh-CN" altLang="en-US" sz="900"/>
          </a:p>
          <a:p>
            <a:r>
              <a:rPr lang="zh-CN" altLang="en-US" sz="900"/>
              <a:t>&gt;</a:t>
            </a:r>
            <a:endParaRPr lang="zh-CN" altLang="en-US" sz="900"/>
          </a:p>
          <a:p>
            <a:r>
              <a:rPr lang="zh-CN" altLang="en-US" sz="900"/>
              <a:t>  &lt;!-- ... --&gt;</a:t>
            </a:r>
            <a:endParaRPr lang="zh-CN" altLang="en-US" sz="900"/>
          </a:p>
          <a:p>
            <a:r>
              <a:rPr lang="zh-CN" altLang="en-US" sz="900"/>
              <a:t>&lt;/transition&gt;</a:t>
            </a:r>
            <a:endParaRPr lang="zh-CN" altLang="en-US" sz="900"/>
          </a:p>
        </p:txBody>
      </p:sp>
      <p:sp>
        <p:nvSpPr>
          <p:cNvPr id="5" name="文本框 4"/>
          <p:cNvSpPr txBox="1"/>
          <p:nvPr/>
        </p:nvSpPr>
        <p:spPr>
          <a:xfrm>
            <a:off x="3377565" y="1821815"/>
            <a:ext cx="2887345" cy="2306955"/>
          </a:xfrm>
          <a:prstGeom prst="rect">
            <a:avLst/>
          </a:prstGeom>
          <a:noFill/>
          <a:ln>
            <a:solidFill>
              <a:srgbClr val="FF0000"/>
            </a:solidFill>
          </a:ln>
        </p:spPr>
        <p:txBody>
          <a:bodyPr wrap="square" rtlCol="0" anchor="t">
            <a:spAutoFit/>
          </a:bodyPr>
          <a:p>
            <a:r>
              <a:rPr lang="zh-CN" altLang="en-US" sz="900"/>
              <a:t>// ...</a:t>
            </a:r>
            <a:endParaRPr lang="zh-CN" altLang="en-US" sz="900"/>
          </a:p>
          <a:p>
            <a:r>
              <a:rPr lang="zh-CN" altLang="en-US" sz="900"/>
              <a:t>methods: {</a:t>
            </a:r>
            <a:endParaRPr lang="zh-CN" altLang="en-US" sz="900"/>
          </a:p>
          <a:p>
            <a:r>
              <a:rPr lang="zh-CN" altLang="en-US" sz="900"/>
              <a:t>  beforeEnter: function (el) {</a:t>
            </a:r>
            <a:endParaRPr lang="zh-CN" altLang="en-US" sz="900"/>
          </a:p>
          <a:p>
            <a:r>
              <a:rPr lang="zh-CN" altLang="en-US" sz="900"/>
              <a:t>    // ...</a:t>
            </a:r>
            <a:endParaRPr lang="zh-CN" altLang="en-US" sz="900"/>
          </a:p>
          <a:p>
            <a:r>
              <a:rPr lang="zh-CN" altLang="en-US" sz="900"/>
              <a:t>  },</a:t>
            </a:r>
            <a:endParaRPr lang="zh-CN" altLang="en-US" sz="900"/>
          </a:p>
          <a:p>
            <a:r>
              <a:rPr lang="zh-CN" altLang="en-US" sz="900"/>
              <a:t>  // 当与 CSS 结合使用时</a:t>
            </a:r>
            <a:endParaRPr lang="zh-CN" altLang="en-US" sz="900"/>
          </a:p>
          <a:p>
            <a:r>
              <a:rPr lang="zh-CN" altLang="en-US" sz="900"/>
              <a:t>  // 回调函数 done 是可选的</a:t>
            </a:r>
            <a:endParaRPr lang="zh-CN" altLang="en-US" sz="900"/>
          </a:p>
          <a:p>
            <a:r>
              <a:rPr lang="zh-CN" altLang="en-US" sz="900"/>
              <a:t>  enter: function (el, done) {</a:t>
            </a:r>
            <a:endParaRPr lang="zh-CN" altLang="en-US" sz="900"/>
          </a:p>
          <a:p>
            <a:r>
              <a:rPr lang="zh-CN" altLang="en-US" sz="900"/>
              <a:t>    // ...</a:t>
            </a:r>
            <a:endParaRPr lang="zh-CN" altLang="en-US" sz="900"/>
          </a:p>
          <a:p>
            <a:r>
              <a:rPr lang="zh-CN" altLang="en-US" sz="900"/>
              <a:t>    done()</a:t>
            </a:r>
            <a:endParaRPr lang="zh-CN" altLang="en-US" sz="900"/>
          </a:p>
          <a:p>
            <a:r>
              <a:rPr lang="zh-CN" altLang="en-US" sz="900"/>
              <a:t>  },</a:t>
            </a:r>
            <a:endParaRPr lang="zh-CN" altLang="en-US" sz="900"/>
          </a:p>
          <a:p>
            <a:r>
              <a:rPr lang="zh-CN" altLang="en-US" sz="900"/>
              <a:t>  afterEnter: function (el) {</a:t>
            </a:r>
            <a:endParaRPr lang="zh-CN" altLang="en-US" sz="900"/>
          </a:p>
          <a:p>
            <a:r>
              <a:rPr lang="zh-CN" altLang="en-US" sz="900"/>
              <a:t>    // ...</a:t>
            </a:r>
            <a:endParaRPr lang="zh-CN" altLang="en-US" sz="900"/>
          </a:p>
          <a:p>
            <a:r>
              <a:rPr lang="zh-CN" altLang="en-US" sz="900"/>
              <a:t>  },</a:t>
            </a:r>
            <a:endParaRPr lang="zh-CN" altLang="en-US" sz="900"/>
          </a:p>
          <a:p>
            <a:r>
              <a:rPr lang="en-US" altLang="zh-CN" sz="900"/>
              <a:t>// ....</a:t>
            </a:r>
            <a:endParaRPr lang="zh-CN" altLang="en-US" sz="900"/>
          </a:p>
          <a:p>
            <a:r>
              <a:rPr lang="zh-CN" altLang="en-US" sz="900"/>
              <a:t>}</a:t>
            </a:r>
            <a:endParaRPr lang="zh-CN" altLang="en-US"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a:t>这些钩子函数可以结合 CSS transitions/animations 使用，也可以单独使用。</a:t>
            </a:r>
            <a:endParaRPr lang="zh-CN" altLang="en-US" sz="900"/>
          </a:p>
          <a:p>
            <a:endParaRPr lang="zh-CN" altLang="en-US" sz="900"/>
          </a:p>
          <a:p>
            <a:endParaRPr lang="zh-CN" altLang="en-US" sz="900"/>
          </a:p>
        </p:txBody>
      </p:sp>
      <p:sp>
        <p:nvSpPr>
          <p:cNvPr id="4" name="文本框 3"/>
          <p:cNvSpPr txBox="1"/>
          <p:nvPr/>
        </p:nvSpPr>
        <p:spPr>
          <a:xfrm>
            <a:off x="457200" y="1609725"/>
            <a:ext cx="4227195" cy="368300"/>
          </a:xfrm>
          <a:prstGeom prst="rect">
            <a:avLst/>
          </a:prstGeom>
          <a:solidFill>
            <a:schemeClr val="accent2"/>
          </a:solidFill>
        </p:spPr>
        <p:txBody>
          <a:bodyPr wrap="square" rtlCol="0" anchor="t">
            <a:spAutoFit/>
          </a:bodyPr>
          <a:p>
            <a:r>
              <a:rPr lang="zh-CN" altLang="en-US" sz="900">
                <a:solidFill>
                  <a:schemeClr val="bg1"/>
                </a:solidFill>
              </a:rPr>
              <a:t>当只用 JavaScript 过渡的时候，在 enter 和 leave 中必须使用 done 进行回调。否则，它们将被同步调用，过渡会立即完成。</a:t>
            </a:r>
            <a:endParaRPr lang="zh-CN" altLang="en-US" sz="900">
              <a:solidFill>
                <a:schemeClr val="bg1"/>
              </a:solidFill>
            </a:endParaRPr>
          </a:p>
        </p:txBody>
      </p:sp>
      <p:sp>
        <p:nvSpPr>
          <p:cNvPr id="5" name="文本框 4"/>
          <p:cNvSpPr txBox="1"/>
          <p:nvPr/>
        </p:nvSpPr>
        <p:spPr>
          <a:xfrm>
            <a:off x="457200" y="2211705"/>
            <a:ext cx="4227195" cy="368300"/>
          </a:xfrm>
          <a:prstGeom prst="rect">
            <a:avLst/>
          </a:prstGeom>
          <a:solidFill>
            <a:schemeClr val="accent2"/>
          </a:solidFill>
        </p:spPr>
        <p:txBody>
          <a:bodyPr wrap="square" rtlCol="0" anchor="t">
            <a:spAutoFit/>
          </a:bodyPr>
          <a:p>
            <a:r>
              <a:rPr lang="zh-CN" altLang="en-US" sz="900">
                <a:solidFill>
                  <a:schemeClr val="bg1"/>
                </a:solidFill>
              </a:rPr>
              <a:t>推荐对于仅使用 JavaScript 过渡的元素添加 v-bind:css="false"，Vue 会跳过 CSS 的检测。这也可以避免过渡过程中 CSS 的影响。</a:t>
            </a:r>
            <a:endParaRPr lang="zh-CN" altLang="en-US" sz="9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a:t>一个使用 Velocity.js 的简单例子：</a:t>
            </a:r>
            <a:endParaRPr lang="zh-CN" altLang="en-US" sz="900"/>
          </a:p>
          <a:p>
            <a:endParaRPr lang="zh-CN" altLang="en-US" sz="900"/>
          </a:p>
          <a:p>
            <a:endParaRPr lang="zh-CN" altLang="en-US" sz="900"/>
          </a:p>
        </p:txBody>
      </p:sp>
      <p:sp>
        <p:nvSpPr>
          <p:cNvPr id="4" name="文本框 3"/>
          <p:cNvSpPr txBox="1"/>
          <p:nvPr/>
        </p:nvSpPr>
        <p:spPr>
          <a:xfrm>
            <a:off x="388620" y="1408430"/>
            <a:ext cx="2540000" cy="2922905"/>
          </a:xfrm>
          <a:prstGeom prst="rect">
            <a:avLst/>
          </a:prstGeom>
          <a:noFill/>
          <a:ln>
            <a:solidFill>
              <a:srgbClr val="FF0000"/>
            </a:solidFill>
          </a:ln>
        </p:spPr>
        <p:txBody>
          <a:bodyPr wrap="square" rtlCol="0" anchor="t">
            <a:spAutoFit/>
          </a:bodyPr>
          <a:p>
            <a:r>
              <a:rPr lang="zh-CN" altLang="en-US" sz="800"/>
              <a:t>&lt;!--</a:t>
            </a:r>
            <a:endParaRPr lang="zh-CN" altLang="en-US" sz="800"/>
          </a:p>
          <a:p>
            <a:r>
              <a:rPr lang="zh-CN" altLang="en-US" sz="800"/>
              <a:t>Velocity 和 jQuery.animate 的工作方式类似，也是用来实现 JavaScript 动画的一个很棒的选择</a:t>
            </a:r>
            <a:endParaRPr lang="zh-CN" altLang="en-US" sz="800"/>
          </a:p>
          <a:p>
            <a:r>
              <a:rPr lang="zh-CN" altLang="en-US" sz="800"/>
              <a:t>--&gt;</a:t>
            </a:r>
            <a:endParaRPr lang="zh-CN" altLang="en-US" sz="800"/>
          </a:p>
          <a:p>
            <a:r>
              <a:rPr lang="zh-CN" altLang="en-US" sz="800"/>
              <a:t>&lt;script src="https://cdnjs.cloudflare.com/ajax/libs/velocity/1.2.3/velocity.min.js"&gt;&lt;/script&gt;</a:t>
            </a:r>
            <a:endParaRPr lang="zh-CN" altLang="en-US" sz="800"/>
          </a:p>
          <a:p>
            <a:endParaRPr lang="zh-CN" altLang="en-US" sz="800"/>
          </a:p>
          <a:p>
            <a:r>
              <a:rPr lang="zh-CN" altLang="en-US" sz="800"/>
              <a:t>&lt;div id="example-4"&gt;</a:t>
            </a:r>
            <a:endParaRPr lang="zh-CN" altLang="en-US" sz="800"/>
          </a:p>
          <a:p>
            <a:r>
              <a:rPr lang="zh-CN" altLang="en-US" sz="800"/>
              <a:t>  &lt;button @click="show = !show"&gt;</a:t>
            </a:r>
            <a:endParaRPr lang="zh-CN" altLang="en-US" sz="800"/>
          </a:p>
          <a:p>
            <a:r>
              <a:rPr lang="zh-CN" altLang="en-US" sz="800"/>
              <a:t>    Toggle</a:t>
            </a:r>
            <a:endParaRPr lang="zh-CN" altLang="en-US" sz="800"/>
          </a:p>
          <a:p>
            <a:r>
              <a:rPr lang="zh-CN" altLang="en-US" sz="800"/>
              <a:t>  &lt;/button&gt;</a:t>
            </a:r>
            <a:endParaRPr lang="zh-CN" altLang="en-US" sz="800"/>
          </a:p>
          <a:p>
            <a:r>
              <a:rPr lang="zh-CN" altLang="en-US" sz="800"/>
              <a:t>  &lt;transition</a:t>
            </a:r>
            <a:endParaRPr lang="zh-CN" altLang="en-US" sz="800"/>
          </a:p>
          <a:p>
            <a:r>
              <a:rPr lang="zh-CN" altLang="en-US" sz="800"/>
              <a:t>    v-on:before-enter="beforeEnter"</a:t>
            </a:r>
            <a:endParaRPr lang="zh-CN" altLang="en-US" sz="800"/>
          </a:p>
          <a:p>
            <a:r>
              <a:rPr lang="zh-CN" altLang="en-US" sz="800"/>
              <a:t>    v-on:enter="enter"</a:t>
            </a:r>
            <a:endParaRPr lang="zh-CN" altLang="en-US" sz="800"/>
          </a:p>
          <a:p>
            <a:r>
              <a:rPr lang="zh-CN" altLang="en-US" sz="800"/>
              <a:t>    v-on:leave="leave"</a:t>
            </a:r>
            <a:endParaRPr lang="zh-CN" altLang="en-US" sz="800"/>
          </a:p>
          <a:p>
            <a:r>
              <a:rPr lang="zh-CN" altLang="en-US" sz="800"/>
              <a:t>    v-bind:css="false"</a:t>
            </a:r>
            <a:endParaRPr lang="zh-CN" altLang="en-US" sz="800"/>
          </a:p>
          <a:p>
            <a:r>
              <a:rPr lang="zh-CN" altLang="en-US" sz="800"/>
              <a:t>  &gt;</a:t>
            </a:r>
            <a:endParaRPr lang="zh-CN" altLang="en-US" sz="800"/>
          </a:p>
          <a:p>
            <a:r>
              <a:rPr lang="zh-CN" altLang="en-US" sz="800"/>
              <a:t>    &lt;p v-if="show"&gt;</a:t>
            </a:r>
            <a:endParaRPr lang="zh-CN" altLang="en-US" sz="800"/>
          </a:p>
          <a:p>
            <a:r>
              <a:rPr lang="zh-CN" altLang="en-US" sz="800"/>
              <a:t>      Demo</a:t>
            </a:r>
            <a:endParaRPr lang="zh-CN" altLang="en-US" sz="800"/>
          </a:p>
          <a:p>
            <a:r>
              <a:rPr lang="zh-CN" altLang="en-US" sz="800"/>
              <a:t>    &lt;/p&gt;</a:t>
            </a:r>
            <a:endParaRPr lang="zh-CN" altLang="en-US" sz="800"/>
          </a:p>
          <a:p>
            <a:r>
              <a:rPr lang="zh-CN" altLang="en-US" sz="800"/>
              <a:t>  &lt;/transition&gt;</a:t>
            </a:r>
            <a:endParaRPr lang="zh-CN" altLang="en-US" sz="800"/>
          </a:p>
          <a:p>
            <a:r>
              <a:rPr lang="zh-CN" altLang="en-US" sz="800"/>
              <a:t>&lt;/div&gt;</a:t>
            </a:r>
            <a:endParaRPr lang="zh-CN" altLang="en-US" sz="800"/>
          </a:p>
        </p:txBody>
      </p:sp>
      <p:sp>
        <p:nvSpPr>
          <p:cNvPr id="5" name="文本框 4"/>
          <p:cNvSpPr txBox="1"/>
          <p:nvPr/>
        </p:nvSpPr>
        <p:spPr>
          <a:xfrm>
            <a:off x="3840480" y="793115"/>
            <a:ext cx="2540000" cy="3538220"/>
          </a:xfrm>
          <a:prstGeom prst="rect">
            <a:avLst/>
          </a:prstGeom>
          <a:noFill/>
          <a:ln>
            <a:solidFill>
              <a:srgbClr val="FF0000"/>
            </a:solidFill>
          </a:ln>
        </p:spPr>
        <p:txBody>
          <a:bodyPr wrap="square" rtlCol="0" anchor="t">
            <a:spAutoFit/>
          </a:bodyPr>
          <a:p>
            <a:r>
              <a:rPr lang="zh-CN" altLang="en-US" sz="800"/>
              <a:t>new Vue({</a:t>
            </a:r>
            <a:endParaRPr lang="zh-CN" altLang="en-US" sz="800"/>
          </a:p>
          <a:p>
            <a:r>
              <a:rPr lang="zh-CN" altLang="en-US" sz="800"/>
              <a:t>  el: '#example-4',</a:t>
            </a:r>
            <a:endParaRPr lang="zh-CN" altLang="en-US" sz="800"/>
          </a:p>
          <a:p>
            <a:r>
              <a:rPr lang="zh-CN" altLang="en-US" sz="800"/>
              <a:t>  data: {</a:t>
            </a:r>
            <a:endParaRPr lang="zh-CN" altLang="en-US" sz="800"/>
          </a:p>
          <a:p>
            <a:r>
              <a:rPr lang="zh-CN" altLang="en-US" sz="800"/>
              <a:t>    show: false</a:t>
            </a:r>
            <a:endParaRPr lang="zh-CN" altLang="en-US" sz="800"/>
          </a:p>
          <a:p>
            <a:r>
              <a:rPr lang="zh-CN" altLang="en-US" sz="800"/>
              <a:t>  },</a:t>
            </a:r>
            <a:endParaRPr lang="zh-CN" altLang="en-US" sz="800"/>
          </a:p>
          <a:p>
            <a:r>
              <a:rPr lang="zh-CN" altLang="en-US" sz="800"/>
              <a:t>  methods: {</a:t>
            </a:r>
            <a:endParaRPr lang="zh-CN" altLang="en-US" sz="800"/>
          </a:p>
          <a:p>
            <a:r>
              <a:rPr lang="zh-CN" altLang="en-US" sz="800"/>
              <a:t>    beforeEnter: function (el) {</a:t>
            </a:r>
            <a:endParaRPr lang="zh-CN" altLang="en-US" sz="800"/>
          </a:p>
          <a:p>
            <a:r>
              <a:rPr lang="zh-CN" altLang="en-US" sz="800"/>
              <a:t>      el.style.opacity = 0</a:t>
            </a:r>
            <a:endParaRPr lang="zh-CN" altLang="en-US" sz="800"/>
          </a:p>
          <a:p>
            <a:r>
              <a:rPr lang="zh-CN" altLang="en-US" sz="800"/>
              <a:t>      el.style.transformOrigin = 'left'</a:t>
            </a:r>
            <a:endParaRPr lang="zh-CN" altLang="en-US" sz="800"/>
          </a:p>
          <a:p>
            <a:r>
              <a:rPr lang="zh-CN" altLang="en-US" sz="800"/>
              <a:t>    },</a:t>
            </a:r>
            <a:endParaRPr lang="zh-CN" altLang="en-US" sz="800"/>
          </a:p>
          <a:p>
            <a:r>
              <a:rPr lang="zh-CN" altLang="en-US" sz="800"/>
              <a:t>    enter: function (el, done) {</a:t>
            </a:r>
            <a:endParaRPr lang="zh-CN" altLang="en-US" sz="800"/>
          </a:p>
          <a:p>
            <a:r>
              <a:rPr lang="zh-CN" altLang="en-US" sz="800"/>
              <a:t>      Velocity(el, { opacity: 1, fontSize: '1.4em' }, { duration: 300 })</a:t>
            </a:r>
            <a:endParaRPr lang="zh-CN" altLang="en-US" sz="800"/>
          </a:p>
          <a:p>
            <a:r>
              <a:rPr lang="zh-CN" altLang="en-US" sz="800"/>
              <a:t>      Velocity(el, { fontSize: '1em' }, { complete: done })</a:t>
            </a:r>
            <a:endParaRPr lang="zh-CN" altLang="en-US" sz="800"/>
          </a:p>
          <a:p>
            <a:r>
              <a:rPr lang="zh-CN" altLang="en-US" sz="800"/>
              <a:t>    },</a:t>
            </a:r>
            <a:endParaRPr lang="zh-CN" altLang="en-US" sz="800"/>
          </a:p>
          <a:p>
            <a:r>
              <a:rPr lang="zh-CN" altLang="en-US" sz="800"/>
              <a:t>    leave: function (el, done) {</a:t>
            </a:r>
            <a:endParaRPr lang="zh-CN" altLang="en-US" sz="800"/>
          </a:p>
          <a:p>
            <a:r>
              <a:rPr lang="zh-CN" altLang="en-US" sz="800"/>
              <a:t>      Velocity(el, { translateX: '15px', rotateZ: '50deg' }, { duration: 600 })</a:t>
            </a:r>
            <a:endParaRPr lang="zh-CN" altLang="en-US" sz="800"/>
          </a:p>
          <a:p>
            <a:r>
              <a:rPr lang="zh-CN" altLang="en-US" sz="800"/>
              <a:t>      Velocity(el, { rotateZ: '100deg' }, { loop: 2 })</a:t>
            </a:r>
            <a:endParaRPr lang="zh-CN" altLang="en-US" sz="800"/>
          </a:p>
          <a:p>
            <a:r>
              <a:rPr lang="zh-CN" altLang="en-US" sz="800"/>
              <a:t>      Velocity(el, {</a:t>
            </a:r>
            <a:endParaRPr lang="zh-CN" altLang="en-US" sz="800"/>
          </a:p>
          <a:p>
            <a:r>
              <a:rPr lang="zh-CN" altLang="en-US" sz="800"/>
              <a:t>        rotateZ: '45deg',</a:t>
            </a:r>
            <a:endParaRPr lang="zh-CN" altLang="en-US" sz="800"/>
          </a:p>
          <a:p>
            <a:r>
              <a:rPr lang="zh-CN" altLang="en-US" sz="800"/>
              <a:t>        translateY: '30px',</a:t>
            </a:r>
            <a:endParaRPr lang="zh-CN" altLang="en-US" sz="800"/>
          </a:p>
          <a:p>
            <a:r>
              <a:rPr lang="zh-CN" altLang="en-US" sz="800"/>
              <a:t>        translateX: '30px',</a:t>
            </a:r>
            <a:endParaRPr lang="zh-CN" altLang="en-US" sz="800"/>
          </a:p>
          <a:p>
            <a:r>
              <a:rPr lang="zh-CN" altLang="en-US" sz="800"/>
              <a:t>        opacity: 0</a:t>
            </a:r>
            <a:endParaRPr lang="zh-CN" altLang="en-US" sz="800"/>
          </a:p>
          <a:p>
            <a:r>
              <a:rPr lang="zh-CN" altLang="en-US" sz="800"/>
              <a:t>      }, { complete: done })</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410210"/>
          </a:xfrm>
        </p:spPr>
        <p:txBody>
          <a:bodyPr>
            <a:normAutofit lnSpcReduction="10000"/>
          </a:bodyPr>
          <a:p>
            <a:r>
              <a:rPr lang="zh-CN" altLang="en-US" sz="900" b="1"/>
              <a:t>初始渲染的过渡</a:t>
            </a:r>
            <a:endParaRPr lang="zh-CN" altLang="en-US" sz="900"/>
          </a:p>
          <a:p>
            <a:endParaRPr lang="zh-CN" altLang="en-US" sz="900"/>
          </a:p>
          <a:p>
            <a:r>
              <a:rPr lang="zh-CN" altLang="en-US" sz="900"/>
              <a:t>可以通过 appear 特性设置节点在初始渲染的过渡</a:t>
            </a:r>
            <a:endParaRPr lang="zh-CN" altLang="en-US" sz="900"/>
          </a:p>
          <a:p>
            <a:endParaRPr lang="zh-CN" altLang="en-US" sz="900"/>
          </a:p>
          <a:p>
            <a:endParaRPr lang="zh-CN" altLang="en-US" sz="900"/>
          </a:p>
          <a:p>
            <a:endParaRPr lang="zh-CN" altLang="en-US" sz="900"/>
          </a:p>
          <a:p>
            <a:endParaRPr lang="zh-CN" altLang="en-US" sz="900"/>
          </a:p>
          <a:p>
            <a:endParaRPr lang="zh-CN" altLang="en-US" sz="900"/>
          </a:p>
        </p:txBody>
      </p:sp>
      <p:sp>
        <p:nvSpPr>
          <p:cNvPr id="4" name="文本框 3"/>
          <p:cNvSpPr txBox="1"/>
          <p:nvPr/>
        </p:nvSpPr>
        <p:spPr>
          <a:xfrm>
            <a:off x="457200" y="1798955"/>
            <a:ext cx="2540000" cy="506730"/>
          </a:xfrm>
          <a:prstGeom prst="rect">
            <a:avLst/>
          </a:prstGeom>
          <a:noFill/>
          <a:ln>
            <a:solidFill>
              <a:srgbClr val="FF0000"/>
            </a:solidFill>
          </a:ln>
        </p:spPr>
        <p:txBody>
          <a:bodyPr wrap="square" rtlCol="0" anchor="t">
            <a:spAutoFit/>
          </a:bodyPr>
          <a:p>
            <a:r>
              <a:rPr lang="zh-CN" altLang="en-US" sz="900"/>
              <a:t>&lt;transition appear&gt;</a:t>
            </a:r>
            <a:endParaRPr lang="zh-CN" altLang="en-US" sz="900"/>
          </a:p>
          <a:p>
            <a:r>
              <a:rPr lang="zh-CN" altLang="en-US" sz="900"/>
              <a:t>  &lt;!-- ... --&gt;</a:t>
            </a:r>
            <a:endParaRPr lang="zh-CN" altLang="en-US" sz="900"/>
          </a:p>
          <a:p>
            <a:r>
              <a:rPr lang="zh-CN" altLang="en-US" sz="900"/>
              <a:t>&lt;/transition&gt;</a:t>
            </a:r>
            <a:endParaRPr lang="zh-CN" altLang="en-US" sz="900"/>
          </a:p>
        </p:txBody>
      </p:sp>
      <p:sp>
        <p:nvSpPr>
          <p:cNvPr id="5" name="文本框 4"/>
          <p:cNvSpPr txBox="1"/>
          <p:nvPr/>
        </p:nvSpPr>
        <p:spPr>
          <a:xfrm>
            <a:off x="385445" y="2451100"/>
            <a:ext cx="8075930" cy="229870"/>
          </a:xfrm>
          <a:prstGeom prst="rect">
            <a:avLst/>
          </a:prstGeom>
          <a:noFill/>
        </p:spPr>
        <p:txBody>
          <a:bodyPr wrap="square" rtlCol="0" anchor="t">
            <a:spAutoFit/>
          </a:bodyPr>
          <a:p>
            <a:r>
              <a:rPr lang="zh-CN" altLang="en-US" sz="900"/>
              <a:t>这里默认和进入/离开过渡一样，同样也可以自定义 CSS 类名。</a:t>
            </a:r>
            <a:endParaRPr lang="zh-CN" altLang="en-US" sz="900"/>
          </a:p>
        </p:txBody>
      </p:sp>
      <p:sp>
        <p:nvSpPr>
          <p:cNvPr id="6" name="文本框 5"/>
          <p:cNvSpPr txBox="1"/>
          <p:nvPr/>
        </p:nvSpPr>
        <p:spPr>
          <a:xfrm>
            <a:off x="457200" y="2748280"/>
            <a:ext cx="2540000" cy="1476375"/>
          </a:xfrm>
          <a:prstGeom prst="rect">
            <a:avLst/>
          </a:prstGeom>
          <a:noFill/>
          <a:ln>
            <a:solidFill>
              <a:srgbClr val="FF0000"/>
            </a:solidFill>
          </a:ln>
        </p:spPr>
        <p:txBody>
          <a:bodyPr wrap="square" rtlCol="0" anchor="t">
            <a:spAutoFit/>
          </a:bodyPr>
          <a:p>
            <a:r>
              <a:rPr lang="zh-CN" altLang="en-US" sz="900"/>
              <a:t>&lt;transition</a:t>
            </a:r>
            <a:endParaRPr lang="zh-CN" altLang="en-US" sz="900"/>
          </a:p>
          <a:p>
            <a:r>
              <a:rPr lang="zh-CN" altLang="en-US" sz="900"/>
              <a:t>  appear</a:t>
            </a:r>
            <a:endParaRPr lang="zh-CN" altLang="en-US" sz="900"/>
          </a:p>
          <a:p>
            <a:r>
              <a:rPr lang="zh-CN" altLang="en-US" sz="900"/>
              <a:t>  appear-class="custom-appear-class"</a:t>
            </a:r>
            <a:endParaRPr lang="zh-CN" altLang="en-US" sz="900"/>
          </a:p>
          <a:p>
            <a:r>
              <a:rPr lang="zh-CN" altLang="en-US" sz="900"/>
              <a:t>  appear-to-class="custom-appear-to-class" (2.1.8+)</a:t>
            </a:r>
            <a:endParaRPr lang="zh-CN" altLang="en-US" sz="900"/>
          </a:p>
          <a:p>
            <a:r>
              <a:rPr lang="zh-CN" altLang="en-US" sz="900"/>
              <a:t>  appear-active-class="custom-appear-active-class"</a:t>
            </a:r>
            <a:endParaRPr lang="zh-CN" altLang="en-US" sz="900"/>
          </a:p>
          <a:p>
            <a:r>
              <a:rPr lang="zh-CN" altLang="en-US" sz="900"/>
              <a:t>&gt;</a:t>
            </a:r>
            <a:endParaRPr lang="zh-CN" altLang="en-US" sz="900"/>
          </a:p>
          <a:p>
            <a:r>
              <a:rPr lang="zh-CN" altLang="en-US" sz="900"/>
              <a:t>  &lt;!-- ... --&gt;</a:t>
            </a:r>
            <a:endParaRPr lang="zh-CN" altLang="en-US" sz="900"/>
          </a:p>
          <a:p>
            <a:r>
              <a:rPr lang="zh-CN" altLang="en-US" sz="900"/>
              <a:t>&lt;/transition&gt;</a:t>
            </a:r>
            <a:endParaRPr lang="zh-CN" altLang="en-US"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410210"/>
          </a:xfrm>
        </p:spPr>
        <p:txBody>
          <a:bodyPr>
            <a:normAutofit lnSpcReduction="10000"/>
          </a:bodyPr>
          <a:p>
            <a:r>
              <a:rPr lang="zh-CN" altLang="en-US" sz="900" b="1"/>
              <a:t>自定义 JavaScript 钩子：</a:t>
            </a:r>
            <a:endParaRPr lang="zh-CN" altLang="en-US" sz="900" b="1"/>
          </a:p>
          <a:p>
            <a:endParaRPr lang="zh-CN" altLang="en-US" sz="900"/>
          </a:p>
          <a:p>
            <a:endParaRPr lang="zh-CN" altLang="en-US" sz="900"/>
          </a:p>
          <a:p>
            <a:endParaRPr lang="zh-CN" altLang="en-US" sz="900"/>
          </a:p>
          <a:p>
            <a:endParaRPr lang="zh-CN" altLang="en-US" sz="900"/>
          </a:p>
          <a:p>
            <a:endParaRPr lang="zh-CN" altLang="en-US" sz="900"/>
          </a:p>
        </p:txBody>
      </p:sp>
      <p:sp>
        <p:nvSpPr>
          <p:cNvPr id="4" name="文本框 3"/>
          <p:cNvSpPr txBox="1"/>
          <p:nvPr/>
        </p:nvSpPr>
        <p:spPr>
          <a:xfrm>
            <a:off x="457200" y="1798955"/>
            <a:ext cx="3651885" cy="1337945"/>
          </a:xfrm>
          <a:prstGeom prst="rect">
            <a:avLst/>
          </a:prstGeom>
          <a:noFill/>
          <a:ln>
            <a:solidFill>
              <a:srgbClr val="FF0000"/>
            </a:solidFill>
          </a:ln>
        </p:spPr>
        <p:txBody>
          <a:bodyPr wrap="square" rtlCol="0" anchor="t">
            <a:spAutoFit/>
          </a:bodyPr>
          <a:p>
            <a:r>
              <a:rPr lang="zh-CN" altLang="en-US" sz="900"/>
              <a:t>&lt;transition</a:t>
            </a:r>
            <a:endParaRPr lang="zh-CN" altLang="en-US" sz="900"/>
          </a:p>
          <a:p>
            <a:r>
              <a:rPr lang="zh-CN" altLang="en-US" sz="900"/>
              <a:t>  appear</a:t>
            </a:r>
            <a:endParaRPr lang="zh-CN" altLang="en-US" sz="900"/>
          </a:p>
          <a:p>
            <a:r>
              <a:rPr lang="zh-CN" altLang="en-US" sz="900"/>
              <a:t>  v-on:before-appear="customBeforeAppearHook"</a:t>
            </a:r>
            <a:endParaRPr lang="zh-CN" altLang="en-US" sz="900"/>
          </a:p>
          <a:p>
            <a:r>
              <a:rPr lang="zh-CN" altLang="en-US" sz="900"/>
              <a:t>  v-on:appear="customAppearHook"</a:t>
            </a:r>
            <a:endParaRPr lang="zh-CN" altLang="en-US" sz="900"/>
          </a:p>
          <a:p>
            <a:r>
              <a:rPr lang="zh-CN" altLang="en-US" sz="900"/>
              <a:t>  v-on:after-appear="customAfterAppearHook"</a:t>
            </a:r>
            <a:endParaRPr lang="zh-CN" altLang="en-US" sz="900"/>
          </a:p>
          <a:p>
            <a:r>
              <a:rPr lang="zh-CN" altLang="en-US" sz="900"/>
              <a:t>  v-on:appear-cancelled="customAppearCancelledHook"</a:t>
            </a:r>
            <a:endParaRPr lang="zh-CN" altLang="en-US" sz="900"/>
          </a:p>
          <a:p>
            <a:r>
              <a:rPr lang="zh-CN" altLang="en-US" sz="900"/>
              <a:t>&gt;</a:t>
            </a:r>
            <a:endParaRPr lang="zh-CN" altLang="en-US" sz="900"/>
          </a:p>
          <a:p>
            <a:r>
              <a:rPr lang="zh-CN" altLang="en-US" sz="900"/>
              <a:t>  &lt;!-- ... --&gt;</a:t>
            </a:r>
            <a:endParaRPr lang="zh-CN" altLang="en-US" sz="900"/>
          </a:p>
          <a:p>
            <a:r>
              <a:rPr lang="zh-CN" altLang="en-US" sz="900"/>
              <a:t>&lt;/transition&gt;</a:t>
            </a:r>
            <a:endParaRPr lang="zh-CN" altLang="en-US"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410210"/>
          </a:xfrm>
        </p:spPr>
        <p:txBody>
          <a:bodyPr>
            <a:normAutofit lnSpcReduction="10000"/>
          </a:bodyPr>
          <a:p>
            <a:r>
              <a:rPr lang="zh-CN" altLang="en-US" sz="900" b="1"/>
              <a:t>多个元素的过渡</a:t>
            </a:r>
            <a:endParaRPr lang="zh-CN" altLang="en-US" sz="900" b="1"/>
          </a:p>
          <a:p>
            <a:endParaRPr lang="zh-CN" altLang="en-US" sz="900" b="1"/>
          </a:p>
          <a:p>
            <a:r>
              <a:rPr lang="zh-CN" altLang="en-US" sz="900" b="0"/>
              <a:t>我们之后讨论多个组件的过渡，对于原生标签可以使用 v-if/v-else 。最常见的多标签过渡是一个列表和描述这个列表为空消息的元素：</a:t>
            </a:r>
            <a:endParaRPr lang="zh-CN" altLang="en-US" sz="900" b="0"/>
          </a:p>
        </p:txBody>
      </p:sp>
      <p:sp>
        <p:nvSpPr>
          <p:cNvPr id="4" name="文本框 3"/>
          <p:cNvSpPr txBox="1"/>
          <p:nvPr/>
        </p:nvSpPr>
        <p:spPr>
          <a:xfrm>
            <a:off x="457200" y="1798955"/>
            <a:ext cx="3651885" cy="922020"/>
          </a:xfrm>
          <a:prstGeom prst="rect">
            <a:avLst/>
          </a:prstGeom>
          <a:noFill/>
          <a:ln>
            <a:solidFill>
              <a:srgbClr val="FF0000"/>
            </a:solidFill>
          </a:ln>
        </p:spPr>
        <p:txBody>
          <a:bodyPr wrap="square" rtlCol="0" anchor="t">
            <a:spAutoFit/>
          </a:bodyPr>
          <a:p>
            <a:r>
              <a:rPr lang="zh-CN" altLang="en-US" sz="900"/>
              <a:t>&lt;transition&gt;</a:t>
            </a:r>
            <a:endParaRPr lang="zh-CN" altLang="en-US" sz="900"/>
          </a:p>
          <a:p>
            <a:r>
              <a:rPr lang="zh-CN" altLang="en-US" sz="900"/>
              <a:t>  &lt;table v-if="items.length &gt; 0"&gt;</a:t>
            </a:r>
            <a:endParaRPr lang="zh-CN" altLang="en-US" sz="900"/>
          </a:p>
          <a:p>
            <a:r>
              <a:rPr lang="zh-CN" altLang="en-US" sz="900"/>
              <a:t>    &lt;!-- ... --&gt;</a:t>
            </a:r>
            <a:endParaRPr lang="zh-CN" altLang="en-US" sz="900"/>
          </a:p>
          <a:p>
            <a:r>
              <a:rPr lang="zh-CN" altLang="en-US" sz="900"/>
              <a:t>  &lt;/table&gt;</a:t>
            </a:r>
            <a:endParaRPr lang="zh-CN" altLang="en-US" sz="900"/>
          </a:p>
          <a:p>
            <a:r>
              <a:rPr lang="zh-CN" altLang="en-US" sz="900"/>
              <a:t>  &lt;p v-else&gt;Sorry, no items found.&lt;/p&gt;</a:t>
            </a:r>
            <a:endParaRPr lang="zh-CN" altLang="en-US" sz="900"/>
          </a:p>
          <a:p>
            <a:r>
              <a:rPr lang="zh-CN" altLang="en-US" sz="900"/>
              <a:t>&lt;/transition&gt;</a:t>
            </a:r>
            <a:endParaRPr lang="zh-CN" altLang="en-US" sz="900"/>
          </a:p>
        </p:txBody>
      </p:sp>
      <p:sp>
        <p:nvSpPr>
          <p:cNvPr id="5" name="文本框 4"/>
          <p:cNvSpPr txBox="1"/>
          <p:nvPr/>
        </p:nvSpPr>
        <p:spPr>
          <a:xfrm>
            <a:off x="386080" y="2816225"/>
            <a:ext cx="6700520" cy="229870"/>
          </a:xfrm>
          <a:prstGeom prst="rect">
            <a:avLst/>
          </a:prstGeom>
          <a:noFill/>
        </p:spPr>
        <p:txBody>
          <a:bodyPr wrap="square" rtlCol="0" anchor="t">
            <a:spAutoFit/>
          </a:bodyPr>
          <a:p>
            <a:r>
              <a:rPr lang="zh-CN" altLang="en-US" sz="900"/>
              <a:t>可以这样使用，但是有一点需要注意：</a:t>
            </a:r>
            <a:endParaRPr lang="zh-CN" altLang="en-US" sz="900"/>
          </a:p>
        </p:txBody>
      </p:sp>
      <p:sp>
        <p:nvSpPr>
          <p:cNvPr id="6" name="文本框 5"/>
          <p:cNvSpPr txBox="1"/>
          <p:nvPr/>
        </p:nvSpPr>
        <p:spPr>
          <a:xfrm>
            <a:off x="457200" y="3107690"/>
            <a:ext cx="6997700" cy="368300"/>
          </a:xfrm>
          <a:prstGeom prst="rect">
            <a:avLst/>
          </a:prstGeom>
          <a:solidFill>
            <a:srgbClr val="FFC000"/>
          </a:solidFill>
        </p:spPr>
        <p:txBody>
          <a:bodyPr wrap="square" rtlCol="0" anchor="t">
            <a:spAutoFit/>
          </a:bodyPr>
          <a:p>
            <a:r>
              <a:rPr lang="zh-CN" altLang="en-US" sz="900">
                <a:solidFill>
                  <a:schemeClr val="bg1"/>
                </a:solidFill>
              </a:rPr>
              <a:t>当有相同标签名的元素切换时，需要通过 key 特性设置唯一的值来标记以让 Vue 区分它们，否则 Vue 为了效率只会替换相同标签内部的内容。即使在技术上没有必要，给在 &lt;transition&gt; 组件中的多个元素设置 key 是一个更好的实践。</a:t>
            </a:r>
            <a:endParaRPr lang="zh-CN" altLang="en-US" sz="9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410210"/>
          </a:xfrm>
        </p:spPr>
        <p:txBody>
          <a:bodyPr>
            <a:normAutofit lnSpcReduction="10000"/>
          </a:bodyPr>
          <a:p>
            <a:r>
              <a:rPr lang="zh-CN" altLang="en-US" sz="900" b="1"/>
              <a:t>示例：</a:t>
            </a:r>
            <a:endParaRPr lang="zh-CN" altLang="en-US" sz="900" b="1"/>
          </a:p>
        </p:txBody>
      </p:sp>
      <p:sp>
        <p:nvSpPr>
          <p:cNvPr id="4" name="文本框 3"/>
          <p:cNvSpPr txBox="1"/>
          <p:nvPr/>
        </p:nvSpPr>
        <p:spPr>
          <a:xfrm>
            <a:off x="457200" y="1444625"/>
            <a:ext cx="3651885" cy="1198880"/>
          </a:xfrm>
          <a:prstGeom prst="rect">
            <a:avLst/>
          </a:prstGeom>
          <a:noFill/>
          <a:ln>
            <a:solidFill>
              <a:srgbClr val="FF0000"/>
            </a:solidFill>
          </a:ln>
        </p:spPr>
        <p:txBody>
          <a:bodyPr wrap="square" rtlCol="0" anchor="t">
            <a:spAutoFit/>
          </a:bodyPr>
          <a:p>
            <a:r>
              <a:rPr lang="zh-CN" altLang="en-US" sz="900"/>
              <a:t>&lt;transition&gt;</a:t>
            </a:r>
            <a:endParaRPr lang="zh-CN" altLang="en-US" sz="900"/>
          </a:p>
          <a:p>
            <a:r>
              <a:rPr lang="zh-CN" altLang="en-US" sz="900"/>
              <a:t>  &lt;button v-if="isEditing" key="save"&gt;</a:t>
            </a:r>
            <a:endParaRPr lang="zh-CN" altLang="en-US" sz="900"/>
          </a:p>
          <a:p>
            <a:r>
              <a:rPr lang="zh-CN" altLang="en-US" sz="900"/>
              <a:t>    Save</a:t>
            </a:r>
            <a:endParaRPr lang="zh-CN" altLang="en-US" sz="900"/>
          </a:p>
          <a:p>
            <a:r>
              <a:rPr lang="zh-CN" altLang="en-US" sz="900"/>
              <a:t>  &lt;/button&gt;</a:t>
            </a:r>
            <a:endParaRPr lang="zh-CN" altLang="en-US" sz="900"/>
          </a:p>
          <a:p>
            <a:r>
              <a:rPr lang="zh-CN" altLang="en-US" sz="900"/>
              <a:t>  &lt;button v-else key="edit"&gt;</a:t>
            </a:r>
            <a:endParaRPr lang="zh-CN" altLang="en-US" sz="900"/>
          </a:p>
          <a:p>
            <a:r>
              <a:rPr lang="zh-CN" altLang="en-US" sz="900"/>
              <a:t>    Edit</a:t>
            </a:r>
            <a:endParaRPr lang="zh-CN" altLang="en-US" sz="900"/>
          </a:p>
          <a:p>
            <a:r>
              <a:rPr lang="zh-CN" altLang="en-US" sz="900"/>
              <a:t>  &lt;/button&gt;</a:t>
            </a:r>
            <a:endParaRPr lang="zh-CN" altLang="en-US" sz="900"/>
          </a:p>
          <a:p>
            <a:r>
              <a:rPr lang="zh-CN" altLang="en-US" sz="900"/>
              <a:t>&lt;/transition&gt;</a:t>
            </a:r>
            <a:endParaRPr lang="zh-CN" altLang="en-US" sz="900"/>
          </a:p>
        </p:txBody>
      </p:sp>
      <p:sp>
        <p:nvSpPr>
          <p:cNvPr id="7" name="文本框 6"/>
          <p:cNvSpPr txBox="1"/>
          <p:nvPr/>
        </p:nvSpPr>
        <p:spPr>
          <a:xfrm>
            <a:off x="457200" y="2769235"/>
            <a:ext cx="6729730" cy="229870"/>
          </a:xfrm>
          <a:prstGeom prst="rect">
            <a:avLst/>
          </a:prstGeom>
          <a:noFill/>
        </p:spPr>
        <p:txBody>
          <a:bodyPr wrap="square" rtlCol="0" anchor="t">
            <a:spAutoFit/>
          </a:bodyPr>
          <a:p>
            <a:r>
              <a:rPr lang="zh-CN" altLang="en-US" sz="900"/>
              <a:t>在一些场景中，也可以通过给同一个元素的 key 特性设置不同的状态来代替 v-if 和 v-else，上面的例子可以重写为：</a:t>
            </a:r>
            <a:endParaRPr lang="zh-CN" altLang="en-US" sz="900"/>
          </a:p>
        </p:txBody>
      </p:sp>
      <p:sp>
        <p:nvSpPr>
          <p:cNvPr id="8" name="文本框 7"/>
          <p:cNvSpPr txBox="1"/>
          <p:nvPr/>
        </p:nvSpPr>
        <p:spPr>
          <a:xfrm>
            <a:off x="457200" y="2999105"/>
            <a:ext cx="3651885" cy="783590"/>
          </a:xfrm>
          <a:prstGeom prst="rect">
            <a:avLst/>
          </a:prstGeom>
          <a:noFill/>
          <a:ln>
            <a:solidFill>
              <a:srgbClr val="FF0000"/>
            </a:solidFill>
          </a:ln>
        </p:spPr>
        <p:txBody>
          <a:bodyPr wrap="square" rtlCol="0" anchor="t">
            <a:spAutoFit/>
          </a:bodyPr>
          <a:p>
            <a:r>
              <a:rPr lang="zh-CN" altLang="en-US" sz="900"/>
              <a:t>&lt;transition&gt;</a:t>
            </a:r>
            <a:endParaRPr lang="zh-CN" altLang="en-US" sz="900"/>
          </a:p>
          <a:p>
            <a:r>
              <a:rPr lang="zh-CN" altLang="en-US" sz="900"/>
              <a:t>  &lt;button v-bind:key="isEditing"&gt;</a:t>
            </a:r>
            <a:endParaRPr lang="zh-CN" altLang="en-US" sz="900"/>
          </a:p>
          <a:p>
            <a:r>
              <a:rPr lang="zh-CN" altLang="en-US" sz="900"/>
              <a:t>    {{ isEditing ? 'Save' : 'Edit' }}</a:t>
            </a:r>
            <a:endParaRPr lang="zh-CN" altLang="en-US" sz="900"/>
          </a:p>
          <a:p>
            <a:r>
              <a:rPr lang="zh-CN" altLang="en-US" sz="900"/>
              <a:t>  &lt;/button&gt;</a:t>
            </a:r>
            <a:endParaRPr lang="zh-CN" altLang="en-US" sz="900"/>
          </a:p>
          <a:p>
            <a:r>
              <a:rPr lang="zh-CN" altLang="en-US" sz="900"/>
              <a:t>&lt;/transition&gt;</a:t>
            </a:r>
            <a:endParaRPr lang="zh-CN" alt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28560" y="2074680"/>
            <a:ext cx="7885800" cy="99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sz="2000" spc="-1">
                <a:solidFill>
                  <a:srgbClr val="000000"/>
                </a:solidFill>
                <a:latin typeface="微软雅黑" panose="020B0503020204020204" charset="-122"/>
                <a:ea typeface="微软雅黑" panose="020B0503020204020204" charset="-122"/>
                <a:sym typeface="+mn-ea"/>
              </a:rPr>
              <a:t>过渡</a:t>
            </a:r>
            <a:r>
              <a:rPr lang="zh-CN" sz="2000" spc="-1">
                <a:solidFill>
                  <a:srgbClr val="000000"/>
                </a:solidFill>
                <a:latin typeface="微软雅黑" panose="020B0503020204020204" charset="-122"/>
                <a:ea typeface="微软雅黑" panose="020B0503020204020204" charset="-122"/>
                <a:sym typeface="+mn-ea"/>
              </a:rPr>
              <a:t>动画</a:t>
            </a:r>
            <a:endParaRPr lang="zh-CN" altLang="en-US" sz="2000" b="0" strike="noStrike" spc="-1">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410210"/>
          </a:xfrm>
        </p:spPr>
        <p:txBody>
          <a:bodyPr>
            <a:normAutofit lnSpcReduction="10000"/>
          </a:bodyPr>
          <a:p>
            <a:r>
              <a:rPr lang="zh-CN" altLang="en-US" sz="900" b="1"/>
              <a:t>示例：</a:t>
            </a:r>
            <a:endParaRPr lang="zh-CN" altLang="en-US" sz="900" b="1"/>
          </a:p>
        </p:txBody>
      </p:sp>
      <p:sp>
        <p:nvSpPr>
          <p:cNvPr id="7" name="文本框 6"/>
          <p:cNvSpPr txBox="1"/>
          <p:nvPr/>
        </p:nvSpPr>
        <p:spPr>
          <a:xfrm>
            <a:off x="407035" y="1383665"/>
            <a:ext cx="6729730" cy="229870"/>
          </a:xfrm>
          <a:prstGeom prst="rect">
            <a:avLst/>
          </a:prstGeom>
          <a:noFill/>
        </p:spPr>
        <p:txBody>
          <a:bodyPr wrap="square" rtlCol="0" anchor="t">
            <a:spAutoFit/>
          </a:bodyPr>
          <a:p>
            <a:r>
              <a:rPr lang="zh-CN" altLang="en-US" sz="900"/>
              <a:t>使用多个 v-if 的多个元素的过渡可以重写为绑定了动态属性的单个元素过渡。例如：</a:t>
            </a:r>
            <a:endParaRPr lang="zh-CN" altLang="en-US" sz="900"/>
          </a:p>
        </p:txBody>
      </p:sp>
      <p:sp>
        <p:nvSpPr>
          <p:cNvPr id="8" name="文本框 7"/>
          <p:cNvSpPr txBox="1"/>
          <p:nvPr/>
        </p:nvSpPr>
        <p:spPr>
          <a:xfrm>
            <a:off x="457200" y="1709420"/>
            <a:ext cx="3651885" cy="1476375"/>
          </a:xfrm>
          <a:prstGeom prst="rect">
            <a:avLst/>
          </a:prstGeom>
          <a:noFill/>
          <a:ln>
            <a:solidFill>
              <a:srgbClr val="FF0000"/>
            </a:solidFill>
          </a:ln>
        </p:spPr>
        <p:txBody>
          <a:bodyPr wrap="square" rtlCol="0" anchor="t">
            <a:spAutoFit/>
          </a:bodyPr>
          <a:p>
            <a:r>
              <a:rPr lang="zh-CN" altLang="en-US" sz="900"/>
              <a:t>&lt;transition&gt;</a:t>
            </a:r>
            <a:endParaRPr lang="zh-CN" altLang="en-US" sz="900"/>
          </a:p>
          <a:p>
            <a:r>
              <a:rPr lang="zh-CN" altLang="en-US" sz="900"/>
              <a:t>  &lt;button v-if="docState === 'saved'" key="saved"&gt;</a:t>
            </a:r>
            <a:endParaRPr lang="zh-CN" altLang="en-US" sz="900"/>
          </a:p>
          <a:p>
            <a:r>
              <a:rPr lang="zh-CN" altLang="en-US" sz="900"/>
              <a:t>    Edit</a:t>
            </a:r>
            <a:endParaRPr lang="zh-CN" altLang="en-US" sz="900"/>
          </a:p>
          <a:p>
            <a:r>
              <a:rPr lang="zh-CN" altLang="en-US" sz="900"/>
              <a:t>  &lt;/button&gt;</a:t>
            </a:r>
            <a:endParaRPr lang="zh-CN" altLang="en-US" sz="900"/>
          </a:p>
          <a:p>
            <a:r>
              <a:rPr lang="zh-CN" altLang="en-US" sz="900"/>
              <a:t>  &lt;button v-if="docState === 'edited'" key="edited"&gt;</a:t>
            </a:r>
            <a:endParaRPr lang="zh-CN" altLang="en-US" sz="900"/>
          </a:p>
          <a:p>
            <a:r>
              <a:rPr lang="zh-CN" altLang="en-US" sz="900"/>
              <a:t>    Save</a:t>
            </a:r>
            <a:endParaRPr lang="zh-CN" altLang="en-US" sz="900"/>
          </a:p>
          <a:p>
            <a:r>
              <a:rPr lang="zh-CN" altLang="en-US" sz="900"/>
              <a:t>  &lt;/button&gt;</a:t>
            </a:r>
            <a:endParaRPr lang="zh-CN" altLang="en-US" sz="900"/>
          </a:p>
          <a:p>
            <a:r>
              <a:rPr lang="zh-CN" altLang="en-US" sz="900"/>
              <a:t>  &lt;button v-if="docState === 'editing'" key="editing"&gt;</a:t>
            </a:r>
            <a:endParaRPr lang="zh-CN" altLang="en-US" sz="900"/>
          </a:p>
          <a:p>
            <a:r>
              <a:rPr lang="zh-CN" altLang="en-US" sz="900"/>
              <a:t>    Cancel</a:t>
            </a:r>
            <a:endParaRPr lang="zh-CN" altLang="en-US" sz="900"/>
          </a:p>
          <a:p>
            <a:r>
              <a:rPr lang="zh-CN" altLang="en-US" sz="900"/>
              <a:t>  &lt;/button&gt;</a:t>
            </a:r>
            <a:endParaRPr lang="zh-CN" altLang="en-US" sz="900"/>
          </a:p>
        </p:txBody>
      </p:sp>
      <p:sp>
        <p:nvSpPr>
          <p:cNvPr id="5" name="文本框 4"/>
          <p:cNvSpPr txBox="1"/>
          <p:nvPr/>
        </p:nvSpPr>
        <p:spPr>
          <a:xfrm>
            <a:off x="457200" y="3238500"/>
            <a:ext cx="2540000" cy="229870"/>
          </a:xfrm>
          <a:prstGeom prst="rect">
            <a:avLst/>
          </a:prstGeom>
          <a:noFill/>
        </p:spPr>
        <p:txBody>
          <a:bodyPr wrap="square" rtlCol="0" anchor="t">
            <a:spAutoFit/>
          </a:bodyPr>
          <a:p>
            <a:r>
              <a:rPr lang="zh-CN" altLang="en-US" sz="900"/>
              <a:t>可以重写为：</a:t>
            </a:r>
            <a:endParaRPr lang="zh-CN" altLang="en-US" sz="900"/>
          </a:p>
        </p:txBody>
      </p:sp>
      <p:sp>
        <p:nvSpPr>
          <p:cNvPr id="6" name="文本框 5"/>
          <p:cNvSpPr txBox="1"/>
          <p:nvPr/>
        </p:nvSpPr>
        <p:spPr>
          <a:xfrm>
            <a:off x="457200" y="3566160"/>
            <a:ext cx="2540000" cy="783590"/>
          </a:xfrm>
          <a:prstGeom prst="rect">
            <a:avLst/>
          </a:prstGeom>
          <a:noFill/>
          <a:ln>
            <a:solidFill>
              <a:srgbClr val="FF0000"/>
            </a:solidFill>
          </a:ln>
        </p:spPr>
        <p:txBody>
          <a:bodyPr wrap="square" rtlCol="0" anchor="t">
            <a:spAutoFit/>
          </a:bodyPr>
          <a:p>
            <a:r>
              <a:rPr lang="zh-CN" altLang="en-US" sz="900"/>
              <a:t>&lt;transition&gt;</a:t>
            </a:r>
            <a:endParaRPr lang="zh-CN" altLang="en-US" sz="900"/>
          </a:p>
          <a:p>
            <a:r>
              <a:rPr lang="zh-CN" altLang="en-US" sz="900"/>
              <a:t>  &lt;button v-bind:key="docState"&gt;</a:t>
            </a:r>
            <a:endParaRPr lang="zh-CN" altLang="en-US" sz="900"/>
          </a:p>
          <a:p>
            <a:r>
              <a:rPr lang="zh-CN" altLang="en-US" sz="900"/>
              <a:t>    {{ buttonMessage }}</a:t>
            </a:r>
            <a:endParaRPr lang="zh-CN" altLang="en-US" sz="900"/>
          </a:p>
          <a:p>
            <a:r>
              <a:rPr lang="zh-CN" altLang="en-US" sz="900"/>
              <a:t>  &lt;/button&gt;</a:t>
            </a:r>
            <a:endParaRPr lang="zh-CN" altLang="en-US" sz="900"/>
          </a:p>
          <a:p>
            <a:r>
              <a:rPr lang="zh-CN" altLang="en-US" sz="900"/>
              <a:t>&lt;/transition&gt;</a:t>
            </a:r>
            <a:endParaRPr lang="zh-CN" altLang="en-US" sz="900"/>
          </a:p>
        </p:txBody>
      </p:sp>
      <p:sp>
        <p:nvSpPr>
          <p:cNvPr id="9" name="文本框 8"/>
          <p:cNvSpPr txBox="1"/>
          <p:nvPr/>
        </p:nvSpPr>
        <p:spPr>
          <a:xfrm>
            <a:off x="3302000" y="3566160"/>
            <a:ext cx="2540000" cy="1476375"/>
          </a:xfrm>
          <a:prstGeom prst="rect">
            <a:avLst/>
          </a:prstGeom>
          <a:noFill/>
          <a:ln>
            <a:solidFill>
              <a:srgbClr val="FF0000"/>
            </a:solidFill>
          </a:ln>
        </p:spPr>
        <p:txBody>
          <a:bodyPr wrap="square" rtlCol="0" anchor="t">
            <a:spAutoFit/>
          </a:bodyPr>
          <a:p>
            <a:r>
              <a:rPr lang="zh-CN" altLang="en-US" sz="900"/>
              <a:t>// ...</a:t>
            </a:r>
            <a:endParaRPr lang="zh-CN" altLang="en-US" sz="900"/>
          </a:p>
          <a:p>
            <a:r>
              <a:rPr lang="zh-CN" altLang="en-US" sz="900"/>
              <a:t>computed: {</a:t>
            </a:r>
            <a:endParaRPr lang="zh-CN" altLang="en-US" sz="900"/>
          </a:p>
          <a:p>
            <a:r>
              <a:rPr lang="zh-CN" altLang="en-US" sz="900"/>
              <a:t>  buttonMessage: function () {</a:t>
            </a:r>
            <a:endParaRPr lang="zh-CN" altLang="en-US" sz="900"/>
          </a:p>
          <a:p>
            <a:r>
              <a:rPr lang="zh-CN" altLang="en-US" sz="900"/>
              <a:t>    switch (this.docState) {</a:t>
            </a:r>
            <a:endParaRPr lang="zh-CN" altLang="en-US" sz="900"/>
          </a:p>
          <a:p>
            <a:r>
              <a:rPr lang="zh-CN" altLang="en-US" sz="900"/>
              <a:t>      case 'saved': return 'Edit'</a:t>
            </a:r>
            <a:endParaRPr lang="zh-CN" altLang="en-US" sz="900"/>
          </a:p>
          <a:p>
            <a:r>
              <a:rPr lang="zh-CN" altLang="en-US" sz="900"/>
              <a:t>      case 'edited': return 'Save'</a:t>
            </a:r>
            <a:endParaRPr lang="zh-CN" altLang="en-US" sz="900"/>
          </a:p>
          <a:p>
            <a:r>
              <a:rPr lang="zh-CN" altLang="en-US" sz="900"/>
              <a:t>      case 'editing': return 'Cancel'</a:t>
            </a:r>
            <a:endParaRPr lang="zh-CN" altLang="en-US" sz="900"/>
          </a:p>
          <a:p>
            <a:r>
              <a:rPr lang="zh-CN" altLang="en-US" sz="900"/>
              <a:t>    }</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2968625"/>
          </a:xfrm>
        </p:spPr>
        <p:txBody>
          <a:bodyPr>
            <a:normAutofit lnSpcReduction="10000"/>
          </a:bodyPr>
          <a:p>
            <a:r>
              <a:rPr sz="900" b="1"/>
              <a:t>多个组件的过渡</a:t>
            </a:r>
            <a:r>
              <a:rPr lang="en-US" altLang="" sz="900" b="1"/>
              <a:t>:</a:t>
            </a:r>
            <a:endParaRPr lang="en-US" altLang="" sz="900" b="1"/>
          </a:p>
          <a:p>
            <a:endParaRPr lang="en-US" altLang="" sz="900" b="1"/>
          </a:p>
          <a:p>
            <a:endParaRPr sz="900" b="1"/>
          </a:p>
          <a:p>
            <a:r>
              <a:rPr lang="en-US" altLang="zh-CN" sz="900" b="0"/>
              <a:t>多个组件的过渡简单很多 - 我们不需要使用 key 特性。相反，我们只需要使用动态组件：</a:t>
            </a:r>
            <a:endParaRPr lang="en-US" altLang="zh-CN" sz="900" b="0"/>
          </a:p>
          <a:p>
            <a:endParaRPr lang="en-US" altLang="zh-CN" sz="900" b="0"/>
          </a:p>
          <a:p>
            <a:endParaRPr lang="en-US" altLang="zh-CN" sz="900" b="0"/>
          </a:p>
        </p:txBody>
      </p:sp>
      <p:sp>
        <p:nvSpPr>
          <p:cNvPr id="9" name="文本框 8"/>
          <p:cNvSpPr txBox="1"/>
          <p:nvPr/>
        </p:nvSpPr>
        <p:spPr>
          <a:xfrm>
            <a:off x="457200" y="1889760"/>
            <a:ext cx="2540000" cy="645160"/>
          </a:xfrm>
          <a:prstGeom prst="rect">
            <a:avLst/>
          </a:prstGeom>
          <a:noFill/>
          <a:ln>
            <a:solidFill>
              <a:srgbClr val="FF0000"/>
            </a:solidFill>
          </a:ln>
        </p:spPr>
        <p:txBody>
          <a:bodyPr wrap="square" rtlCol="0" anchor="t">
            <a:spAutoFit/>
          </a:bodyPr>
          <a:p>
            <a:r>
              <a:rPr lang="zh-CN" altLang="en-US" sz="900"/>
              <a:t>&lt;transition name="component-fade" mode="out-in"&gt;</a:t>
            </a:r>
            <a:endParaRPr lang="zh-CN" altLang="en-US" sz="900"/>
          </a:p>
          <a:p>
            <a:r>
              <a:rPr lang="zh-CN" altLang="en-US" sz="900"/>
              <a:t>  &lt;component v-bind:is="view"&gt;&lt;/component&gt;</a:t>
            </a:r>
            <a:endParaRPr lang="zh-CN" altLang="en-US" sz="900"/>
          </a:p>
          <a:p>
            <a:r>
              <a:rPr lang="zh-CN" altLang="en-US" sz="900"/>
              <a:t>&lt;/transition&gt;</a:t>
            </a:r>
            <a:endParaRPr lang="zh-CN" altLang="en-US" sz="900"/>
          </a:p>
        </p:txBody>
      </p:sp>
      <p:sp>
        <p:nvSpPr>
          <p:cNvPr id="10" name="文本框 9"/>
          <p:cNvSpPr txBox="1"/>
          <p:nvPr/>
        </p:nvSpPr>
        <p:spPr>
          <a:xfrm>
            <a:off x="3138805" y="1889760"/>
            <a:ext cx="2540000" cy="2030095"/>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'#transition-components-demo',</a:t>
            </a:r>
            <a:endParaRPr lang="zh-CN" altLang="en-US" sz="900"/>
          </a:p>
          <a:p>
            <a:r>
              <a:rPr lang="zh-CN" altLang="en-US" sz="900"/>
              <a:t>  data: {</a:t>
            </a:r>
            <a:endParaRPr lang="zh-CN" altLang="en-US" sz="900"/>
          </a:p>
          <a:p>
            <a:r>
              <a:rPr lang="zh-CN" altLang="en-US" sz="900"/>
              <a:t>    view: 'v-a'</a:t>
            </a:r>
            <a:endParaRPr lang="zh-CN" altLang="en-US" sz="900"/>
          </a:p>
          <a:p>
            <a:r>
              <a:rPr lang="zh-CN" altLang="en-US" sz="900"/>
              <a:t>  },</a:t>
            </a:r>
            <a:endParaRPr lang="zh-CN" altLang="en-US" sz="900"/>
          </a:p>
          <a:p>
            <a:r>
              <a:rPr lang="zh-CN" altLang="en-US" sz="900"/>
              <a:t>  components: {</a:t>
            </a:r>
            <a:endParaRPr lang="zh-CN" altLang="en-US" sz="900"/>
          </a:p>
          <a:p>
            <a:r>
              <a:rPr lang="zh-CN" altLang="en-US" sz="900"/>
              <a:t>    'v-a': {</a:t>
            </a:r>
            <a:endParaRPr lang="zh-CN" altLang="en-US" sz="900"/>
          </a:p>
          <a:p>
            <a:r>
              <a:rPr lang="zh-CN" altLang="en-US" sz="900"/>
              <a:t>      template: '&lt;div&gt;Component A&lt;/div&gt;'</a:t>
            </a:r>
            <a:endParaRPr lang="zh-CN" altLang="en-US" sz="900"/>
          </a:p>
          <a:p>
            <a:r>
              <a:rPr lang="zh-CN" altLang="en-US" sz="900"/>
              <a:t>    },</a:t>
            </a:r>
            <a:endParaRPr lang="zh-CN" altLang="en-US" sz="900"/>
          </a:p>
          <a:p>
            <a:r>
              <a:rPr lang="zh-CN" altLang="en-US" sz="900"/>
              <a:t>    'v-b': {</a:t>
            </a:r>
            <a:endParaRPr lang="zh-CN" altLang="en-US" sz="900"/>
          </a:p>
          <a:p>
            <a:r>
              <a:rPr lang="zh-CN" altLang="en-US" sz="900"/>
              <a:t>      template: '&lt;div&gt;Component B&lt;/div&gt;'</a:t>
            </a:r>
            <a:endParaRPr lang="zh-CN" altLang="en-US" sz="900"/>
          </a:p>
          <a:p>
            <a:r>
              <a:rPr lang="zh-CN" altLang="en-US" sz="900"/>
              <a:t>    }</a:t>
            </a:r>
            <a:endParaRPr lang="zh-CN" altLang="en-US" sz="900"/>
          </a:p>
          <a:p>
            <a:r>
              <a:rPr lang="zh-CN" altLang="en-US" sz="900"/>
              <a:t>  }</a:t>
            </a:r>
            <a:endParaRPr lang="zh-CN" altLang="en-US" sz="900"/>
          </a:p>
          <a:p>
            <a:r>
              <a:rPr lang="zh-CN" altLang="en-US" sz="900"/>
              <a:t>})</a:t>
            </a:r>
            <a:endParaRPr lang="zh-CN" altLang="en-US" sz="900"/>
          </a:p>
        </p:txBody>
      </p:sp>
      <p:sp>
        <p:nvSpPr>
          <p:cNvPr id="11" name="文本框 10"/>
          <p:cNvSpPr txBox="1"/>
          <p:nvPr/>
        </p:nvSpPr>
        <p:spPr>
          <a:xfrm>
            <a:off x="5868035" y="1889760"/>
            <a:ext cx="2540000" cy="1476375"/>
          </a:xfrm>
          <a:prstGeom prst="rect">
            <a:avLst/>
          </a:prstGeom>
          <a:noFill/>
          <a:ln>
            <a:solidFill>
              <a:srgbClr val="FF0000"/>
            </a:solidFill>
          </a:ln>
        </p:spPr>
        <p:txBody>
          <a:bodyPr wrap="square" rtlCol="0" anchor="t">
            <a:spAutoFit/>
          </a:bodyPr>
          <a:p>
            <a:r>
              <a:rPr lang="zh-CN" altLang="en-US" sz="900"/>
              <a:t>.component-fade-enter-active, .component-fade-leave-active {</a:t>
            </a:r>
            <a:endParaRPr lang="zh-CN" altLang="en-US" sz="900"/>
          </a:p>
          <a:p>
            <a:r>
              <a:rPr lang="zh-CN" altLang="en-US" sz="900"/>
              <a:t>  transition: opacity .3s ease;</a:t>
            </a:r>
            <a:endParaRPr lang="zh-CN" altLang="en-US" sz="900"/>
          </a:p>
          <a:p>
            <a:r>
              <a:rPr lang="zh-CN" altLang="en-US" sz="900"/>
              <a:t>}</a:t>
            </a:r>
            <a:endParaRPr lang="zh-CN" altLang="en-US" sz="900"/>
          </a:p>
          <a:p>
            <a:r>
              <a:rPr lang="zh-CN" altLang="en-US" sz="900"/>
              <a:t>.component-fade-enter, .component-fade-leave-to</a:t>
            </a:r>
            <a:endParaRPr lang="zh-CN" altLang="en-US" sz="900"/>
          </a:p>
          <a:p>
            <a:r>
              <a:rPr lang="zh-CN" altLang="en-US" sz="900"/>
              <a:t>/* .component-fade-leave-active for below version 2.1.8 */ {</a:t>
            </a:r>
            <a:endParaRPr lang="zh-CN" altLang="en-US" sz="900"/>
          </a:p>
          <a:p>
            <a:r>
              <a:rPr lang="zh-CN" altLang="en-US" sz="900"/>
              <a:t>  opacity: 0;</a:t>
            </a:r>
            <a:endParaRPr lang="zh-CN" altLang="en-US" sz="900"/>
          </a:p>
          <a:p>
            <a:r>
              <a:rPr lang="zh-CN" altLang="en-US" sz="900"/>
              <a:t>}</a:t>
            </a:r>
            <a:endParaRPr lang="zh-CN" altLang="en-US" sz="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2968625"/>
          </a:xfrm>
        </p:spPr>
        <p:txBody>
          <a:bodyPr>
            <a:normAutofit lnSpcReduction="10000"/>
          </a:bodyPr>
          <a:p>
            <a:r>
              <a:rPr lang="zh-CN" altLang="en-US" sz="900" b="1"/>
              <a:t>列表过渡：</a:t>
            </a:r>
            <a:endParaRPr lang="zh-CN" altLang="en-US" sz="900" b="1"/>
          </a:p>
          <a:p>
            <a:endParaRPr lang="zh-CN" altLang="en-US" sz="900" b="1"/>
          </a:p>
          <a:p>
            <a:r>
              <a:rPr lang="zh-CN" altLang="en-US" sz="900" b="0"/>
              <a:t>目前为止，关于过渡我们已经讲到：</a:t>
            </a:r>
            <a:endParaRPr lang="zh-CN" altLang="en-US" sz="900" b="0"/>
          </a:p>
          <a:p>
            <a:endParaRPr lang="zh-CN" altLang="en-US" sz="900" b="0"/>
          </a:p>
          <a:p>
            <a:pPr marL="171450" indent="-171450">
              <a:buFont typeface="Arial" panose="020B0604020202020204" pitchFamily="34" charset="0"/>
              <a:buChar char="•"/>
            </a:pPr>
            <a:r>
              <a:rPr lang="zh-CN" altLang="en-US" sz="900" b="0"/>
              <a:t>单个节点</a:t>
            </a:r>
            <a:endParaRPr lang="zh-CN" altLang="en-US" sz="900" b="0"/>
          </a:p>
          <a:p>
            <a:pPr marL="171450" indent="-171450">
              <a:buFont typeface="Arial" panose="020B0604020202020204" pitchFamily="34" charset="0"/>
              <a:buChar char="•"/>
            </a:pPr>
            <a:r>
              <a:rPr lang="zh-CN" altLang="en-US" sz="900" b="0"/>
              <a:t>同一时间渲染多个节点中的一个</a:t>
            </a:r>
            <a:endParaRPr lang="zh-CN" altLang="en-US" sz="900" b="0"/>
          </a:p>
          <a:p>
            <a:pPr marL="171450" indent="-171450">
              <a:buFont typeface="Arial" panose="020B0604020202020204" pitchFamily="34" charset="0"/>
              <a:buChar char="•"/>
            </a:pPr>
            <a:endParaRPr lang="zh-CN" altLang="en-US" sz="900" b="0"/>
          </a:p>
          <a:p>
            <a:pPr marL="0" indent="0">
              <a:buFont typeface="Arial" panose="020B0604020202020204" pitchFamily="34" charset="0"/>
              <a:buNone/>
            </a:pPr>
            <a:r>
              <a:rPr lang="zh-CN" altLang="en-US" sz="900" b="0"/>
              <a:t>那么怎么同时渲染整个列表，比如使用 v-for ？在这种场景中，使用 &lt;transition-group&gt; 组件。在我们深入例子之前，先了解关于这个组件的几个特点：</a:t>
            </a:r>
            <a:endParaRPr lang="zh-CN" altLang="en-US" sz="900" b="0"/>
          </a:p>
          <a:p>
            <a:pPr marL="0" indent="0">
              <a:buFont typeface="Arial" panose="020B0604020202020204" pitchFamily="34" charset="0"/>
              <a:buNone/>
            </a:pPr>
            <a:endParaRPr lang="zh-CN" altLang="en-US" sz="900" b="0"/>
          </a:p>
          <a:p>
            <a:pPr marL="228600" indent="-228600">
              <a:buFont typeface="Arial" panose="020B0604020202020204" pitchFamily="34" charset="0"/>
              <a:buAutoNum type="arabicPeriod"/>
            </a:pPr>
            <a:r>
              <a:rPr lang="zh-CN" altLang="en-US" sz="900" b="0"/>
              <a:t>不同于 &lt;transition&gt;，它会以一个真实元素呈现：默认为一个 &lt;span&gt;。你也可以通过 tag 特性更换为其他元素。</a:t>
            </a:r>
            <a:endParaRPr lang="zh-CN" altLang="en-US" sz="900" b="0"/>
          </a:p>
          <a:p>
            <a:pPr marL="228600" indent="-228600">
              <a:buFont typeface="Arial" panose="020B0604020202020204" pitchFamily="34" charset="0"/>
              <a:buAutoNum type="arabicPeriod"/>
            </a:pPr>
            <a:r>
              <a:rPr lang="zh-CN" altLang="en-US" sz="900" b="0"/>
              <a:t>过渡模式不可用，因为我们不再相互切换特有的元素。</a:t>
            </a:r>
            <a:endParaRPr lang="zh-CN" altLang="en-US" sz="900" b="0"/>
          </a:p>
          <a:p>
            <a:pPr marL="228600" indent="-228600">
              <a:buFont typeface="Arial" panose="020B0604020202020204" pitchFamily="34" charset="0"/>
              <a:buAutoNum type="arabicPeriod"/>
            </a:pPr>
            <a:r>
              <a:rPr lang="zh-CN" altLang="en-US" sz="900" b="0"/>
              <a:t>内部元素 总是需要 提供唯一的 key 属性值。</a:t>
            </a:r>
            <a:endParaRPr lang="zh-CN" altLang="en-US" sz="900" b="0"/>
          </a:p>
          <a:p>
            <a:pPr marL="228600" indent="-228600">
              <a:buFont typeface="Arial" panose="020B0604020202020204" pitchFamily="34" charset="0"/>
              <a:buAutoNum type="arabicPeriod"/>
            </a:pPr>
            <a:endParaRPr lang="zh-CN" altLang="en-US" sz="900"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2968625"/>
          </a:xfrm>
        </p:spPr>
        <p:txBody>
          <a:bodyPr>
            <a:normAutofit lnSpcReduction="10000"/>
          </a:bodyPr>
          <a:p>
            <a:r>
              <a:rPr lang="zh-CN" altLang="en-US" sz="900" b="1"/>
              <a:t>列表的进入/离开过渡：</a:t>
            </a:r>
            <a:endParaRPr lang="zh-CN" altLang="en-US" sz="900" b="1"/>
          </a:p>
          <a:p>
            <a:endParaRPr lang="zh-CN" altLang="en-US" sz="900" b="1"/>
          </a:p>
          <a:p>
            <a:r>
              <a:rPr lang="zh-CN" altLang="en-US" sz="900" b="0"/>
              <a:t>现在让我们由一个简单的例子深入，进入和离开的过渡使用之前一样的 CSS 类名。</a:t>
            </a:r>
            <a:endParaRPr lang="zh-CN" altLang="en-US" sz="900" b="0"/>
          </a:p>
        </p:txBody>
      </p:sp>
      <p:sp>
        <p:nvSpPr>
          <p:cNvPr id="4" name="文本框 3"/>
          <p:cNvSpPr txBox="1"/>
          <p:nvPr/>
        </p:nvSpPr>
        <p:spPr>
          <a:xfrm>
            <a:off x="457200" y="1720215"/>
            <a:ext cx="2540000" cy="1614805"/>
          </a:xfrm>
          <a:prstGeom prst="rect">
            <a:avLst/>
          </a:prstGeom>
          <a:noFill/>
          <a:ln>
            <a:solidFill>
              <a:srgbClr val="FF0000"/>
            </a:solidFill>
          </a:ln>
        </p:spPr>
        <p:txBody>
          <a:bodyPr wrap="square" rtlCol="0" anchor="t">
            <a:spAutoFit/>
          </a:bodyPr>
          <a:p>
            <a:r>
              <a:rPr lang="zh-CN" altLang="en-US" sz="900"/>
              <a:t>&lt;div id="list-demo" class="demo"&gt;</a:t>
            </a:r>
            <a:endParaRPr lang="zh-CN" altLang="en-US" sz="900"/>
          </a:p>
          <a:p>
            <a:r>
              <a:rPr lang="zh-CN" altLang="en-US" sz="900"/>
              <a:t>  &lt;button v-on:click="add"&gt;Add&lt;/button&gt;</a:t>
            </a:r>
            <a:endParaRPr lang="zh-CN" altLang="en-US" sz="900"/>
          </a:p>
          <a:p>
            <a:r>
              <a:rPr lang="zh-CN" altLang="en-US" sz="900"/>
              <a:t>  &lt;button v-on:click="remove"&gt;Remove&lt;/button&gt;</a:t>
            </a:r>
            <a:endParaRPr lang="zh-CN" altLang="en-US" sz="900"/>
          </a:p>
          <a:p>
            <a:r>
              <a:rPr lang="zh-CN" altLang="en-US" sz="900"/>
              <a:t>  &lt;transition-group name="list" tag="p"&gt;</a:t>
            </a:r>
            <a:endParaRPr lang="zh-CN" altLang="en-US" sz="900"/>
          </a:p>
          <a:p>
            <a:r>
              <a:rPr lang="zh-CN" altLang="en-US" sz="900"/>
              <a:t>    &lt;span v-for="item in items" v-bind:key="item" class="list-item"&gt;</a:t>
            </a:r>
            <a:endParaRPr lang="zh-CN" altLang="en-US" sz="900"/>
          </a:p>
          <a:p>
            <a:r>
              <a:rPr lang="zh-CN" altLang="en-US" sz="900"/>
              <a:t>      {{ item }}</a:t>
            </a:r>
            <a:endParaRPr lang="zh-CN" altLang="en-US" sz="900"/>
          </a:p>
          <a:p>
            <a:r>
              <a:rPr lang="zh-CN" altLang="en-US" sz="900"/>
              <a:t>    &lt;/span&gt;</a:t>
            </a:r>
            <a:endParaRPr lang="zh-CN" altLang="en-US" sz="900"/>
          </a:p>
          <a:p>
            <a:r>
              <a:rPr lang="zh-CN" altLang="en-US" sz="900"/>
              <a:t>  &lt;/transition-group&gt;</a:t>
            </a:r>
            <a:endParaRPr lang="zh-CN" altLang="en-US" sz="900"/>
          </a:p>
          <a:p>
            <a:r>
              <a:rPr lang="zh-CN" altLang="en-US" sz="900"/>
              <a:t>&lt;/div&gt;</a:t>
            </a:r>
            <a:endParaRPr lang="zh-CN" altLang="en-US" sz="900"/>
          </a:p>
        </p:txBody>
      </p:sp>
      <p:sp>
        <p:nvSpPr>
          <p:cNvPr id="5" name="文本框 4"/>
          <p:cNvSpPr txBox="1"/>
          <p:nvPr/>
        </p:nvSpPr>
        <p:spPr>
          <a:xfrm>
            <a:off x="3110865" y="1720215"/>
            <a:ext cx="2540000" cy="2861310"/>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'#list-demo',</a:t>
            </a:r>
            <a:endParaRPr lang="zh-CN" altLang="en-US" sz="900"/>
          </a:p>
          <a:p>
            <a:r>
              <a:rPr lang="zh-CN" altLang="en-US" sz="900"/>
              <a:t>  data: {</a:t>
            </a:r>
            <a:endParaRPr lang="zh-CN" altLang="en-US" sz="900"/>
          </a:p>
          <a:p>
            <a:r>
              <a:rPr lang="zh-CN" altLang="en-US" sz="900"/>
              <a:t>    items: [1,2,3,4,5,6,7,8,9],</a:t>
            </a:r>
            <a:endParaRPr lang="zh-CN" altLang="en-US" sz="900"/>
          </a:p>
          <a:p>
            <a:r>
              <a:rPr lang="zh-CN" altLang="en-US" sz="900"/>
              <a:t>    nextNum: 10</a:t>
            </a:r>
            <a:endParaRPr lang="zh-CN" altLang="en-US" sz="900"/>
          </a:p>
          <a:p>
            <a:r>
              <a:rPr lang="zh-CN" altLang="en-US" sz="900"/>
              <a:t>  },</a:t>
            </a:r>
            <a:endParaRPr lang="zh-CN" altLang="en-US" sz="900"/>
          </a:p>
          <a:p>
            <a:r>
              <a:rPr lang="zh-CN" altLang="en-US" sz="900"/>
              <a:t>  methods: {</a:t>
            </a:r>
            <a:endParaRPr lang="zh-CN" altLang="en-US" sz="900"/>
          </a:p>
          <a:p>
            <a:r>
              <a:rPr lang="zh-CN" altLang="en-US" sz="900"/>
              <a:t>    randomIndex: function () {</a:t>
            </a:r>
            <a:endParaRPr lang="zh-CN" altLang="en-US" sz="900"/>
          </a:p>
          <a:p>
            <a:r>
              <a:rPr lang="zh-CN" altLang="en-US" sz="900"/>
              <a:t>      return Math.floor(Math.random() * this.items.length)</a:t>
            </a:r>
            <a:endParaRPr lang="zh-CN" altLang="en-US" sz="900"/>
          </a:p>
          <a:p>
            <a:r>
              <a:rPr lang="zh-CN" altLang="en-US" sz="900"/>
              <a:t>    },</a:t>
            </a:r>
            <a:endParaRPr lang="zh-CN" altLang="en-US" sz="900"/>
          </a:p>
          <a:p>
            <a:r>
              <a:rPr lang="zh-CN" altLang="en-US" sz="900"/>
              <a:t>    add: function () {</a:t>
            </a:r>
            <a:endParaRPr lang="zh-CN" altLang="en-US" sz="900"/>
          </a:p>
          <a:p>
            <a:r>
              <a:rPr lang="zh-CN" altLang="en-US" sz="900"/>
              <a:t>      this.items.splice(this.randomIndex(), 0, this.nextNum++)</a:t>
            </a:r>
            <a:endParaRPr lang="zh-CN" altLang="en-US" sz="900"/>
          </a:p>
          <a:p>
            <a:r>
              <a:rPr lang="zh-CN" altLang="en-US" sz="900"/>
              <a:t>    },</a:t>
            </a:r>
            <a:endParaRPr lang="zh-CN" altLang="en-US" sz="900"/>
          </a:p>
          <a:p>
            <a:r>
              <a:rPr lang="zh-CN" altLang="en-US" sz="900"/>
              <a:t>    remove: function () {</a:t>
            </a:r>
            <a:endParaRPr lang="zh-CN" altLang="en-US" sz="900"/>
          </a:p>
          <a:p>
            <a:r>
              <a:rPr lang="zh-CN" altLang="en-US" sz="900"/>
              <a:t>      this.items.splice(this.randomIndex(), 1)</a:t>
            </a:r>
            <a:endParaRPr lang="zh-CN" altLang="en-US" sz="900"/>
          </a:p>
          <a:p>
            <a:r>
              <a:rPr lang="zh-CN" altLang="en-US" sz="900"/>
              <a:t>    },</a:t>
            </a:r>
            <a:endParaRPr lang="zh-CN" altLang="en-US" sz="900"/>
          </a:p>
          <a:p>
            <a:r>
              <a:rPr lang="zh-CN" altLang="en-US" sz="900"/>
              <a:t>  }</a:t>
            </a:r>
            <a:endParaRPr lang="zh-CN" altLang="en-US" sz="900"/>
          </a:p>
          <a:p>
            <a:r>
              <a:rPr lang="zh-CN" altLang="en-US" sz="900"/>
              <a:t>})</a:t>
            </a:r>
            <a:endParaRPr lang="zh-CN" altLang="en-US" sz="900"/>
          </a:p>
        </p:txBody>
      </p:sp>
      <p:sp>
        <p:nvSpPr>
          <p:cNvPr id="6" name="文本框 5"/>
          <p:cNvSpPr txBox="1"/>
          <p:nvPr/>
        </p:nvSpPr>
        <p:spPr>
          <a:xfrm>
            <a:off x="5875020" y="1695450"/>
            <a:ext cx="2540000" cy="1753235"/>
          </a:xfrm>
          <a:prstGeom prst="rect">
            <a:avLst/>
          </a:prstGeom>
          <a:noFill/>
          <a:ln>
            <a:solidFill>
              <a:srgbClr val="FF0000"/>
            </a:solidFill>
          </a:ln>
        </p:spPr>
        <p:txBody>
          <a:bodyPr wrap="square" rtlCol="0" anchor="t">
            <a:spAutoFit/>
          </a:bodyPr>
          <a:p>
            <a:r>
              <a:rPr lang="zh-CN" altLang="en-US" sz="900"/>
              <a:t>.list-item {</a:t>
            </a:r>
            <a:endParaRPr lang="zh-CN" altLang="en-US" sz="900"/>
          </a:p>
          <a:p>
            <a:r>
              <a:rPr lang="zh-CN" altLang="en-US" sz="900"/>
              <a:t>  display: inline-block;</a:t>
            </a:r>
            <a:endParaRPr lang="zh-CN" altLang="en-US" sz="900"/>
          </a:p>
          <a:p>
            <a:r>
              <a:rPr lang="zh-CN" altLang="en-US" sz="900"/>
              <a:t>  margin-right: 10px;</a:t>
            </a:r>
            <a:endParaRPr lang="zh-CN" altLang="en-US" sz="900"/>
          </a:p>
          <a:p>
            <a:r>
              <a:rPr lang="zh-CN" altLang="en-US" sz="900"/>
              <a:t>}</a:t>
            </a:r>
            <a:endParaRPr lang="zh-CN" altLang="en-US" sz="900"/>
          </a:p>
          <a:p>
            <a:r>
              <a:rPr lang="zh-CN" altLang="en-US" sz="900"/>
              <a:t>.list-enter-active, .list-leave-active {</a:t>
            </a:r>
            <a:endParaRPr lang="zh-CN" altLang="en-US" sz="900"/>
          </a:p>
          <a:p>
            <a:r>
              <a:rPr lang="zh-CN" altLang="en-US" sz="900"/>
              <a:t>  transition: all 1s;</a:t>
            </a:r>
            <a:endParaRPr lang="zh-CN" altLang="en-US" sz="900"/>
          </a:p>
          <a:p>
            <a:r>
              <a:rPr lang="zh-CN" altLang="en-US" sz="900"/>
              <a:t>}</a:t>
            </a:r>
            <a:endParaRPr lang="zh-CN" altLang="en-US" sz="900"/>
          </a:p>
          <a:p>
            <a:r>
              <a:rPr lang="zh-CN" altLang="en-US" sz="900"/>
              <a:t>.list-enter, .list-leave-to</a:t>
            </a:r>
            <a:endParaRPr lang="zh-CN" altLang="en-US" sz="900"/>
          </a:p>
          <a:p>
            <a:r>
              <a:rPr lang="zh-CN" altLang="en-US" sz="900"/>
              <a:t>/* .list-leave-active for below version 2.1.8 */ {</a:t>
            </a:r>
            <a:endParaRPr lang="zh-CN" altLang="en-US" sz="900"/>
          </a:p>
          <a:p>
            <a:r>
              <a:rPr lang="zh-CN" altLang="en-US" sz="900"/>
              <a:t>  opacity: 0;</a:t>
            </a:r>
            <a:endParaRPr lang="zh-CN" altLang="en-US" sz="900"/>
          </a:p>
          <a:p>
            <a:r>
              <a:rPr lang="zh-CN" altLang="en-US" sz="900"/>
              <a:t>  transform: translateY(30px);</a:t>
            </a:r>
            <a:endParaRPr lang="zh-CN" altLang="en-US" sz="900"/>
          </a:p>
          <a:p>
            <a:r>
              <a:rPr lang="zh-CN" altLang="en-US" sz="900"/>
              <a:t>}</a:t>
            </a:r>
            <a:endParaRPr lang="zh-CN" altLang="en-US"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28560" y="2074680"/>
            <a:ext cx="7885800" cy="99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sz="2000" spc="-1">
                <a:solidFill>
                  <a:srgbClr val="000000"/>
                </a:solidFill>
                <a:latin typeface="微软雅黑" panose="020B0503020204020204" charset="-122"/>
                <a:ea typeface="微软雅黑" panose="020B0503020204020204" charset="-122"/>
                <a:sym typeface="+mn-ea"/>
              </a:rPr>
              <a:t>可复用性 &amp; 组合</a:t>
            </a:r>
            <a:endParaRPr sz="2000" spc="-1">
              <a:solidFill>
                <a:srgbClr val="00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p:txBody>
          <a:bodyPr/>
          <a:p>
            <a:r>
              <a:rPr lang="zh-CN" altLang="en-US" sz="900" b="1"/>
              <a:t>混入：</a:t>
            </a:r>
            <a:endParaRPr lang="zh-CN" altLang="en-US" sz="900" b="1"/>
          </a:p>
          <a:p>
            <a:endParaRPr lang="zh-CN" altLang="en-US" sz="900" b="1"/>
          </a:p>
          <a:p>
            <a:r>
              <a:rPr lang="zh-CN" altLang="en-US" sz="900" b="0"/>
              <a:t>混入 (mixins) 是一种分发 Vue 组件中可复用功能的非常灵活的方式。混入对象可以包含任意组件选项。当组件使用混入对象时，所有混入对象的选项将被混入该组件本身的选项。</a:t>
            </a:r>
            <a:endParaRPr lang="zh-CN" altLang="en-US" sz="900" b="0"/>
          </a:p>
          <a:p>
            <a:endParaRPr lang="zh-CN" altLang="en-US" sz="900" b="0"/>
          </a:p>
          <a:p>
            <a:endParaRPr lang="zh-CN" altLang="en-US" sz="900" b="0"/>
          </a:p>
        </p:txBody>
      </p:sp>
      <p:sp>
        <p:nvSpPr>
          <p:cNvPr id="4" name="文本框 3"/>
          <p:cNvSpPr txBox="1"/>
          <p:nvPr/>
        </p:nvSpPr>
        <p:spPr>
          <a:xfrm>
            <a:off x="457200" y="1799590"/>
            <a:ext cx="2540000" cy="2430145"/>
          </a:xfrm>
          <a:prstGeom prst="rect">
            <a:avLst/>
          </a:prstGeom>
          <a:noFill/>
          <a:ln>
            <a:solidFill>
              <a:srgbClr val="FF0000"/>
            </a:solidFill>
          </a:ln>
        </p:spPr>
        <p:txBody>
          <a:bodyPr wrap="square" rtlCol="0" anchor="t">
            <a:spAutoFit/>
          </a:bodyPr>
          <a:p>
            <a:r>
              <a:rPr lang="zh-CN" altLang="en-US" sz="800"/>
              <a:t>// 定义一个混入对象</a:t>
            </a:r>
            <a:endParaRPr lang="zh-CN" altLang="en-US" sz="800"/>
          </a:p>
          <a:p>
            <a:r>
              <a:rPr lang="zh-CN" altLang="en-US" sz="800"/>
              <a:t>var myMixin = {</a:t>
            </a:r>
            <a:endParaRPr lang="zh-CN" altLang="en-US" sz="800"/>
          </a:p>
          <a:p>
            <a:r>
              <a:rPr lang="zh-CN" altLang="en-US" sz="800"/>
              <a:t>  created: function () {</a:t>
            </a:r>
            <a:endParaRPr lang="zh-CN" altLang="en-US" sz="800"/>
          </a:p>
          <a:p>
            <a:r>
              <a:rPr lang="zh-CN" altLang="en-US" sz="800"/>
              <a:t>    this.hello()</a:t>
            </a:r>
            <a:endParaRPr lang="zh-CN" altLang="en-US" sz="800"/>
          </a:p>
          <a:p>
            <a:r>
              <a:rPr lang="zh-CN" altLang="en-US" sz="800"/>
              <a:t>  },</a:t>
            </a:r>
            <a:endParaRPr lang="zh-CN" altLang="en-US" sz="800"/>
          </a:p>
          <a:p>
            <a:r>
              <a:rPr lang="zh-CN" altLang="en-US" sz="800"/>
              <a:t>  methods: {</a:t>
            </a:r>
            <a:endParaRPr lang="zh-CN" altLang="en-US" sz="800"/>
          </a:p>
          <a:p>
            <a:r>
              <a:rPr lang="zh-CN" altLang="en-US" sz="800"/>
              <a:t>    hello: function () {</a:t>
            </a:r>
            <a:endParaRPr lang="zh-CN" altLang="en-US" sz="800"/>
          </a:p>
          <a:p>
            <a:r>
              <a:rPr lang="zh-CN" altLang="en-US" sz="800"/>
              <a:t>      console.log('hello from mixin!')</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 定义一个使用混入对象的组件</a:t>
            </a:r>
            <a:endParaRPr lang="zh-CN" altLang="en-US" sz="800"/>
          </a:p>
          <a:p>
            <a:r>
              <a:rPr lang="zh-CN" altLang="en-US" sz="800"/>
              <a:t>var Component = Vue.extend({</a:t>
            </a:r>
            <a:endParaRPr lang="zh-CN" altLang="en-US" sz="800"/>
          </a:p>
          <a:p>
            <a:r>
              <a:rPr lang="zh-CN" altLang="en-US" sz="800"/>
              <a:t>  mixins: [myMixin]</a:t>
            </a:r>
            <a:endParaRPr lang="zh-CN" altLang="en-US" sz="800"/>
          </a:p>
          <a:p>
            <a:r>
              <a:rPr lang="zh-CN" altLang="en-US" sz="800"/>
              <a:t>})</a:t>
            </a:r>
            <a:endParaRPr lang="zh-CN" altLang="en-US" sz="800"/>
          </a:p>
          <a:p>
            <a:endParaRPr lang="zh-CN" altLang="en-US" sz="800"/>
          </a:p>
          <a:p>
            <a:r>
              <a:rPr lang="zh-CN" altLang="en-US" sz="800"/>
              <a:t>var component = new Component() // =&gt; "hello from mixin!"</a:t>
            </a:r>
            <a:endParaRPr lang="zh-CN" altLang="en-US" sz="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lang="zh-CN" altLang="en-US" sz="900" b="1"/>
              <a:t>选项合并</a:t>
            </a:r>
            <a:r>
              <a:rPr lang="en-US" altLang="zh-CN" sz="900" b="1"/>
              <a:t>:</a:t>
            </a:r>
            <a:endParaRPr lang="en-US" altLang="zh-CN" sz="900" b="1"/>
          </a:p>
          <a:p>
            <a:endParaRPr lang="en-US" altLang="zh-CN" sz="900" b="1"/>
          </a:p>
          <a:p>
            <a:r>
              <a:rPr lang="zh-CN" altLang="en-US" sz="900" b="0"/>
              <a:t>当组件和混入对象含有同名选项时，这些选项将以恰当的方式混合。</a:t>
            </a:r>
            <a:endParaRPr lang="zh-CN" altLang="en-US" sz="900" b="0"/>
          </a:p>
          <a:p>
            <a:endParaRPr lang="zh-CN" altLang="en-US" sz="900" b="0"/>
          </a:p>
          <a:p>
            <a:r>
              <a:rPr lang="zh-CN" altLang="en-US" sz="900" b="0"/>
              <a:t>比如，数据对象在内部会进行浅合并 (一层属性深度)，在和组件的数据发生冲突时以组件数据优先。</a:t>
            </a:r>
            <a:endParaRPr lang="zh-CN" altLang="en-US" sz="900" b="1"/>
          </a:p>
          <a:p>
            <a:endParaRPr lang="zh-CN" altLang="en-US" sz="900" b="0"/>
          </a:p>
          <a:p>
            <a:endParaRPr lang="zh-CN" altLang="en-US" sz="900" b="0"/>
          </a:p>
        </p:txBody>
      </p:sp>
      <p:sp>
        <p:nvSpPr>
          <p:cNvPr id="4" name="文本框 3"/>
          <p:cNvSpPr txBox="1"/>
          <p:nvPr/>
        </p:nvSpPr>
        <p:spPr>
          <a:xfrm>
            <a:off x="4071620" y="1203325"/>
            <a:ext cx="2540000" cy="2799715"/>
          </a:xfrm>
          <a:prstGeom prst="rect">
            <a:avLst/>
          </a:prstGeom>
          <a:noFill/>
          <a:ln>
            <a:solidFill>
              <a:srgbClr val="FF0000"/>
            </a:solidFill>
          </a:ln>
        </p:spPr>
        <p:txBody>
          <a:bodyPr wrap="square" rtlCol="0" anchor="t">
            <a:spAutoFit/>
          </a:bodyPr>
          <a:p>
            <a:r>
              <a:rPr lang="zh-CN" altLang="en-US" sz="800"/>
              <a:t>var mixin = {</a:t>
            </a:r>
            <a:endParaRPr lang="zh-CN" altLang="en-US" sz="800"/>
          </a:p>
          <a:p>
            <a:r>
              <a:rPr lang="zh-CN" altLang="en-US" sz="800"/>
              <a:t>  data: function () {</a:t>
            </a:r>
            <a:endParaRPr lang="zh-CN" altLang="en-US" sz="800"/>
          </a:p>
          <a:p>
            <a:r>
              <a:rPr lang="zh-CN" altLang="en-US" sz="800"/>
              <a:t>    return {</a:t>
            </a:r>
            <a:endParaRPr lang="zh-CN" altLang="en-US" sz="800"/>
          </a:p>
          <a:p>
            <a:r>
              <a:rPr lang="zh-CN" altLang="en-US" sz="800"/>
              <a:t>      message: 'hello',</a:t>
            </a:r>
            <a:endParaRPr lang="zh-CN" altLang="en-US" sz="800"/>
          </a:p>
          <a:p>
            <a:r>
              <a:rPr lang="zh-CN" altLang="en-US" sz="800"/>
              <a:t>      foo: 'abc'</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new Vue({</a:t>
            </a:r>
            <a:endParaRPr lang="zh-CN" altLang="en-US" sz="800"/>
          </a:p>
          <a:p>
            <a:r>
              <a:rPr lang="zh-CN" altLang="en-US" sz="800"/>
              <a:t>  mixins: [mixin],</a:t>
            </a:r>
            <a:endParaRPr lang="zh-CN" altLang="en-US" sz="800"/>
          </a:p>
          <a:p>
            <a:r>
              <a:rPr lang="zh-CN" altLang="en-US" sz="800"/>
              <a:t>  data: function () {</a:t>
            </a:r>
            <a:endParaRPr lang="zh-CN" altLang="en-US" sz="800"/>
          </a:p>
          <a:p>
            <a:r>
              <a:rPr lang="zh-CN" altLang="en-US" sz="800"/>
              <a:t>    return {</a:t>
            </a:r>
            <a:endParaRPr lang="zh-CN" altLang="en-US" sz="800"/>
          </a:p>
          <a:p>
            <a:r>
              <a:rPr lang="zh-CN" altLang="en-US" sz="800"/>
              <a:t>      message: 'goodbye',</a:t>
            </a:r>
            <a:endParaRPr lang="zh-CN" altLang="en-US" sz="800"/>
          </a:p>
          <a:p>
            <a:r>
              <a:rPr lang="zh-CN" altLang="en-US" sz="800"/>
              <a:t>      bar: 'def'</a:t>
            </a:r>
            <a:endParaRPr lang="zh-CN" altLang="en-US" sz="800"/>
          </a:p>
          <a:p>
            <a:r>
              <a:rPr lang="zh-CN" altLang="en-US" sz="800"/>
              <a:t>    }</a:t>
            </a:r>
            <a:endParaRPr lang="zh-CN" altLang="en-US" sz="800"/>
          </a:p>
          <a:p>
            <a:r>
              <a:rPr lang="zh-CN" altLang="en-US" sz="800"/>
              <a:t>  },</a:t>
            </a:r>
            <a:endParaRPr lang="zh-CN" altLang="en-US" sz="800"/>
          </a:p>
          <a:p>
            <a:r>
              <a:rPr lang="zh-CN" altLang="en-US" sz="800"/>
              <a:t>  created: function () {</a:t>
            </a:r>
            <a:endParaRPr lang="zh-CN" altLang="en-US" sz="800"/>
          </a:p>
          <a:p>
            <a:r>
              <a:rPr lang="zh-CN" altLang="en-US" sz="800"/>
              <a:t>    console.log(this.$data)</a:t>
            </a:r>
            <a:endParaRPr lang="zh-CN" altLang="en-US" sz="800"/>
          </a:p>
          <a:p>
            <a:r>
              <a:rPr lang="zh-CN" altLang="en-US" sz="800"/>
              <a:t>    // =&gt; { message: "goodbye", foo: "abc", bar: "def"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lang="zh-CN" altLang="en-US" sz="900" b="1"/>
              <a:t>选项合并</a:t>
            </a:r>
            <a:r>
              <a:rPr lang="en-US" altLang="zh-CN" sz="900" b="1"/>
              <a:t>:</a:t>
            </a:r>
            <a:endParaRPr lang="en-US" altLang="zh-CN" sz="900" b="1"/>
          </a:p>
          <a:p>
            <a:endParaRPr lang="en-US" altLang="zh-CN" sz="900" b="1"/>
          </a:p>
          <a:p>
            <a:r>
              <a:rPr lang="zh-CN" altLang="en-US" sz="900" b="0"/>
              <a:t>同名钩子函数将混合为一个数组，因此都将被调用。另外，混入对象的钩子将在组件自身钩子之前调用。</a:t>
            </a:r>
            <a:endParaRPr lang="zh-CN" altLang="en-US" sz="900" b="0"/>
          </a:p>
          <a:p>
            <a:endParaRPr lang="zh-CN" altLang="en-US" sz="900" b="0"/>
          </a:p>
          <a:p>
            <a:endParaRPr lang="zh-CN" altLang="en-US" sz="900" b="0"/>
          </a:p>
        </p:txBody>
      </p:sp>
      <p:sp>
        <p:nvSpPr>
          <p:cNvPr id="4" name="文本框 3"/>
          <p:cNvSpPr txBox="1"/>
          <p:nvPr/>
        </p:nvSpPr>
        <p:spPr>
          <a:xfrm>
            <a:off x="4071620" y="1203325"/>
            <a:ext cx="2540000" cy="1938020"/>
          </a:xfrm>
          <a:prstGeom prst="rect">
            <a:avLst/>
          </a:prstGeom>
          <a:noFill/>
          <a:ln>
            <a:solidFill>
              <a:srgbClr val="FF0000"/>
            </a:solidFill>
          </a:ln>
        </p:spPr>
        <p:txBody>
          <a:bodyPr wrap="square" rtlCol="0" anchor="t">
            <a:spAutoFit/>
          </a:bodyPr>
          <a:p>
            <a:r>
              <a:rPr lang="zh-CN" altLang="en-US" sz="800"/>
              <a:t>var mixin = {</a:t>
            </a:r>
            <a:endParaRPr lang="zh-CN" altLang="en-US" sz="800"/>
          </a:p>
          <a:p>
            <a:r>
              <a:rPr lang="zh-CN" altLang="en-US" sz="800"/>
              <a:t>  created: function () {</a:t>
            </a:r>
            <a:endParaRPr lang="zh-CN" altLang="en-US" sz="800"/>
          </a:p>
          <a:p>
            <a:r>
              <a:rPr lang="zh-CN" altLang="en-US" sz="800"/>
              <a:t>    console.log('混入对象的钩子被调用')</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new Vue({</a:t>
            </a:r>
            <a:endParaRPr lang="zh-CN" altLang="en-US" sz="800"/>
          </a:p>
          <a:p>
            <a:r>
              <a:rPr lang="zh-CN" altLang="en-US" sz="800"/>
              <a:t>  mixins: [mixin],</a:t>
            </a:r>
            <a:endParaRPr lang="zh-CN" altLang="en-US" sz="800"/>
          </a:p>
          <a:p>
            <a:r>
              <a:rPr lang="zh-CN" altLang="en-US" sz="800"/>
              <a:t>  created: function () {</a:t>
            </a:r>
            <a:endParaRPr lang="zh-CN" altLang="en-US" sz="800"/>
          </a:p>
          <a:p>
            <a:r>
              <a:rPr lang="zh-CN" altLang="en-US" sz="800"/>
              <a:t>    console.log('组件钩子被调用')</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 =&gt; "混入对象的钩子被调用"</a:t>
            </a:r>
            <a:endParaRPr lang="zh-CN" altLang="en-US" sz="800"/>
          </a:p>
          <a:p>
            <a:r>
              <a:rPr lang="zh-CN" altLang="en-US" sz="800"/>
              <a:t>// =&gt; "组件钩子被调用"</a:t>
            </a:r>
            <a:endParaRPr lang="zh-CN" altLang="en-US" sz="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lang="zh-CN" altLang="en-US" sz="900" b="1"/>
              <a:t>选项合并</a:t>
            </a:r>
            <a:r>
              <a:rPr lang="en-US" altLang="zh-CN" sz="900" b="1"/>
              <a:t>:</a:t>
            </a:r>
            <a:endParaRPr lang="en-US" altLang="zh-CN" sz="900" b="1"/>
          </a:p>
          <a:p>
            <a:endParaRPr lang="en-US" altLang="zh-CN" sz="900" b="1"/>
          </a:p>
          <a:p>
            <a:r>
              <a:rPr lang="zh-CN" altLang="en-US" sz="900" b="0"/>
              <a:t>值为对象的选项，例如 methods, components 和 directives，将被混合为同一个对象。两个对象键名冲突时，取组件对象的键值对。</a:t>
            </a:r>
            <a:endParaRPr lang="zh-CN" altLang="en-US" sz="900" b="0"/>
          </a:p>
          <a:p>
            <a:endParaRPr lang="zh-CN" altLang="en-US" sz="900" b="0"/>
          </a:p>
          <a:p>
            <a:r>
              <a:rPr lang="zh-CN" altLang="en-US" sz="900" b="0"/>
              <a:t>注意：Vue.extend() 也使用同样的策略进行合并。</a:t>
            </a:r>
            <a:endParaRPr lang="zh-CN" altLang="en-US" sz="900" b="0"/>
          </a:p>
        </p:txBody>
      </p:sp>
      <p:sp>
        <p:nvSpPr>
          <p:cNvPr id="4" name="文本框 3"/>
          <p:cNvSpPr txBox="1"/>
          <p:nvPr/>
        </p:nvSpPr>
        <p:spPr>
          <a:xfrm>
            <a:off x="4071620" y="1203325"/>
            <a:ext cx="2540000" cy="3291840"/>
          </a:xfrm>
          <a:prstGeom prst="rect">
            <a:avLst/>
          </a:prstGeom>
          <a:noFill/>
          <a:ln>
            <a:solidFill>
              <a:srgbClr val="FF0000"/>
            </a:solidFill>
          </a:ln>
        </p:spPr>
        <p:txBody>
          <a:bodyPr wrap="square" rtlCol="0" anchor="t">
            <a:spAutoFit/>
          </a:bodyPr>
          <a:p>
            <a:r>
              <a:rPr lang="zh-CN" altLang="en-US" sz="800"/>
              <a:t>var mixin = {</a:t>
            </a:r>
            <a:endParaRPr lang="zh-CN" altLang="en-US" sz="800"/>
          </a:p>
          <a:p>
            <a:r>
              <a:rPr lang="zh-CN" altLang="en-US" sz="800"/>
              <a:t>  methods: {</a:t>
            </a:r>
            <a:endParaRPr lang="zh-CN" altLang="en-US" sz="800"/>
          </a:p>
          <a:p>
            <a:r>
              <a:rPr lang="zh-CN" altLang="en-US" sz="800"/>
              <a:t>    foo: function () {</a:t>
            </a:r>
            <a:endParaRPr lang="zh-CN" altLang="en-US" sz="800"/>
          </a:p>
          <a:p>
            <a:r>
              <a:rPr lang="zh-CN" altLang="en-US" sz="800"/>
              <a:t>      console.log('foo')</a:t>
            </a:r>
            <a:endParaRPr lang="zh-CN" altLang="en-US" sz="800"/>
          </a:p>
          <a:p>
            <a:r>
              <a:rPr lang="zh-CN" altLang="en-US" sz="800"/>
              <a:t>    },</a:t>
            </a:r>
            <a:endParaRPr lang="zh-CN" altLang="en-US" sz="800"/>
          </a:p>
          <a:p>
            <a:r>
              <a:rPr lang="zh-CN" altLang="en-US" sz="800"/>
              <a:t>    conflicting: function () {</a:t>
            </a:r>
            <a:endParaRPr lang="zh-CN" altLang="en-US" sz="800"/>
          </a:p>
          <a:p>
            <a:r>
              <a:rPr lang="zh-CN" altLang="en-US" sz="800"/>
              <a:t>      console.log('from mixin')</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var vm = new Vue({</a:t>
            </a:r>
            <a:endParaRPr lang="zh-CN" altLang="en-US" sz="800"/>
          </a:p>
          <a:p>
            <a:r>
              <a:rPr lang="zh-CN" altLang="en-US" sz="800"/>
              <a:t>  mixins: [mixin],</a:t>
            </a:r>
            <a:endParaRPr lang="zh-CN" altLang="en-US" sz="800"/>
          </a:p>
          <a:p>
            <a:r>
              <a:rPr lang="zh-CN" altLang="en-US" sz="800"/>
              <a:t>  methods: {</a:t>
            </a:r>
            <a:endParaRPr lang="zh-CN" altLang="en-US" sz="800"/>
          </a:p>
          <a:p>
            <a:r>
              <a:rPr lang="zh-CN" altLang="en-US" sz="800"/>
              <a:t>    bar: function () {</a:t>
            </a:r>
            <a:endParaRPr lang="zh-CN" altLang="en-US" sz="800"/>
          </a:p>
          <a:p>
            <a:r>
              <a:rPr lang="zh-CN" altLang="en-US" sz="800"/>
              <a:t>      console.log('bar')</a:t>
            </a:r>
            <a:endParaRPr lang="zh-CN" altLang="en-US" sz="800"/>
          </a:p>
          <a:p>
            <a:r>
              <a:rPr lang="zh-CN" altLang="en-US" sz="800"/>
              <a:t>    },</a:t>
            </a:r>
            <a:endParaRPr lang="zh-CN" altLang="en-US" sz="800"/>
          </a:p>
          <a:p>
            <a:r>
              <a:rPr lang="zh-CN" altLang="en-US" sz="800"/>
              <a:t>    conflicting: function () {</a:t>
            </a:r>
            <a:endParaRPr lang="zh-CN" altLang="en-US" sz="800"/>
          </a:p>
          <a:p>
            <a:r>
              <a:rPr lang="zh-CN" altLang="en-US" sz="800"/>
              <a:t>      console.log('from self')</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vm.foo() // =&gt; "foo"</a:t>
            </a:r>
            <a:endParaRPr lang="zh-CN" altLang="en-US" sz="800"/>
          </a:p>
          <a:p>
            <a:r>
              <a:rPr lang="zh-CN" altLang="en-US" sz="800"/>
              <a:t>vm.bar() // =&gt; "bar"</a:t>
            </a:r>
            <a:endParaRPr lang="zh-CN" altLang="en-US" sz="800"/>
          </a:p>
          <a:p>
            <a:r>
              <a:rPr lang="zh-CN" altLang="en-US" sz="800"/>
              <a:t>vm.conflicting() // =&gt; "from self"</a:t>
            </a:r>
            <a:endParaRPr lang="zh-CN" altLang="en-US" sz="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全局混入</a:t>
            </a:r>
            <a:r>
              <a:rPr lang="en-US" altLang="" sz="900" b="1"/>
              <a:t>:</a:t>
            </a:r>
            <a:endParaRPr sz="900" b="1"/>
          </a:p>
          <a:p>
            <a:endParaRPr lang="en-US" altLang="zh-CN" sz="900" b="1"/>
          </a:p>
          <a:p>
            <a:r>
              <a:rPr lang="zh-CN" altLang="en-US" sz="900" b="0"/>
              <a:t>也可以全局注册混入对象。注意使用！ 一旦使用全局混入对象，将会影响到 所有 之后创建的 Vue 实例。使用恰当时，可以为自定义对象注入处理逻辑。</a:t>
            </a:r>
            <a:endParaRPr lang="zh-CN" altLang="en-US" sz="900" b="0"/>
          </a:p>
        </p:txBody>
      </p:sp>
      <p:sp>
        <p:nvSpPr>
          <p:cNvPr id="4" name="文本框 3"/>
          <p:cNvSpPr txBox="1"/>
          <p:nvPr/>
        </p:nvSpPr>
        <p:spPr>
          <a:xfrm>
            <a:off x="4071620" y="1203325"/>
            <a:ext cx="2540000" cy="1814830"/>
          </a:xfrm>
          <a:prstGeom prst="rect">
            <a:avLst/>
          </a:prstGeom>
          <a:noFill/>
          <a:ln>
            <a:solidFill>
              <a:srgbClr val="FF0000"/>
            </a:solidFill>
          </a:ln>
        </p:spPr>
        <p:txBody>
          <a:bodyPr wrap="square" rtlCol="0" anchor="t">
            <a:spAutoFit/>
          </a:bodyPr>
          <a:p>
            <a:r>
              <a:rPr lang="zh-CN" altLang="en-US" sz="800"/>
              <a:t>// 为自定义的选项 'myOption' 注入一个处理器。</a:t>
            </a:r>
            <a:endParaRPr lang="zh-CN" altLang="en-US" sz="800"/>
          </a:p>
          <a:p>
            <a:r>
              <a:rPr lang="zh-CN" altLang="en-US" sz="800"/>
              <a:t>Vue.mixin({</a:t>
            </a:r>
            <a:endParaRPr lang="zh-CN" altLang="en-US" sz="800"/>
          </a:p>
          <a:p>
            <a:r>
              <a:rPr lang="zh-CN" altLang="en-US" sz="800"/>
              <a:t>  created: function () {</a:t>
            </a:r>
            <a:endParaRPr lang="zh-CN" altLang="en-US" sz="800"/>
          </a:p>
          <a:p>
            <a:r>
              <a:rPr lang="zh-CN" altLang="en-US" sz="800"/>
              <a:t>    var myOption = this.$options.myOption</a:t>
            </a:r>
            <a:endParaRPr lang="zh-CN" altLang="en-US" sz="800"/>
          </a:p>
          <a:p>
            <a:r>
              <a:rPr lang="zh-CN" altLang="en-US" sz="800"/>
              <a:t>    if (myOption) {</a:t>
            </a:r>
            <a:endParaRPr lang="zh-CN" altLang="en-US" sz="800"/>
          </a:p>
          <a:p>
            <a:r>
              <a:rPr lang="zh-CN" altLang="en-US" sz="800"/>
              <a:t>      console.log(myOption)</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a:p>
            <a:endParaRPr lang="zh-CN" altLang="en-US" sz="800"/>
          </a:p>
          <a:p>
            <a:r>
              <a:rPr lang="zh-CN" altLang="en-US" sz="800"/>
              <a:t>new Vue({</a:t>
            </a:r>
            <a:endParaRPr lang="zh-CN" altLang="en-US" sz="800"/>
          </a:p>
          <a:p>
            <a:r>
              <a:rPr lang="zh-CN" altLang="en-US" sz="800"/>
              <a:t>  myOption: 'hello!'</a:t>
            </a:r>
            <a:endParaRPr lang="zh-CN" altLang="en-US" sz="800"/>
          </a:p>
          <a:p>
            <a:r>
              <a:rPr lang="zh-CN" altLang="en-US" sz="800"/>
              <a:t>})</a:t>
            </a:r>
            <a:endParaRPr lang="zh-CN" altLang="en-US" sz="800"/>
          </a:p>
          <a:p>
            <a:r>
              <a:rPr lang="zh-CN" altLang="en-US" sz="800"/>
              <a:t>// =&gt; "hello!"</a:t>
            </a:r>
            <a:endParaRPr lang="zh-CN" altLang="en-US" sz="800"/>
          </a:p>
        </p:txBody>
      </p:sp>
      <p:sp>
        <p:nvSpPr>
          <p:cNvPr id="5" name="文本框 4"/>
          <p:cNvSpPr txBox="1"/>
          <p:nvPr/>
        </p:nvSpPr>
        <p:spPr>
          <a:xfrm>
            <a:off x="457200" y="2073275"/>
            <a:ext cx="2540000" cy="783590"/>
          </a:xfrm>
          <a:prstGeom prst="rect">
            <a:avLst/>
          </a:prstGeom>
          <a:solidFill>
            <a:srgbClr val="FFC000"/>
          </a:solidFill>
        </p:spPr>
        <p:txBody>
          <a:bodyPr wrap="square" rtlCol="0" anchor="t">
            <a:spAutoFit/>
          </a:bodyPr>
          <a:p>
            <a:r>
              <a:rPr lang="zh-CN" altLang="en-US" sz="900">
                <a:solidFill>
                  <a:schemeClr val="bg1"/>
                </a:solidFill>
              </a:rPr>
              <a:t>谨慎使用全局混入对象，因为会影响到每个单独创建的 Vue 实例 (包括第三方模板)。大多数情况下，只应当应用于自定义选项，就像上面示例一样。也可以将其用作 Plugins 以避免产生重复应用</a:t>
            </a:r>
            <a:endParaRPr lang="zh-CN" altLang="en-US" sz="9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进入/离开 &amp; 列表过渡</a:t>
            </a:r>
            <a:endParaRPr lang="zh-CN" altLang="en-US"/>
          </a:p>
        </p:txBody>
      </p:sp>
      <p:sp>
        <p:nvSpPr>
          <p:cNvPr id="3" name="副标题 2"/>
          <p:cNvSpPr>
            <a:spLocks noGrp="1"/>
          </p:cNvSpPr>
          <p:nvPr>
            <p:ph type="subTitle"/>
          </p:nvPr>
        </p:nvSpPr>
        <p:spPr/>
        <p:txBody>
          <a:bodyPr/>
          <a:p>
            <a:r>
              <a:rPr lang="zh-CN" altLang="en-US"/>
              <a:t>概述</a:t>
            </a:r>
            <a:endParaRPr lang="zh-CN" altLang="en-US"/>
          </a:p>
          <a:p>
            <a:endParaRPr lang="zh-CN" altLang="en-US"/>
          </a:p>
          <a:p>
            <a:r>
              <a:rPr lang="zh-CN" altLang="en-US" sz="900"/>
              <a:t>Vue 在插入、更新或者移除 DOM 时，提供多种不同方式的应用过渡效果。</a:t>
            </a:r>
            <a:endParaRPr lang="zh-CN" altLang="en-US" sz="900"/>
          </a:p>
          <a:p>
            <a:r>
              <a:rPr lang="zh-CN" altLang="en-US" sz="900"/>
              <a:t>包括以下工具：</a:t>
            </a:r>
            <a:endParaRPr lang="zh-CN" altLang="en-US"/>
          </a:p>
          <a:p>
            <a:endParaRPr lang="zh-CN" altLang="en-US"/>
          </a:p>
          <a:p>
            <a:pPr marL="171450" indent="-171450">
              <a:buFont typeface="Arial" panose="020B0604020202020204" pitchFamily="34" charset="0"/>
              <a:buChar char="•"/>
            </a:pPr>
            <a:r>
              <a:rPr lang="zh-CN" altLang="en-US" sz="900"/>
              <a:t>在 CSS 过渡和动画中自动应用 class</a:t>
            </a:r>
            <a:endParaRPr lang="zh-CN" altLang="en-US" sz="900"/>
          </a:p>
          <a:p>
            <a:pPr marL="171450" indent="-171450">
              <a:buFont typeface="Arial" panose="020B0604020202020204" pitchFamily="34" charset="0"/>
              <a:buChar char="•"/>
            </a:pPr>
            <a:r>
              <a:rPr lang="zh-CN" altLang="en-US" sz="900"/>
              <a:t>可以配合使用第三方 CSS 动画库，如 Animate.css</a:t>
            </a:r>
            <a:endParaRPr lang="zh-CN" altLang="en-US" sz="900"/>
          </a:p>
          <a:p>
            <a:pPr marL="171450" indent="-171450">
              <a:buFont typeface="Arial" panose="020B0604020202020204" pitchFamily="34" charset="0"/>
              <a:buChar char="•"/>
            </a:pPr>
            <a:r>
              <a:rPr lang="zh-CN" altLang="en-US" sz="900"/>
              <a:t>在过渡钩子函数中使用 JavaScript 直接操作 DOM</a:t>
            </a:r>
            <a:endParaRPr lang="zh-CN" altLang="en-US" sz="900"/>
          </a:p>
          <a:p>
            <a:pPr marL="171450" indent="-171450">
              <a:buFont typeface="Arial" panose="020B0604020202020204" pitchFamily="34" charset="0"/>
              <a:buChar char="•"/>
            </a:pPr>
            <a:r>
              <a:rPr lang="zh-CN" altLang="en-US" sz="900"/>
              <a:t>可以配合使用第三方 JavaScript 动画库，如 Velocity.js</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自定义选项合并策略</a:t>
            </a:r>
            <a:r>
              <a:rPr lang="en-US" altLang="" sz="900" b="1"/>
              <a:t>:</a:t>
            </a:r>
            <a:endParaRPr sz="900" b="1"/>
          </a:p>
          <a:p>
            <a:endParaRPr lang="en-US" altLang="zh-CN" sz="900" b="1"/>
          </a:p>
          <a:p>
            <a:r>
              <a:rPr lang="zh-CN" altLang="en-US" sz="900" b="0"/>
              <a:t>自定义选项将使用默认策略，即简单地覆盖已有值。如果想让自定义选项以自定义逻辑合并，可以向 Vue.config.optionMergeStrategies 添加一个函数：</a:t>
            </a:r>
            <a:endParaRPr lang="zh-CN" altLang="en-US" sz="900" b="0"/>
          </a:p>
        </p:txBody>
      </p:sp>
      <p:sp>
        <p:nvSpPr>
          <p:cNvPr id="4" name="文本框 3"/>
          <p:cNvSpPr txBox="1"/>
          <p:nvPr/>
        </p:nvSpPr>
        <p:spPr>
          <a:xfrm>
            <a:off x="4071620" y="1203325"/>
            <a:ext cx="2540000" cy="583565"/>
          </a:xfrm>
          <a:prstGeom prst="rect">
            <a:avLst/>
          </a:prstGeom>
          <a:noFill/>
          <a:ln>
            <a:solidFill>
              <a:srgbClr val="FF0000"/>
            </a:solidFill>
          </a:ln>
        </p:spPr>
        <p:txBody>
          <a:bodyPr wrap="square" rtlCol="0" anchor="t">
            <a:spAutoFit/>
          </a:bodyPr>
          <a:p>
            <a:r>
              <a:rPr lang="zh-CN" altLang="en-US" sz="800"/>
              <a:t>Vue.config.optionMergeStrategies.myOption = function (toVal, fromVal) {</a:t>
            </a:r>
            <a:endParaRPr lang="zh-CN" altLang="en-US" sz="800"/>
          </a:p>
          <a:p>
            <a:r>
              <a:rPr lang="zh-CN" altLang="en-US" sz="800"/>
              <a:t>  // return mergedVal</a:t>
            </a:r>
            <a:endParaRPr lang="zh-CN" altLang="en-US" sz="800"/>
          </a:p>
          <a:p>
            <a:r>
              <a:rPr lang="zh-CN" altLang="en-US" sz="800"/>
              <a:t>}</a:t>
            </a:r>
            <a:endParaRPr lang="zh-CN" altLang="en-US"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自定义选项合并策略</a:t>
            </a:r>
            <a:r>
              <a:rPr lang="en-US" altLang="en-US" sz="900" b="1"/>
              <a:t>:</a:t>
            </a:r>
            <a:endParaRPr sz="900" b="1"/>
          </a:p>
          <a:p>
            <a:endParaRPr lang="en-US" altLang="zh-CN" sz="900" b="1"/>
          </a:p>
          <a:p>
            <a:r>
              <a:rPr lang="zh-CN" altLang="en-US" sz="900" b="0"/>
              <a:t>对于大多数对象选项，可以使用 methods 的合并策略：</a:t>
            </a:r>
            <a:endParaRPr lang="zh-CN" altLang="en-US" sz="900" b="0"/>
          </a:p>
        </p:txBody>
      </p:sp>
      <p:sp>
        <p:nvSpPr>
          <p:cNvPr id="4" name="文本框 3"/>
          <p:cNvSpPr txBox="1"/>
          <p:nvPr/>
        </p:nvSpPr>
        <p:spPr>
          <a:xfrm>
            <a:off x="4071620" y="1203325"/>
            <a:ext cx="2540000" cy="337185"/>
          </a:xfrm>
          <a:prstGeom prst="rect">
            <a:avLst/>
          </a:prstGeom>
          <a:noFill/>
          <a:ln>
            <a:solidFill>
              <a:srgbClr val="FF0000"/>
            </a:solidFill>
          </a:ln>
        </p:spPr>
        <p:txBody>
          <a:bodyPr wrap="square" rtlCol="0" anchor="t">
            <a:spAutoFit/>
          </a:bodyPr>
          <a:p>
            <a:r>
              <a:rPr lang="zh-CN" altLang="en-US" sz="800"/>
              <a:t>var strategies = Vue.config.optionMergeStrategies</a:t>
            </a:r>
            <a:endParaRPr lang="zh-CN" altLang="en-US" sz="800"/>
          </a:p>
          <a:p>
            <a:r>
              <a:rPr lang="zh-CN" altLang="en-US" sz="800"/>
              <a:t>strategies.myOption = strategies.methods</a:t>
            </a:r>
            <a:endParaRPr lang="zh-CN" altLang="en-US"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自定义选项合并策略</a:t>
            </a:r>
            <a:r>
              <a:rPr lang="en-US" altLang="en-US" sz="900" b="1"/>
              <a:t>:</a:t>
            </a:r>
            <a:endParaRPr sz="900" b="1"/>
          </a:p>
          <a:p>
            <a:endParaRPr lang="en-US" altLang="zh-CN" sz="900" b="1"/>
          </a:p>
          <a:p>
            <a:r>
              <a:rPr lang="zh-CN" altLang="en-US" sz="900" b="0"/>
              <a:t>更多高级的例子可以在 Vuex 的 1.x 混入策略里找到：</a:t>
            </a:r>
            <a:endParaRPr lang="zh-CN" altLang="en-US" sz="900" b="0"/>
          </a:p>
        </p:txBody>
      </p:sp>
      <p:sp>
        <p:nvSpPr>
          <p:cNvPr id="4" name="文本框 3"/>
          <p:cNvSpPr txBox="1"/>
          <p:nvPr/>
        </p:nvSpPr>
        <p:spPr>
          <a:xfrm>
            <a:off x="4071620" y="1203325"/>
            <a:ext cx="2540000" cy="1568450"/>
          </a:xfrm>
          <a:prstGeom prst="rect">
            <a:avLst/>
          </a:prstGeom>
          <a:noFill/>
          <a:ln>
            <a:solidFill>
              <a:srgbClr val="FF0000"/>
            </a:solidFill>
          </a:ln>
        </p:spPr>
        <p:txBody>
          <a:bodyPr wrap="square" rtlCol="0" anchor="t">
            <a:spAutoFit/>
          </a:bodyPr>
          <a:p>
            <a:r>
              <a:rPr lang="zh-CN" altLang="en-US" sz="800"/>
              <a:t>const merge = Vue.config.optionMergeStrategies.computed</a:t>
            </a:r>
            <a:endParaRPr lang="zh-CN" altLang="en-US" sz="800"/>
          </a:p>
          <a:p>
            <a:r>
              <a:rPr lang="zh-CN" altLang="en-US" sz="800"/>
              <a:t>Vue.config.optionMergeStrategies.vuex = function (toVal, fromVal) {</a:t>
            </a:r>
            <a:endParaRPr lang="zh-CN" altLang="en-US" sz="800"/>
          </a:p>
          <a:p>
            <a:r>
              <a:rPr lang="zh-CN" altLang="en-US" sz="800"/>
              <a:t>  if (!toVal) return fromVal</a:t>
            </a:r>
            <a:endParaRPr lang="zh-CN" altLang="en-US" sz="800"/>
          </a:p>
          <a:p>
            <a:r>
              <a:rPr lang="zh-CN" altLang="en-US" sz="800"/>
              <a:t>  if (!fromVal) return toVal</a:t>
            </a:r>
            <a:endParaRPr lang="zh-CN" altLang="en-US" sz="800"/>
          </a:p>
          <a:p>
            <a:r>
              <a:rPr lang="zh-CN" altLang="en-US" sz="800"/>
              <a:t>  return {</a:t>
            </a:r>
            <a:endParaRPr lang="zh-CN" altLang="en-US" sz="800"/>
          </a:p>
          <a:p>
            <a:r>
              <a:rPr lang="zh-CN" altLang="en-US" sz="800"/>
              <a:t>    getters: merge(toVal.getters, fromVal.getters),</a:t>
            </a:r>
            <a:endParaRPr lang="zh-CN" altLang="en-US" sz="800"/>
          </a:p>
          <a:p>
            <a:r>
              <a:rPr lang="zh-CN" altLang="en-US" sz="800"/>
              <a:t>    state: merge(toVal.state, fromVal.state),</a:t>
            </a:r>
            <a:endParaRPr lang="zh-CN" altLang="en-US" sz="800"/>
          </a:p>
          <a:p>
            <a:r>
              <a:rPr lang="zh-CN" altLang="en-US" sz="800"/>
              <a:t>    actions: merge(toVal.actions, fromVal.actions)</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自定义指令</a:t>
            </a:r>
            <a:r>
              <a:rPr lang="en-US" altLang="" sz="900" b="1"/>
              <a:t>:</a:t>
            </a:r>
            <a:endParaRPr lang="en-US" altLang="" sz="900" b="1"/>
          </a:p>
          <a:p>
            <a:endParaRPr lang="en-US" altLang="" sz="900" b="1"/>
          </a:p>
          <a:p>
            <a:endParaRPr lang="en-US" altLang="" sz="900" b="1"/>
          </a:p>
          <a:p>
            <a:r>
              <a:rPr lang="en-US" altLang="" sz="900" b="0"/>
              <a:t>除了核心功能默认内置的指令 (v-model 和 v-show)，Vue 也允许注册自定义指令。注意，在 Vue2.0 中，代码复用和抽象的主要形式是组件。然而，有的情况下，你仍然需要对普通 DOM 元素进行底层操作，这时候就会用到自定义指令。</a:t>
            </a:r>
            <a:endParaRPr lang="en-US" altLang="" sz="900" b="0"/>
          </a:p>
          <a:p>
            <a:endParaRPr lang="en-US" altLang="" sz="900" b="0"/>
          </a:p>
          <a:p>
            <a:endParaRPr lang="en-US" altLang="" sz="900" b="0"/>
          </a:p>
          <a:p>
            <a:r>
              <a:rPr lang="en-US" altLang="" sz="900" b="0"/>
              <a:t>当页面加载时，该元素将获得焦点 (注意：autofocus 在移动版 Safari 上不工作)。事实上，只要你在打开这个页面后还没点击过任何内容，这个输入框就应当还是处于聚焦状态。现在让我们用指令来实现这个功能：</a:t>
            </a:r>
            <a:endParaRPr lang="en-US" altLang="" sz="900" b="0"/>
          </a:p>
        </p:txBody>
      </p:sp>
      <p:sp>
        <p:nvSpPr>
          <p:cNvPr id="4" name="文本框 3"/>
          <p:cNvSpPr txBox="1"/>
          <p:nvPr/>
        </p:nvSpPr>
        <p:spPr>
          <a:xfrm>
            <a:off x="4071620" y="1203325"/>
            <a:ext cx="2540000" cy="1076325"/>
          </a:xfrm>
          <a:prstGeom prst="rect">
            <a:avLst/>
          </a:prstGeom>
          <a:noFill/>
          <a:ln>
            <a:solidFill>
              <a:srgbClr val="FF0000"/>
            </a:solidFill>
          </a:ln>
        </p:spPr>
        <p:txBody>
          <a:bodyPr wrap="square" rtlCol="0" anchor="t">
            <a:spAutoFit/>
          </a:bodyPr>
          <a:p>
            <a:r>
              <a:rPr lang="zh-CN" altLang="en-US" sz="800"/>
              <a:t>// 注册一个全局自定义指令 `v-focus`</a:t>
            </a:r>
            <a:endParaRPr lang="zh-CN" altLang="en-US" sz="800"/>
          </a:p>
          <a:p>
            <a:r>
              <a:rPr lang="zh-CN" altLang="en-US" sz="800"/>
              <a:t>Vue.directive('focus', {</a:t>
            </a:r>
            <a:endParaRPr lang="zh-CN" altLang="en-US" sz="800"/>
          </a:p>
          <a:p>
            <a:r>
              <a:rPr lang="zh-CN" altLang="en-US" sz="800"/>
              <a:t>  // 当被绑定的元素插入到 DOM 中时……</a:t>
            </a:r>
            <a:endParaRPr lang="zh-CN" altLang="en-US" sz="800"/>
          </a:p>
          <a:p>
            <a:r>
              <a:rPr lang="zh-CN" altLang="en-US" sz="800"/>
              <a:t>  inserted: function (el) {</a:t>
            </a:r>
            <a:endParaRPr lang="zh-CN" altLang="en-US" sz="800"/>
          </a:p>
          <a:p>
            <a:r>
              <a:rPr lang="zh-CN" altLang="en-US" sz="800"/>
              <a:t>    // 聚焦元素</a:t>
            </a:r>
            <a:endParaRPr lang="zh-CN" altLang="en-US" sz="800"/>
          </a:p>
          <a:p>
            <a:r>
              <a:rPr lang="zh-CN" altLang="en-US" sz="800"/>
              <a:t>    el.focus()</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自定义指令</a:t>
            </a:r>
            <a:r>
              <a:rPr lang="en-US" altLang="en-US" sz="900" b="1"/>
              <a:t>:</a:t>
            </a:r>
            <a:endParaRPr lang="en-US" altLang="en-US" sz="900" b="1"/>
          </a:p>
          <a:p>
            <a:endParaRPr lang="en-US" altLang="en-US" sz="900" b="1"/>
          </a:p>
          <a:p>
            <a:endParaRPr lang="en-US" altLang="en-US" sz="900" b="1"/>
          </a:p>
          <a:p>
            <a:r>
              <a:rPr lang="en-US" altLang="en-US" sz="900" b="0"/>
              <a:t>如果想注册局部指令，组件中也接受一个 directives 的选项：</a:t>
            </a:r>
            <a:endParaRPr lang="en-US" altLang="en-US" sz="900" b="0"/>
          </a:p>
        </p:txBody>
      </p:sp>
      <p:sp>
        <p:nvSpPr>
          <p:cNvPr id="4" name="文本框 3"/>
          <p:cNvSpPr txBox="1"/>
          <p:nvPr/>
        </p:nvSpPr>
        <p:spPr>
          <a:xfrm>
            <a:off x="4071620" y="1203325"/>
            <a:ext cx="2540000" cy="1076325"/>
          </a:xfrm>
          <a:prstGeom prst="rect">
            <a:avLst/>
          </a:prstGeom>
          <a:noFill/>
          <a:ln>
            <a:solidFill>
              <a:srgbClr val="FF0000"/>
            </a:solidFill>
          </a:ln>
        </p:spPr>
        <p:txBody>
          <a:bodyPr wrap="square" rtlCol="0" anchor="t">
            <a:spAutoFit/>
          </a:bodyPr>
          <a:p>
            <a:r>
              <a:rPr lang="zh-CN" altLang="en-US" sz="800"/>
              <a:t>directives: {</a:t>
            </a:r>
            <a:endParaRPr lang="zh-CN" altLang="en-US" sz="800"/>
          </a:p>
          <a:p>
            <a:r>
              <a:rPr lang="zh-CN" altLang="en-US" sz="800"/>
              <a:t>  focus: {</a:t>
            </a:r>
            <a:endParaRPr lang="zh-CN" altLang="en-US" sz="800"/>
          </a:p>
          <a:p>
            <a:r>
              <a:rPr lang="zh-CN" altLang="en-US" sz="800"/>
              <a:t>    // 指令的定义</a:t>
            </a:r>
            <a:endParaRPr lang="zh-CN" altLang="en-US" sz="800"/>
          </a:p>
          <a:p>
            <a:r>
              <a:rPr lang="zh-CN" altLang="en-US" sz="800"/>
              <a:t>    inserted: function (el) {</a:t>
            </a:r>
            <a:endParaRPr lang="zh-CN" altLang="en-US" sz="800"/>
          </a:p>
          <a:p>
            <a:r>
              <a:rPr lang="zh-CN" altLang="en-US" sz="800"/>
              <a:t>      el.focus()</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3175000" cy="2983230"/>
          </a:xfrm>
        </p:spPr>
        <p:txBody>
          <a:bodyPr/>
          <a:p>
            <a:r>
              <a:rPr sz="900" b="1"/>
              <a:t>自定义指令</a:t>
            </a:r>
            <a:r>
              <a:rPr lang="en-US" altLang="en-US" sz="900" b="1"/>
              <a:t>:</a:t>
            </a:r>
            <a:endParaRPr lang="en-US" altLang="en-US" sz="900" b="1"/>
          </a:p>
          <a:p>
            <a:endParaRPr lang="en-US" altLang="en-US" sz="900" b="1"/>
          </a:p>
          <a:p>
            <a:endParaRPr lang="en-US" altLang="en-US" sz="900" b="1"/>
          </a:p>
          <a:p>
            <a:r>
              <a:rPr lang="en-US" altLang="en-US" sz="900" b="0"/>
              <a:t>然后你可以在模板中任何元素上使用新的 v-focus 属性，如下</a:t>
            </a:r>
            <a:endParaRPr lang="en-US" altLang="en-US" sz="900" b="0"/>
          </a:p>
        </p:txBody>
      </p:sp>
      <p:sp>
        <p:nvSpPr>
          <p:cNvPr id="4" name="文本框 3"/>
          <p:cNvSpPr txBox="1"/>
          <p:nvPr/>
        </p:nvSpPr>
        <p:spPr>
          <a:xfrm>
            <a:off x="4071620" y="1203325"/>
            <a:ext cx="2540000" cy="213995"/>
          </a:xfrm>
          <a:prstGeom prst="rect">
            <a:avLst/>
          </a:prstGeom>
          <a:noFill/>
          <a:ln>
            <a:solidFill>
              <a:srgbClr val="FF0000"/>
            </a:solidFill>
          </a:ln>
        </p:spPr>
        <p:txBody>
          <a:bodyPr wrap="square" rtlCol="0" anchor="t">
            <a:spAutoFit/>
          </a:bodyPr>
          <a:p>
            <a:r>
              <a:rPr lang="zh-CN" altLang="en-US" sz="800"/>
              <a:t>&lt;input v-focus&gt;</a:t>
            </a:r>
            <a:endParaRPr lang="zh-CN" altLang="en-US" sz="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8284845" cy="2983230"/>
          </a:xfrm>
        </p:spPr>
        <p:txBody>
          <a:bodyPr/>
          <a:p>
            <a:r>
              <a:rPr sz="900" b="1"/>
              <a:t>钩子函数</a:t>
            </a:r>
            <a:r>
              <a:rPr lang="en-US" altLang="en-US" sz="900" b="1"/>
              <a:t>:</a:t>
            </a:r>
            <a:endParaRPr lang="en-US" altLang="en-US" sz="900" b="1"/>
          </a:p>
          <a:p>
            <a:endParaRPr lang="en-US" altLang="en-US" sz="900" b="1"/>
          </a:p>
          <a:p>
            <a:endParaRPr lang="en-US" altLang="en-US" sz="900" b="1"/>
          </a:p>
          <a:p>
            <a:r>
              <a:rPr lang="en-US" altLang="en-US" sz="900" b="0"/>
              <a:t>一个指令定义对象可以提供如下几个钩子函数 (均为可选)：</a:t>
            </a:r>
            <a:endParaRPr lang="en-US" altLang="en-US" sz="900" b="0"/>
          </a:p>
          <a:p>
            <a:endParaRPr lang="en-US" altLang="en-US" sz="900" b="0"/>
          </a:p>
          <a:p>
            <a:pPr marL="228600" indent="-228600">
              <a:buFont typeface="Arial" panose="020B0604020202020204" pitchFamily="34" charset="0"/>
              <a:buChar char="•"/>
            </a:pPr>
            <a:r>
              <a:rPr lang="en-US" altLang="en-US" sz="900" b="0"/>
              <a:t>bind：只调用一次，指令第一次绑定到元素时调用。在这里可以进行一次性的初始化设置。</a:t>
            </a:r>
            <a:endParaRPr lang="en-US" altLang="en-US" sz="900" b="0"/>
          </a:p>
          <a:p>
            <a:pPr marL="228600" indent="-228600">
              <a:buFont typeface="Arial" panose="020B0604020202020204" pitchFamily="34" charset="0"/>
              <a:buChar char="•"/>
            </a:pPr>
            <a:endParaRPr lang="en-US" altLang="en-US" sz="900" b="0"/>
          </a:p>
          <a:p>
            <a:pPr marL="228600" indent="-228600">
              <a:buFont typeface="Arial" panose="020B0604020202020204" pitchFamily="34" charset="0"/>
              <a:buChar char="•"/>
            </a:pPr>
            <a:r>
              <a:rPr lang="en-US" altLang="en-US" sz="900" b="0"/>
              <a:t>inserted：被绑定元素插入父节点时调用 (仅保证父节点存在，但不一定已被插入文档中)。</a:t>
            </a:r>
            <a:endParaRPr lang="en-US" altLang="en-US" sz="900" b="0"/>
          </a:p>
          <a:p>
            <a:pPr marL="228600" indent="-228600">
              <a:buFont typeface="Arial" panose="020B0604020202020204" pitchFamily="34" charset="0"/>
              <a:buChar char="•"/>
            </a:pPr>
            <a:endParaRPr lang="en-US" altLang="en-US" sz="900" b="0"/>
          </a:p>
          <a:p>
            <a:pPr marL="228600" indent="-228600">
              <a:buFont typeface="Arial" panose="020B0604020202020204" pitchFamily="34" charset="0"/>
              <a:buChar char="•"/>
            </a:pPr>
            <a:r>
              <a:rPr lang="en-US" altLang="en-US" sz="900" b="0"/>
              <a:t>update：所在组件的 VNode 更新时调用，但是可能发生在其子 VNode 更新之前。指令的值可能发生了改变，也可能没有。但是你可以通过比较更新前后的值来忽略不必要的模板更新 (详细的钩子函数参数见下)。</a:t>
            </a:r>
            <a:endParaRPr lang="en-US" altLang="en-US" sz="900" b="0"/>
          </a:p>
          <a:p>
            <a:pPr marL="228600" indent="-228600">
              <a:buFont typeface="Arial" panose="020B0604020202020204" pitchFamily="34" charset="0"/>
              <a:buChar char="•"/>
            </a:pPr>
            <a:endParaRPr lang="en-US" altLang="en-US" sz="900" b="0"/>
          </a:p>
          <a:p>
            <a:pPr marL="228600" indent="-228600">
              <a:buFont typeface="Arial" panose="020B0604020202020204" pitchFamily="34" charset="0"/>
              <a:buChar char="•"/>
            </a:pPr>
            <a:r>
              <a:rPr lang="en-US" altLang="en-US" sz="900" b="0"/>
              <a:t>componentUpdated：指令所在组件的 VNode 及其子 VNode 全部更新后调用。</a:t>
            </a:r>
            <a:endParaRPr lang="en-US" altLang="en-US" sz="900" b="0"/>
          </a:p>
          <a:p>
            <a:pPr marL="228600" indent="-228600">
              <a:buFont typeface="Arial" panose="020B0604020202020204" pitchFamily="34" charset="0"/>
              <a:buChar char="•"/>
            </a:pPr>
            <a:endParaRPr lang="en-US" altLang="en-US" sz="900" b="0"/>
          </a:p>
          <a:p>
            <a:pPr marL="228600" indent="-228600">
              <a:buFont typeface="Arial" panose="020B0604020202020204" pitchFamily="34" charset="0"/>
              <a:buChar char="•"/>
            </a:pPr>
            <a:r>
              <a:rPr lang="en-US" altLang="en-US" sz="900" b="0"/>
              <a:t>unbind：只调用一次，指令与元素解绑时调用。</a:t>
            </a:r>
            <a:endParaRPr lang="en-US" altLang="en-US" sz="900" b="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8229600" cy="2983230"/>
          </a:xfrm>
        </p:spPr>
        <p:txBody>
          <a:bodyPr>
            <a:normAutofit/>
          </a:bodyPr>
          <a:p>
            <a:r>
              <a:rPr sz="900" b="1"/>
              <a:t>钩子函数参数</a:t>
            </a:r>
            <a:r>
              <a:rPr lang="en-US" altLang="en-US" sz="900" b="1"/>
              <a:t>:</a:t>
            </a:r>
            <a:endParaRPr lang="en-US" altLang="en-US" sz="900" b="1"/>
          </a:p>
          <a:p>
            <a:endParaRPr lang="en-US" altLang="en-US" sz="900" b="1"/>
          </a:p>
          <a:p>
            <a:endParaRPr lang="en-US" altLang="en-US" sz="900" b="1"/>
          </a:p>
          <a:p>
            <a:r>
              <a:rPr lang="en-US" altLang="en-US" sz="900" b="0"/>
              <a:t>指令钩子函数会被传入以下参数：</a:t>
            </a:r>
            <a:endParaRPr lang="en-US" altLang="en-US" sz="900" b="0"/>
          </a:p>
          <a:p>
            <a:endParaRPr lang="en-US" altLang="en-US" sz="900" b="0"/>
          </a:p>
          <a:p>
            <a:pPr marL="171450" indent="-171450">
              <a:buFont typeface="Arial" panose="020B0604020202020204" pitchFamily="34" charset="0"/>
              <a:buChar char="•"/>
            </a:pPr>
            <a:r>
              <a:rPr lang="en-US" altLang="en-US" sz="900" b="0"/>
              <a:t>el：指令所绑定的元素，可以用来直接操作 DOM 。</a:t>
            </a:r>
            <a:endParaRPr lang="en-US" altLang="en-US" sz="900" b="0"/>
          </a:p>
          <a:p>
            <a:pPr marL="171450" indent="-171450">
              <a:buFont typeface="Arial" panose="020B0604020202020204" pitchFamily="34" charset="0"/>
              <a:buChar char="•"/>
            </a:pPr>
            <a:r>
              <a:rPr lang="en-US" altLang="en-US" sz="900" b="0"/>
              <a:t>binding：一个对象，包含以下属性：</a:t>
            </a:r>
            <a:endParaRPr lang="en-US" altLang="en-US" sz="900" b="0"/>
          </a:p>
          <a:p>
            <a:pPr marL="628650" lvl="1" indent="-171450">
              <a:buFont typeface="Arial" panose="020B0604020202020204" pitchFamily="34" charset="0"/>
              <a:buChar char="•"/>
            </a:pPr>
            <a:r>
              <a:rPr lang="en-US" altLang="en-US" sz="900" b="0"/>
              <a:t>name：指令名，不包括 v- 前缀。</a:t>
            </a:r>
            <a:endParaRPr lang="en-US" altLang="en-US" sz="900" b="0"/>
          </a:p>
          <a:p>
            <a:pPr marL="628650" lvl="1" indent="-171450">
              <a:buFont typeface="Arial" panose="020B0604020202020204" pitchFamily="34" charset="0"/>
              <a:buChar char="•"/>
            </a:pPr>
            <a:r>
              <a:rPr lang="en-US" altLang="en-US" sz="900" b="0"/>
              <a:t>value：指令的绑定值，例如：v-my-directive="1 + 1" 中，绑定值为 2。</a:t>
            </a:r>
            <a:endParaRPr lang="en-US" altLang="en-US" sz="900" b="0"/>
          </a:p>
          <a:p>
            <a:pPr marL="628650" lvl="1" indent="-171450">
              <a:buFont typeface="Arial" panose="020B0604020202020204" pitchFamily="34" charset="0"/>
              <a:buChar char="•"/>
            </a:pPr>
            <a:r>
              <a:rPr lang="en-US" altLang="en-US" sz="900" b="0"/>
              <a:t>oldValue：指令绑定的前一个值，仅在 update 和 componentUpdated 钩子中可用。无论值是否改变都可用。</a:t>
            </a:r>
            <a:endParaRPr lang="en-US" altLang="en-US" sz="900" b="0"/>
          </a:p>
          <a:p>
            <a:pPr marL="628650" lvl="1" indent="-171450">
              <a:buFont typeface="Arial" panose="020B0604020202020204" pitchFamily="34" charset="0"/>
              <a:buChar char="•"/>
            </a:pPr>
            <a:r>
              <a:rPr lang="en-US" altLang="en-US" sz="900" b="0"/>
              <a:t>expression：字符串形式的指令表达式。例如 v-my-directive="1 + 1" 中，表达式为 "1 + 1"。</a:t>
            </a:r>
            <a:endParaRPr lang="en-US" altLang="en-US" sz="900" b="0"/>
          </a:p>
          <a:p>
            <a:pPr marL="628650" lvl="1" indent="-171450">
              <a:buFont typeface="Arial" panose="020B0604020202020204" pitchFamily="34" charset="0"/>
              <a:buChar char="•"/>
            </a:pPr>
            <a:r>
              <a:rPr lang="en-US" altLang="en-US" sz="900" b="0"/>
              <a:t>arg：传给指令的参数，可选。例如 v-my-directive:foo 中，参数为 "foo"。</a:t>
            </a:r>
            <a:endParaRPr lang="en-US" altLang="en-US" sz="900" b="0"/>
          </a:p>
          <a:p>
            <a:pPr marL="628650" lvl="1" indent="-171450">
              <a:buFont typeface="Arial" panose="020B0604020202020204" pitchFamily="34" charset="0"/>
              <a:buChar char="•"/>
            </a:pPr>
            <a:r>
              <a:rPr lang="en-US" altLang="en-US" sz="900" b="0"/>
              <a:t>modifiers：一个包含修饰符的对象。例如：v-my-directive.foo.bar 中，修饰符对象为 { foo: true, bar: true }。</a:t>
            </a:r>
            <a:endParaRPr lang="en-US" altLang="en-US" sz="900" b="0"/>
          </a:p>
          <a:p>
            <a:pPr marL="171450" indent="-171450">
              <a:buFont typeface="Arial" panose="020B0604020202020204" pitchFamily="34" charset="0"/>
              <a:buChar char="•"/>
            </a:pPr>
            <a:r>
              <a:rPr lang="en-US" altLang="en-US" sz="900" b="0"/>
              <a:t>vnode：Vue 编译生成的虚拟节点。移步 VNode API 来了解更多详情。</a:t>
            </a:r>
            <a:endParaRPr lang="en-US" altLang="en-US" sz="900" b="0"/>
          </a:p>
          <a:p>
            <a:pPr marL="171450" indent="-171450">
              <a:buFont typeface="Arial" panose="020B0604020202020204" pitchFamily="34" charset="0"/>
              <a:buChar char="•"/>
            </a:pPr>
            <a:r>
              <a:rPr lang="en-US" altLang="en-US" sz="900" b="0"/>
              <a:t>oldVnode：上一个虚拟节点，仅在 update 和 componentUpdated 钩子中可用。</a:t>
            </a:r>
            <a:endParaRPr lang="en-US" altLang="en-US" sz="900" b="0"/>
          </a:p>
          <a:p>
            <a:pPr marL="171450" indent="-171450">
              <a:buFont typeface="Arial" panose="020B0604020202020204" pitchFamily="34" charset="0"/>
              <a:buChar char="•"/>
            </a:pPr>
            <a:endParaRPr lang="en-US" altLang="en-US" sz="900" b="0"/>
          </a:p>
          <a:p>
            <a:pPr marL="171450" indent="-171450">
              <a:buFont typeface="Arial" panose="020B0604020202020204" pitchFamily="34" charset="0"/>
              <a:buChar char="•"/>
            </a:pPr>
            <a:endParaRPr lang="en-US" altLang="en-US" sz="900" b="0"/>
          </a:p>
          <a:p>
            <a:pPr marL="171450" indent="-171450">
              <a:buFont typeface="Arial" panose="020B0604020202020204" pitchFamily="34" charset="0"/>
              <a:buChar char="•"/>
            </a:pPr>
            <a:endParaRPr lang="en-US" altLang="en-US" sz="900" b="0"/>
          </a:p>
          <a:p>
            <a:pPr marL="0" indent="0">
              <a:buFont typeface="Arial" panose="020B0604020202020204" pitchFamily="34" charset="0"/>
              <a:buNone/>
            </a:pPr>
            <a:endParaRPr lang="en-US" altLang="en-US" sz="900" b="0"/>
          </a:p>
        </p:txBody>
      </p:sp>
      <p:sp>
        <p:nvSpPr>
          <p:cNvPr id="5" name="文本框 4"/>
          <p:cNvSpPr txBox="1"/>
          <p:nvPr/>
        </p:nvSpPr>
        <p:spPr>
          <a:xfrm>
            <a:off x="457200" y="3486150"/>
            <a:ext cx="6374130" cy="229870"/>
          </a:xfrm>
          <a:prstGeom prst="rect">
            <a:avLst/>
          </a:prstGeom>
          <a:solidFill>
            <a:srgbClr val="FFC000"/>
          </a:solidFill>
          <a:ln>
            <a:solidFill>
              <a:srgbClr val="FFC000"/>
            </a:solidFill>
          </a:ln>
        </p:spPr>
        <p:txBody>
          <a:bodyPr wrap="none" rtlCol="0" anchor="t">
            <a:spAutoFit/>
          </a:bodyPr>
          <a:p>
            <a:pPr marL="0" indent="0">
              <a:buFont typeface="Arial" panose="020B0604020202020204" pitchFamily="34" charset="0"/>
              <a:buNone/>
            </a:pPr>
            <a:r>
              <a:rPr lang="en-US" altLang="en-US" sz="900">
                <a:solidFill>
                  <a:schemeClr val="bg1"/>
                </a:solidFill>
                <a:sym typeface="+mn-ea"/>
              </a:rPr>
              <a:t>除了 el 之外，其它参数都应该是只读的，切勿进行修改。如果需要在钩子之间共享数据，建议通过元素的 dataset 来进行。</a:t>
            </a:r>
            <a:endParaRPr lang="en-US" altLang="en-US" sz="900">
              <a:solidFill>
                <a:schemeClr val="bg1"/>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2332355" cy="2983230"/>
          </a:xfrm>
        </p:spPr>
        <p:txBody>
          <a:bodyPr>
            <a:normAutofit/>
          </a:bodyPr>
          <a:p>
            <a:r>
              <a:rPr sz="900" b="1"/>
              <a:t>这是一个使用了这些属性的自定义钩子样例：</a:t>
            </a:r>
            <a:endParaRPr sz="900" b="1"/>
          </a:p>
        </p:txBody>
      </p:sp>
      <p:sp>
        <p:nvSpPr>
          <p:cNvPr id="4" name="文本框 3"/>
          <p:cNvSpPr txBox="1"/>
          <p:nvPr/>
        </p:nvSpPr>
        <p:spPr>
          <a:xfrm>
            <a:off x="457200" y="1567815"/>
            <a:ext cx="2540000" cy="368300"/>
          </a:xfrm>
          <a:prstGeom prst="rect">
            <a:avLst/>
          </a:prstGeom>
          <a:noFill/>
          <a:ln>
            <a:solidFill>
              <a:srgbClr val="FF0000"/>
            </a:solidFill>
          </a:ln>
        </p:spPr>
        <p:txBody>
          <a:bodyPr wrap="square" rtlCol="0" anchor="t">
            <a:spAutoFit/>
          </a:bodyPr>
          <a:p>
            <a:r>
              <a:rPr lang="zh-CN" altLang="en-US" sz="900"/>
              <a:t>&lt;div id="hook-arguments-example" v-demo:foo.a.b="message"&gt;&lt;/div&gt;</a:t>
            </a:r>
            <a:endParaRPr lang="zh-CN" altLang="en-US" sz="900"/>
          </a:p>
        </p:txBody>
      </p:sp>
      <p:sp>
        <p:nvSpPr>
          <p:cNvPr id="6" name="文本框 5"/>
          <p:cNvSpPr txBox="1"/>
          <p:nvPr/>
        </p:nvSpPr>
        <p:spPr>
          <a:xfrm>
            <a:off x="3181350" y="1186815"/>
            <a:ext cx="2540000" cy="2999740"/>
          </a:xfrm>
          <a:prstGeom prst="rect">
            <a:avLst/>
          </a:prstGeom>
          <a:noFill/>
          <a:ln>
            <a:solidFill>
              <a:srgbClr val="FF0000"/>
            </a:solidFill>
          </a:ln>
        </p:spPr>
        <p:txBody>
          <a:bodyPr wrap="square" rtlCol="0" anchor="t">
            <a:spAutoFit/>
          </a:bodyPr>
          <a:p>
            <a:r>
              <a:rPr lang="zh-CN" altLang="en-US" sz="900"/>
              <a:t>Vue.directive('demo', {</a:t>
            </a:r>
            <a:endParaRPr lang="zh-CN" altLang="en-US" sz="900"/>
          </a:p>
          <a:p>
            <a:r>
              <a:rPr lang="zh-CN" altLang="en-US" sz="900"/>
              <a:t>  bind: function (el, binding, vnode) {</a:t>
            </a:r>
            <a:endParaRPr lang="zh-CN" altLang="en-US" sz="900"/>
          </a:p>
          <a:p>
            <a:r>
              <a:rPr lang="zh-CN" altLang="en-US" sz="900"/>
              <a:t>    var s = JSON.stringify</a:t>
            </a:r>
            <a:endParaRPr lang="zh-CN" altLang="en-US" sz="900"/>
          </a:p>
          <a:p>
            <a:r>
              <a:rPr lang="zh-CN" altLang="en-US" sz="900"/>
              <a:t>    el.innerHTML =</a:t>
            </a:r>
            <a:endParaRPr lang="zh-CN" altLang="en-US" sz="900"/>
          </a:p>
          <a:p>
            <a:r>
              <a:rPr lang="zh-CN" altLang="en-US" sz="900"/>
              <a:t>      'name: '       + s(binding.name) + '&lt;br&gt;' +</a:t>
            </a:r>
            <a:endParaRPr lang="zh-CN" altLang="en-US" sz="900"/>
          </a:p>
          <a:p>
            <a:r>
              <a:rPr lang="zh-CN" altLang="en-US" sz="900"/>
              <a:t>      'value: '      + s(binding.value) + '&lt;br&gt;' +</a:t>
            </a:r>
            <a:endParaRPr lang="zh-CN" altLang="en-US" sz="900"/>
          </a:p>
          <a:p>
            <a:r>
              <a:rPr lang="zh-CN" altLang="en-US" sz="900"/>
              <a:t>      'expression: ' + s(binding.expression) + '&lt;br&gt;' +</a:t>
            </a:r>
            <a:endParaRPr lang="zh-CN" altLang="en-US" sz="900"/>
          </a:p>
          <a:p>
            <a:r>
              <a:rPr lang="zh-CN" altLang="en-US" sz="900"/>
              <a:t>      'argument: '   + s(binding.arg) + '&lt;br&gt;' +</a:t>
            </a:r>
            <a:endParaRPr lang="zh-CN" altLang="en-US" sz="900"/>
          </a:p>
          <a:p>
            <a:r>
              <a:rPr lang="zh-CN" altLang="en-US" sz="900"/>
              <a:t>      'modifiers: '  + s(binding.modifiers) + '&lt;br&gt;' +</a:t>
            </a:r>
            <a:endParaRPr lang="zh-CN" altLang="en-US" sz="900"/>
          </a:p>
          <a:p>
            <a:r>
              <a:rPr lang="zh-CN" altLang="en-US" sz="900"/>
              <a:t>      'vnode keys: ' + Object.keys(vnode).join(', ')</a:t>
            </a:r>
            <a:endParaRPr lang="zh-CN" altLang="en-US" sz="900"/>
          </a:p>
          <a:p>
            <a:r>
              <a:rPr lang="zh-CN" altLang="en-US" sz="900"/>
              <a:t>  }</a:t>
            </a:r>
            <a:endParaRPr lang="zh-CN" altLang="en-US" sz="900"/>
          </a:p>
          <a:p>
            <a:r>
              <a:rPr lang="zh-CN" altLang="en-US" sz="900"/>
              <a:t>})</a:t>
            </a:r>
            <a:endParaRPr lang="zh-CN" altLang="en-US" sz="900"/>
          </a:p>
          <a:p>
            <a:endParaRPr lang="zh-CN" altLang="en-US" sz="900"/>
          </a:p>
          <a:p>
            <a:r>
              <a:rPr lang="zh-CN" altLang="en-US" sz="900"/>
              <a:t>new Vue({</a:t>
            </a:r>
            <a:endParaRPr lang="zh-CN" altLang="en-US" sz="900"/>
          </a:p>
          <a:p>
            <a:r>
              <a:rPr lang="zh-CN" altLang="en-US" sz="900"/>
              <a:t>  el: '#hook-arguments-example',</a:t>
            </a:r>
            <a:endParaRPr lang="zh-CN" altLang="en-US" sz="900"/>
          </a:p>
          <a:p>
            <a:r>
              <a:rPr lang="zh-CN" altLang="en-US" sz="900"/>
              <a:t>  data: {</a:t>
            </a:r>
            <a:endParaRPr lang="zh-CN" altLang="en-US" sz="900"/>
          </a:p>
          <a:p>
            <a:r>
              <a:rPr lang="zh-CN" altLang="en-US" sz="900"/>
              <a:t>    message: 'hello!'</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2332355" cy="2983230"/>
          </a:xfrm>
        </p:spPr>
        <p:txBody>
          <a:bodyPr>
            <a:normAutofit/>
          </a:bodyPr>
          <a:p>
            <a:r>
              <a:rPr sz="900" b="1"/>
              <a:t>函数简写</a:t>
            </a:r>
            <a:r>
              <a:rPr lang="zh-CN" altLang="" sz="900" b="1">
                <a:ea typeface="宋体" panose="02010600030101010101" pitchFamily="2" charset="-122"/>
              </a:rPr>
              <a:t>：</a:t>
            </a:r>
            <a:endParaRPr lang="zh-CN" altLang="" sz="900" b="1">
              <a:ea typeface="宋体" panose="02010600030101010101" pitchFamily="2" charset="-122"/>
            </a:endParaRPr>
          </a:p>
          <a:p>
            <a:endParaRPr lang="zh-CN" altLang="" sz="900" b="1">
              <a:ea typeface="宋体" panose="02010600030101010101" pitchFamily="2" charset="-122"/>
            </a:endParaRPr>
          </a:p>
          <a:p>
            <a:r>
              <a:rPr lang="zh-CN" altLang="" sz="900" b="0">
                <a:ea typeface="宋体" panose="02010600030101010101" pitchFamily="2" charset="-122"/>
              </a:rPr>
              <a:t>在很多时候，你可能想在 bind 和 update 时触发相同行为，而不关心其它的钩子。比如这样写:</a:t>
            </a:r>
            <a:endParaRPr lang="zh-CN" altLang="" sz="900" b="0">
              <a:ea typeface="宋体" panose="02010600030101010101" pitchFamily="2" charset="-122"/>
            </a:endParaRPr>
          </a:p>
        </p:txBody>
      </p:sp>
      <p:sp>
        <p:nvSpPr>
          <p:cNvPr id="6" name="文本框 5"/>
          <p:cNvSpPr txBox="1"/>
          <p:nvPr/>
        </p:nvSpPr>
        <p:spPr>
          <a:xfrm>
            <a:off x="3903980" y="1203325"/>
            <a:ext cx="2540000" cy="645160"/>
          </a:xfrm>
          <a:prstGeom prst="rect">
            <a:avLst/>
          </a:prstGeom>
          <a:noFill/>
          <a:ln>
            <a:solidFill>
              <a:srgbClr val="FF0000"/>
            </a:solidFill>
          </a:ln>
        </p:spPr>
        <p:txBody>
          <a:bodyPr wrap="square" rtlCol="0" anchor="t">
            <a:spAutoFit/>
          </a:bodyPr>
          <a:p>
            <a:r>
              <a:rPr lang="zh-CN" altLang="en-US" sz="900"/>
              <a:t>Vue.directive('color-swatch', function (el, binding) {</a:t>
            </a:r>
            <a:endParaRPr lang="zh-CN" altLang="en-US" sz="900"/>
          </a:p>
          <a:p>
            <a:r>
              <a:rPr lang="zh-CN" altLang="en-US" sz="900"/>
              <a:t>  el.style.backgroundColor = binding.value</a:t>
            </a:r>
            <a:endParaRPr lang="zh-CN" altLang="en-US" sz="900"/>
          </a:p>
          <a:p>
            <a:r>
              <a:rPr lang="zh-CN" altLang="en-US" sz="900"/>
              <a:t>})</a:t>
            </a:r>
            <a:endParaRPr lang="zh-CN" alt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05105"/>
            <a:ext cx="8228965" cy="525145"/>
          </a:xfrm>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8228965" cy="1223010"/>
          </a:xfrm>
        </p:spPr>
        <p:txBody>
          <a:bodyPr>
            <a:normAutofit/>
          </a:bodyPr>
          <a:p>
            <a:r>
              <a:rPr lang="zh-CN" altLang="en-US" sz="900" b="1">
                <a:sym typeface="+mn-ea"/>
              </a:rPr>
              <a:t>单元素/组件的过渡</a:t>
            </a:r>
            <a:endParaRPr lang="zh-CN" altLang="en-US" sz="900"/>
          </a:p>
          <a:p>
            <a:endParaRPr lang="zh-CN" altLang="en-US" sz="900"/>
          </a:p>
          <a:p>
            <a:r>
              <a:rPr lang="zh-CN" altLang="en-US" sz="900"/>
              <a:t>Vue 提供了 transition 的封装组件，在下列情形中，可以给任何元素和组件添加进入/离开过渡</a:t>
            </a:r>
            <a:endParaRPr lang="zh-CN" altLang="en-US" sz="900"/>
          </a:p>
          <a:p>
            <a:endParaRPr lang="zh-CN" altLang="en-US" sz="900"/>
          </a:p>
          <a:p>
            <a:pPr marL="171450" indent="-171450">
              <a:buFont typeface="Arial" panose="020B0604020202020204" pitchFamily="34" charset="0"/>
              <a:buChar char="•"/>
            </a:pPr>
            <a:r>
              <a:rPr lang="zh-CN" altLang="en-US" sz="900"/>
              <a:t>条件渲染 (使用 v-if)</a:t>
            </a:r>
            <a:endParaRPr lang="zh-CN" altLang="en-US" sz="900"/>
          </a:p>
          <a:p>
            <a:pPr marL="171450" indent="-171450">
              <a:buFont typeface="Arial" panose="020B0604020202020204" pitchFamily="34" charset="0"/>
              <a:buChar char="•"/>
            </a:pPr>
            <a:r>
              <a:rPr lang="zh-CN" altLang="en-US" sz="900"/>
              <a:t>条件展示 (使用 v-show)</a:t>
            </a:r>
            <a:endParaRPr lang="zh-CN" altLang="en-US" sz="900"/>
          </a:p>
          <a:p>
            <a:pPr marL="171450" indent="-171450">
              <a:buFont typeface="Arial" panose="020B0604020202020204" pitchFamily="34" charset="0"/>
              <a:buChar char="•"/>
            </a:pPr>
            <a:r>
              <a:rPr lang="zh-CN" altLang="en-US" sz="900"/>
              <a:t>动态组件</a:t>
            </a:r>
            <a:endParaRPr lang="zh-CN" altLang="en-US" sz="900"/>
          </a:p>
          <a:p>
            <a:pPr marL="171450" indent="-171450">
              <a:buFont typeface="Arial" panose="020B0604020202020204" pitchFamily="34" charset="0"/>
              <a:buChar char="•"/>
            </a:pPr>
            <a:r>
              <a:rPr lang="zh-CN" altLang="en-US" sz="900"/>
              <a:t>组件根节点</a:t>
            </a:r>
            <a:endParaRPr lang="zh-CN" altLang="en-US" sz="900"/>
          </a:p>
          <a:p>
            <a:pPr marL="171450" indent="-171450">
              <a:buFont typeface="Arial" panose="020B0604020202020204" pitchFamily="34" charset="0"/>
              <a:buChar char="•"/>
            </a:pPr>
            <a:endParaRPr lang="zh-CN" altLang="en-US" sz="900"/>
          </a:p>
          <a:p>
            <a:pPr marL="171450" indent="-171450">
              <a:buFont typeface="Arial" panose="020B0604020202020204" pitchFamily="34" charset="0"/>
              <a:buChar char="•"/>
            </a:pPr>
            <a:endParaRPr lang="zh-CN" altLang="en-US" sz="900"/>
          </a:p>
          <a:p>
            <a:pPr marL="0" indent="0">
              <a:buFont typeface="Arial" panose="020B0604020202020204" pitchFamily="34" charset="0"/>
              <a:buNone/>
            </a:pPr>
            <a:endParaRPr lang="zh-CN" altLang="en-US" sz="900"/>
          </a:p>
        </p:txBody>
      </p:sp>
      <p:sp>
        <p:nvSpPr>
          <p:cNvPr id="4" name="文本框 3"/>
          <p:cNvSpPr txBox="1"/>
          <p:nvPr/>
        </p:nvSpPr>
        <p:spPr>
          <a:xfrm>
            <a:off x="457200" y="2565400"/>
            <a:ext cx="2540000" cy="1198880"/>
          </a:xfrm>
          <a:prstGeom prst="rect">
            <a:avLst/>
          </a:prstGeom>
          <a:noFill/>
          <a:ln>
            <a:solidFill>
              <a:schemeClr val="accent2"/>
            </a:solidFill>
          </a:ln>
        </p:spPr>
        <p:txBody>
          <a:bodyPr wrap="square" rtlCol="0" anchor="t">
            <a:spAutoFit/>
          </a:bodyPr>
          <a:p>
            <a:r>
              <a:rPr lang="zh-CN" altLang="en-US" sz="900"/>
              <a:t>&lt;div id="demo"&gt;</a:t>
            </a:r>
            <a:endParaRPr lang="zh-CN" altLang="en-US" sz="900"/>
          </a:p>
          <a:p>
            <a:r>
              <a:rPr lang="zh-CN" altLang="en-US" sz="900"/>
              <a:t>  &lt;button v-on:click="show = !show"&gt;</a:t>
            </a:r>
            <a:endParaRPr lang="zh-CN" altLang="en-US" sz="900"/>
          </a:p>
          <a:p>
            <a:r>
              <a:rPr lang="zh-CN" altLang="en-US" sz="900"/>
              <a:t>    Toggle</a:t>
            </a:r>
            <a:endParaRPr lang="zh-CN" altLang="en-US" sz="900"/>
          </a:p>
          <a:p>
            <a:r>
              <a:rPr lang="zh-CN" altLang="en-US" sz="900"/>
              <a:t>  &lt;/button&gt;</a:t>
            </a:r>
            <a:endParaRPr lang="zh-CN" altLang="en-US" sz="900"/>
          </a:p>
          <a:p>
            <a:r>
              <a:rPr lang="zh-CN" altLang="en-US" sz="900"/>
              <a:t>  &lt;transition name="fade"&gt;</a:t>
            </a:r>
            <a:endParaRPr lang="zh-CN" altLang="en-US" sz="900"/>
          </a:p>
          <a:p>
            <a:r>
              <a:rPr lang="zh-CN" altLang="en-US" sz="900"/>
              <a:t>    &lt;p v-if="show"&gt;hello&lt;/p&gt;</a:t>
            </a:r>
            <a:endParaRPr lang="zh-CN" altLang="en-US" sz="900"/>
          </a:p>
          <a:p>
            <a:r>
              <a:rPr lang="zh-CN" altLang="en-US" sz="900"/>
              <a:t>  &lt;/transition&gt;</a:t>
            </a:r>
            <a:endParaRPr lang="zh-CN" altLang="en-US" sz="900"/>
          </a:p>
          <a:p>
            <a:r>
              <a:rPr lang="zh-CN" altLang="en-US" sz="900"/>
              <a:t>&lt;/div&gt;</a:t>
            </a:r>
            <a:endParaRPr lang="zh-CN" altLang="en-US" sz="900"/>
          </a:p>
        </p:txBody>
      </p:sp>
      <p:sp>
        <p:nvSpPr>
          <p:cNvPr id="5" name="文本框 4"/>
          <p:cNvSpPr txBox="1"/>
          <p:nvPr/>
        </p:nvSpPr>
        <p:spPr>
          <a:xfrm>
            <a:off x="3145790" y="2565400"/>
            <a:ext cx="2540000" cy="922020"/>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'#demo',</a:t>
            </a:r>
            <a:endParaRPr lang="zh-CN" altLang="en-US" sz="900"/>
          </a:p>
          <a:p>
            <a:r>
              <a:rPr lang="zh-CN" altLang="en-US" sz="900"/>
              <a:t>  data: {</a:t>
            </a:r>
            <a:endParaRPr lang="zh-CN" altLang="en-US" sz="900"/>
          </a:p>
          <a:p>
            <a:r>
              <a:rPr lang="zh-CN" altLang="en-US" sz="900"/>
              <a:t>    show: true</a:t>
            </a:r>
            <a:endParaRPr lang="zh-CN" altLang="en-US" sz="900"/>
          </a:p>
          <a:p>
            <a:r>
              <a:rPr lang="zh-CN" altLang="en-US" sz="900"/>
              <a:t>  }</a:t>
            </a:r>
            <a:endParaRPr lang="zh-CN" altLang="en-US" sz="900"/>
          </a:p>
          <a:p>
            <a:r>
              <a:rPr lang="zh-CN" altLang="en-US" sz="900"/>
              <a:t>})</a:t>
            </a:r>
            <a:endParaRPr lang="zh-CN" altLang="en-US" sz="900"/>
          </a:p>
        </p:txBody>
      </p:sp>
      <p:sp>
        <p:nvSpPr>
          <p:cNvPr id="6" name="文本框 5"/>
          <p:cNvSpPr txBox="1"/>
          <p:nvPr/>
        </p:nvSpPr>
        <p:spPr>
          <a:xfrm>
            <a:off x="5832475" y="2565400"/>
            <a:ext cx="2540000" cy="1060450"/>
          </a:xfrm>
          <a:prstGeom prst="rect">
            <a:avLst/>
          </a:prstGeom>
          <a:noFill/>
          <a:ln>
            <a:solidFill>
              <a:srgbClr val="FF0000"/>
            </a:solidFill>
          </a:ln>
        </p:spPr>
        <p:txBody>
          <a:bodyPr wrap="square" rtlCol="0" anchor="t">
            <a:spAutoFit/>
          </a:bodyPr>
          <a:p>
            <a:r>
              <a:rPr lang="zh-CN" altLang="en-US" sz="900"/>
              <a:t>.fade-enter-active, .fade-leave-active {</a:t>
            </a:r>
            <a:endParaRPr lang="zh-CN" altLang="en-US" sz="900"/>
          </a:p>
          <a:p>
            <a:r>
              <a:rPr lang="zh-CN" altLang="en-US" sz="900"/>
              <a:t>  transition: opacity .5s;</a:t>
            </a:r>
            <a:endParaRPr lang="zh-CN" altLang="en-US" sz="900"/>
          </a:p>
          <a:p>
            <a:r>
              <a:rPr lang="zh-CN" altLang="en-US" sz="900"/>
              <a:t>}</a:t>
            </a:r>
            <a:endParaRPr lang="zh-CN" altLang="en-US" sz="900"/>
          </a:p>
          <a:p>
            <a:r>
              <a:rPr lang="zh-CN" altLang="en-US" sz="900"/>
              <a:t>.fade-enter, .fade-leave-to /* .fade-leave-active below version 2.1.8 */ {</a:t>
            </a:r>
            <a:endParaRPr lang="zh-CN" altLang="en-US" sz="900"/>
          </a:p>
          <a:p>
            <a:r>
              <a:rPr lang="zh-CN" altLang="en-US" sz="900"/>
              <a:t>  opacity: 0;</a:t>
            </a:r>
            <a:endParaRPr lang="zh-CN" altLang="en-US" sz="900"/>
          </a:p>
          <a:p>
            <a:r>
              <a:rPr lang="zh-CN" altLang="en-US" sz="900"/>
              <a:t>}</a:t>
            </a:r>
            <a:endParaRPr lang="zh-CN" altLang="en-US" sz="9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可复用性 &amp; 组合</a:t>
            </a:r>
            <a:endParaRPr lang="zh-CN" altLang="en-US"/>
          </a:p>
        </p:txBody>
      </p:sp>
      <p:sp>
        <p:nvSpPr>
          <p:cNvPr id="3" name="副标题 2"/>
          <p:cNvSpPr>
            <a:spLocks noGrp="1"/>
          </p:cNvSpPr>
          <p:nvPr>
            <p:ph type="subTitle"/>
          </p:nvPr>
        </p:nvSpPr>
        <p:spPr>
          <a:xfrm>
            <a:off x="457200" y="1203325"/>
            <a:ext cx="2332355" cy="2983230"/>
          </a:xfrm>
        </p:spPr>
        <p:txBody>
          <a:bodyPr>
            <a:normAutofit/>
          </a:bodyPr>
          <a:p>
            <a:r>
              <a:rPr sz="900" b="1"/>
              <a:t>对象字面量</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如果指令需要多个值，可以传入一个 JavaScript 对象字面量。记住，指令函数能够接受所有合法的 JavaScript 表达式。</a:t>
            </a:r>
            <a:endParaRPr lang="zh-CN" altLang="en-US" sz="900" b="0">
              <a:ea typeface="宋体" panose="02010600030101010101" pitchFamily="2" charset="-122"/>
            </a:endParaRPr>
          </a:p>
        </p:txBody>
      </p:sp>
      <p:sp>
        <p:nvSpPr>
          <p:cNvPr id="6" name="文本框 5"/>
          <p:cNvSpPr txBox="1"/>
          <p:nvPr/>
        </p:nvSpPr>
        <p:spPr>
          <a:xfrm>
            <a:off x="3903980" y="1203325"/>
            <a:ext cx="3206115" cy="229870"/>
          </a:xfrm>
          <a:prstGeom prst="rect">
            <a:avLst/>
          </a:prstGeom>
          <a:noFill/>
          <a:ln>
            <a:solidFill>
              <a:srgbClr val="FF0000"/>
            </a:solidFill>
          </a:ln>
        </p:spPr>
        <p:txBody>
          <a:bodyPr wrap="square" rtlCol="0" anchor="t">
            <a:spAutoFit/>
          </a:bodyPr>
          <a:p>
            <a:r>
              <a:rPr lang="zh-CN" altLang="en-US" sz="900"/>
              <a:t>&lt;div v-demo="{ color: 'white', text: 'hello!' }"&gt;&lt;/div&gt;</a:t>
            </a:r>
            <a:endParaRPr lang="zh-CN" altLang="en-US" sz="900"/>
          </a:p>
        </p:txBody>
      </p:sp>
      <p:sp>
        <p:nvSpPr>
          <p:cNvPr id="4" name="文本框 3"/>
          <p:cNvSpPr txBox="1"/>
          <p:nvPr/>
        </p:nvSpPr>
        <p:spPr>
          <a:xfrm>
            <a:off x="3903980" y="2145030"/>
            <a:ext cx="3206115" cy="645160"/>
          </a:xfrm>
          <a:prstGeom prst="rect">
            <a:avLst/>
          </a:prstGeom>
          <a:noFill/>
          <a:ln>
            <a:solidFill>
              <a:srgbClr val="FF0000"/>
            </a:solidFill>
          </a:ln>
        </p:spPr>
        <p:txBody>
          <a:bodyPr wrap="square" rtlCol="0" anchor="t">
            <a:spAutoFit/>
          </a:bodyPr>
          <a:p>
            <a:r>
              <a:rPr lang="zh-CN" altLang="en-US" sz="900"/>
              <a:t>Vue.directive('demo', function (el, binding) {</a:t>
            </a:r>
            <a:endParaRPr lang="zh-CN" altLang="en-US" sz="900"/>
          </a:p>
          <a:p>
            <a:r>
              <a:rPr lang="zh-CN" altLang="en-US" sz="900"/>
              <a:t>  console.log(binding.value.color) // =&gt; "white"</a:t>
            </a:r>
            <a:endParaRPr lang="zh-CN" altLang="en-US" sz="900"/>
          </a:p>
          <a:p>
            <a:r>
              <a:rPr lang="zh-CN" altLang="en-US" sz="900"/>
              <a:t>  console.log(binding.value.text)  // =&gt; "hello!"</a:t>
            </a:r>
            <a:endParaRPr lang="zh-CN" altLang="en-US" sz="900"/>
          </a:p>
          <a:p>
            <a:r>
              <a:rPr lang="zh-CN" altLang="en-US" sz="900"/>
              <a:t>})</a:t>
            </a:r>
            <a:endParaRPr lang="zh-CN" altLang="en-US" sz="9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2332355" cy="2983230"/>
          </a:xfrm>
        </p:spPr>
        <p:txBody>
          <a:bodyPr>
            <a:normAutofit/>
          </a:bodyPr>
          <a:p>
            <a:r>
              <a:rPr sz="900" b="1"/>
              <a:t>基础</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Vue 推荐在绝大多数情况下使用 template 来创建你的 HTML。然而在一些场景中，你真的需要 JavaScript 的完全编程的能力，这时你可以用 render 函数，它比 template 更接近编译器。</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让我们深入一个简单的例子，这个例子里 render 函数很实用。假设我们要生成锚点标题 (anchored headings)：</a:t>
            </a:r>
            <a:endParaRPr lang="zh-CN" altLang="en-US" sz="900" b="0">
              <a:ea typeface="宋体" panose="02010600030101010101" pitchFamily="2" charset="-122"/>
            </a:endParaRPr>
          </a:p>
        </p:txBody>
      </p:sp>
      <p:sp>
        <p:nvSpPr>
          <p:cNvPr id="6" name="文本框 5"/>
          <p:cNvSpPr txBox="1"/>
          <p:nvPr/>
        </p:nvSpPr>
        <p:spPr>
          <a:xfrm>
            <a:off x="3903980" y="1203325"/>
            <a:ext cx="3206115" cy="783590"/>
          </a:xfrm>
          <a:prstGeom prst="rect">
            <a:avLst/>
          </a:prstGeom>
          <a:noFill/>
          <a:ln>
            <a:solidFill>
              <a:srgbClr val="FF0000"/>
            </a:solidFill>
          </a:ln>
        </p:spPr>
        <p:txBody>
          <a:bodyPr wrap="square" rtlCol="0" anchor="t">
            <a:spAutoFit/>
          </a:bodyPr>
          <a:p>
            <a:r>
              <a:rPr lang="zh-CN" altLang="en-US" sz="900"/>
              <a:t>&lt;h1&gt;</a:t>
            </a:r>
            <a:endParaRPr lang="zh-CN" altLang="en-US" sz="900"/>
          </a:p>
          <a:p>
            <a:r>
              <a:rPr lang="zh-CN" altLang="en-US" sz="900"/>
              <a:t>  &lt;a name="hello-world" href="#hello-world"&gt;</a:t>
            </a:r>
            <a:endParaRPr lang="zh-CN" altLang="en-US" sz="900"/>
          </a:p>
          <a:p>
            <a:r>
              <a:rPr lang="zh-CN" altLang="en-US" sz="900"/>
              <a:t>    Hello world!</a:t>
            </a:r>
            <a:endParaRPr lang="zh-CN" altLang="en-US" sz="900"/>
          </a:p>
          <a:p>
            <a:r>
              <a:rPr lang="zh-CN" altLang="en-US" sz="900"/>
              <a:t>  &lt;/a&gt;</a:t>
            </a:r>
            <a:endParaRPr lang="zh-CN" altLang="en-US" sz="900"/>
          </a:p>
          <a:p>
            <a:r>
              <a:rPr lang="zh-CN" altLang="en-US" sz="900"/>
              <a:t>&lt;/h1&gt;</a:t>
            </a:r>
            <a:endParaRPr lang="zh-CN" altLang="en-US" sz="9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2332355" cy="2983230"/>
          </a:xfrm>
        </p:spPr>
        <p:txBody>
          <a:bodyPr>
            <a:normAutofit/>
          </a:bodyPr>
          <a:p>
            <a:r>
              <a:rPr sz="900" b="1"/>
              <a:t>基础</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对于上面的 HTML，我们决定这样定义组件接口：</a:t>
            </a:r>
            <a:endParaRPr lang="zh-CN" altLang="en-US" sz="900" b="0">
              <a:ea typeface="宋体" panose="02010600030101010101" pitchFamily="2" charset="-122"/>
            </a:endParaRPr>
          </a:p>
        </p:txBody>
      </p:sp>
      <p:sp>
        <p:nvSpPr>
          <p:cNvPr id="6" name="文本框 5"/>
          <p:cNvSpPr txBox="1"/>
          <p:nvPr/>
        </p:nvSpPr>
        <p:spPr>
          <a:xfrm>
            <a:off x="3903980" y="1203325"/>
            <a:ext cx="3206115" cy="368300"/>
          </a:xfrm>
          <a:prstGeom prst="rect">
            <a:avLst/>
          </a:prstGeom>
          <a:noFill/>
          <a:ln>
            <a:solidFill>
              <a:srgbClr val="FF0000"/>
            </a:solidFill>
          </a:ln>
        </p:spPr>
        <p:txBody>
          <a:bodyPr wrap="square" rtlCol="0" anchor="t">
            <a:spAutoFit/>
          </a:bodyPr>
          <a:p>
            <a:r>
              <a:rPr lang="zh-CN" altLang="en-US" sz="900"/>
              <a:t>&lt;anchored-heading :level="1"&gt;Hello world!&lt;/anchored-heading&gt;</a:t>
            </a:r>
            <a:endParaRPr lang="zh-CN" altLang="en-US" sz="9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608070" cy="630555"/>
          </a:xfrm>
        </p:spPr>
        <p:txBody>
          <a:bodyPr>
            <a:normAutofit/>
          </a:bodyPr>
          <a:p>
            <a:r>
              <a:rPr sz="900" b="1"/>
              <a:t>基础</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当我们开始写一个只能通过 level prop 动态生成 heading 标签的组件时，你可能很快想到这样实现：</a:t>
            </a:r>
            <a:endParaRPr lang="zh-CN" altLang="en-US" sz="900" b="0">
              <a:ea typeface="宋体" panose="02010600030101010101" pitchFamily="2" charset="-122"/>
            </a:endParaRPr>
          </a:p>
        </p:txBody>
      </p:sp>
      <p:sp>
        <p:nvSpPr>
          <p:cNvPr id="6" name="文本框 5"/>
          <p:cNvSpPr txBox="1"/>
          <p:nvPr/>
        </p:nvSpPr>
        <p:spPr>
          <a:xfrm>
            <a:off x="4278630" y="1203325"/>
            <a:ext cx="3206115" cy="2999740"/>
          </a:xfrm>
          <a:prstGeom prst="rect">
            <a:avLst/>
          </a:prstGeom>
          <a:noFill/>
          <a:ln>
            <a:solidFill>
              <a:srgbClr val="FF0000"/>
            </a:solidFill>
          </a:ln>
        </p:spPr>
        <p:txBody>
          <a:bodyPr wrap="square" rtlCol="0" anchor="t">
            <a:spAutoFit/>
          </a:bodyPr>
          <a:p>
            <a:r>
              <a:rPr lang="zh-CN" altLang="en-US" sz="900"/>
              <a:t>&lt;script type="text/x-template" id="anchored-heading-template"&gt;</a:t>
            </a:r>
            <a:endParaRPr lang="zh-CN" altLang="en-US" sz="900"/>
          </a:p>
          <a:p>
            <a:r>
              <a:rPr lang="zh-CN" altLang="en-US" sz="900"/>
              <a:t>  &lt;h1 v-if="level === 1"&gt;</a:t>
            </a:r>
            <a:endParaRPr lang="zh-CN" altLang="en-US" sz="900"/>
          </a:p>
          <a:p>
            <a:r>
              <a:rPr lang="zh-CN" altLang="en-US" sz="900"/>
              <a:t>    &lt;slot&gt;&lt;/slot&gt;</a:t>
            </a:r>
            <a:endParaRPr lang="zh-CN" altLang="en-US" sz="900"/>
          </a:p>
          <a:p>
            <a:r>
              <a:rPr lang="zh-CN" altLang="en-US" sz="900"/>
              <a:t>  &lt;/h1&gt;</a:t>
            </a:r>
            <a:endParaRPr lang="zh-CN" altLang="en-US" sz="900"/>
          </a:p>
          <a:p>
            <a:r>
              <a:rPr lang="zh-CN" altLang="en-US" sz="900"/>
              <a:t>  &lt;h2 v-else-if="level === 2"&gt;</a:t>
            </a:r>
            <a:endParaRPr lang="zh-CN" altLang="en-US" sz="900"/>
          </a:p>
          <a:p>
            <a:r>
              <a:rPr lang="zh-CN" altLang="en-US" sz="900"/>
              <a:t>    &lt;slot&gt;&lt;/slot&gt;</a:t>
            </a:r>
            <a:endParaRPr lang="zh-CN" altLang="en-US" sz="900"/>
          </a:p>
          <a:p>
            <a:r>
              <a:rPr lang="zh-CN" altLang="en-US" sz="900"/>
              <a:t>  &lt;/h2&gt;</a:t>
            </a:r>
            <a:endParaRPr lang="zh-CN" altLang="en-US" sz="900"/>
          </a:p>
          <a:p>
            <a:r>
              <a:rPr lang="zh-CN" altLang="en-US" sz="900"/>
              <a:t>  &lt;h3 v-else-if="level === 3"&gt;</a:t>
            </a:r>
            <a:endParaRPr lang="zh-CN" altLang="en-US" sz="900"/>
          </a:p>
          <a:p>
            <a:r>
              <a:rPr lang="zh-CN" altLang="en-US" sz="900"/>
              <a:t>    &lt;slot&gt;&lt;/slot&gt;</a:t>
            </a:r>
            <a:endParaRPr lang="zh-CN" altLang="en-US" sz="900"/>
          </a:p>
          <a:p>
            <a:r>
              <a:rPr lang="zh-CN" altLang="en-US" sz="900"/>
              <a:t>  &lt;/h3&gt;</a:t>
            </a:r>
            <a:endParaRPr lang="zh-CN" altLang="en-US" sz="900"/>
          </a:p>
          <a:p>
            <a:r>
              <a:rPr lang="zh-CN" altLang="en-US" sz="900"/>
              <a:t>  &lt;h4 v-else-if="level === 4"&gt;</a:t>
            </a:r>
            <a:endParaRPr lang="zh-CN" altLang="en-US" sz="900"/>
          </a:p>
          <a:p>
            <a:r>
              <a:rPr lang="zh-CN" altLang="en-US" sz="900"/>
              <a:t>    &lt;slot&gt;&lt;/slot&gt;</a:t>
            </a:r>
            <a:endParaRPr lang="zh-CN" altLang="en-US" sz="900"/>
          </a:p>
          <a:p>
            <a:r>
              <a:rPr lang="zh-CN" altLang="en-US" sz="900"/>
              <a:t>  &lt;/h4&gt;</a:t>
            </a:r>
            <a:endParaRPr lang="zh-CN" altLang="en-US" sz="900"/>
          </a:p>
          <a:p>
            <a:r>
              <a:rPr lang="zh-CN" altLang="en-US" sz="900"/>
              <a:t>  &lt;h5 v-else-if="level === 5"&gt;</a:t>
            </a:r>
            <a:endParaRPr lang="zh-CN" altLang="en-US" sz="900"/>
          </a:p>
          <a:p>
            <a:r>
              <a:rPr lang="zh-CN" altLang="en-US" sz="900"/>
              <a:t>    &lt;slot&gt;&lt;/slot&gt;</a:t>
            </a:r>
            <a:endParaRPr lang="zh-CN" altLang="en-US" sz="900"/>
          </a:p>
          <a:p>
            <a:r>
              <a:rPr lang="zh-CN" altLang="en-US" sz="900"/>
              <a:t>  &lt;/h5&gt;</a:t>
            </a:r>
            <a:endParaRPr lang="zh-CN" altLang="en-US" sz="900"/>
          </a:p>
          <a:p>
            <a:r>
              <a:rPr lang="zh-CN" altLang="en-US" sz="900"/>
              <a:t>  &lt;h6 v-else-if="level === 6"&gt;</a:t>
            </a:r>
            <a:endParaRPr lang="zh-CN" altLang="en-US" sz="900"/>
          </a:p>
          <a:p>
            <a:r>
              <a:rPr lang="zh-CN" altLang="en-US" sz="900"/>
              <a:t>    &lt;slot&gt;&lt;/slot&gt;</a:t>
            </a:r>
            <a:endParaRPr lang="zh-CN" altLang="en-US" sz="900"/>
          </a:p>
          <a:p>
            <a:r>
              <a:rPr lang="zh-CN" altLang="en-US" sz="900"/>
              <a:t>  &lt;/h6&gt;</a:t>
            </a:r>
            <a:endParaRPr lang="zh-CN" altLang="en-US" sz="900"/>
          </a:p>
          <a:p>
            <a:r>
              <a:rPr lang="zh-CN" altLang="en-US" sz="900"/>
              <a:t>&lt;/script&gt;</a:t>
            </a:r>
            <a:endParaRPr lang="zh-CN" altLang="en-US" sz="900"/>
          </a:p>
        </p:txBody>
      </p:sp>
      <p:sp>
        <p:nvSpPr>
          <p:cNvPr id="4" name="文本框 3"/>
          <p:cNvSpPr txBox="1"/>
          <p:nvPr/>
        </p:nvSpPr>
        <p:spPr>
          <a:xfrm>
            <a:off x="457200" y="2200910"/>
            <a:ext cx="2092960" cy="1476375"/>
          </a:xfrm>
          <a:prstGeom prst="rect">
            <a:avLst/>
          </a:prstGeom>
          <a:noFill/>
          <a:ln>
            <a:solidFill>
              <a:srgbClr val="FF0000"/>
            </a:solidFill>
          </a:ln>
        </p:spPr>
        <p:txBody>
          <a:bodyPr wrap="square" rtlCol="0" anchor="t">
            <a:spAutoFit/>
          </a:bodyPr>
          <a:p>
            <a:r>
              <a:rPr lang="zh-CN" altLang="en-US" sz="900"/>
              <a:t>Vue.component('anchored-heading', {</a:t>
            </a:r>
            <a:endParaRPr lang="zh-CN" altLang="en-US" sz="900"/>
          </a:p>
          <a:p>
            <a:r>
              <a:rPr lang="zh-CN" altLang="en-US" sz="900"/>
              <a:t>  template: '#anchored-heading-template',</a:t>
            </a:r>
            <a:endParaRPr lang="zh-CN" altLang="en-US" sz="900"/>
          </a:p>
          <a:p>
            <a:r>
              <a:rPr lang="zh-CN" altLang="en-US" sz="900"/>
              <a:t>  props: {</a:t>
            </a:r>
            <a:endParaRPr lang="zh-CN" altLang="en-US" sz="900"/>
          </a:p>
          <a:p>
            <a:r>
              <a:rPr lang="zh-CN" altLang="en-US" sz="900"/>
              <a:t>    level: {</a:t>
            </a:r>
            <a:endParaRPr lang="zh-CN" altLang="en-US" sz="900"/>
          </a:p>
          <a:p>
            <a:r>
              <a:rPr lang="zh-CN" altLang="en-US" sz="900"/>
              <a:t>      type: Number,</a:t>
            </a:r>
            <a:endParaRPr lang="zh-CN" altLang="en-US" sz="900"/>
          </a:p>
          <a:p>
            <a:r>
              <a:rPr lang="zh-CN" altLang="en-US" sz="900"/>
              <a:t>      required: true</a:t>
            </a:r>
            <a:endParaRPr lang="zh-CN" altLang="en-US" sz="900"/>
          </a:p>
          <a:p>
            <a:r>
              <a:rPr lang="zh-CN" altLang="en-US" sz="900"/>
              <a:t>    }</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296285" cy="2983230"/>
          </a:xfrm>
        </p:spPr>
        <p:txBody>
          <a:bodyPr>
            <a:normAutofit/>
          </a:bodyPr>
          <a:p>
            <a:r>
              <a:rPr sz="900" b="1"/>
              <a:t>基础</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在这种场景中使用 template 并不是最好的选择：首先代码冗长，为了在不同级别的标题中插入锚点元素，我们需要重复地使用 &lt;slot&gt;&lt;/slot&gt;。</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虽然模板在大多数组件中都非常好用，但是在这里它就不是很简洁的了。那么，我们来尝试使用 render 函数重写上面的例子：</a:t>
            </a:r>
            <a:endParaRPr lang="zh-CN" altLang="en-US" sz="900" b="0">
              <a:ea typeface="宋体" panose="02010600030101010101" pitchFamily="2" charset="-122"/>
            </a:endParaRPr>
          </a:p>
        </p:txBody>
      </p:sp>
      <p:sp>
        <p:nvSpPr>
          <p:cNvPr id="6" name="文本框 5"/>
          <p:cNvSpPr txBox="1"/>
          <p:nvPr/>
        </p:nvSpPr>
        <p:spPr>
          <a:xfrm>
            <a:off x="3903980" y="1203325"/>
            <a:ext cx="3206115" cy="2030095"/>
          </a:xfrm>
          <a:prstGeom prst="rect">
            <a:avLst/>
          </a:prstGeom>
          <a:noFill/>
          <a:ln>
            <a:solidFill>
              <a:srgbClr val="FF0000"/>
            </a:solidFill>
          </a:ln>
        </p:spPr>
        <p:txBody>
          <a:bodyPr wrap="square" rtlCol="0" anchor="t">
            <a:spAutoFit/>
          </a:bodyPr>
          <a:p>
            <a:r>
              <a:rPr lang="zh-CN" altLang="en-US" sz="900"/>
              <a:t>Vue.component('anchored-heading', {</a:t>
            </a:r>
            <a:endParaRPr lang="zh-CN" altLang="en-US" sz="900"/>
          </a:p>
          <a:p>
            <a:r>
              <a:rPr lang="zh-CN" altLang="en-US" sz="900"/>
              <a:t>  render: function (createElement) {</a:t>
            </a:r>
            <a:endParaRPr lang="zh-CN" altLang="en-US" sz="900"/>
          </a:p>
          <a:p>
            <a:r>
              <a:rPr lang="zh-CN" altLang="en-US" sz="900"/>
              <a:t>    return createElement(</a:t>
            </a:r>
            <a:endParaRPr lang="zh-CN" altLang="en-US" sz="900"/>
          </a:p>
          <a:p>
            <a:r>
              <a:rPr lang="zh-CN" altLang="en-US" sz="900"/>
              <a:t>      'h' + this.level,   // 标签名称</a:t>
            </a:r>
            <a:endParaRPr lang="zh-CN" altLang="en-US" sz="900"/>
          </a:p>
          <a:p>
            <a:r>
              <a:rPr lang="zh-CN" altLang="en-US" sz="900"/>
              <a:t>      this.$slots.default // 子元素数组</a:t>
            </a:r>
            <a:endParaRPr lang="zh-CN" altLang="en-US" sz="900"/>
          </a:p>
          <a:p>
            <a:r>
              <a:rPr lang="zh-CN" altLang="en-US" sz="900"/>
              <a:t>    )</a:t>
            </a:r>
            <a:endParaRPr lang="zh-CN" altLang="en-US" sz="900"/>
          </a:p>
          <a:p>
            <a:r>
              <a:rPr lang="zh-CN" altLang="en-US" sz="900"/>
              <a:t>  },</a:t>
            </a:r>
            <a:endParaRPr lang="zh-CN" altLang="en-US" sz="900"/>
          </a:p>
          <a:p>
            <a:r>
              <a:rPr lang="zh-CN" altLang="en-US" sz="900"/>
              <a:t>  props: {</a:t>
            </a:r>
            <a:endParaRPr lang="zh-CN" altLang="en-US" sz="900"/>
          </a:p>
          <a:p>
            <a:r>
              <a:rPr lang="zh-CN" altLang="en-US" sz="900"/>
              <a:t>    level: {</a:t>
            </a:r>
            <a:endParaRPr lang="zh-CN" altLang="en-US" sz="900"/>
          </a:p>
          <a:p>
            <a:r>
              <a:rPr lang="zh-CN" altLang="en-US" sz="900"/>
              <a:t>      type: Number,</a:t>
            </a:r>
            <a:endParaRPr lang="zh-CN" altLang="en-US" sz="900"/>
          </a:p>
          <a:p>
            <a:r>
              <a:rPr lang="zh-CN" altLang="en-US" sz="900"/>
              <a:t>      required: true</a:t>
            </a:r>
            <a:endParaRPr lang="zh-CN" altLang="en-US" sz="900"/>
          </a:p>
          <a:p>
            <a:r>
              <a:rPr lang="zh-CN" altLang="en-US" sz="900"/>
              <a:t>    }</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8228330" cy="2983230"/>
          </a:xfrm>
        </p:spPr>
        <p:txBody>
          <a:bodyPr>
            <a:normAutofit/>
          </a:bodyPr>
          <a:p>
            <a:r>
              <a:rPr sz="900" b="1"/>
              <a:t>基础</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简单清晰很多！简单来说，这样代码精简很多，但是需要非常熟悉 Vue 的实例属性。在这个例子中，你需要知道，向组件中传递不带 slot 特性的子元素时，比如 anchored-heading 中的 Hello world!，这些子元素被存储在组件实例中的 $slots.default 中。如果你还不了解，在深入 render 函数之前推荐阅读实例属性 API。</a:t>
            </a:r>
            <a:endParaRPr lang="zh-CN" altLang="en-US" sz="900" b="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8228330" cy="2983230"/>
          </a:xfrm>
        </p:spPr>
        <p:txBody>
          <a:bodyPr>
            <a:normAutofit/>
          </a:bodyPr>
          <a:p>
            <a:r>
              <a:rPr sz="900" b="1"/>
              <a:t>节点、树以及虚拟 DOM</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在深入渲染函数之前，了解一些浏览器的工作原理是很重要的。以下面这段 HTML 为例：</a:t>
            </a:r>
            <a:endParaRPr lang="zh-CN" altLang="en-US" sz="900" b="0">
              <a:ea typeface="宋体" panose="02010600030101010101" pitchFamily="2" charset="-122"/>
            </a:endParaRPr>
          </a:p>
        </p:txBody>
      </p:sp>
      <p:sp>
        <p:nvSpPr>
          <p:cNvPr id="4" name="文本框 3"/>
          <p:cNvSpPr txBox="1"/>
          <p:nvPr/>
        </p:nvSpPr>
        <p:spPr>
          <a:xfrm>
            <a:off x="457200" y="1878965"/>
            <a:ext cx="2540000" cy="783590"/>
          </a:xfrm>
          <a:prstGeom prst="rect">
            <a:avLst/>
          </a:prstGeom>
          <a:noFill/>
          <a:ln>
            <a:solidFill>
              <a:srgbClr val="FF0000"/>
            </a:solidFill>
          </a:ln>
        </p:spPr>
        <p:txBody>
          <a:bodyPr wrap="square" rtlCol="0" anchor="t">
            <a:spAutoFit/>
          </a:bodyPr>
          <a:p>
            <a:r>
              <a:rPr lang="zh-CN" altLang="en-US" sz="900"/>
              <a:t>&lt;div&gt;</a:t>
            </a:r>
            <a:endParaRPr lang="zh-CN" altLang="en-US" sz="900"/>
          </a:p>
          <a:p>
            <a:r>
              <a:rPr lang="zh-CN" altLang="en-US" sz="900"/>
              <a:t>  &lt;h1&gt;My title&lt;/h1&gt;</a:t>
            </a:r>
            <a:endParaRPr lang="zh-CN" altLang="en-US" sz="900"/>
          </a:p>
          <a:p>
            <a:r>
              <a:rPr lang="zh-CN" altLang="en-US" sz="900"/>
              <a:t>  Some text content</a:t>
            </a:r>
            <a:endParaRPr lang="zh-CN" altLang="en-US" sz="900"/>
          </a:p>
          <a:p>
            <a:r>
              <a:rPr lang="zh-CN" altLang="en-US" sz="900"/>
              <a:t>  &lt;!-- TODO: 添加标签行 --&gt;</a:t>
            </a:r>
            <a:endParaRPr lang="zh-CN" altLang="en-US" sz="900"/>
          </a:p>
          <a:p>
            <a:r>
              <a:rPr lang="zh-CN" altLang="en-US" sz="900"/>
              <a:t>&lt;/div&gt;</a:t>
            </a:r>
            <a:endParaRPr lang="zh-CN" altLang="en-US" sz="9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8228330" cy="2983230"/>
          </a:xfrm>
        </p:spPr>
        <p:txBody>
          <a:bodyPr>
            <a:normAutofit/>
          </a:bodyPr>
          <a:p>
            <a:r>
              <a:rPr sz="900" b="1"/>
              <a:t>节点、树以及虚拟 DOM</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当浏览器读到这些代码时，它会建立一个“DOM 节点”树来保持追踪，如同你会画一张家谱树来追踪家庭成员的发展一样。</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HTML 的 DOM 节点树如下图所示：</a:t>
            </a:r>
            <a:endParaRPr lang="zh-CN" altLang="en-US" sz="900" b="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457200" y="2323465"/>
            <a:ext cx="3192145" cy="19126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8228330" cy="2983230"/>
          </a:xfrm>
        </p:spPr>
        <p:txBody>
          <a:bodyPr>
            <a:normAutofit/>
          </a:bodyPr>
          <a:p>
            <a:r>
              <a:rPr sz="900" b="1"/>
              <a:t>节点、树以及虚拟 DOM</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每个元素都是一个节点。每片文字也是一个节点。甚至注释也都是节点。一个节点就是页面的一个部分。就像家谱树一样，每个节点都可以有孩子节点 (也就是说每个部分可以包含其它的一些部分)。</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高效的更新所有这些节点会是比较困难的，不过所幸你不必再手动完成这个工作了。你只需要告诉 Vue 你希望页面上的 HTML 是什么，这可以是在一个模板里：</a:t>
            </a:r>
            <a:endParaRPr lang="zh-CN" altLang="en-US" sz="900" b="0">
              <a:ea typeface="宋体" panose="02010600030101010101" pitchFamily="2" charset="-122"/>
            </a:endParaRPr>
          </a:p>
        </p:txBody>
      </p:sp>
      <p:sp>
        <p:nvSpPr>
          <p:cNvPr id="4" name="文本框 3"/>
          <p:cNvSpPr txBox="1"/>
          <p:nvPr/>
        </p:nvSpPr>
        <p:spPr>
          <a:xfrm>
            <a:off x="457200" y="2372360"/>
            <a:ext cx="2540000" cy="229870"/>
          </a:xfrm>
          <a:prstGeom prst="rect">
            <a:avLst/>
          </a:prstGeom>
          <a:noFill/>
          <a:ln>
            <a:solidFill>
              <a:srgbClr val="FF0000"/>
            </a:solidFill>
          </a:ln>
        </p:spPr>
        <p:txBody>
          <a:bodyPr wrap="square" rtlCol="0" anchor="t">
            <a:spAutoFit/>
          </a:bodyPr>
          <a:p>
            <a:r>
              <a:rPr lang="zh-CN" altLang="en-US" sz="900"/>
              <a:t>&lt;h1&gt;{{ blogTitle }}&lt;/h1&gt;</a:t>
            </a:r>
            <a:endParaRPr lang="zh-CN" altLang="en-US" sz="900"/>
          </a:p>
        </p:txBody>
      </p:sp>
      <p:sp>
        <p:nvSpPr>
          <p:cNvPr id="5" name="文本框 4"/>
          <p:cNvSpPr txBox="1"/>
          <p:nvPr/>
        </p:nvSpPr>
        <p:spPr>
          <a:xfrm>
            <a:off x="457200" y="3087370"/>
            <a:ext cx="2540000" cy="506730"/>
          </a:xfrm>
          <a:prstGeom prst="rect">
            <a:avLst/>
          </a:prstGeom>
          <a:noFill/>
          <a:ln>
            <a:solidFill>
              <a:srgbClr val="FF0000"/>
            </a:solidFill>
          </a:ln>
        </p:spPr>
        <p:txBody>
          <a:bodyPr wrap="square" rtlCol="0" anchor="t">
            <a:spAutoFit/>
          </a:bodyPr>
          <a:p>
            <a:r>
              <a:rPr lang="zh-CN" altLang="en-US" sz="900"/>
              <a:t>render: function (createElement) {</a:t>
            </a:r>
            <a:endParaRPr lang="zh-CN" altLang="en-US" sz="900"/>
          </a:p>
          <a:p>
            <a:r>
              <a:rPr lang="zh-CN" altLang="en-US" sz="900"/>
              <a:t>  return createElement('h1', this.blogTitle)</a:t>
            </a:r>
            <a:endParaRPr lang="zh-CN" altLang="en-US" sz="900"/>
          </a:p>
          <a:p>
            <a:r>
              <a:rPr lang="zh-CN" altLang="en-US" sz="900"/>
              <a:t>}</a:t>
            </a:r>
            <a:endParaRPr lang="zh-CN" altLang="en-US" sz="900"/>
          </a:p>
        </p:txBody>
      </p:sp>
      <p:sp>
        <p:nvSpPr>
          <p:cNvPr id="7" name="文本框 6"/>
          <p:cNvSpPr txBox="1"/>
          <p:nvPr/>
        </p:nvSpPr>
        <p:spPr>
          <a:xfrm>
            <a:off x="457200" y="2777490"/>
            <a:ext cx="2540000" cy="229870"/>
          </a:xfrm>
          <a:prstGeom prst="rect">
            <a:avLst/>
          </a:prstGeom>
          <a:noFill/>
        </p:spPr>
        <p:txBody>
          <a:bodyPr wrap="square" rtlCol="0" anchor="t">
            <a:spAutoFit/>
          </a:bodyPr>
          <a:p>
            <a:r>
              <a:rPr lang="zh-CN" altLang="en-US" sz="900"/>
              <a:t>或者一个渲染函数里：</a:t>
            </a:r>
            <a:endParaRPr lang="zh-CN" altLang="en-US" sz="900"/>
          </a:p>
        </p:txBody>
      </p:sp>
      <p:sp>
        <p:nvSpPr>
          <p:cNvPr id="8" name="文本框 7"/>
          <p:cNvSpPr txBox="1"/>
          <p:nvPr/>
        </p:nvSpPr>
        <p:spPr>
          <a:xfrm>
            <a:off x="386080" y="3743960"/>
            <a:ext cx="7551420" cy="229870"/>
          </a:xfrm>
          <a:prstGeom prst="rect">
            <a:avLst/>
          </a:prstGeom>
          <a:noFill/>
        </p:spPr>
        <p:txBody>
          <a:bodyPr wrap="square" rtlCol="0" anchor="t">
            <a:spAutoFit/>
          </a:bodyPr>
          <a:p>
            <a:r>
              <a:rPr lang="zh-CN" altLang="en-US" sz="900"/>
              <a:t>在这两种情况下，Vue 都会自动保持页面的更新，即便 blogTitle 发生了改变。</a:t>
            </a:r>
            <a:endParaRPr lang="zh-CN" altLang="en-US" sz="9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8228330" cy="2983230"/>
          </a:xfrm>
        </p:spPr>
        <p:txBody>
          <a:bodyPr>
            <a:normAutofit/>
          </a:bodyPr>
          <a:p>
            <a:r>
              <a:rPr sz="900" b="1"/>
              <a:t>虚拟 DOM</a:t>
            </a:r>
            <a:r>
              <a:rPr lang="zh-CN" altLang="" sz="900" b="1">
                <a:ea typeface="宋体" panose="02010600030101010101" pitchFamily="2" charset="-122"/>
              </a:rPr>
              <a:t>：</a:t>
            </a:r>
            <a:endParaRPr lang="zh-CN" altLang="" sz="900" b="1">
              <a:ea typeface="宋体" panose="02010600030101010101" pitchFamily="2" charset="-122"/>
            </a:endParaRPr>
          </a:p>
          <a:p>
            <a:endParaRPr lang="zh-CN" altLang="" sz="900" b="1">
              <a:ea typeface="宋体" panose="02010600030101010101" pitchFamily="2" charset="-122"/>
            </a:endParaRPr>
          </a:p>
          <a:p>
            <a:r>
              <a:rPr lang="zh-CN" altLang="" sz="900" b="0">
                <a:ea typeface="宋体" panose="02010600030101010101" pitchFamily="2" charset="-122"/>
              </a:rPr>
              <a:t>Vue 通过建立一个虚拟 DOM 对真实 DOM 发生的变化保持追踪。请仔细看这行代码：</a:t>
            </a:r>
            <a:endParaRPr lang="zh-CN" altLang="" sz="900" b="0">
              <a:ea typeface="宋体" panose="02010600030101010101" pitchFamily="2" charset="-122"/>
            </a:endParaRPr>
          </a:p>
        </p:txBody>
      </p:sp>
      <p:sp>
        <p:nvSpPr>
          <p:cNvPr id="4" name="文本框 3"/>
          <p:cNvSpPr txBox="1"/>
          <p:nvPr/>
        </p:nvSpPr>
        <p:spPr>
          <a:xfrm>
            <a:off x="457200" y="1769745"/>
            <a:ext cx="2540000" cy="229870"/>
          </a:xfrm>
          <a:prstGeom prst="rect">
            <a:avLst/>
          </a:prstGeom>
          <a:noFill/>
          <a:ln>
            <a:solidFill>
              <a:srgbClr val="FF0000"/>
            </a:solidFill>
          </a:ln>
        </p:spPr>
        <p:txBody>
          <a:bodyPr wrap="square" rtlCol="0" anchor="t">
            <a:spAutoFit/>
          </a:bodyPr>
          <a:p>
            <a:r>
              <a:rPr lang="zh-CN" altLang="en-US" sz="900"/>
              <a:t>return createElement('h1', this.blogTitle)</a:t>
            </a:r>
            <a:endParaRPr lang="zh-CN" altLang="en-US" sz="900"/>
          </a:p>
        </p:txBody>
      </p:sp>
      <p:sp>
        <p:nvSpPr>
          <p:cNvPr id="7" name="文本框 6"/>
          <p:cNvSpPr txBox="1"/>
          <p:nvPr/>
        </p:nvSpPr>
        <p:spPr>
          <a:xfrm>
            <a:off x="400685" y="2110740"/>
            <a:ext cx="7813675" cy="506730"/>
          </a:xfrm>
          <a:prstGeom prst="rect">
            <a:avLst/>
          </a:prstGeom>
          <a:noFill/>
        </p:spPr>
        <p:txBody>
          <a:bodyPr wrap="square" rtlCol="0" anchor="t">
            <a:spAutoFit/>
          </a:bodyPr>
          <a:p>
            <a:r>
              <a:rPr lang="zh-CN" altLang="en-US" sz="900"/>
              <a:t>createElement 到底会返回什么呢？其实不是一个实际的 DOM 元素。它更准确的名字可能是 createNodeDescription，因为它所包含的信息会告诉 Vue 页面上需要渲染什么样的节点，及其子节点。我们把这样的节点描述为“虚拟节点 (Virtual Node)”，也常简写它为“VNode”。“虚拟 DOM”是我们对由 Vue 组件树建立起来的整个 VNode 树的称呼。</a:t>
            </a:r>
            <a:endParaRPr lang="zh-CN" altLang="en-US"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br>
              <a:rPr lang="zh-CN" altLang="en-US"/>
            </a:br>
            <a:endParaRPr lang="zh-CN" altLang="en-US"/>
          </a:p>
        </p:txBody>
      </p:sp>
      <p:sp>
        <p:nvSpPr>
          <p:cNvPr id="3" name="副标题 2"/>
          <p:cNvSpPr>
            <a:spLocks noGrp="1"/>
          </p:cNvSpPr>
          <p:nvPr>
            <p:ph type="subTitle"/>
          </p:nvPr>
        </p:nvSpPr>
        <p:spPr/>
        <p:txBody>
          <a:bodyPr/>
          <a:p>
            <a:r>
              <a:rPr lang="zh-CN" altLang="en-US" sz="900"/>
              <a:t>当插入或删除包含在 transition 组件中的元素时，Vue 将会做以下处理：</a:t>
            </a:r>
            <a:endParaRPr lang="zh-CN" altLang="en-US" sz="900"/>
          </a:p>
          <a:p>
            <a:endParaRPr lang="zh-CN" altLang="en-US" sz="900"/>
          </a:p>
          <a:p>
            <a:pPr marL="228600" indent="-228600">
              <a:buAutoNum type="arabicPeriod"/>
            </a:pPr>
            <a:r>
              <a:rPr lang="zh-CN" altLang="en-US" sz="900"/>
              <a:t>自动嗅探目标元素是否应用了 CSS 过渡或动画，如果是，在恰当的时机添加/删除 CSS 类名。</a:t>
            </a:r>
            <a:endParaRPr lang="zh-CN" altLang="en-US" sz="900"/>
          </a:p>
          <a:p>
            <a:pPr marL="228600" indent="-228600">
              <a:buAutoNum type="arabicPeriod"/>
            </a:pPr>
            <a:endParaRPr lang="zh-CN" altLang="en-US" sz="900"/>
          </a:p>
          <a:p>
            <a:pPr marL="228600" indent="-228600">
              <a:buAutoNum type="arabicPeriod"/>
            </a:pPr>
            <a:r>
              <a:rPr lang="zh-CN" altLang="en-US" sz="900"/>
              <a:t>如果过渡组件提供了 JavaScript 钩子函数，这些钩子函数将在恰当的时机被调用。</a:t>
            </a:r>
            <a:endParaRPr lang="zh-CN" altLang="en-US" sz="900"/>
          </a:p>
          <a:p>
            <a:pPr marL="228600" indent="-228600">
              <a:buAutoNum type="arabicPeriod"/>
            </a:pPr>
            <a:endParaRPr lang="zh-CN" altLang="en-US" sz="900"/>
          </a:p>
          <a:p>
            <a:pPr marL="228600" indent="-228600">
              <a:buAutoNum type="arabicPeriod"/>
            </a:pPr>
            <a:r>
              <a:rPr lang="zh-CN" altLang="en-US" sz="900"/>
              <a:t>如果没有找到 JavaScript 钩子并且也没有检测到 CSS 过渡/动画，DOM 操作 (插入/删除) 在下一帧中立即执行。(注意：此指浏览器逐帧动画机制，和 Vue 的 nextTick 概念不同)</a:t>
            </a:r>
            <a:endParaRPr lang="zh-CN" altLang="en-US" sz="9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createElement 参数</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接下来你需要熟悉的是如何在 createElement 函数中生成模板。这里是 createElement 接受的参数：</a:t>
            </a:r>
            <a:endParaRPr lang="zh-CN" altLang="en-US" sz="900" b="0">
              <a:ea typeface="宋体" panose="02010600030101010101" pitchFamily="2" charset="-122"/>
            </a:endParaRPr>
          </a:p>
        </p:txBody>
      </p:sp>
      <p:sp>
        <p:nvSpPr>
          <p:cNvPr id="4" name="文本框 3"/>
          <p:cNvSpPr txBox="1"/>
          <p:nvPr/>
        </p:nvSpPr>
        <p:spPr>
          <a:xfrm>
            <a:off x="4745990" y="1063625"/>
            <a:ext cx="3252470" cy="3415030"/>
          </a:xfrm>
          <a:prstGeom prst="rect">
            <a:avLst/>
          </a:prstGeom>
          <a:noFill/>
          <a:ln>
            <a:solidFill>
              <a:srgbClr val="FF0000"/>
            </a:solidFill>
          </a:ln>
        </p:spPr>
        <p:txBody>
          <a:bodyPr wrap="square" rtlCol="0" anchor="t">
            <a:spAutoFit/>
          </a:bodyPr>
          <a:p>
            <a:r>
              <a:rPr lang="zh-CN" altLang="en-US" sz="800"/>
              <a:t>// @returns {VNode}</a:t>
            </a:r>
            <a:endParaRPr lang="zh-CN" altLang="en-US" sz="800"/>
          </a:p>
          <a:p>
            <a:r>
              <a:rPr lang="zh-CN" altLang="en-US" sz="800"/>
              <a:t>createElement(</a:t>
            </a:r>
            <a:endParaRPr lang="zh-CN" altLang="en-US" sz="800"/>
          </a:p>
          <a:p>
            <a:r>
              <a:rPr lang="zh-CN" altLang="en-US" sz="800"/>
              <a:t>  // {String | Object | Function}</a:t>
            </a:r>
            <a:endParaRPr lang="zh-CN" altLang="en-US" sz="800"/>
          </a:p>
          <a:p>
            <a:r>
              <a:rPr lang="zh-CN" altLang="en-US" sz="800"/>
              <a:t>  // 一个 HTML 标签字符串，组件选项对象，或者</a:t>
            </a:r>
            <a:endParaRPr lang="zh-CN" altLang="en-US" sz="800"/>
          </a:p>
          <a:p>
            <a:r>
              <a:rPr lang="zh-CN" altLang="en-US" sz="800"/>
              <a:t>  // 解析上述任何一种的一个 async 异步函数。必需参数。</a:t>
            </a:r>
            <a:endParaRPr lang="zh-CN" altLang="en-US" sz="800"/>
          </a:p>
          <a:p>
            <a:r>
              <a:rPr lang="zh-CN" altLang="en-US" sz="800"/>
              <a:t>  'div',</a:t>
            </a:r>
            <a:endParaRPr lang="zh-CN" altLang="en-US" sz="800"/>
          </a:p>
          <a:p>
            <a:endParaRPr lang="zh-CN" altLang="en-US" sz="800"/>
          </a:p>
          <a:p>
            <a:r>
              <a:rPr lang="zh-CN" altLang="en-US" sz="800"/>
              <a:t>  // {Object}</a:t>
            </a:r>
            <a:endParaRPr lang="zh-CN" altLang="en-US" sz="800"/>
          </a:p>
          <a:p>
            <a:r>
              <a:rPr lang="zh-CN" altLang="en-US" sz="800"/>
              <a:t>  // 一个包含模板相关属性的数据对象</a:t>
            </a:r>
            <a:endParaRPr lang="zh-CN" altLang="en-US" sz="800"/>
          </a:p>
          <a:p>
            <a:r>
              <a:rPr lang="zh-CN" altLang="en-US" sz="800"/>
              <a:t>  // 你可以在 template 中使用这些特性。可选参数。</a:t>
            </a:r>
            <a:endParaRPr lang="zh-CN" altLang="en-US" sz="800"/>
          </a:p>
          <a:p>
            <a:r>
              <a:rPr lang="zh-CN" altLang="en-US" sz="800"/>
              <a:t>  {</a:t>
            </a:r>
            <a:endParaRPr lang="zh-CN" altLang="en-US" sz="800"/>
          </a:p>
          <a:p>
            <a:r>
              <a:rPr lang="zh-CN" altLang="en-US" sz="800"/>
              <a:t>    // (详情见下一节)</a:t>
            </a:r>
            <a:endParaRPr lang="zh-CN" altLang="en-US" sz="800"/>
          </a:p>
          <a:p>
            <a:r>
              <a:rPr lang="zh-CN" altLang="en-US" sz="800"/>
              <a:t>  },</a:t>
            </a:r>
            <a:endParaRPr lang="zh-CN" altLang="en-US" sz="800"/>
          </a:p>
          <a:p>
            <a:endParaRPr lang="zh-CN" altLang="en-US" sz="800"/>
          </a:p>
          <a:p>
            <a:r>
              <a:rPr lang="zh-CN" altLang="en-US" sz="800"/>
              <a:t>  // {String | Array}</a:t>
            </a:r>
            <a:endParaRPr lang="zh-CN" altLang="en-US" sz="800"/>
          </a:p>
          <a:p>
            <a:r>
              <a:rPr lang="zh-CN" altLang="en-US" sz="800"/>
              <a:t>  // 子虚拟节点 (VNodes)，由 `createElement()` 构建而成，</a:t>
            </a:r>
            <a:endParaRPr lang="zh-CN" altLang="en-US" sz="800"/>
          </a:p>
          <a:p>
            <a:r>
              <a:rPr lang="zh-CN" altLang="en-US" sz="800"/>
              <a:t>  // 也可以使用字符串来生成“文本虚拟节点”。可选参数。</a:t>
            </a:r>
            <a:endParaRPr lang="zh-CN" altLang="en-US" sz="800"/>
          </a:p>
          <a:p>
            <a:r>
              <a:rPr lang="zh-CN" altLang="en-US" sz="800"/>
              <a:t>  [</a:t>
            </a:r>
            <a:endParaRPr lang="zh-CN" altLang="en-US" sz="800"/>
          </a:p>
          <a:p>
            <a:r>
              <a:rPr lang="zh-CN" altLang="en-US" sz="800"/>
              <a:t>    '先写一些文字',</a:t>
            </a:r>
            <a:endParaRPr lang="zh-CN" altLang="en-US" sz="800"/>
          </a:p>
          <a:p>
            <a:r>
              <a:rPr lang="zh-CN" altLang="en-US" sz="800"/>
              <a:t>    createElement('h1', '一则头条'),</a:t>
            </a:r>
            <a:endParaRPr lang="zh-CN" altLang="en-US" sz="800"/>
          </a:p>
          <a:p>
            <a:r>
              <a:rPr lang="zh-CN" altLang="en-US" sz="800"/>
              <a:t>    createElement(MyComponent, {</a:t>
            </a:r>
            <a:endParaRPr lang="zh-CN" altLang="en-US" sz="800"/>
          </a:p>
          <a:p>
            <a:r>
              <a:rPr lang="zh-CN" altLang="en-US" sz="800"/>
              <a:t>      props: {</a:t>
            </a:r>
            <a:endParaRPr lang="zh-CN" altLang="en-US" sz="800"/>
          </a:p>
          <a:p>
            <a:r>
              <a:rPr lang="zh-CN" altLang="en-US" sz="800"/>
              <a:t>        someProp: 'foobar'</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深入 data 对象</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有一点要注意：正如在模板语法中，v-bind:class 和 v-bind:style，会被特别对待一样，在 VNode 数据对象中，下列属性名是级别最高的字段。该对象也允许你绑定普通的 HTML 特性，就像 DOM 属性一样，比如 innerHTML (这会取代 v-html 指令)。</a:t>
            </a:r>
            <a:endParaRPr lang="zh-CN" altLang="en-US" sz="900" b="0">
              <a:ea typeface="宋体" panose="02010600030101010101" pitchFamily="2" charset="-122"/>
            </a:endParaRPr>
          </a:p>
        </p:txBody>
      </p:sp>
      <p:sp>
        <p:nvSpPr>
          <p:cNvPr id="4" name="文本框 3"/>
          <p:cNvSpPr txBox="1"/>
          <p:nvPr/>
        </p:nvSpPr>
        <p:spPr>
          <a:xfrm>
            <a:off x="4986655" y="135255"/>
            <a:ext cx="3252470" cy="7847330"/>
          </a:xfrm>
          <a:prstGeom prst="rect">
            <a:avLst/>
          </a:prstGeom>
          <a:noFill/>
          <a:ln>
            <a:solidFill>
              <a:srgbClr val="FF0000"/>
            </a:solidFill>
          </a:ln>
        </p:spPr>
        <p:txBody>
          <a:bodyPr wrap="square" rtlCol="0" anchor="t">
            <a:spAutoFit/>
          </a:bodyPr>
          <a:p>
            <a:r>
              <a:rPr lang="zh-CN" altLang="en-US" sz="800"/>
              <a:t>{</a:t>
            </a:r>
            <a:endParaRPr lang="zh-CN" altLang="en-US" sz="800"/>
          </a:p>
          <a:p>
            <a:r>
              <a:rPr lang="zh-CN" altLang="en-US" sz="800"/>
              <a:t>  // 和`v-bind:class`一样的 API</a:t>
            </a:r>
            <a:endParaRPr lang="zh-CN" altLang="en-US" sz="800"/>
          </a:p>
          <a:p>
            <a:r>
              <a:rPr lang="zh-CN" altLang="en-US" sz="800"/>
              <a:t>  // 接收一个字符串、对象或字符串和对象组成的数组</a:t>
            </a:r>
            <a:endParaRPr lang="zh-CN" altLang="en-US" sz="800"/>
          </a:p>
          <a:p>
            <a:r>
              <a:rPr lang="zh-CN" altLang="en-US" sz="800"/>
              <a:t>  'class': {</a:t>
            </a:r>
            <a:endParaRPr lang="zh-CN" altLang="en-US" sz="800"/>
          </a:p>
          <a:p>
            <a:r>
              <a:rPr lang="zh-CN" altLang="en-US" sz="800"/>
              <a:t>    foo: true,</a:t>
            </a:r>
            <a:endParaRPr lang="zh-CN" altLang="en-US" sz="800"/>
          </a:p>
          <a:p>
            <a:r>
              <a:rPr lang="zh-CN" altLang="en-US" sz="800"/>
              <a:t>    bar: false</a:t>
            </a:r>
            <a:endParaRPr lang="zh-CN" altLang="en-US" sz="800"/>
          </a:p>
          <a:p>
            <a:r>
              <a:rPr lang="zh-CN" altLang="en-US" sz="800"/>
              <a:t>  },</a:t>
            </a:r>
            <a:endParaRPr lang="zh-CN" altLang="en-US" sz="800"/>
          </a:p>
          <a:p>
            <a:r>
              <a:rPr lang="zh-CN" altLang="en-US" sz="800"/>
              <a:t>  // 和`v-bind:style`一样的 API</a:t>
            </a:r>
            <a:endParaRPr lang="zh-CN" altLang="en-US" sz="800"/>
          </a:p>
          <a:p>
            <a:r>
              <a:rPr lang="zh-CN" altLang="en-US" sz="800"/>
              <a:t>  // 接收一个字符串、对象或对象组成的数组</a:t>
            </a:r>
            <a:endParaRPr lang="zh-CN" altLang="en-US" sz="800"/>
          </a:p>
          <a:p>
            <a:r>
              <a:rPr lang="zh-CN" altLang="en-US" sz="800"/>
              <a:t>  style: {</a:t>
            </a:r>
            <a:endParaRPr lang="zh-CN" altLang="en-US" sz="800"/>
          </a:p>
          <a:p>
            <a:r>
              <a:rPr lang="zh-CN" altLang="en-US" sz="800"/>
              <a:t>    color: 'red',</a:t>
            </a:r>
            <a:endParaRPr lang="zh-CN" altLang="en-US" sz="800"/>
          </a:p>
          <a:p>
            <a:r>
              <a:rPr lang="zh-CN" altLang="en-US" sz="800"/>
              <a:t>    fontSize: '14px'</a:t>
            </a:r>
            <a:endParaRPr lang="zh-CN" altLang="en-US" sz="800"/>
          </a:p>
          <a:p>
            <a:r>
              <a:rPr lang="zh-CN" altLang="en-US" sz="800"/>
              <a:t>  },</a:t>
            </a:r>
            <a:endParaRPr lang="zh-CN" altLang="en-US" sz="800"/>
          </a:p>
          <a:p>
            <a:r>
              <a:rPr lang="zh-CN" altLang="en-US" sz="800"/>
              <a:t>  // 普通的 HTML 特性</a:t>
            </a:r>
            <a:endParaRPr lang="zh-CN" altLang="en-US" sz="800"/>
          </a:p>
          <a:p>
            <a:r>
              <a:rPr lang="zh-CN" altLang="en-US" sz="800"/>
              <a:t>  attrs: {</a:t>
            </a:r>
            <a:endParaRPr lang="zh-CN" altLang="en-US" sz="800"/>
          </a:p>
          <a:p>
            <a:r>
              <a:rPr lang="zh-CN" altLang="en-US" sz="800"/>
              <a:t>    id: 'foo'</a:t>
            </a:r>
            <a:endParaRPr lang="zh-CN" altLang="en-US" sz="800"/>
          </a:p>
          <a:p>
            <a:r>
              <a:rPr lang="zh-CN" altLang="en-US" sz="800"/>
              <a:t>  },</a:t>
            </a:r>
            <a:endParaRPr lang="zh-CN" altLang="en-US" sz="800"/>
          </a:p>
          <a:p>
            <a:r>
              <a:rPr lang="zh-CN" altLang="en-US" sz="800"/>
              <a:t>  // 组件 props</a:t>
            </a:r>
            <a:endParaRPr lang="zh-CN" altLang="en-US" sz="800"/>
          </a:p>
          <a:p>
            <a:r>
              <a:rPr lang="zh-CN" altLang="en-US" sz="800"/>
              <a:t>  props: {</a:t>
            </a:r>
            <a:endParaRPr lang="zh-CN" altLang="en-US" sz="800"/>
          </a:p>
          <a:p>
            <a:r>
              <a:rPr lang="zh-CN" altLang="en-US" sz="800"/>
              <a:t>    myProp: 'bar'</a:t>
            </a:r>
            <a:endParaRPr lang="zh-CN" altLang="en-US" sz="800"/>
          </a:p>
          <a:p>
            <a:r>
              <a:rPr lang="zh-CN" altLang="en-US" sz="800"/>
              <a:t>  },</a:t>
            </a:r>
            <a:endParaRPr lang="zh-CN" altLang="en-US" sz="800"/>
          </a:p>
          <a:p>
            <a:r>
              <a:rPr lang="zh-CN" altLang="en-US" sz="800"/>
              <a:t>  // DOM 属性</a:t>
            </a:r>
            <a:endParaRPr lang="zh-CN" altLang="en-US" sz="800"/>
          </a:p>
          <a:p>
            <a:r>
              <a:rPr lang="zh-CN" altLang="en-US" sz="800"/>
              <a:t>  domProps: {</a:t>
            </a:r>
            <a:endParaRPr lang="zh-CN" altLang="en-US" sz="800"/>
          </a:p>
          <a:p>
            <a:r>
              <a:rPr lang="zh-CN" altLang="en-US" sz="800"/>
              <a:t>    innerHTML: 'baz'</a:t>
            </a:r>
            <a:endParaRPr lang="zh-CN" altLang="en-US" sz="800"/>
          </a:p>
          <a:p>
            <a:r>
              <a:rPr lang="zh-CN" altLang="en-US" sz="800"/>
              <a:t>  },</a:t>
            </a:r>
            <a:endParaRPr lang="zh-CN" altLang="en-US" sz="800"/>
          </a:p>
          <a:p>
            <a:r>
              <a:rPr lang="zh-CN" altLang="en-US" sz="800"/>
              <a:t>  // 事件监听器基于 `on`</a:t>
            </a:r>
            <a:endParaRPr lang="zh-CN" altLang="en-US" sz="800"/>
          </a:p>
          <a:p>
            <a:r>
              <a:rPr lang="zh-CN" altLang="en-US" sz="800"/>
              <a:t>  // 所以不再支持如 `v-on:keyup.enter` 修饰器</a:t>
            </a:r>
            <a:endParaRPr lang="zh-CN" altLang="en-US" sz="800"/>
          </a:p>
          <a:p>
            <a:r>
              <a:rPr lang="zh-CN" altLang="en-US" sz="800"/>
              <a:t>  // 需要手动匹配 keyCode。</a:t>
            </a:r>
            <a:endParaRPr lang="zh-CN" altLang="en-US" sz="800"/>
          </a:p>
          <a:p>
            <a:r>
              <a:rPr lang="zh-CN" altLang="en-US" sz="800"/>
              <a:t>  on: {</a:t>
            </a:r>
            <a:endParaRPr lang="zh-CN" altLang="en-US" sz="800"/>
          </a:p>
          <a:p>
            <a:r>
              <a:rPr lang="zh-CN" altLang="en-US" sz="800"/>
              <a:t>    click: this.clickHandler</a:t>
            </a:r>
            <a:endParaRPr lang="zh-CN" altLang="en-US" sz="800"/>
          </a:p>
          <a:p>
            <a:r>
              <a:rPr lang="zh-CN" altLang="en-US" sz="800"/>
              <a:t>  },</a:t>
            </a:r>
            <a:endParaRPr lang="zh-CN" altLang="en-US" sz="800"/>
          </a:p>
          <a:p>
            <a:r>
              <a:rPr lang="zh-CN" altLang="en-US" sz="800"/>
              <a:t>  // 仅用于组件，用于监听原生事件，而不是组件内部使用</a:t>
            </a:r>
            <a:endParaRPr lang="zh-CN" altLang="en-US" sz="800"/>
          </a:p>
          <a:p>
            <a:r>
              <a:rPr lang="zh-CN" altLang="en-US" sz="800"/>
              <a:t>  // `vm.$emit` 触发的事件。</a:t>
            </a:r>
            <a:endParaRPr lang="zh-CN" altLang="en-US" sz="800"/>
          </a:p>
          <a:p>
            <a:r>
              <a:rPr lang="zh-CN" altLang="en-US" sz="800"/>
              <a:t>  nativeOn: {</a:t>
            </a:r>
            <a:endParaRPr lang="zh-CN" altLang="en-US" sz="800"/>
          </a:p>
          <a:p>
            <a:r>
              <a:rPr lang="zh-CN" altLang="en-US" sz="800"/>
              <a:t>    click: this.nativeClickHandler</a:t>
            </a:r>
            <a:endParaRPr lang="zh-CN" altLang="en-US" sz="800"/>
          </a:p>
          <a:p>
            <a:r>
              <a:rPr lang="zh-CN" altLang="en-US" sz="800"/>
              <a:t>  },</a:t>
            </a:r>
            <a:endParaRPr lang="zh-CN" altLang="en-US" sz="800"/>
          </a:p>
          <a:p>
            <a:r>
              <a:rPr lang="zh-CN" altLang="en-US" sz="800"/>
              <a:t>  // 自定义指令。注意，你无法对 `binding` 中的 `oldValue`</a:t>
            </a:r>
            <a:endParaRPr lang="zh-CN" altLang="en-US" sz="800"/>
          </a:p>
          <a:p>
            <a:r>
              <a:rPr lang="zh-CN" altLang="en-US" sz="800"/>
              <a:t>  // 赋值，因为 Vue 已经自动为你进行了同步。</a:t>
            </a:r>
            <a:endParaRPr lang="zh-CN" altLang="en-US" sz="800"/>
          </a:p>
          <a:p>
            <a:r>
              <a:rPr lang="zh-CN" altLang="en-US" sz="800"/>
              <a:t>  directives: [</a:t>
            </a:r>
            <a:endParaRPr lang="zh-CN" altLang="en-US" sz="800"/>
          </a:p>
          <a:p>
            <a:r>
              <a:rPr lang="zh-CN" altLang="en-US" sz="800"/>
              <a:t>    {</a:t>
            </a:r>
            <a:endParaRPr lang="zh-CN" altLang="en-US" sz="800"/>
          </a:p>
          <a:p>
            <a:r>
              <a:rPr lang="zh-CN" altLang="en-US" sz="800"/>
              <a:t>      name: 'my-custom-directive',</a:t>
            </a:r>
            <a:endParaRPr lang="zh-CN" altLang="en-US" sz="800"/>
          </a:p>
          <a:p>
            <a:r>
              <a:rPr lang="zh-CN" altLang="en-US" sz="800"/>
              <a:t>      value: '2',</a:t>
            </a:r>
            <a:endParaRPr lang="zh-CN" altLang="en-US" sz="800"/>
          </a:p>
          <a:p>
            <a:r>
              <a:rPr lang="zh-CN" altLang="en-US" sz="800"/>
              <a:t>      expression: '1 + 1',</a:t>
            </a:r>
            <a:endParaRPr lang="zh-CN" altLang="en-US" sz="800"/>
          </a:p>
          <a:p>
            <a:r>
              <a:rPr lang="zh-CN" altLang="en-US" sz="800"/>
              <a:t>      arg: 'foo',</a:t>
            </a:r>
            <a:endParaRPr lang="zh-CN" altLang="en-US" sz="800"/>
          </a:p>
          <a:p>
            <a:r>
              <a:rPr lang="zh-CN" altLang="en-US" sz="800"/>
              <a:t>      modifiers: {</a:t>
            </a:r>
            <a:endParaRPr lang="zh-CN" altLang="en-US" sz="800"/>
          </a:p>
          <a:p>
            <a:r>
              <a:rPr lang="zh-CN" altLang="en-US" sz="800"/>
              <a:t>        bar: true</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  // 作用域插槽格式</a:t>
            </a:r>
            <a:endParaRPr lang="zh-CN" altLang="en-US" sz="800"/>
          </a:p>
          <a:p>
            <a:r>
              <a:rPr lang="zh-CN" altLang="en-US" sz="800"/>
              <a:t>  // { name: props =&gt; VNode | Array&lt;VNode&gt; }</a:t>
            </a:r>
            <a:endParaRPr lang="zh-CN" altLang="en-US" sz="800"/>
          </a:p>
          <a:p>
            <a:r>
              <a:rPr lang="zh-CN" altLang="en-US" sz="800"/>
              <a:t>  scopedSlots: {</a:t>
            </a:r>
            <a:endParaRPr lang="zh-CN" altLang="en-US" sz="800"/>
          </a:p>
          <a:p>
            <a:r>
              <a:rPr lang="zh-CN" altLang="en-US" sz="800"/>
              <a:t>    default: props =&gt; createElement('span', props.text)</a:t>
            </a:r>
            <a:endParaRPr lang="zh-CN" altLang="en-US" sz="800"/>
          </a:p>
          <a:p>
            <a:r>
              <a:rPr lang="zh-CN" altLang="en-US" sz="800"/>
              <a:t>  },</a:t>
            </a:r>
            <a:endParaRPr lang="zh-CN" altLang="en-US" sz="800"/>
          </a:p>
          <a:p>
            <a:r>
              <a:rPr lang="zh-CN" altLang="en-US" sz="800"/>
              <a:t>  // 如果组件是其他组件的子组件，需为插槽指定名称</a:t>
            </a:r>
            <a:endParaRPr lang="zh-CN" altLang="en-US" sz="800"/>
          </a:p>
          <a:p>
            <a:r>
              <a:rPr lang="zh-CN" altLang="en-US" sz="800"/>
              <a:t>  slot: 'name-of-slot',</a:t>
            </a:r>
            <a:endParaRPr lang="zh-CN" altLang="en-US" sz="800"/>
          </a:p>
          <a:p>
            <a:r>
              <a:rPr lang="zh-CN" altLang="en-US" sz="800"/>
              <a:t>  // 其他特殊顶层属性</a:t>
            </a:r>
            <a:endParaRPr lang="zh-CN" altLang="en-US" sz="800"/>
          </a:p>
          <a:p>
            <a:r>
              <a:rPr lang="zh-CN" altLang="en-US" sz="800"/>
              <a:t>  key: 'myKey',</a:t>
            </a:r>
            <a:endParaRPr lang="zh-CN" altLang="en-US" sz="800"/>
          </a:p>
          <a:p>
            <a:r>
              <a:rPr lang="zh-CN" altLang="en-US" sz="800"/>
              <a:t>  ref: 'myRef',</a:t>
            </a:r>
            <a:endParaRPr lang="zh-CN" altLang="en-US" sz="800"/>
          </a:p>
          <a:p>
            <a:r>
              <a:rPr lang="zh-CN" altLang="en-US" sz="800"/>
              <a:t>  // 如果你在渲染函数中向多个元素都应用了相同的 ref 名，</a:t>
            </a:r>
            <a:endParaRPr lang="zh-CN" altLang="en-US" sz="800"/>
          </a:p>
          <a:p>
            <a:r>
              <a:rPr lang="zh-CN" altLang="en-US" sz="800"/>
              <a:t>  // 那么 `$refs.myRef` 会变成一个数组。</a:t>
            </a:r>
            <a:endParaRPr lang="zh-CN" altLang="en-US" sz="800"/>
          </a:p>
          <a:p>
            <a:r>
              <a:rPr lang="zh-CN" altLang="en-US" sz="800"/>
              <a:t>  refInFor: true</a:t>
            </a:r>
            <a:endParaRPr lang="zh-CN" altLang="en-US" sz="800"/>
          </a:p>
          <a:p>
            <a:r>
              <a:rPr lang="zh-CN" altLang="en-US" sz="800"/>
              <a:t>}</a:t>
            </a:r>
            <a:endParaRPr lang="zh-CN" altLang="en-US" sz="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完整示例</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有了这些知识，我们现在可以完成我们最开始想实现的组件：</a:t>
            </a:r>
            <a:endParaRPr lang="zh-CN" altLang="en-US" sz="900" b="0">
              <a:ea typeface="宋体" panose="02010600030101010101" pitchFamily="2" charset="-122"/>
            </a:endParaRPr>
          </a:p>
        </p:txBody>
      </p:sp>
      <p:sp>
        <p:nvSpPr>
          <p:cNvPr id="4" name="文本框 3"/>
          <p:cNvSpPr txBox="1"/>
          <p:nvPr/>
        </p:nvSpPr>
        <p:spPr>
          <a:xfrm>
            <a:off x="4788535" y="371475"/>
            <a:ext cx="3252470" cy="4399915"/>
          </a:xfrm>
          <a:prstGeom prst="rect">
            <a:avLst/>
          </a:prstGeom>
          <a:noFill/>
          <a:ln>
            <a:solidFill>
              <a:srgbClr val="FF0000"/>
            </a:solidFill>
          </a:ln>
        </p:spPr>
        <p:txBody>
          <a:bodyPr wrap="square" rtlCol="0" anchor="t">
            <a:spAutoFit/>
          </a:bodyPr>
          <a:p>
            <a:r>
              <a:rPr lang="zh-CN" altLang="en-US" sz="800"/>
              <a:t>var getChildrenTextContent = function (children) {</a:t>
            </a:r>
            <a:endParaRPr lang="zh-CN" altLang="en-US" sz="800"/>
          </a:p>
          <a:p>
            <a:r>
              <a:rPr lang="zh-CN" altLang="en-US" sz="800"/>
              <a:t>  return children.map(function (node) {</a:t>
            </a:r>
            <a:endParaRPr lang="zh-CN" altLang="en-US" sz="800"/>
          </a:p>
          <a:p>
            <a:r>
              <a:rPr lang="zh-CN" altLang="en-US" sz="800"/>
              <a:t>    return node.children</a:t>
            </a:r>
            <a:endParaRPr lang="zh-CN" altLang="en-US" sz="800"/>
          </a:p>
          <a:p>
            <a:r>
              <a:rPr lang="zh-CN" altLang="en-US" sz="800"/>
              <a:t>      ? getChildrenTextContent(node.children)</a:t>
            </a:r>
            <a:endParaRPr lang="zh-CN" altLang="en-US" sz="800"/>
          </a:p>
          <a:p>
            <a:r>
              <a:rPr lang="zh-CN" altLang="en-US" sz="800"/>
              <a:t>      : node.text</a:t>
            </a:r>
            <a:endParaRPr lang="zh-CN" altLang="en-US" sz="800"/>
          </a:p>
          <a:p>
            <a:r>
              <a:rPr lang="zh-CN" altLang="en-US" sz="800"/>
              <a:t>  }).join('')</a:t>
            </a:r>
            <a:endParaRPr lang="zh-CN" altLang="en-US" sz="800"/>
          </a:p>
          <a:p>
            <a:r>
              <a:rPr lang="zh-CN" altLang="en-US" sz="800"/>
              <a:t>}</a:t>
            </a:r>
            <a:endParaRPr lang="zh-CN" altLang="en-US" sz="800"/>
          </a:p>
          <a:p>
            <a:endParaRPr lang="zh-CN" altLang="en-US" sz="800"/>
          </a:p>
          <a:p>
            <a:r>
              <a:rPr lang="zh-CN" altLang="en-US" sz="800"/>
              <a:t>Vue.component('anchored-heading', {</a:t>
            </a:r>
            <a:endParaRPr lang="zh-CN" altLang="en-US" sz="800"/>
          </a:p>
          <a:p>
            <a:r>
              <a:rPr lang="zh-CN" altLang="en-US" sz="800"/>
              <a:t>  render: function (createElement) {</a:t>
            </a:r>
            <a:endParaRPr lang="zh-CN" altLang="en-US" sz="800"/>
          </a:p>
          <a:p>
            <a:r>
              <a:rPr lang="zh-CN" altLang="en-US" sz="800"/>
              <a:t>    // 创建 kebab-case 风格的ID</a:t>
            </a:r>
            <a:endParaRPr lang="zh-CN" altLang="en-US" sz="800"/>
          </a:p>
          <a:p>
            <a:r>
              <a:rPr lang="zh-CN" altLang="en-US" sz="800"/>
              <a:t>    var headingId = getChildrenTextContent(this.$slots.default)</a:t>
            </a:r>
            <a:endParaRPr lang="zh-CN" altLang="en-US" sz="800"/>
          </a:p>
          <a:p>
            <a:r>
              <a:rPr lang="zh-CN" altLang="en-US" sz="800"/>
              <a:t>      .toLowerCase()</a:t>
            </a:r>
            <a:endParaRPr lang="zh-CN" altLang="en-US" sz="800"/>
          </a:p>
          <a:p>
            <a:r>
              <a:rPr lang="zh-CN" altLang="en-US" sz="800"/>
              <a:t>      .replace(/\W+/g, '-')</a:t>
            </a:r>
            <a:endParaRPr lang="zh-CN" altLang="en-US" sz="800"/>
          </a:p>
          <a:p>
            <a:r>
              <a:rPr lang="zh-CN" altLang="en-US" sz="800"/>
              <a:t>      .replace(/(^\-|\-$)/g, '')</a:t>
            </a:r>
            <a:endParaRPr lang="zh-CN" altLang="en-US" sz="800"/>
          </a:p>
          <a:p>
            <a:endParaRPr lang="zh-CN" altLang="en-US" sz="800"/>
          </a:p>
          <a:p>
            <a:r>
              <a:rPr lang="zh-CN" altLang="en-US" sz="800"/>
              <a:t>    return createElement(</a:t>
            </a:r>
            <a:endParaRPr lang="zh-CN" altLang="en-US" sz="800"/>
          </a:p>
          <a:p>
            <a:r>
              <a:rPr lang="zh-CN" altLang="en-US" sz="800"/>
              <a:t>      'h' + this.level,</a:t>
            </a:r>
            <a:endParaRPr lang="zh-CN" altLang="en-US" sz="800"/>
          </a:p>
          <a:p>
            <a:r>
              <a:rPr lang="zh-CN" altLang="en-US" sz="800"/>
              <a:t>      [</a:t>
            </a:r>
            <a:endParaRPr lang="zh-CN" altLang="en-US" sz="800"/>
          </a:p>
          <a:p>
            <a:r>
              <a:rPr lang="zh-CN" altLang="en-US" sz="800"/>
              <a:t>        createElement('a', {</a:t>
            </a:r>
            <a:endParaRPr lang="zh-CN" altLang="en-US" sz="800"/>
          </a:p>
          <a:p>
            <a:r>
              <a:rPr lang="zh-CN" altLang="en-US" sz="800"/>
              <a:t>          attrs: {</a:t>
            </a:r>
            <a:endParaRPr lang="zh-CN" altLang="en-US" sz="800"/>
          </a:p>
          <a:p>
            <a:r>
              <a:rPr lang="zh-CN" altLang="en-US" sz="800"/>
              <a:t>            name: headingId,</a:t>
            </a:r>
            <a:endParaRPr lang="zh-CN" altLang="en-US" sz="800"/>
          </a:p>
          <a:p>
            <a:r>
              <a:rPr lang="zh-CN" altLang="en-US" sz="800"/>
              <a:t>            href: '#' + headingId</a:t>
            </a:r>
            <a:endParaRPr lang="zh-CN" altLang="en-US" sz="800"/>
          </a:p>
          <a:p>
            <a:r>
              <a:rPr lang="zh-CN" altLang="en-US" sz="800"/>
              <a:t>          }</a:t>
            </a:r>
            <a:endParaRPr lang="zh-CN" altLang="en-US" sz="800"/>
          </a:p>
          <a:p>
            <a:r>
              <a:rPr lang="zh-CN" altLang="en-US" sz="800"/>
              <a:t>        }, this.$slots.default)</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  props: {</a:t>
            </a:r>
            <a:endParaRPr lang="zh-CN" altLang="en-US" sz="800"/>
          </a:p>
          <a:p>
            <a:r>
              <a:rPr lang="zh-CN" altLang="en-US" sz="800"/>
              <a:t>    level: {</a:t>
            </a:r>
            <a:endParaRPr lang="zh-CN" altLang="en-US" sz="800"/>
          </a:p>
          <a:p>
            <a:r>
              <a:rPr lang="zh-CN" altLang="en-US" sz="800"/>
              <a:t>      type: Number,</a:t>
            </a:r>
            <a:endParaRPr lang="zh-CN" altLang="en-US" sz="800"/>
          </a:p>
          <a:p>
            <a:r>
              <a:rPr lang="zh-CN" altLang="en-US" sz="800"/>
              <a:t>      required: true</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约束</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VNodes 必须唯一</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组件树中的所有 VNodes 必须是唯一的。这意味着，下面的 render function 是无效的：</a:t>
            </a:r>
            <a:endParaRPr lang="zh-CN" altLang="en-US" sz="900" b="0">
              <a:ea typeface="宋体" panose="02010600030101010101" pitchFamily="2" charset="-122"/>
            </a:endParaRPr>
          </a:p>
        </p:txBody>
      </p:sp>
      <p:sp>
        <p:nvSpPr>
          <p:cNvPr id="4" name="文本框 3"/>
          <p:cNvSpPr txBox="1"/>
          <p:nvPr/>
        </p:nvSpPr>
        <p:spPr>
          <a:xfrm>
            <a:off x="4703445" y="1349375"/>
            <a:ext cx="3252470" cy="953135"/>
          </a:xfrm>
          <a:prstGeom prst="rect">
            <a:avLst/>
          </a:prstGeom>
          <a:noFill/>
          <a:ln>
            <a:solidFill>
              <a:srgbClr val="FF0000"/>
            </a:solidFill>
          </a:ln>
        </p:spPr>
        <p:txBody>
          <a:bodyPr wrap="square" rtlCol="0" anchor="t">
            <a:spAutoFit/>
          </a:bodyPr>
          <a:p>
            <a:r>
              <a:rPr lang="zh-CN" altLang="en-US" sz="800"/>
              <a:t>render: function (createElement) {</a:t>
            </a:r>
            <a:endParaRPr lang="zh-CN" altLang="en-US" sz="800"/>
          </a:p>
          <a:p>
            <a:r>
              <a:rPr lang="zh-CN" altLang="en-US" sz="800"/>
              <a:t>  var myParagraphVNode = createElement('p', 'hi')</a:t>
            </a:r>
            <a:endParaRPr lang="zh-CN" altLang="en-US" sz="800"/>
          </a:p>
          <a:p>
            <a:r>
              <a:rPr lang="zh-CN" altLang="en-US" sz="800"/>
              <a:t>  return createElement('div', [</a:t>
            </a:r>
            <a:endParaRPr lang="zh-CN" altLang="en-US" sz="800"/>
          </a:p>
          <a:p>
            <a:r>
              <a:rPr lang="zh-CN" altLang="en-US" sz="800"/>
              <a:t>    // 错误-重复的 VNodes</a:t>
            </a:r>
            <a:endParaRPr lang="zh-CN" altLang="en-US" sz="800"/>
          </a:p>
          <a:p>
            <a:r>
              <a:rPr lang="zh-CN" altLang="en-US" sz="800"/>
              <a:t>    myParagraphVNode, myParagraphVNode</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约束</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如果你真的需要重复很多次的元素/组件，你可以使用工厂函数来实现。例如，下面这个例子 render 函数完美有效地渲染了 20 个相同的段落：</a:t>
            </a:r>
            <a:endParaRPr lang="zh-CN" altLang="en-US" sz="900" b="0">
              <a:ea typeface="宋体" panose="02010600030101010101" pitchFamily="2" charset="-122"/>
            </a:endParaRPr>
          </a:p>
        </p:txBody>
      </p:sp>
      <p:sp>
        <p:nvSpPr>
          <p:cNvPr id="4" name="文本框 3"/>
          <p:cNvSpPr txBox="1"/>
          <p:nvPr/>
        </p:nvSpPr>
        <p:spPr>
          <a:xfrm>
            <a:off x="4703445" y="1349375"/>
            <a:ext cx="3252470" cy="953135"/>
          </a:xfrm>
          <a:prstGeom prst="rect">
            <a:avLst/>
          </a:prstGeom>
          <a:noFill/>
          <a:ln>
            <a:solidFill>
              <a:srgbClr val="FF0000"/>
            </a:solidFill>
          </a:ln>
        </p:spPr>
        <p:txBody>
          <a:bodyPr wrap="square" rtlCol="0" anchor="t">
            <a:spAutoFit/>
          </a:bodyPr>
          <a:p>
            <a:r>
              <a:rPr lang="zh-CN" altLang="en-US" sz="800"/>
              <a:t>render: function (createElement) {</a:t>
            </a:r>
            <a:endParaRPr lang="zh-CN" altLang="en-US" sz="800"/>
          </a:p>
          <a:p>
            <a:r>
              <a:rPr lang="zh-CN" altLang="en-US" sz="800"/>
              <a:t>  return createElement('div',</a:t>
            </a:r>
            <a:endParaRPr lang="zh-CN" altLang="en-US" sz="800"/>
          </a:p>
          <a:p>
            <a:r>
              <a:rPr lang="zh-CN" altLang="en-US" sz="800"/>
              <a:t>    Array.apply(null, { length: 20 }).map(function () {</a:t>
            </a:r>
            <a:endParaRPr lang="zh-CN" altLang="en-US" sz="800"/>
          </a:p>
          <a:p>
            <a:r>
              <a:rPr lang="zh-CN" altLang="en-US" sz="800"/>
              <a:t>      return createElement('p', 'hi')</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使用 JavaScript 代替模板功能</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v-if 和 v-for</a:t>
            </a:r>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只要在原生的 JavaScript 中可以轻松完成的操作，Vue 的 render 函数就不会提供专有的替代方法。比如，在 template 中使用的 v-if 和 v-for：</a:t>
            </a:r>
            <a:endParaRPr lang="zh-CN" altLang="en-US" sz="900" b="0">
              <a:ea typeface="宋体" panose="02010600030101010101" pitchFamily="2" charset="-122"/>
            </a:endParaRPr>
          </a:p>
        </p:txBody>
      </p:sp>
      <p:sp>
        <p:nvSpPr>
          <p:cNvPr id="4" name="文本框 3"/>
          <p:cNvSpPr txBox="1"/>
          <p:nvPr/>
        </p:nvSpPr>
        <p:spPr>
          <a:xfrm>
            <a:off x="4703445" y="1349375"/>
            <a:ext cx="3252470" cy="583565"/>
          </a:xfrm>
          <a:prstGeom prst="rect">
            <a:avLst/>
          </a:prstGeom>
          <a:noFill/>
          <a:ln>
            <a:solidFill>
              <a:srgbClr val="FF0000"/>
            </a:solidFill>
          </a:ln>
        </p:spPr>
        <p:txBody>
          <a:bodyPr wrap="square" rtlCol="0" anchor="t">
            <a:spAutoFit/>
          </a:bodyPr>
          <a:p>
            <a:r>
              <a:rPr lang="zh-CN" altLang="en-US" sz="800"/>
              <a:t>&lt;ul v-if="items.length"&gt;</a:t>
            </a:r>
            <a:endParaRPr lang="zh-CN" altLang="en-US" sz="800"/>
          </a:p>
          <a:p>
            <a:r>
              <a:rPr lang="zh-CN" altLang="en-US" sz="800"/>
              <a:t>  &lt;li v-for="item in items"&gt;{{ item.name }}&lt;/li&gt;</a:t>
            </a:r>
            <a:endParaRPr lang="zh-CN" altLang="en-US" sz="800"/>
          </a:p>
          <a:p>
            <a:r>
              <a:rPr lang="zh-CN" altLang="en-US" sz="800"/>
              <a:t>&lt;/ul&gt;</a:t>
            </a:r>
            <a:endParaRPr lang="zh-CN" altLang="en-US" sz="800"/>
          </a:p>
          <a:p>
            <a:r>
              <a:rPr lang="zh-CN" altLang="en-US" sz="800"/>
              <a:t>&lt;p v-else&gt;No items found.&lt;/p&gt;</a:t>
            </a:r>
            <a:endParaRPr lang="zh-CN" altLang="en-US" sz="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使用 JavaScript 代替模板功能</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这些都会在 render 函数中被 JavaScript 的 if/else 和 map 重写：</a:t>
            </a:r>
            <a:endParaRPr lang="zh-CN" altLang="en-US" sz="900" b="0">
              <a:ea typeface="宋体" panose="02010600030101010101" pitchFamily="2" charset="-122"/>
            </a:endParaRPr>
          </a:p>
        </p:txBody>
      </p:sp>
      <p:sp>
        <p:nvSpPr>
          <p:cNvPr id="4" name="文本框 3"/>
          <p:cNvSpPr txBox="1"/>
          <p:nvPr/>
        </p:nvSpPr>
        <p:spPr>
          <a:xfrm>
            <a:off x="4703445" y="1349375"/>
            <a:ext cx="3252470" cy="1322070"/>
          </a:xfrm>
          <a:prstGeom prst="rect">
            <a:avLst/>
          </a:prstGeom>
          <a:noFill/>
          <a:ln>
            <a:solidFill>
              <a:srgbClr val="FF0000"/>
            </a:solidFill>
          </a:ln>
        </p:spPr>
        <p:txBody>
          <a:bodyPr wrap="square" rtlCol="0" anchor="t">
            <a:spAutoFit/>
          </a:bodyPr>
          <a:p>
            <a:r>
              <a:rPr lang="zh-CN" altLang="en-US" sz="800"/>
              <a:t>props: ['items'],</a:t>
            </a:r>
            <a:endParaRPr lang="zh-CN" altLang="en-US" sz="800"/>
          </a:p>
          <a:p>
            <a:r>
              <a:rPr lang="zh-CN" altLang="en-US" sz="800"/>
              <a:t>render: function (createElement) {</a:t>
            </a:r>
            <a:endParaRPr lang="zh-CN" altLang="en-US" sz="800"/>
          </a:p>
          <a:p>
            <a:r>
              <a:rPr lang="zh-CN" altLang="en-US" sz="800"/>
              <a:t>  if (this.items.length) {</a:t>
            </a:r>
            <a:endParaRPr lang="zh-CN" altLang="en-US" sz="800"/>
          </a:p>
          <a:p>
            <a:r>
              <a:rPr lang="zh-CN" altLang="en-US" sz="800"/>
              <a:t>    return createElement('ul', this.items.map(function (item) {</a:t>
            </a:r>
            <a:endParaRPr lang="zh-CN" altLang="en-US" sz="800"/>
          </a:p>
          <a:p>
            <a:r>
              <a:rPr lang="zh-CN" altLang="en-US" sz="800"/>
              <a:t>      return createElement('li', item.name)</a:t>
            </a:r>
            <a:endParaRPr lang="zh-CN" altLang="en-US" sz="800"/>
          </a:p>
          <a:p>
            <a:r>
              <a:rPr lang="zh-CN" altLang="en-US" sz="800"/>
              <a:t>    }))</a:t>
            </a:r>
            <a:endParaRPr lang="zh-CN" altLang="en-US" sz="800"/>
          </a:p>
          <a:p>
            <a:r>
              <a:rPr lang="zh-CN" altLang="en-US" sz="800"/>
              <a:t>  } else {</a:t>
            </a:r>
            <a:endParaRPr lang="zh-CN" altLang="en-US" sz="800"/>
          </a:p>
          <a:p>
            <a:r>
              <a:rPr lang="zh-CN" altLang="en-US" sz="800"/>
              <a:t>    return createElement('p', 'No items found.')</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v-model</a:t>
            </a:r>
            <a:r>
              <a:rPr lang="zh-CN" altLang="en-US" sz="900" b="1">
                <a:ea typeface="宋体" panose="02010600030101010101" pitchFamily="2" charset="-122"/>
              </a:rPr>
              <a:t>：</a:t>
            </a:r>
            <a:endParaRPr lang="zh-CN" altLang="en-US" sz="900" b="1">
              <a:ea typeface="宋体" panose="02010600030101010101" pitchFamily="2" charset="-122"/>
            </a:endParaRPr>
          </a:p>
          <a:p>
            <a:endParaRPr lang="zh-CN" altLang="en-US" sz="900" b="1">
              <a:ea typeface="宋体" panose="02010600030101010101" pitchFamily="2" charset="-122"/>
            </a:endParaRPr>
          </a:p>
          <a:p>
            <a:r>
              <a:rPr lang="zh-CN" altLang="en-US" sz="900" b="0">
                <a:ea typeface="宋体" panose="02010600030101010101" pitchFamily="2" charset="-122"/>
              </a:rPr>
              <a:t>render 函数中没有与 v-model 的直接对应 - 你必须自己实现相应的逻辑：</a:t>
            </a:r>
            <a:endParaRPr lang="zh-CN" altLang="en-US" sz="900" b="0">
              <a:ea typeface="宋体" panose="02010600030101010101" pitchFamily="2" charset="-122"/>
            </a:endParaRPr>
          </a:p>
          <a:p>
            <a:endParaRPr lang="zh-CN" altLang="en-US" sz="900" b="0">
              <a:ea typeface="宋体" panose="02010600030101010101" pitchFamily="2" charset="-122"/>
            </a:endParaRPr>
          </a:p>
          <a:p>
            <a:endParaRPr lang="zh-CN" altLang="en-US" sz="900" b="0">
              <a:ea typeface="宋体" panose="02010600030101010101" pitchFamily="2" charset="-122"/>
            </a:endParaRPr>
          </a:p>
          <a:p>
            <a:endParaRPr lang="zh-CN" altLang="en-US" sz="900" b="0">
              <a:ea typeface="宋体" panose="02010600030101010101" pitchFamily="2" charset="-122"/>
            </a:endParaRPr>
          </a:p>
          <a:p>
            <a:r>
              <a:rPr lang="zh-CN" altLang="en-US" sz="900" b="0">
                <a:ea typeface="宋体" panose="02010600030101010101" pitchFamily="2" charset="-122"/>
              </a:rPr>
              <a:t>这就是深入底层的代价，但与 v-model 相比，这可以让你更好地控制交互细节。</a:t>
            </a:r>
            <a:endParaRPr lang="zh-CN" altLang="en-US" sz="900" b="0">
              <a:ea typeface="宋体" panose="02010600030101010101" pitchFamily="2" charset="-122"/>
            </a:endParaRPr>
          </a:p>
        </p:txBody>
      </p:sp>
      <p:sp>
        <p:nvSpPr>
          <p:cNvPr id="4" name="文本框 3"/>
          <p:cNvSpPr txBox="1"/>
          <p:nvPr/>
        </p:nvSpPr>
        <p:spPr>
          <a:xfrm>
            <a:off x="4703445" y="1349375"/>
            <a:ext cx="3252470" cy="1814830"/>
          </a:xfrm>
          <a:prstGeom prst="rect">
            <a:avLst/>
          </a:prstGeom>
          <a:noFill/>
          <a:ln>
            <a:solidFill>
              <a:srgbClr val="FF0000"/>
            </a:solidFill>
          </a:ln>
        </p:spPr>
        <p:txBody>
          <a:bodyPr wrap="square" rtlCol="0" anchor="t">
            <a:spAutoFit/>
          </a:bodyPr>
          <a:p>
            <a:r>
              <a:rPr lang="zh-CN" altLang="en-US" sz="800"/>
              <a:t>props: ['value'],</a:t>
            </a:r>
            <a:endParaRPr lang="zh-CN" altLang="en-US" sz="800"/>
          </a:p>
          <a:p>
            <a:r>
              <a:rPr lang="zh-CN" altLang="en-US" sz="800"/>
              <a:t>render: function (createElement) {</a:t>
            </a:r>
            <a:endParaRPr lang="zh-CN" altLang="en-US" sz="800"/>
          </a:p>
          <a:p>
            <a:r>
              <a:rPr lang="zh-CN" altLang="en-US" sz="800"/>
              <a:t>  var self = this</a:t>
            </a:r>
            <a:endParaRPr lang="zh-CN" altLang="en-US" sz="800"/>
          </a:p>
          <a:p>
            <a:r>
              <a:rPr lang="zh-CN" altLang="en-US" sz="800"/>
              <a:t>  return createElement('input', {</a:t>
            </a:r>
            <a:endParaRPr lang="zh-CN" altLang="en-US" sz="800"/>
          </a:p>
          <a:p>
            <a:r>
              <a:rPr lang="zh-CN" altLang="en-US" sz="800"/>
              <a:t>    domProps: {</a:t>
            </a:r>
            <a:endParaRPr lang="zh-CN" altLang="en-US" sz="800"/>
          </a:p>
          <a:p>
            <a:r>
              <a:rPr lang="zh-CN" altLang="en-US" sz="800"/>
              <a:t>      value: self.value</a:t>
            </a:r>
            <a:endParaRPr lang="zh-CN" altLang="en-US" sz="800"/>
          </a:p>
          <a:p>
            <a:r>
              <a:rPr lang="zh-CN" altLang="en-US" sz="800"/>
              <a:t>    },</a:t>
            </a:r>
            <a:endParaRPr lang="zh-CN" altLang="en-US" sz="800"/>
          </a:p>
          <a:p>
            <a:r>
              <a:rPr lang="zh-CN" altLang="en-US" sz="800"/>
              <a:t>    on: {</a:t>
            </a:r>
            <a:endParaRPr lang="zh-CN" altLang="en-US" sz="800"/>
          </a:p>
          <a:p>
            <a:r>
              <a:rPr lang="zh-CN" altLang="en-US" sz="800"/>
              <a:t>      input: function (event) {</a:t>
            </a:r>
            <a:endParaRPr lang="zh-CN" altLang="en-US" sz="800"/>
          </a:p>
          <a:p>
            <a:r>
              <a:rPr lang="zh-CN" altLang="en-US" sz="800"/>
              <a:t>        self.$emit('input', event.target.value)</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事件 &amp; 按键修饰符</a:t>
            </a:r>
            <a:endParaRPr sz="900" b="1"/>
          </a:p>
          <a:p>
            <a:endParaRPr sz="900" b="1"/>
          </a:p>
          <a:p>
            <a:r>
              <a:rPr sz="900" b="1"/>
              <a:t>对于 .passive、.capture 和 .once事件修饰符, Vue 提供了相应的前缀可以用于 on：</a:t>
            </a:r>
            <a:endParaRPr sz="900" b="1"/>
          </a:p>
        </p:txBody>
      </p:sp>
      <p:sp>
        <p:nvSpPr>
          <p:cNvPr id="4" name="文本框 3"/>
          <p:cNvSpPr txBox="1"/>
          <p:nvPr/>
        </p:nvSpPr>
        <p:spPr>
          <a:xfrm>
            <a:off x="4703445" y="1349375"/>
            <a:ext cx="3252470" cy="706755"/>
          </a:xfrm>
          <a:prstGeom prst="rect">
            <a:avLst/>
          </a:prstGeom>
          <a:noFill/>
          <a:ln>
            <a:solidFill>
              <a:srgbClr val="FF0000"/>
            </a:solidFill>
          </a:ln>
        </p:spPr>
        <p:txBody>
          <a:bodyPr wrap="square" rtlCol="0" anchor="t">
            <a:spAutoFit/>
          </a:bodyPr>
          <a:p>
            <a:r>
              <a:rPr lang="zh-CN" altLang="en-US" sz="800"/>
              <a:t>on: {</a:t>
            </a:r>
            <a:endParaRPr lang="zh-CN" altLang="en-US" sz="800"/>
          </a:p>
          <a:p>
            <a:r>
              <a:rPr lang="zh-CN" altLang="en-US" sz="800"/>
              <a:t>  '!click': this.doThisInCapturingMode,</a:t>
            </a:r>
            <a:endParaRPr lang="zh-CN" altLang="en-US" sz="800"/>
          </a:p>
          <a:p>
            <a:r>
              <a:rPr lang="zh-CN" altLang="en-US" sz="800"/>
              <a:t>  '~keyup': this.doThisOnce,</a:t>
            </a:r>
            <a:endParaRPr lang="zh-CN" altLang="en-US" sz="800"/>
          </a:p>
          <a:p>
            <a:r>
              <a:rPr lang="zh-CN" altLang="en-US" sz="800"/>
              <a:t>  '~!mouseover': this.doThisOnceInCapturingMode</a:t>
            </a:r>
            <a:endParaRPr lang="zh-CN" altLang="en-US" sz="800"/>
          </a:p>
          <a:p>
            <a:r>
              <a:rPr lang="zh-CN" altLang="en-US" sz="800"/>
              <a:t>}</a:t>
            </a:r>
            <a:endParaRPr lang="zh-CN" altLang="en-US" sz="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插槽</a:t>
            </a:r>
            <a:endParaRPr sz="900" b="1"/>
          </a:p>
          <a:p>
            <a:endParaRPr sz="900" b="1"/>
          </a:p>
          <a:p>
            <a:r>
              <a:rPr sz="900" b="0"/>
              <a:t>你可以通过 this.$slots 访问静态插槽的内容，得到的是一个 VNodes 数组：</a:t>
            </a:r>
            <a:endParaRPr sz="900" b="0"/>
          </a:p>
        </p:txBody>
      </p:sp>
      <p:sp>
        <p:nvSpPr>
          <p:cNvPr id="4" name="文本框 3"/>
          <p:cNvSpPr txBox="1"/>
          <p:nvPr/>
        </p:nvSpPr>
        <p:spPr>
          <a:xfrm>
            <a:off x="4703445" y="1349375"/>
            <a:ext cx="3252470" cy="583565"/>
          </a:xfrm>
          <a:prstGeom prst="rect">
            <a:avLst/>
          </a:prstGeom>
          <a:noFill/>
          <a:ln>
            <a:solidFill>
              <a:srgbClr val="FF0000"/>
            </a:solidFill>
          </a:ln>
        </p:spPr>
        <p:txBody>
          <a:bodyPr wrap="square" rtlCol="0" anchor="t">
            <a:spAutoFit/>
          </a:bodyPr>
          <a:p>
            <a:r>
              <a:rPr lang="zh-CN" altLang="en-US" sz="800"/>
              <a:t>render: function (createElement) {</a:t>
            </a:r>
            <a:endParaRPr lang="zh-CN" altLang="en-US" sz="800"/>
          </a:p>
          <a:p>
            <a:r>
              <a:rPr lang="zh-CN" altLang="en-US" sz="800"/>
              <a:t>  // `&lt;div&gt;&lt;slot&gt;&lt;/slot&gt;&lt;/div&gt;`</a:t>
            </a:r>
            <a:endParaRPr lang="zh-CN" altLang="en-US" sz="800"/>
          </a:p>
          <a:p>
            <a:r>
              <a:rPr lang="zh-CN" altLang="en-US" sz="800"/>
              <a:t>  return createElement('div', this.$slots.default)</a:t>
            </a:r>
            <a:endParaRPr lang="zh-CN" altLang="en-US" sz="800"/>
          </a:p>
          <a:p>
            <a:r>
              <a:rPr lang="zh-CN" altLang="en-US" sz="800"/>
              <a:t>}</a:t>
            </a:r>
            <a:endParaRPr lang="zh-CN" altLang="en-US"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b="1"/>
              <a:t>过渡的类名</a:t>
            </a:r>
            <a:endParaRPr lang="zh-CN" altLang="en-US" sz="900" b="1"/>
          </a:p>
          <a:p>
            <a:endParaRPr lang="zh-CN" altLang="en-US" sz="900" b="1"/>
          </a:p>
          <a:p>
            <a:r>
              <a:rPr lang="zh-CN" altLang="en-US" sz="900" b="0"/>
              <a:t>在进入/离开的过渡中，会有 6 个 class 切换。</a:t>
            </a:r>
            <a:endParaRPr lang="zh-CN" altLang="en-US" sz="900" b="0"/>
          </a:p>
          <a:p>
            <a:endParaRPr lang="zh-CN" altLang="en-US" sz="900" b="0"/>
          </a:p>
          <a:p>
            <a:pPr marL="228600" indent="-228600">
              <a:buAutoNum type="arabicPeriod"/>
            </a:pPr>
            <a:r>
              <a:rPr lang="zh-CN" altLang="en-US" sz="900" b="0"/>
              <a:t>v-enter：定义进入过渡的开始状态。在元素被插入之前生效，在元素被插入之后的下一帧移除。</a:t>
            </a:r>
            <a:endParaRPr lang="zh-CN" altLang="en-US" sz="900" b="0"/>
          </a:p>
          <a:p>
            <a:pPr marL="228600" indent="-228600">
              <a:buAutoNum type="arabicPeriod"/>
            </a:pPr>
            <a:endParaRPr lang="zh-CN" altLang="en-US" sz="900" b="0"/>
          </a:p>
          <a:p>
            <a:pPr marL="228600" indent="-228600">
              <a:buAutoNum type="arabicPeriod"/>
            </a:pPr>
            <a:r>
              <a:rPr lang="zh-CN" altLang="en-US" sz="900" b="0"/>
              <a:t>v-enter-active：定义进入过渡生效时的状态。在整个进入过渡的阶段中应用，在元素被插入之前生效，在过渡/动画完成之后移除。这个类可以被用来定义进入过渡的过程时间，延迟和曲线函数。</a:t>
            </a:r>
            <a:endParaRPr lang="zh-CN" altLang="en-US" sz="900" b="0"/>
          </a:p>
          <a:p>
            <a:pPr marL="228600" indent="-228600">
              <a:buAutoNum type="arabicPeriod"/>
            </a:pPr>
            <a:endParaRPr lang="zh-CN" altLang="en-US" sz="900" b="0"/>
          </a:p>
          <a:p>
            <a:pPr marL="228600" indent="-228600">
              <a:buAutoNum type="arabicPeriod"/>
            </a:pPr>
            <a:r>
              <a:rPr lang="zh-CN" altLang="en-US" sz="900" b="0"/>
              <a:t>v-enter-to: 2.1.8版及以上 定义进入过渡的结束状态。在元素被插入之后下一帧生效 (与此同时 v-enter 被移除)，在过渡/动画完成之后移除。</a:t>
            </a:r>
            <a:endParaRPr lang="zh-CN" altLang="en-US" sz="900" b="0"/>
          </a:p>
          <a:p>
            <a:pPr marL="228600" indent="-228600">
              <a:buAutoNum type="arabicPeriod"/>
            </a:pPr>
            <a:endParaRPr lang="zh-CN" altLang="en-US" sz="900" b="0"/>
          </a:p>
          <a:p>
            <a:pPr marL="228600" indent="-228600">
              <a:buAutoNum type="arabicPeriod"/>
            </a:pPr>
            <a:r>
              <a:rPr lang="zh-CN" altLang="en-US" sz="900" b="0"/>
              <a:t>v-leave: 定义离开过渡的开始状态。在离开过渡被触发时立刻生效，下一帧被移除。</a:t>
            </a:r>
            <a:endParaRPr lang="zh-CN" altLang="en-US" sz="900" b="0"/>
          </a:p>
          <a:p>
            <a:pPr marL="228600" indent="-228600">
              <a:buAutoNum type="arabicPeriod"/>
            </a:pPr>
            <a:endParaRPr lang="zh-CN" altLang="en-US" sz="900" b="0"/>
          </a:p>
          <a:p>
            <a:pPr marL="228600" indent="-228600">
              <a:buAutoNum type="arabicPeriod"/>
            </a:pPr>
            <a:r>
              <a:rPr lang="zh-CN" altLang="en-US" sz="900" b="0"/>
              <a:t>v-leave-active：定义离开过渡生效时的状态。在整个离开过渡的阶段中应用，在离开过渡被触发时立刻生效，在过渡/动画完成之后移除。这个类可以被用来定义离开过渡的过程时间，延迟和曲线函数。</a:t>
            </a:r>
            <a:endParaRPr lang="zh-CN" altLang="en-US" sz="900" b="0"/>
          </a:p>
          <a:p>
            <a:pPr marL="228600" indent="-228600">
              <a:buAutoNum type="arabicPeriod"/>
            </a:pPr>
            <a:endParaRPr lang="zh-CN" altLang="en-US" sz="900" b="0"/>
          </a:p>
          <a:p>
            <a:pPr marL="228600" indent="-228600">
              <a:buAutoNum type="arabicPeriod"/>
            </a:pPr>
            <a:r>
              <a:rPr lang="zh-CN" altLang="en-US" sz="900" b="0"/>
              <a:t>v-leave-to: 2.1.8版及以上 定义离开过渡的结束状态。在离开过渡被触发之后下一帧生效 (与此同时 v-leave 被删除)，在过渡/动画完成之后移除。</a:t>
            </a:r>
            <a:endParaRPr lang="zh-CN" altLang="en-US" sz="900" b="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插槽</a:t>
            </a:r>
            <a:endParaRPr sz="900" b="1"/>
          </a:p>
          <a:p>
            <a:endParaRPr sz="900" b="1"/>
          </a:p>
          <a:p>
            <a:r>
              <a:rPr sz="900" b="0"/>
              <a:t>也可以通过 this.$scopedSlots 访问作用域插槽，得到的是一个返回 VNodes 的函数：</a:t>
            </a:r>
            <a:endParaRPr sz="900" b="0"/>
          </a:p>
        </p:txBody>
      </p:sp>
      <p:sp>
        <p:nvSpPr>
          <p:cNvPr id="4" name="文本框 3"/>
          <p:cNvSpPr txBox="1"/>
          <p:nvPr/>
        </p:nvSpPr>
        <p:spPr>
          <a:xfrm>
            <a:off x="4703445" y="1349375"/>
            <a:ext cx="3252470" cy="1198880"/>
          </a:xfrm>
          <a:prstGeom prst="rect">
            <a:avLst/>
          </a:prstGeom>
          <a:noFill/>
          <a:ln>
            <a:solidFill>
              <a:srgbClr val="FF0000"/>
            </a:solidFill>
          </a:ln>
        </p:spPr>
        <p:txBody>
          <a:bodyPr wrap="square" rtlCol="0" anchor="t">
            <a:spAutoFit/>
          </a:bodyPr>
          <a:p>
            <a:r>
              <a:rPr lang="zh-CN" altLang="en-US" sz="800"/>
              <a:t>props: ['message'],</a:t>
            </a:r>
            <a:endParaRPr lang="zh-CN" altLang="en-US" sz="800"/>
          </a:p>
          <a:p>
            <a:r>
              <a:rPr lang="zh-CN" altLang="en-US" sz="800"/>
              <a:t>render: function (createElement) {</a:t>
            </a:r>
            <a:endParaRPr lang="zh-CN" altLang="en-US" sz="800"/>
          </a:p>
          <a:p>
            <a:r>
              <a:rPr lang="zh-CN" altLang="en-US" sz="800"/>
              <a:t>  // `&lt;div&gt;&lt;slot :text="message"&gt;&lt;/slot&gt;&lt;/div&gt;`</a:t>
            </a:r>
            <a:endParaRPr lang="zh-CN" altLang="en-US" sz="800"/>
          </a:p>
          <a:p>
            <a:r>
              <a:rPr lang="zh-CN" altLang="en-US" sz="800"/>
              <a:t>  return createElement('div', [</a:t>
            </a:r>
            <a:endParaRPr lang="zh-CN" altLang="en-US" sz="800"/>
          </a:p>
          <a:p>
            <a:r>
              <a:rPr lang="zh-CN" altLang="en-US" sz="800"/>
              <a:t>    this.$scopedSlots.default({</a:t>
            </a:r>
            <a:endParaRPr lang="zh-CN" altLang="en-US" sz="800"/>
          </a:p>
          <a:p>
            <a:r>
              <a:rPr lang="zh-CN" altLang="en-US" sz="800"/>
              <a:t>      text: this.message</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插槽</a:t>
            </a:r>
            <a:endParaRPr sz="900" b="1"/>
          </a:p>
          <a:p>
            <a:endParaRPr sz="900" b="1"/>
          </a:p>
          <a:p>
            <a:r>
              <a:rPr sz="900" b="0"/>
              <a:t>如果要用渲染函数向子组件中传递作用域插槽，可以利用 VNode 数据对象中的 scopedSlots 域：</a:t>
            </a:r>
            <a:endParaRPr sz="900" b="0"/>
          </a:p>
        </p:txBody>
      </p:sp>
      <p:sp>
        <p:nvSpPr>
          <p:cNvPr id="4" name="文本框 3"/>
          <p:cNvSpPr txBox="1"/>
          <p:nvPr/>
        </p:nvSpPr>
        <p:spPr>
          <a:xfrm>
            <a:off x="4703445" y="1349375"/>
            <a:ext cx="3252470" cy="1691640"/>
          </a:xfrm>
          <a:prstGeom prst="rect">
            <a:avLst/>
          </a:prstGeom>
          <a:noFill/>
          <a:ln>
            <a:solidFill>
              <a:srgbClr val="FF0000"/>
            </a:solidFill>
          </a:ln>
        </p:spPr>
        <p:txBody>
          <a:bodyPr wrap="square" rtlCol="0" anchor="t">
            <a:spAutoFit/>
          </a:bodyPr>
          <a:p>
            <a:r>
              <a:rPr lang="zh-CN" altLang="en-US" sz="800"/>
              <a:t>render: function (createElement) {</a:t>
            </a:r>
            <a:endParaRPr lang="zh-CN" altLang="en-US" sz="800"/>
          </a:p>
          <a:p>
            <a:r>
              <a:rPr lang="zh-CN" altLang="en-US" sz="800"/>
              <a:t>  return createElement('div', [</a:t>
            </a:r>
            <a:endParaRPr lang="zh-CN" altLang="en-US" sz="800"/>
          </a:p>
          <a:p>
            <a:r>
              <a:rPr lang="zh-CN" altLang="en-US" sz="800"/>
              <a:t>    createElement('child', {</a:t>
            </a:r>
            <a:endParaRPr lang="zh-CN" altLang="en-US" sz="800"/>
          </a:p>
          <a:p>
            <a:r>
              <a:rPr lang="zh-CN" altLang="en-US" sz="800"/>
              <a:t>      // 在数据对象中传递 `scopedSlots`</a:t>
            </a:r>
            <a:endParaRPr lang="zh-CN" altLang="en-US" sz="800"/>
          </a:p>
          <a:p>
            <a:r>
              <a:rPr lang="zh-CN" altLang="en-US" sz="800"/>
              <a:t>      // 格式：{ name: props =&gt; VNode | Array&lt;VNode&gt; }</a:t>
            </a:r>
            <a:endParaRPr lang="zh-CN" altLang="en-US" sz="800"/>
          </a:p>
          <a:p>
            <a:r>
              <a:rPr lang="zh-CN" altLang="en-US" sz="800"/>
              <a:t>      scopedSlots: {</a:t>
            </a:r>
            <a:endParaRPr lang="zh-CN" altLang="en-US" sz="800"/>
          </a:p>
          <a:p>
            <a:r>
              <a:rPr lang="zh-CN" altLang="en-US" sz="800"/>
              <a:t>        default: function (props) {</a:t>
            </a:r>
            <a:endParaRPr lang="zh-CN" altLang="en-US" sz="800"/>
          </a:p>
          <a:p>
            <a:r>
              <a:rPr lang="zh-CN" altLang="en-US" sz="800"/>
              <a:t>          return createElement('span', props.text)</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JSX</a:t>
            </a:r>
            <a:endParaRPr sz="900" b="1"/>
          </a:p>
          <a:p>
            <a:endParaRPr sz="900" b="1"/>
          </a:p>
          <a:p>
            <a:r>
              <a:rPr sz="900" b="0"/>
              <a:t>如果你写了很多 render 函数，可能会觉得下面这样的代码写起来很痛苦：</a:t>
            </a:r>
            <a:endParaRPr sz="900" b="0"/>
          </a:p>
        </p:txBody>
      </p:sp>
      <p:sp>
        <p:nvSpPr>
          <p:cNvPr id="4" name="文本框 3"/>
          <p:cNvSpPr txBox="1"/>
          <p:nvPr/>
        </p:nvSpPr>
        <p:spPr>
          <a:xfrm>
            <a:off x="4703445" y="1349375"/>
            <a:ext cx="3252470" cy="1322070"/>
          </a:xfrm>
          <a:prstGeom prst="rect">
            <a:avLst/>
          </a:prstGeom>
          <a:noFill/>
          <a:ln>
            <a:solidFill>
              <a:srgbClr val="FF0000"/>
            </a:solidFill>
          </a:ln>
        </p:spPr>
        <p:txBody>
          <a:bodyPr wrap="square" rtlCol="0" anchor="t">
            <a:spAutoFit/>
          </a:bodyPr>
          <a:p>
            <a:r>
              <a:rPr lang="zh-CN" altLang="en-US" sz="800"/>
              <a:t>createElement(</a:t>
            </a:r>
            <a:endParaRPr lang="zh-CN" altLang="en-US" sz="800"/>
          </a:p>
          <a:p>
            <a:r>
              <a:rPr lang="zh-CN" altLang="en-US" sz="800"/>
              <a:t>  'anchored-heading', {</a:t>
            </a:r>
            <a:endParaRPr lang="zh-CN" altLang="en-US" sz="800"/>
          </a:p>
          <a:p>
            <a:r>
              <a:rPr lang="zh-CN" altLang="en-US" sz="800"/>
              <a:t>    props: {</a:t>
            </a:r>
            <a:endParaRPr lang="zh-CN" altLang="en-US" sz="800"/>
          </a:p>
          <a:p>
            <a:r>
              <a:rPr lang="zh-CN" altLang="en-US" sz="800"/>
              <a:t>      level: 1</a:t>
            </a:r>
            <a:endParaRPr lang="zh-CN" altLang="en-US" sz="800"/>
          </a:p>
          <a:p>
            <a:r>
              <a:rPr lang="zh-CN" altLang="en-US" sz="800"/>
              <a:t>    }</a:t>
            </a:r>
            <a:endParaRPr lang="zh-CN" altLang="en-US" sz="800"/>
          </a:p>
          <a:p>
            <a:r>
              <a:rPr lang="zh-CN" altLang="en-US" sz="800"/>
              <a:t>  }, [</a:t>
            </a:r>
            <a:endParaRPr lang="zh-CN" altLang="en-US" sz="800"/>
          </a:p>
          <a:p>
            <a:r>
              <a:rPr lang="zh-CN" altLang="en-US" sz="800"/>
              <a:t>    createElement('span', 'Hello'),</a:t>
            </a:r>
            <a:endParaRPr lang="zh-CN" altLang="en-US" sz="800"/>
          </a:p>
          <a:p>
            <a:r>
              <a:rPr lang="zh-CN" altLang="en-US" sz="800"/>
              <a:t>    ' world!'</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JSX</a:t>
            </a:r>
            <a:endParaRPr sz="900" b="1"/>
          </a:p>
          <a:p>
            <a:endParaRPr sz="900" b="1"/>
          </a:p>
          <a:p>
            <a:r>
              <a:rPr sz="900" b="0"/>
              <a:t>特别是模板如此简单的情况下：</a:t>
            </a:r>
            <a:endParaRPr sz="900" b="0"/>
          </a:p>
        </p:txBody>
      </p:sp>
      <p:sp>
        <p:nvSpPr>
          <p:cNvPr id="4" name="文本框 3"/>
          <p:cNvSpPr txBox="1"/>
          <p:nvPr/>
        </p:nvSpPr>
        <p:spPr>
          <a:xfrm>
            <a:off x="4703445" y="1349375"/>
            <a:ext cx="3252470" cy="460375"/>
          </a:xfrm>
          <a:prstGeom prst="rect">
            <a:avLst/>
          </a:prstGeom>
          <a:noFill/>
          <a:ln>
            <a:solidFill>
              <a:srgbClr val="FF0000"/>
            </a:solidFill>
          </a:ln>
        </p:spPr>
        <p:txBody>
          <a:bodyPr wrap="square" rtlCol="0" anchor="t">
            <a:spAutoFit/>
          </a:bodyPr>
          <a:p>
            <a:r>
              <a:rPr lang="zh-CN" altLang="en-US" sz="800"/>
              <a:t>&lt;anchored-heading :level="1"&gt;</a:t>
            </a:r>
            <a:endParaRPr lang="zh-CN" altLang="en-US" sz="800"/>
          </a:p>
          <a:p>
            <a:r>
              <a:rPr lang="zh-CN" altLang="en-US" sz="800"/>
              <a:t>  &lt;span&gt;Hello&lt;/span&gt; world!</a:t>
            </a:r>
            <a:endParaRPr lang="zh-CN" altLang="en-US" sz="800"/>
          </a:p>
          <a:p>
            <a:r>
              <a:rPr lang="zh-CN" altLang="en-US" sz="800"/>
              <a:t>&lt;/anchored-heading&gt;</a:t>
            </a:r>
            <a:endParaRPr lang="zh-CN" altLang="en-US" sz="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渲染函数 &amp; JSX</a:t>
            </a:r>
            <a:endParaRPr lang="zh-CN" altLang="en-US"/>
          </a:p>
        </p:txBody>
      </p:sp>
      <p:sp>
        <p:nvSpPr>
          <p:cNvPr id="3" name="副标题 2"/>
          <p:cNvSpPr>
            <a:spLocks noGrp="1"/>
          </p:cNvSpPr>
          <p:nvPr>
            <p:ph type="subTitle"/>
          </p:nvPr>
        </p:nvSpPr>
        <p:spPr>
          <a:xfrm>
            <a:off x="457200" y="1203325"/>
            <a:ext cx="3514725" cy="2983230"/>
          </a:xfrm>
        </p:spPr>
        <p:txBody>
          <a:bodyPr>
            <a:normAutofit/>
          </a:bodyPr>
          <a:p>
            <a:r>
              <a:rPr sz="900" b="1"/>
              <a:t>JSX</a:t>
            </a:r>
            <a:endParaRPr sz="900" b="1"/>
          </a:p>
          <a:p>
            <a:endParaRPr sz="900" b="1"/>
          </a:p>
          <a:p>
            <a:r>
              <a:rPr sz="900" b="0"/>
              <a:t>这就是为什么会有一个 Babel 插件，用于在 Vue 中使用 JSX 语法，它可以让我们回到更接近于模板的语法上。</a:t>
            </a:r>
            <a:endParaRPr sz="900" b="0"/>
          </a:p>
        </p:txBody>
      </p:sp>
      <p:sp>
        <p:nvSpPr>
          <p:cNvPr id="4" name="文本框 3"/>
          <p:cNvSpPr txBox="1"/>
          <p:nvPr/>
        </p:nvSpPr>
        <p:spPr>
          <a:xfrm>
            <a:off x="4703445" y="1349375"/>
            <a:ext cx="3252470" cy="1568450"/>
          </a:xfrm>
          <a:prstGeom prst="rect">
            <a:avLst/>
          </a:prstGeom>
          <a:noFill/>
          <a:ln>
            <a:solidFill>
              <a:srgbClr val="FF0000"/>
            </a:solidFill>
          </a:ln>
        </p:spPr>
        <p:txBody>
          <a:bodyPr wrap="square" rtlCol="0" anchor="t">
            <a:spAutoFit/>
          </a:bodyPr>
          <a:p>
            <a:r>
              <a:rPr lang="zh-CN" altLang="en-US" sz="800"/>
              <a:t>import AnchoredHeading from './AnchoredHeading.vue'</a:t>
            </a:r>
            <a:endParaRPr lang="zh-CN" altLang="en-US" sz="800"/>
          </a:p>
          <a:p>
            <a:endParaRPr lang="zh-CN" altLang="en-US" sz="800"/>
          </a:p>
          <a:p>
            <a:r>
              <a:rPr lang="zh-CN" altLang="en-US" sz="800"/>
              <a:t>new Vue({</a:t>
            </a:r>
            <a:endParaRPr lang="zh-CN" altLang="en-US" sz="800"/>
          </a:p>
          <a:p>
            <a:r>
              <a:rPr lang="zh-CN" altLang="en-US" sz="800"/>
              <a:t>  el: '#demo',</a:t>
            </a:r>
            <a:endParaRPr lang="zh-CN" altLang="en-US" sz="800"/>
          </a:p>
          <a:p>
            <a:r>
              <a:rPr lang="zh-CN" altLang="en-US" sz="800"/>
              <a:t>  render: function (h) {</a:t>
            </a:r>
            <a:endParaRPr lang="zh-CN" altLang="en-US" sz="800"/>
          </a:p>
          <a:p>
            <a:r>
              <a:rPr lang="zh-CN" altLang="en-US" sz="800"/>
              <a:t>    return (</a:t>
            </a:r>
            <a:endParaRPr lang="zh-CN" altLang="en-US" sz="800"/>
          </a:p>
          <a:p>
            <a:r>
              <a:rPr lang="zh-CN" altLang="en-US" sz="800"/>
              <a:t>      &lt;AnchoredHeading level={1}&gt;</a:t>
            </a:r>
            <a:endParaRPr lang="zh-CN" altLang="en-US" sz="800"/>
          </a:p>
          <a:p>
            <a:r>
              <a:rPr lang="zh-CN" altLang="en-US" sz="800"/>
              <a:t>        &lt;span&gt;Hello&lt;/span&gt; world!</a:t>
            </a:r>
            <a:endParaRPr lang="zh-CN" altLang="en-US" sz="800"/>
          </a:p>
          <a:p>
            <a:r>
              <a:rPr lang="zh-CN" altLang="en-US" sz="800"/>
              <a:t>      &lt;/AnchoredHeading&gt;</a:t>
            </a:r>
            <a:endParaRPr lang="zh-CN" altLang="en-US" sz="800"/>
          </a:p>
          <a:p>
            <a:r>
              <a:rPr lang="zh-CN" altLang="en-US" sz="800"/>
              <a:t>    )</a:t>
            </a:r>
            <a:endParaRPr lang="zh-CN" altLang="en-US" sz="800"/>
          </a:p>
          <a:p>
            <a:r>
              <a:rPr lang="zh-CN" altLang="en-US" sz="800"/>
              <a:t>  }</a:t>
            </a:r>
            <a:endParaRPr lang="zh-CN" altLang="en-US" sz="800"/>
          </a:p>
          <a:p>
            <a:r>
              <a:rPr lang="zh-CN" altLang="en-US" sz="800"/>
              <a:t>})</a:t>
            </a:r>
            <a:endParaRPr lang="zh-CN" altLang="en-US" sz="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过滤器</a:t>
            </a:r>
            <a:endParaRPr lang="zh-CN" altLang="en-US"/>
          </a:p>
        </p:txBody>
      </p:sp>
      <p:sp>
        <p:nvSpPr>
          <p:cNvPr id="3" name="副标题 2"/>
          <p:cNvSpPr>
            <a:spLocks noGrp="1"/>
          </p:cNvSpPr>
          <p:nvPr>
            <p:ph type="subTitle"/>
          </p:nvPr>
        </p:nvSpPr>
        <p:spPr>
          <a:xfrm>
            <a:off x="457200" y="1203325"/>
            <a:ext cx="3472815" cy="2983230"/>
          </a:xfrm>
        </p:spPr>
        <p:txBody>
          <a:bodyPr/>
          <a:p>
            <a:r>
              <a:rPr lang="zh-CN" altLang="en-US" sz="900"/>
              <a:t>Vue.js 允许你自定义过滤器，可被用于一些常见的文本格式化。过滤器可以用在两个地方：双花括号插值和 v-bind 表达式 (后者从 2.1.0+ 开始支持)。过滤器应该被添加在 JavaScript 表达式的尾部，由“管道”符号指示：</a:t>
            </a:r>
            <a:endParaRPr lang="zh-CN" altLang="en-US" sz="900"/>
          </a:p>
        </p:txBody>
      </p:sp>
      <p:sp>
        <p:nvSpPr>
          <p:cNvPr id="4" name="文本框 3"/>
          <p:cNvSpPr txBox="1"/>
          <p:nvPr/>
        </p:nvSpPr>
        <p:spPr>
          <a:xfrm>
            <a:off x="4656455" y="1203325"/>
            <a:ext cx="2540000" cy="783590"/>
          </a:xfrm>
          <a:prstGeom prst="rect">
            <a:avLst/>
          </a:prstGeom>
          <a:noFill/>
          <a:ln>
            <a:solidFill>
              <a:srgbClr val="FF0000"/>
            </a:solidFill>
          </a:ln>
        </p:spPr>
        <p:txBody>
          <a:bodyPr wrap="square" rtlCol="0" anchor="t">
            <a:spAutoFit/>
          </a:bodyPr>
          <a:p>
            <a:r>
              <a:rPr lang="zh-CN" altLang="en-US" sz="900"/>
              <a:t>&lt;!-- 在双花括号中 --&gt;</a:t>
            </a:r>
            <a:endParaRPr lang="zh-CN" altLang="en-US" sz="900"/>
          </a:p>
          <a:p>
            <a:r>
              <a:rPr lang="zh-CN" altLang="en-US" sz="900"/>
              <a:t>{{ message | capitalize }}</a:t>
            </a:r>
            <a:endParaRPr lang="zh-CN" altLang="en-US" sz="900"/>
          </a:p>
          <a:p>
            <a:endParaRPr lang="zh-CN" altLang="en-US" sz="900"/>
          </a:p>
          <a:p>
            <a:r>
              <a:rPr lang="zh-CN" altLang="en-US" sz="900"/>
              <a:t>&lt;!-- 在 `v-bind` 中 --&gt;</a:t>
            </a:r>
            <a:endParaRPr lang="zh-CN" altLang="en-US" sz="900"/>
          </a:p>
          <a:p>
            <a:r>
              <a:rPr lang="zh-CN" altLang="en-US" sz="900"/>
              <a:t>&lt;div v-bind:id="rawId | formatId"&gt;&lt;/div&gt;</a:t>
            </a:r>
            <a:endParaRPr lang="zh-CN" altLang="en-US" sz="9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过滤器</a:t>
            </a:r>
            <a:endParaRPr lang="zh-CN" altLang="en-US"/>
          </a:p>
        </p:txBody>
      </p:sp>
      <p:sp>
        <p:nvSpPr>
          <p:cNvPr id="3" name="副标题 2"/>
          <p:cNvSpPr>
            <a:spLocks noGrp="1"/>
          </p:cNvSpPr>
          <p:nvPr>
            <p:ph type="subTitle"/>
          </p:nvPr>
        </p:nvSpPr>
        <p:spPr>
          <a:xfrm>
            <a:off x="457200" y="1203325"/>
            <a:ext cx="3472815" cy="2983230"/>
          </a:xfrm>
        </p:spPr>
        <p:txBody>
          <a:bodyPr/>
          <a:p>
            <a:r>
              <a:rPr lang="zh-CN" altLang="en-US" sz="900"/>
              <a:t>你可以在一个组件的选项中定义本地的过滤器：</a:t>
            </a:r>
            <a:endParaRPr lang="zh-CN" altLang="en-US" sz="900"/>
          </a:p>
        </p:txBody>
      </p:sp>
      <p:sp>
        <p:nvSpPr>
          <p:cNvPr id="4" name="文本框 3"/>
          <p:cNvSpPr txBox="1"/>
          <p:nvPr/>
        </p:nvSpPr>
        <p:spPr>
          <a:xfrm>
            <a:off x="457200" y="1649730"/>
            <a:ext cx="2540000" cy="1198880"/>
          </a:xfrm>
          <a:prstGeom prst="rect">
            <a:avLst/>
          </a:prstGeom>
          <a:noFill/>
          <a:ln>
            <a:solidFill>
              <a:srgbClr val="FF0000"/>
            </a:solidFill>
          </a:ln>
        </p:spPr>
        <p:txBody>
          <a:bodyPr wrap="square" rtlCol="0" anchor="t">
            <a:spAutoFit/>
          </a:bodyPr>
          <a:p>
            <a:r>
              <a:rPr lang="zh-CN" altLang="en-US" sz="900"/>
              <a:t>filters: {</a:t>
            </a:r>
            <a:endParaRPr lang="zh-CN" altLang="en-US" sz="900"/>
          </a:p>
          <a:p>
            <a:r>
              <a:rPr lang="zh-CN" altLang="en-US" sz="900"/>
              <a:t>  capitalize: function (value) {</a:t>
            </a:r>
            <a:endParaRPr lang="zh-CN" altLang="en-US" sz="900"/>
          </a:p>
          <a:p>
            <a:r>
              <a:rPr lang="zh-CN" altLang="en-US" sz="900"/>
              <a:t>    if (!value) return ''</a:t>
            </a:r>
            <a:endParaRPr lang="zh-CN" altLang="en-US" sz="900"/>
          </a:p>
          <a:p>
            <a:r>
              <a:rPr lang="zh-CN" altLang="en-US" sz="900"/>
              <a:t>    value = value.toString()</a:t>
            </a:r>
            <a:endParaRPr lang="zh-CN" altLang="en-US" sz="900"/>
          </a:p>
          <a:p>
            <a:r>
              <a:rPr lang="zh-CN" altLang="en-US" sz="900"/>
              <a:t>    return value.charAt(0).toUpperCase() + value.slice(1)</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过滤器</a:t>
            </a:r>
            <a:endParaRPr lang="zh-CN" altLang="en-US"/>
          </a:p>
        </p:txBody>
      </p:sp>
      <p:sp>
        <p:nvSpPr>
          <p:cNvPr id="3" name="副标题 2"/>
          <p:cNvSpPr>
            <a:spLocks noGrp="1"/>
          </p:cNvSpPr>
          <p:nvPr>
            <p:ph type="subTitle"/>
          </p:nvPr>
        </p:nvSpPr>
        <p:spPr>
          <a:xfrm>
            <a:off x="457200" y="1203325"/>
            <a:ext cx="3472815" cy="2983230"/>
          </a:xfrm>
        </p:spPr>
        <p:txBody>
          <a:bodyPr/>
          <a:p>
            <a:r>
              <a:rPr lang="zh-CN" altLang="en-US" sz="900"/>
              <a:t>或者在创建 Vue 实例之前全局定义过滤器：</a:t>
            </a:r>
            <a:endParaRPr lang="zh-CN" altLang="en-US" sz="900"/>
          </a:p>
        </p:txBody>
      </p:sp>
      <p:sp>
        <p:nvSpPr>
          <p:cNvPr id="4" name="文本框 3"/>
          <p:cNvSpPr txBox="1"/>
          <p:nvPr/>
        </p:nvSpPr>
        <p:spPr>
          <a:xfrm>
            <a:off x="457200" y="1649730"/>
            <a:ext cx="2540000" cy="1476375"/>
          </a:xfrm>
          <a:prstGeom prst="rect">
            <a:avLst/>
          </a:prstGeom>
          <a:noFill/>
          <a:ln>
            <a:solidFill>
              <a:srgbClr val="FF0000"/>
            </a:solidFill>
          </a:ln>
        </p:spPr>
        <p:txBody>
          <a:bodyPr wrap="square" rtlCol="0" anchor="t">
            <a:spAutoFit/>
          </a:bodyPr>
          <a:p>
            <a:r>
              <a:rPr lang="zh-CN" altLang="en-US" sz="900"/>
              <a:t>Vue.filter('capitalize', function (value) {</a:t>
            </a:r>
            <a:endParaRPr lang="zh-CN" altLang="en-US" sz="900"/>
          </a:p>
          <a:p>
            <a:r>
              <a:rPr lang="zh-CN" altLang="en-US" sz="900"/>
              <a:t>  if (!value) return ''</a:t>
            </a:r>
            <a:endParaRPr lang="zh-CN" altLang="en-US" sz="900"/>
          </a:p>
          <a:p>
            <a:r>
              <a:rPr lang="zh-CN" altLang="en-US" sz="900"/>
              <a:t>  value = value.toString()</a:t>
            </a:r>
            <a:endParaRPr lang="zh-CN" altLang="en-US" sz="900"/>
          </a:p>
          <a:p>
            <a:r>
              <a:rPr lang="zh-CN" altLang="en-US" sz="900"/>
              <a:t>  return value.charAt(0).toUpperCase() + value.slice(1)</a:t>
            </a:r>
            <a:endParaRPr lang="zh-CN" altLang="en-US" sz="900"/>
          </a:p>
          <a:p>
            <a:r>
              <a:rPr lang="zh-CN" altLang="en-US" sz="900"/>
              <a:t>})</a:t>
            </a:r>
            <a:endParaRPr lang="zh-CN" altLang="en-US" sz="900"/>
          </a:p>
          <a:p>
            <a:endParaRPr lang="zh-CN" altLang="en-US" sz="900"/>
          </a:p>
          <a:p>
            <a:r>
              <a:rPr lang="zh-CN" altLang="en-US" sz="900"/>
              <a:t>new Vue({</a:t>
            </a:r>
            <a:endParaRPr lang="zh-CN" altLang="en-US" sz="900"/>
          </a:p>
          <a:p>
            <a:r>
              <a:rPr lang="zh-CN" altLang="en-US" sz="900"/>
              <a:t>  // ...</a:t>
            </a:r>
            <a:endParaRPr lang="zh-CN" altLang="en-US" sz="900"/>
          </a:p>
          <a:p>
            <a:r>
              <a:rPr lang="zh-CN" altLang="en-US" sz="900"/>
              <a:t>})</a:t>
            </a:r>
            <a:endParaRPr lang="zh-CN" altLang="en-US" sz="9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过滤器</a:t>
            </a:r>
            <a:endParaRPr lang="zh-CN" altLang="en-US"/>
          </a:p>
        </p:txBody>
      </p:sp>
      <p:sp>
        <p:nvSpPr>
          <p:cNvPr id="3" name="副标题 2"/>
          <p:cNvSpPr>
            <a:spLocks noGrp="1"/>
          </p:cNvSpPr>
          <p:nvPr>
            <p:ph type="subTitle"/>
          </p:nvPr>
        </p:nvSpPr>
        <p:spPr>
          <a:xfrm>
            <a:off x="457200" y="1203325"/>
            <a:ext cx="3472815" cy="2983230"/>
          </a:xfrm>
        </p:spPr>
        <p:txBody>
          <a:bodyPr/>
          <a:p>
            <a:r>
              <a:rPr lang="zh-CN" altLang="en-US" sz="900"/>
              <a:t>过滤器函数总接收表达式的值 (之前的操作链的结果) 作为第一个参数。在上述例子中，capitalize 过滤器函数将会收到 message 的值作为第一个参数。</a:t>
            </a:r>
            <a:endParaRPr lang="zh-CN" altLang="en-US" sz="900"/>
          </a:p>
          <a:p>
            <a:endParaRPr lang="zh-CN" altLang="en-US" sz="900"/>
          </a:p>
          <a:p>
            <a:r>
              <a:rPr lang="zh-CN" altLang="en-US" sz="900"/>
              <a:t>过滤器可以串联：</a:t>
            </a:r>
            <a:endParaRPr lang="zh-CN" altLang="en-US" sz="900"/>
          </a:p>
        </p:txBody>
      </p:sp>
      <p:sp>
        <p:nvSpPr>
          <p:cNvPr id="4" name="文本框 3"/>
          <p:cNvSpPr txBox="1"/>
          <p:nvPr/>
        </p:nvSpPr>
        <p:spPr>
          <a:xfrm>
            <a:off x="393065" y="2331085"/>
            <a:ext cx="2540000" cy="229870"/>
          </a:xfrm>
          <a:prstGeom prst="rect">
            <a:avLst/>
          </a:prstGeom>
          <a:noFill/>
          <a:ln>
            <a:solidFill>
              <a:srgbClr val="FF0000"/>
            </a:solidFill>
          </a:ln>
        </p:spPr>
        <p:txBody>
          <a:bodyPr wrap="square" rtlCol="0" anchor="t">
            <a:spAutoFit/>
          </a:bodyPr>
          <a:p>
            <a:r>
              <a:rPr lang="zh-CN" altLang="en-US" sz="900"/>
              <a:t>{{ message | filterA | filterB }}</a:t>
            </a:r>
            <a:endParaRPr lang="zh-CN" altLang="en-US" sz="9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过滤器</a:t>
            </a:r>
            <a:endParaRPr lang="zh-CN" altLang="en-US"/>
          </a:p>
        </p:txBody>
      </p:sp>
      <p:sp>
        <p:nvSpPr>
          <p:cNvPr id="3" name="副标题 2"/>
          <p:cNvSpPr>
            <a:spLocks noGrp="1"/>
          </p:cNvSpPr>
          <p:nvPr>
            <p:ph type="subTitle"/>
          </p:nvPr>
        </p:nvSpPr>
        <p:spPr>
          <a:xfrm>
            <a:off x="457200" y="1203325"/>
            <a:ext cx="3472815" cy="2983230"/>
          </a:xfrm>
        </p:spPr>
        <p:txBody>
          <a:bodyPr/>
          <a:p>
            <a:r>
              <a:rPr lang="zh-CN" altLang="en-US" sz="900"/>
              <a:t>在这个例子中，filterA 被定义为接收单个参数的过滤器函数，表达式 message 的值将作为参数传入到函数中。然后继续调用同样被定义为接收单个参数的过滤器函数 filterB，将 filterA 的结果传递到 filterB 中。</a:t>
            </a:r>
            <a:endParaRPr lang="zh-CN" altLang="en-US" sz="900"/>
          </a:p>
          <a:p>
            <a:endParaRPr lang="zh-CN" altLang="en-US" sz="900"/>
          </a:p>
          <a:p>
            <a:r>
              <a:rPr lang="zh-CN" altLang="en-US" sz="900"/>
              <a:t>过滤器是 JavaScript 函数，因此可以接收参数：</a:t>
            </a:r>
            <a:endParaRPr lang="zh-CN" altLang="en-US" sz="900"/>
          </a:p>
        </p:txBody>
      </p:sp>
      <p:sp>
        <p:nvSpPr>
          <p:cNvPr id="4" name="文本框 3"/>
          <p:cNvSpPr txBox="1"/>
          <p:nvPr/>
        </p:nvSpPr>
        <p:spPr>
          <a:xfrm>
            <a:off x="457200" y="2302510"/>
            <a:ext cx="2540000" cy="229870"/>
          </a:xfrm>
          <a:prstGeom prst="rect">
            <a:avLst/>
          </a:prstGeom>
          <a:noFill/>
          <a:ln>
            <a:solidFill>
              <a:srgbClr val="FF0000"/>
            </a:solidFill>
          </a:ln>
        </p:spPr>
        <p:txBody>
          <a:bodyPr wrap="square" rtlCol="0" anchor="t">
            <a:spAutoFit/>
          </a:bodyPr>
          <a:p>
            <a:r>
              <a:rPr lang="zh-CN" altLang="en-US" sz="900"/>
              <a:t>{{ message | filterA('arg1', arg2) }}</a:t>
            </a:r>
            <a:endParaRPr lang="zh-CN" altLang="en-US" sz="900"/>
          </a:p>
        </p:txBody>
      </p:sp>
      <p:sp>
        <p:nvSpPr>
          <p:cNvPr id="5" name="文本框 4"/>
          <p:cNvSpPr txBox="1"/>
          <p:nvPr/>
        </p:nvSpPr>
        <p:spPr>
          <a:xfrm>
            <a:off x="353060" y="2707640"/>
            <a:ext cx="5864225" cy="368300"/>
          </a:xfrm>
          <a:prstGeom prst="rect">
            <a:avLst/>
          </a:prstGeom>
          <a:noFill/>
        </p:spPr>
        <p:txBody>
          <a:bodyPr wrap="square" rtlCol="0" anchor="t">
            <a:spAutoFit/>
          </a:bodyPr>
          <a:p>
            <a:r>
              <a:rPr lang="zh-CN" altLang="en-US" sz="900"/>
              <a:t>这里，filterA 被定义为接收三个参数的过滤器函数。其中 message 的值作为第一个参数，普通字符串 'arg1' 作为第二个参数，表达式 arg2 的值作为第三个参数。</a:t>
            </a:r>
            <a:endParaRPr lang="zh-CN" altLang="en-US"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325"/>
            <a:ext cx="3408680" cy="2983230"/>
          </a:xfrm>
        </p:spPr>
        <p:txBody>
          <a:bodyPr/>
          <a:p>
            <a:r>
              <a:rPr lang="zh-CN" altLang="en-US" sz="900"/>
              <a:t>对于这些在过渡中切换的类名来说，如果你使用一个没有名字的 &lt;transition&gt;，则 v- 是这些类名的默认前缀。如果你使用了 &lt;transition name="my-transition"&gt;，那么 v-enter 会替换为 my-transition-enter。</a:t>
            </a:r>
            <a:endParaRPr lang="zh-CN" altLang="en-US" sz="900"/>
          </a:p>
          <a:p>
            <a:endParaRPr lang="zh-CN" altLang="en-US" sz="900"/>
          </a:p>
          <a:p>
            <a:r>
              <a:rPr lang="zh-CN" altLang="en-US" sz="900"/>
              <a:t>v-enter-active 和 v-leave-active 可以控制进入/离开过渡的不同的缓和曲线，在下面章节会有个示例说明。</a:t>
            </a:r>
            <a:endParaRPr lang="zh-CN" altLang="en-US" sz="900"/>
          </a:p>
        </p:txBody>
      </p:sp>
      <p:pic>
        <p:nvPicPr>
          <p:cNvPr id="4" name="图片 3"/>
          <p:cNvPicPr>
            <a:picLocks noChangeAspect="1"/>
          </p:cNvPicPr>
          <p:nvPr/>
        </p:nvPicPr>
        <p:blipFill>
          <a:blip r:embed="rId1"/>
          <a:stretch>
            <a:fillRect/>
          </a:stretch>
        </p:blipFill>
        <p:spPr>
          <a:xfrm>
            <a:off x="4101465" y="1203325"/>
            <a:ext cx="4725035" cy="236283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a:t>
            </a:r>
            <a:endParaRPr lang="zh-CN" altLang="en-US"/>
          </a:p>
        </p:txBody>
      </p:sp>
      <p:sp>
        <p:nvSpPr>
          <p:cNvPr id="3" name="副标题 2"/>
          <p:cNvSpPr>
            <a:spLocks noGrp="1"/>
          </p:cNvSpPr>
          <p:nvPr>
            <p:ph type="subTitle"/>
          </p:nvPr>
        </p:nvSpPr>
        <p:spPr/>
        <p:txBody>
          <a:bodyPr/>
          <a:p>
            <a:r>
              <a:rPr lang="zh-CN" altLang="en-US" sz="900"/>
              <a:t>插件通常会为 Vue 添加全局功能。插件的范围没有限制——一般有下面几种：</a:t>
            </a:r>
            <a:endParaRPr lang="zh-CN" altLang="en-US" sz="900"/>
          </a:p>
          <a:p>
            <a:endParaRPr lang="zh-CN" altLang="en-US" sz="900"/>
          </a:p>
          <a:p>
            <a:pPr marL="228600" indent="-228600">
              <a:buAutoNum type="arabicPeriod"/>
            </a:pPr>
            <a:r>
              <a:rPr lang="zh-CN" altLang="en-US" sz="900"/>
              <a:t>添加全局方法或者属性，如: vue-custom-element</a:t>
            </a:r>
            <a:endParaRPr lang="zh-CN" altLang="en-US" sz="900"/>
          </a:p>
          <a:p>
            <a:pPr marL="228600" indent="-228600">
              <a:buAutoNum type="arabicPeriod"/>
            </a:pPr>
            <a:endParaRPr lang="zh-CN" altLang="en-US" sz="900"/>
          </a:p>
          <a:p>
            <a:pPr marL="228600" indent="-228600">
              <a:buAutoNum type="arabicPeriod"/>
            </a:pPr>
            <a:r>
              <a:rPr lang="zh-CN" altLang="en-US" sz="900"/>
              <a:t>添加全局资源：指令/过滤器/过渡等，如 vue-touch</a:t>
            </a:r>
            <a:endParaRPr lang="zh-CN" altLang="en-US" sz="900"/>
          </a:p>
          <a:p>
            <a:pPr marL="228600" indent="-228600">
              <a:buAutoNum type="arabicPeriod"/>
            </a:pPr>
            <a:endParaRPr lang="zh-CN" altLang="en-US" sz="900"/>
          </a:p>
          <a:p>
            <a:pPr marL="228600" indent="-228600">
              <a:buAutoNum type="arabicPeriod"/>
            </a:pPr>
            <a:r>
              <a:rPr lang="zh-CN" altLang="en-US" sz="900"/>
              <a:t>通过全局 mixin 方法添加一些组件选项，如: vue-router</a:t>
            </a:r>
            <a:endParaRPr lang="zh-CN" altLang="en-US" sz="900"/>
          </a:p>
          <a:p>
            <a:pPr marL="228600" indent="-228600">
              <a:buAutoNum type="arabicPeriod"/>
            </a:pPr>
            <a:endParaRPr lang="zh-CN" altLang="en-US" sz="900"/>
          </a:p>
          <a:p>
            <a:pPr marL="228600" indent="-228600">
              <a:buAutoNum type="arabicPeriod"/>
            </a:pPr>
            <a:r>
              <a:rPr lang="zh-CN" altLang="en-US" sz="900"/>
              <a:t>添加 Vue 实例方法，通过把它们添加到 Vue.prototype 上实现。</a:t>
            </a:r>
            <a:endParaRPr lang="zh-CN" altLang="en-US" sz="900"/>
          </a:p>
          <a:p>
            <a:pPr marL="228600" indent="-228600">
              <a:buAutoNum type="arabicPeriod"/>
            </a:pPr>
            <a:endParaRPr lang="zh-CN" altLang="en-US" sz="900"/>
          </a:p>
          <a:p>
            <a:pPr marL="228600" indent="-228600">
              <a:buAutoNum type="arabicPeriod"/>
            </a:pPr>
            <a:r>
              <a:rPr lang="zh-CN" altLang="en-US" sz="900"/>
              <a:t>一个库，提供自己的 API，同时提供上面提到的一个或多个功能，如 vue-router</a:t>
            </a:r>
            <a:endParaRPr lang="zh-CN" altLang="en-US" sz="9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使用插件</a:t>
            </a:r>
            <a:endParaRPr lang="zh-CN" altLang="en-US"/>
          </a:p>
        </p:txBody>
      </p:sp>
      <p:sp>
        <p:nvSpPr>
          <p:cNvPr id="3" name="副标题 2"/>
          <p:cNvSpPr>
            <a:spLocks noGrp="1"/>
          </p:cNvSpPr>
          <p:nvPr>
            <p:ph type="subTitle"/>
          </p:nvPr>
        </p:nvSpPr>
        <p:spPr/>
        <p:txBody>
          <a:bodyPr/>
          <a:p>
            <a:r>
              <a:rPr lang="zh-CN" altLang="en-US" sz="900"/>
              <a:t>通过全局方法 Vue.use() 使用插件。它需要在你调用 new Vue() 启动应用之前完成：</a:t>
            </a:r>
            <a:endParaRPr lang="zh-CN" altLang="en-US" sz="900"/>
          </a:p>
          <a:p>
            <a:endParaRPr lang="zh-CN" altLang="en-US" sz="900"/>
          </a:p>
          <a:p>
            <a:endParaRPr lang="zh-CN" altLang="en-US" sz="900"/>
          </a:p>
        </p:txBody>
      </p:sp>
      <p:sp>
        <p:nvSpPr>
          <p:cNvPr id="4" name="文本框 3"/>
          <p:cNvSpPr txBox="1"/>
          <p:nvPr/>
        </p:nvSpPr>
        <p:spPr>
          <a:xfrm>
            <a:off x="457200" y="1557020"/>
            <a:ext cx="2540000" cy="922020"/>
          </a:xfrm>
          <a:prstGeom prst="rect">
            <a:avLst/>
          </a:prstGeom>
          <a:noFill/>
          <a:ln>
            <a:solidFill>
              <a:srgbClr val="FF0000"/>
            </a:solidFill>
          </a:ln>
        </p:spPr>
        <p:txBody>
          <a:bodyPr wrap="square" rtlCol="0" anchor="t">
            <a:spAutoFit/>
          </a:bodyPr>
          <a:p>
            <a:r>
              <a:rPr lang="zh-CN" altLang="en-US" sz="900"/>
              <a:t>// 调用 `MyPlugin.install(Vue)`</a:t>
            </a:r>
            <a:endParaRPr lang="zh-CN" altLang="en-US" sz="900"/>
          </a:p>
          <a:p>
            <a:r>
              <a:rPr lang="zh-CN" altLang="en-US" sz="900"/>
              <a:t>Vue.use(MyPlugin)</a:t>
            </a:r>
            <a:endParaRPr lang="zh-CN" altLang="en-US" sz="900"/>
          </a:p>
          <a:p>
            <a:endParaRPr lang="zh-CN" altLang="en-US" sz="900"/>
          </a:p>
          <a:p>
            <a:r>
              <a:rPr lang="zh-CN" altLang="en-US" sz="900"/>
              <a:t>new Vue({</a:t>
            </a:r>
            <a:endParaRPr lang="zh-CN" altLang="en-US" sz="900"/>
          </a:p>
          <a:p>
            <a:r>
              <a:rPr lang="zh-CN" altLang="en-US" sz="900"/>
              <a:t>  //... options</a:t>
            </a:r>
            <a:endParaRPr lang="zh-CN" altLang="en-US" sz="900"/>
          </a:p>
          <a:p>
            <a:r>
              <a:rPr lang="zh-CN" altLang="en-US" sz="900"/>
              <a:t>})</a:t>
            </a:r>
            <a:endParaRPr lang="zh-CN" altLang="en-US" sz="900"/>
          </a:p>
        </p:txBody>
      </p:sp>
      <p:sp>
        <p:nvSpPr>
          <p:cNvPr id="5" name="文本框 4"/>
          <p:cNvSpPr txBox="1"/>
          <p:nvPr/>
        </p:nvSpPr>
        <p:spPr>
          <a:xfrm>
            <a:off x="457200" y="2580005"/>
            <a:ext cx="2540000" cy="229870"/>
          </a:xfrm>
          <a:prstGeom prst="rect">
            <a:avLst/>
          </a:prstGeom>
          <a:noFill/>
        </p:spPr>
        <p:txBody>
          <a:bodyPr wrap="square" rtlCol="0" anchor="t">
            <a:spAutoFit/>
          </a:bodyPr>
          <a:p>
            <a:r>
              <a:rPr lang="zh-CN" altLang="en-US" sz="900"/>
              <a:t>也可以传入一个选项对象：</a:t>
            </a:r>
            <a:endParaRPr lang="zh-CN" altLang="en-US" sz="900"/>
          </a:p>
        </p:txBody>
      </p:sp>
      <p:sp>
        <p:nvSpPr>
          <p:cNvPr id="6" name="文本框 5"/>
          <p:cNvSpPr txBox="1"/>
          <p:nvPr/>
        </p:nvSpPr>
        <p:spPr>
          <a:xfrm>
            <a:off x="457200" y="2979420"/>
            <a:ext cx="3893185" cy="229870"/>
          </a:xfrm>
          <a:prstGeom prst="rect">
            <a:avLst/>
          </a:prstGeom>
          <a:noFill/>
        </p:spPr>
        <p:txBody>
          <a:bodyPr wrap="square" rtlCol="0" anchor="t">
            <a:spAutoFit/>
          </a:bodyPr>
          <a:p>
            <a:r>
              <a:rPr lang="zh-CN" altLang="en-US" sz="900"/>
              <a:t>Vue.use(MyPlugin, { someOption: true })</a:t>
            </a:r>
            <a:endParaRPr lang="zh-CN" altLang="en-US" sz="9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54160" y="165240"/>
            <a:ext cx="8634960" cy="877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90000"/>
              </a:lnSpc>
            </a:pPr>
            <a:r>
              <a:rPr lang="en-US" sz="2800" b="1" strike="noStrike" spc="-1">
                <a:solidFill>
                  <a:srgbClr val="000000"/>
                </a:solidFill>
                <a:latin typeface="微软雅黑" panose="020B0503020204020204" charset="-122"/>
                <a:ea typeface="微软雅黑" panose="020B0503020204020204" charset="-122"/>
              </a:rPr>
              <a:t>总结</a:t>
            </a:r>
            <a:r>
              <a:rPr lang="en-US" sz="2800" b="1" strike="noStrike" spc="-1">
                <a:solidFill>
                  <a:srgbClr val="000000"/>
                </a:solidFill>
                <a:latin typeface="微软雅黑" panose="020B0503020204020204" charset="-122"/>
                <a:ea typeface="微软雅黑" panose="020B0503020204020204" charset="-122"/>
              </a:rPr>
              <a:t>:</a:t>
            </a:r>
            <a:r>
              <a:rPr lang="en-US" sz="2800" b="1" strike="noStrike" spc="-1">
                <a:solidFill>
                  <a:srgbClr val="000000"/>
                </a:solidFill>
                <a:latin typeface="微软雅黑" panose="020B0503020204020204" charset="-122"/>
                <a:ea typeface="微软雅黑" panose="020B0503020204020204" charset="-122"/>
              </a:rPr>
              <a:t>您需要掌握的</a:t>
            </a:r>
            <a:endParaRPr lang="en-US" sz="2800" b="0" strike="noStrike" spc="-1">
              <a:latin typeface="Arial" panose="020B0604020202020204"/>
            </a:endParaRPr>
          </a:p>
        </p:txBody>
      </p:sp>
      <p:sp>
        <p:nvSpPr>
          <p:cNvPr id="214" name="CustomShape 2"/>
          <p:cNvSpPr/>
          <p:nvPr/>
        </p:nvSpPr>
        <p:spPr>
          <a:xfrm>
            <a:off x="3135240" y="1200600"/>
            <a:ext cx="3815640" cy="325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marL="342900" indent="-342900">
              <a:lnSpc>
                <a:spcPct val="200000"/>
              </a:lnSpc>
              <a:spcBef>
                <a:spcPts val="750"/>
              </a:spcBef>
              <a:buFont typeface="Arial" panose="020B0604020202020204" pitchFamily="34" charset="0"/>
              <a:buChar char="•"/>
            </a:pPr>
            <a:r>
              <a:rPr sz="2000" spc="-1">
                <a:solidFill>
                  <a:srgbClr val="000000"/>
                </a:solidFill>
                <a:latin typeface="微软雅黑" panose="020B0503020204020204" charset="-122"/>
                <a:ea typeface="微软雅黑" panose="020B0503020204020204" charset="-122"/>
                <a:sym typeface="+mn-ea"/>
              </a:rPr>
              <a:t>过渡</a:t>
            </a:r>
            <a:r>
              <a:rPr lang="zh-CN" sz="2000" spc="-1">
                <a:solidFill>
                  <a:srgbClr val="000000"/>
                </a:solidFill>
                <a:latin typeface="微软雅黑" panose="020B0503020204020204" charset="-122"/>
                <a:ea typeface="微软雅黑" panose="020B0503020204020204" charset="-122"/>
                <a:sym typeface="+mn-ea"/>
              </a:rPr>
              <a:t>动画</a:t>
            </a:r>
            <a:r>
              <a:rPr lang="en-US" sz="2000" spc="-1">
                <a:solidFill>
                  <a:srgbClr val="000000"/>
                </a:solidFill>
                <a:latin typeface="微软雅黑" panose="020B0503020204020204" charset="-122"/>
                <a:ea typeface="微软雅黑" panose="020B0503020204020204" charset="-122"/>
                <a:sym typeface="+mn-ea"/>
              </a:rPr>
              <a:t>                </a:t>
            </a:r>
            <a:endParaRPr lang="en-US" sz="2000" b="0" strike="noStrike" spc="-1">
              <a:latin typeface="Arial" panose="020B0604020202020204"/>
            </a:endParaRPr>
          </a:p>
          <a:p>
            <a:pPr marL="342900" indent="-342900">
              <a:lnSpc>
                <a:spcPct val="200000"/>
              </a:lnSpc>
              <a:spcBef>
                <a:spcPts val="750"/>
              </a:spcBef>
              <a:buFont typeface="Arial" panose="020B0604020202020204" pitchFamily="34" charset="0"/>
              <a:buChar char="•"/>
            </a:pPr>
            <a:r>
              <a:rPr sz="2000" spc="-1">
                <a:solidFill>
                  <a:srgbClr val="000000"/>
                </a:solidFill>
                <a:latin typeface="微软雅黑" panose="020B0503020204020204" charset="-122"/>
                <a:ea typeface="微软雅黑" panose="020B0503020204020204" charset="-122"/>
                <a:sym typeface="+mn-ea"/>
              </a:rPr>
              <a:t>可复用性 &amp; 组合</a:t>
            </a:r>
            <a:r>
              <a:rPr lang="en-US" sz="2000" spc="-1">
                <a:solidFill>
                  <a:srgbClr val="000000"/>
                </a:solidFill>
                <a:latin typeface="微软雅黑" panose="020B0503020204020204" charset="-122"/>
                <a:ea typeface="微软雅黑" panose="020B0503020204020204" charset="-122"/>
                <a:sym typeface="+mn-ea"/>
              </a:rPr>
              <a:t>	  </a:t>
            </a:r>
            <a:r>
              <a:rPr lang="en-US" sz="2000" spc="-1">
                <a:solidFill>
                  <a:srgbClr val="000000"/>
                </a:solidFill>
                <a:latin typeface="微软雅黑" panose="020B0503020204020204" charset="-122"/>
                <a:ea typeface="微软雅黑" panose="020B0503020204020204" charset="-122"/>
                <a:sym typeface="+mn-ea"/>
              </a:rPr>
              <a:t>	</a:t>
            </a:r>
            <a:endParaRPr lang="en-US"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a:xfrm>
            <a:off x="457200" y="1203480"/>
            <a:ext cx="8229240" cy="2982960"/>
          </a:xfrm>
        </p:spPr>
        <p:txBody>
          <a:bodyPr/>
          <a:p>
            <a:r>
              <a:rPr lang="zh-CN" altLang="en-US" sz="900" b="1"/>
              <a:t>CSS 过渡</a:t>
            </a:r>
            <a:endParaRPr lang="zh-CN" altLang="en-US" sz="900"/>
          </a:p>
          <a:p>
            <a:endParaRPr lang="zh-CN" altLang="en-US" sz="900"/>
          </a:p>
          <a:p>
            <a:r>
              <a:rPr lang="zh-CN" altLang="en-US" sz="900"/>
              <a:t>常用的过渡都是使用 CSS 过渡。</a:t>
            </a:r>
            <a:endParaRPr lang="zh-CN" altLang="en-US" sz="900"/>
          </a:p>
          <a:p>
            <a:endParaRPr lang="zh-CN" altLang="en-US" sz="900"/>
          </a:p>
          <a:p>
            <a:r>
              <a:rPr lang="zh-CN" altLang="en-US" sz="900"/>
              <a:t>下面是一个简单例子：</a:t>
            </a:r>
            <a:endParaRPr lang="zh-CN" altLang="en-US" sz="900"/>
          </a:p>
          <a:p>
            <a:endParaRPr lang="zh-CN" altLang="en-US" sz="900"/>
          </a:p>
          <a:p>
            <a:endParaRPr lang="zh-CN" altLang="en-US" sz="900"/>
          </a:p>
        </p:txBody>
      </p:sp>
      <p:sp>
        <p:nvSpPr>
          <p:cNvPr id="4" name="文本框 3"/>
          <p:cNvSpPr txBox="1"/>
          <p:nvPr/>
        </p:nvSpPr>
        <p:spPr>
          <a:xfrm>
            <a:off x="457200" y="2204085"/>
            <a:ext cx="2540000" cy="1198880"/>
          </a:xfrm>
          <a:prstGeom prst="rect">
            <a:avLst/>
          </a:prstGeom>
          <a:noFill/>
          <a:ln>
            <a:solidFill>
              <a:schemeClr val="accent2"/>
            </a:solidFill>
          </a:ln>
        </p:spPr>
        <p:txBody>
          <a:bodyPr wrap="square" rtlCol="0" anchor="t">
            <a:spAutoFit/>
          </a:bodyPr>
          <a:p>
            <a:r>
              <a:rPr lang="zh-CN" altLang="en-US" sz="900"/>
              <a:t>&lt;div id="example-1"&gt;</a:t>
            </a:r>
            <a:endParaRPr lang="zh-CN" altLang="en-US" sz="900"/>
          </a:p>
          <a:p>
            <a:r>
              <a:rPr lang="zh-CN" altLang="en-US" sz="900"/>
              <a:t>  &lt;button @click="show = !show"&gt;</a:t>
            </a:r>
            <a:endParaRPr lang="zh-CN" altLang="en-US" sz="900"/>
          </a:p>
          <a:p>
            <a:r>
              <a:rPr lang="zh-CN" altLang="en-US" sz="900"/>
              <a:t>    Toggle render</a:t>
            </a:r>
            <a:endParaRPr lang="zh-CN" altLang="en-US" sz="900"/>
          </a:p>
          <a:p>
            <a:r>
              <a:rPr lang="zh-CN" altLang="en-US" sz="900"/>
              <a:t>  &lt;/button&gt;</a:t>
            </a:r>
            <a:endParaRPr lang="zh-CN" altLang="en-US" sz="900"/>
          </a:p>
          <a:p>
            <a:r>
              <a:rPr lang="zh-CN" altLang="en-US" sz="900"/>
              <a:t>  &lt;transition name="slide-fade"&gt;</a:t>
            </a:r>
            <a:endParaRPr lang="zh-CN" altLang="en-US" sz="900"/>
          </a:p>
          <a:p>
            <a:r>
              <a:rPr lang="zh-CN" altLang="en-US" sz="900"/>
              <a:t>    &lt;p v-if="show"&gt;hello&lt;/p&gt;</a:t>
            </a:r>
            <a:endParaRPr lang="zh-CN" altLang="en-US" sz="900"/>
          </a:p>
          <a:p>
            <a:r>
              <a:rPr lang="zh-CN" altLang="en-US" sz="900"/>
              <a:t>  &lt;/transition&gt;</a:t>
            </a:r>
            <a:endParaRPr lang="zh-CN" altLang="en-US" sz="900"/>
          </a:p>
          <a:p>
            <a:r>
              <a:rPr lang="zh-CN" altLang="en-US" sz="900"/>
              <a:t>&lt;/div&gt;</a:t>
            </a:r>
            <a:endParaRPr lang="zh-CN" altLang="en-US" sz="900"/>
          </a:p>
        </p:txBody>
      </p:sp>
      <p:sp>
        <p:nvSpPr>
          <p:cNvPr id="5" name="文本框 4"/>
          <p:cNvSpPr txBox="1"/>
          <p:nvPr/>
        </p:nvSpPr>
        <p:spPr>
          <a:xfrm>
            <a:off x="3117850" y="2204085"/>
            <a:ext cx="2540000" cy="922020"/>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'#example-1',</a:t>
            </a:r>
            <a:endParaRPr lang="zh-CN" altLang="en-US" sz="900"/>
          </a:p>
          <a:p>
            <a:r>
              <a:rPr lang="zh-CN" altLang="en-US" sz="900"/>
              <a:t>  data: {</a:t>
            </a:r>
            <a:endParaRPr lang="zh-CN" altLang="en-US" sz="900"/>
          </a:p>
          <a:p>
            <a:r>
              <a:rPr lang="zh-CN" altLang="en-US" sz="900"/>
              <a:t>    show: true</a:t>
            </a:r>
            <a:endParaRPr lang="zh-CN" altLang="en-US" sz="900"/>
          </a:p>
          <a:p>
            <a:r>
              <a:rPr lang="zh-CN" altLang="en-US" sz="900"/>
              <a:t>  }</a:t>
            </a:r>
            <a:endParaRPr lang="zh-CN" altLang="en-US" sz="900"/>
          </a:p>
          <a:p>
            <a:r>
              <a:rPr lang="zh-CN" altLang="en-US" sz="900"/>
              <a:t>})</a:t>
            </a:r>
            <a:endParaRPr lang="zh-CN" altLang="en-US" sz="900"/>
          </a:p>
        </p:txBody>
      </p:sp>
      <p:sp>
        <p:nvSpPr>
          <p:cNvPr id="6" name="文本框 5"/>
          <p:cNvSpPr txBox="1"/>
          <p:nvPr/>
        </p:nvSpPr>
        <p:spPr>
          <a:xfrm>
            <a:off x="5796915" y="2204085"/>
            <a:ext cx="2540000" cy="2168525"/>
          </a:xfrm>
          <a:prstGeom prst="rect">
            <a:avLst/>
          </a:prstGeom>
          <a:noFill/>
          <a:ln>
            <a:solidFill>
              <a:srgbClr val="FF0000"/>
            </a:solidFill>
          </a:ln>
        </p:spPr>
        <p:txBody>
          <a:bodyPr wrap="square" rtlCol="0" anchor="t">
            <a:spAutoFit/>
          </a:bodyPr>
          <a:p>
            <a:r>
              <a:rPr lang="zh-CN" altLang="en-US" sz="900"/>
              <a:t>/* 可以设置不同的进入和离开动画 */</a:t>
            </a:r>
            <a:endParaRPr lang="zh-CN" altLang="en-US" sz="900"/>
          </a:p>
          <a:p>
            <a:r>
              <a:rPr lang="zh-CN" altLang="en-US" sz="900"/>
              <a:t>/* 设置持续时间和动画函数 */</a:t>
            </a:r>
            <a:endParaRPr lang="zh-CN" altLang="en-US" sz="900"/>
          </a:p>
          <a:p>
            <a:r>
              <a:rPr lang="zh-CN" altLang="en-US" sz="900"/>
              <a:t>.slide-fade-enter-active {</a:t>
            </a:r>
            <a:endParaRPr lang="zh-CN" altLang="en-US" sz="900"/>
          </a:p>
          <a:p>
            <a:r>
              <a:rPr lang="zh-CN" altLang="en-US" sz="900"/>
              <a:t>  transition: all .3s ease;</a:t>
            </a:r>
            <a:endParaRPr lang="zh-CN" altLang="en-US" sz="900"/>
          </a:p>
          <a:p>
            <a:r>
              <a:rPr lang="zh-CN" altLang="en-US" sz="900"/>
              <a:t>}</a:t>
            </a:r>
            <a:endParaRPr lang="zh-CN" altLang="en-US" sz="900"/>
          </a:p>
          <a:p>
            <a:r>
              <a:rPr lang="zh-CN" altLang="en-US" sz="900"/>
              <a:t>.slide-fade-leave-active {</a:t>
            </a:r>
            <a:endParaRPr lang="zh-CN" altLang="en-US" sz="900"/>
          </a:p>
          <a:p>
            <a:r>
              <a:rPr lang="zh-CN" altLang="en-US" sz="900"/>
              <a:t>  transition: all .8s cubic-bezier(1.0, 0.5, 0.8, 1.0);</a:t>
            </a:r>
            <a:endParaRPr lang="zh-CN" altLang="en-US" sz="900"/>
          </a:p>
          <a:p>
            <a:r>
              <a:rPr lang="zh-CN" altLang="en-US" sz="900"/>
              <a:t>}</a:t>
            </a:r>
            <a:endParaRPr lang="zh-CN" altLang="en-US" sz="900"/>
          </a:p>
          <a:p>
            <a:r>
              <a:rPr lang="zh-CN" altLang="en-US" sz="900"/>
              <a:t>.slide-fade-enter, .slide-fade-leave-to</a:t>
            </a:r>
            <a:endParaRPr lang="zh-CN" altLang="en-US" sz="900"/>
          </a:p>
          <a:p>
            <a:r>
              <a:rPr lang="zh-CN" altLang="en-US" sz="900"/>
              <a:t>/* .slide-fade-leave-active for below version 2.1.8 */ {</a:t>
            </a:r>
            <a:endParaRPr lang="zh-CN" altLang="en-US" sz="900"/>
          </a:p>
          <a:p>
            <a:r>
              <a:rPr lang="zh-CN" altLang="en-US" sz="900"/>
              <a:t>  transform: translateX(10px);</a:t>
            </a:r>
            <a:endParaRPr lang="zh-CN" altLang="en-US" sz="900"/>
          </a:p>
          <a:p>
            <a:r>
              <a:rPr lang="zh-CN" altLang="en-US" sz="900"/>
              <a:t>  opacity: 0;</a:t>
            </a:r>
            <a:endParaRPr lang="zh-CN" altLang="en-US" sz="900"/>
          </a:p>
          <a:p>
            <a:r>
              <a:rPr lang="zh-CN" altLang="en-US" sz="900"/>
              <a:t>}</a:t>
            </a:r>
            <a:endParaRPr lang="zh-CN" altLang="en-US"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进入/离开 &amp; 列表过渡</a:t>
            </a:r>
            <a:endParaRPr lang="zh-CN" altLang="en-US"/>
          </a:p>
        </p:txBody>
      </p:sp>
      <p:sp>
        <p:nvSpPr>
          <p:cNvPr id="3" name="副标题 2"/>
          <p:cNvSpPr>
            <a:spLocks noGrp="1"/>
          </p:cNvSpPr>
          <p:nvPr>
            <p:ph type="subTitle"/>
          </p:nvPr>
        </p:nvSpPr>
        <p:spPr/>
        <p:txBody>
          <a:bodyPr/>
          <a:p>
            <a:r>
              <a:rPr lang="zh-CN" altLang="en-US" sz="900" b="1"/>
              <a:t>CSS 动画</a:t>
            </a:r>
            <a:endParaRPr lang="zh-CN" altLang="en-US" sz="900"/>
          </a:p>
          <a:p>
            <a:endParaRPr lang="zh-CN" altLang="en-US" sz="900"/>
          </a:p>
          <a:p>
            <a:r>
              <a:rPr lang="zh-CN" altLang="en-US" sz="900"/>
              <a:t>CSS 动画用法同 CSS 过渡，区别是在动画中 v-enter 类名在节点插入 DOM 后不会立即删除，而是在 animationend 事件触发时删除。</a:t>
            </a:r>
            <a:endParaRPr lang="zh-CN" altLang="en-US" sz="900"/>
          </a:p>
          <a:p>
            <a:endParaRPr lang="zh-CN" altLang="en-US" sz="900"/>
          </a:p>
          <a:p>
            <a:r>
              <a:rPr lang="zh-CN" altLang="en-US" sz="900"/>
              <a:t>示例：(省略了兼容性前缀)</a:t>
            </a:r>
            <a:endParaRPr lang="zh-CN" altLang="en-US" sz="900"/>
          </a:p>
        </p:txBody>
      </p:sp>
      <p:sp>
        <p:nvSpPr>
          <p:cNvPr id="4" name="文本框 3"/>
          <p:cNvSpPr txBox="1"/>
          <p:nvPr/>
        </p:nvSpPr>
        <p:spPr>
          <a:xfrm>
            <a:off x="457200" y="2176145"/>
            <a:ext cx="2540000" cy="1614805"/>
          </a:xfrm>
          <a:prstGeom prst="rect">
            <a:avLst/>
          </a:prstGeom>
          <a:noFill/>
          <a:ln>
            <a:solidFill>
              <a:srgbClr val="FF0000"/>
            </a:solidFill>
          </a:ln>
        </p:spPr>
        <p:txBody>
          <a:bodyPr wrap="square" rtlCol="0" anchor="t">
            <a:spAutoFit/>
          </a:bodyPr>
          <a:p>
            <a:r>
              <a:rPr lang="zh-CN" altLang="en-US" sz="900"/>
              <a:t>&lt;div id="example-2"&gt;</a:t>
            </a:r>
            <a:endParaRPr lang="zh-CN" altLang="en-US" sz="900"/>
          </a:p>
          <a:p>
            <a:r>
              <a:rPr lang="zh-CN" altLang="en-US" sz="900"/>
              <a:t>  &lt;button @click="show = !show"&gt;Toggle show&lt;/button&gt;</a:t>
            </a:r>
            <a:endParaRPr lang="zh-CN" altLang="en-US" sz="900"/>
          </a:p>
          <a:p>
            <a:r>
              <a:rPr lang="zh-CN" altLang="en-US" sz="900"/>
              <a:t>  &lt;transition name="bounce"&gt;</a:t>
            </a:r>
            <a:endParaRPr lang="zh-CN" altLang="en-US" sz="900"/>
          </a:p>
          <a:p>
            <a:r>
              <a:rPr lang="zh-CN" altLang="en-US" sz="900"/>
              <a:t>    &lt;p v-if="show"&gt;Lorem ipsum dolor sit amet, consectetur adipiscing elit. Mauris facilisis enim libero, at lacinia diam fermentum id. Pellentesque habitant morbi tristique senectus et netus.&lt;/p&gt;</a:t>
            </a:r>
            <a:endParaRPr lang="zh-CN" altLang="en-US" sz="900"/>
          </a:p>
          <a:p>
            <a:r>
              <a:rPr lang="zh-CN" altLang="en-US" sz="900"/>
              <a:t>  &lt;/transition&gt;</a:t>
            </a:r>
            <a:endParaRPr lang="zh-CN" altLang="en-US" sz="900"/>
          </a:p>
          <a:p>
            <a:r>
              <a:rPr lang="zh-CN" altLang="en-US" sz="900"/>
              <a:t>&lt;/div&gt;</a:t>
            </a:r>
            <a:endParaRPr lang="zh-CN" altLang="en-US" sz="900"/>
          </a:p>
        </p:txBody>
      </p:sp>
      <p:sp>
        <p:nvSpPr>
          <p:cNvPr id="5" name="文本框 4"/>
          <p:cNvSpPr txBox="1"/>
          <p:nvPr/>
        </p:nvSpPr>
        <p:spPr>
          <a:xfrm>
            <a:off x="3096895" y="2176145"/>
            <a:ext cx="1909445" cy="922020"/>
          </a:xfrm>
          <a:prstGeom prst="rect">
            <a:avLst/>
          </a:prstGeom>
          <a:noFill/>
          <a:ln>
            <a:solidFill>
              <a:srgbClr val="FF0000"/>
            </a:solidFill>
          </a:ln>
        </p:spPr>
        <p:txBody>
          <a:bodyPr wrap="square" rtlCol="0" anchor="t">
            <a:spAutoFit/>
          </a:bodyPr>
          <a:p>
            <a:r>
              <a:rPr lang="zh-CN" altLang="en-US" sz="900"/>
              <a:t>new Vue({</a:t>
            </a:r>
            <a:endParaRPr lang="zh-CN" altLang="en-US" sz="900"/>
          </a:p>
          <a:p>
            <a:r>
              <a:rPr lang="zh-CN" altLang="en-US" sz="900"/>
              <a:t>  el: '#example-2',</a:t>
            </a:r>
            <a:endParaRPr lang="zh-CN" altLang="en-US" sz="900"/>
          </a:p>
          <a:p>
            <a:r>
              <a:rPr lang="zh-CN" altLang="en-US" sz="900"/>
              <a:t>  data: {</a:t>
            </a:r>
            <a:endParaRPr lang="zh-CN" altLang="en-US" sz="900"/>
          </a:p>
          <a:p>
            <a:r>
              <a:rPr lang="zh-CN" altLang="en-US" sz="900"/>
              <a:t>    show: true</a:t>
            </a:r>
            <a:endParaRPr lang="zh-CN" altLang="en-US" sz="900"/>
          </a:p>
          <a:p>
            <a:r>
              <a:rPr lang="zh-CN" altLang="en-US" sz="900"/>
              <a:t>  }</a:t>
            </a:r>
            <a:endParaRPr lang="zh-CN" altLang="en-US" sz="900"/>
          </a:p>
          <a:p>
            <a:r>
              <a:rPr lang="zh-CN" altLang="en-US" sz="900"/>
              <a:t>})</a:t>
            </a:r>
            <a:endParaRPr lang="zh-CN" altLang="en-US" sz="900"/>
          </a:p>
        </p:txBody>
      </p:sp>
      <p:sp>
        <p:nvSpPr>
          <p:cNvPr id="6" name="文本框 5"/>
          <p:cNvSpPr txBox="1"/>
          <p:nvPr/>
        </p:nvSpPr>
        <p:spPr>
          <a:xfrm>
            <a:off x="5201920" y="2176145"/>
            <a:ext cx="2540000" cy="2445385"/>
          </a:xfrm>
          <a:prstGeom prst="rect">
            <a:avLst/>
          </a:prstGeom>
          <a:noFill/>
          <a:ln>
            <a:solidFill>
              <a:srgbClr val="FF0000"/>
            </a:solidFill>
          </a:ln>
        </p:spPr>
        <p:txBody>
          <a:bodyPr wrap="square" rtlCol="0" anchor="t">
            <a:spAutoFit/>
          </a:bodyPr>
          <a:p>
            <a:r>
              <a:rPr lang="zh-CN" altLang="en-US" sz="900"/>
              <a:t>.bounce-enter-active {</a:t>
            </a:r>
            <a:endParaRPr lang="zh-CN" altLang="en-US" sz="900"/>
          </a:p>
          <a:p>
            <a:r>
              <a:rPr lang="zh-CN" altLang="en-US" sz="900"/>
              <a:t>  animation: bounce-in .5s;</a:t>
            </a:r>
            <a:endParaRPr lang="zh-CN" altLang="en-US" sz="900"/>
          </a:p>
          <a:p>
            <a:r>
              <a:rPr lang="zh-CN" altLang="en-US" sz="900"/>
              <a:t>}</a:t>
            </a:r>
            <a:endParaRPr lang="zh-CN" altLang="en-US" sz="900"/>
          </a:p>
          <a:p>
            <a:r>
              <a:rPr lang="zh-CN" altLang="en-US" sz="900"/>
              <a:t>.bounce-leave-active {</a:t>
            </a:r>
            <a:endParaRPr lang="zh-CN" altLang="en-US" sz="900"/>
          </a:p>
          <a:p>
            <a:r>
              <a:rPr lang="zh-CN" altLang="en-US" sz="900"/>
              <a:t>  animation: bounce-in .5s reverse;</a:t>
            </a:r>
            <a:endParaRPr lang="zh-CN" altLang="en-US" sz="900"/>
          </a:p>
          <a:p>
            <a:r>
              <a:rPr lang="zh-CN" altLang="en-US" sz="900"/>
              <a:t>}</a:t>
            </a:r>
            <a:endParaRPr lang="zh-CN" altLang="en-US" sz="900"/>
          </a:p>
          <a:p>
            <a:r>
              <a:rPr lang="zh-CN" altLang="en-US" sz="900"/>
              <a:t>@keyframes bounce-in {</a:t>
            </a:r>
            <a:endParaRPr lang="zh-CN" altLang="en-US" sz="900"/>
          </a:p>
          <a:p>
            <a:r>
              <a:rPr lang="zh-CN" altLang="en-US" sz="900"/>
              <a:t>  0% {</a:t>
            </a:r>
            <a:endParaRPr lang="zh-CN" altLang="en-US" sz="900"/>
          </a:p>
          <a:p>
            <a:r>
              <a:rPr lang="zh-CN" altLang="en-US" sz="900"/>
              <a:t>    transform: scale(0);</a:t>
            </a:r>
            <a:endParaRPr lang="zh-CN" altLang="en-US" sz="900"/>
          </a:p>
          <a:p>
            <a:r>
              <a:rPr lang="zh-CN" altLang="en-US" sz="900"/>
              <a:t>  }</a:t>
            </a:r>
            <a:endParaRPr lang="zh-CN" altLang="en-US" sz="900"/>
          </a:p>
          <a:p>
            <a:r>
              <a:rPr lang="zh-CN" altLang="en-US" sz="900"/>
              <a:t>  50% {</a:t>
            </a:r>
            <a:endParaRPr lang="zh-CN" altLang="en-US" sz="900"/>
          </a:p>
          <a:p>
            <a:r>
              <a:rPr lang="zh-CN" altLang="en-US" sz="900"/>
              <a:t>    transform: scale(1.5);</a:t>
            </a:r>
            <a:endParaRPr lang="zh-CN" altLang="en-US" sz="900"/>
          </a:p>
          <a:p>
            <a:r>
              <a:rPr lang="zh-CN" altLang="en-US" sz="900"/>
              <a:t>  }</a:t>
            </a:r>
            <a:endParaRPr lang="zh-CN" altLang="en-US" sz="900"/>
          </a:p>
          <a:p>
            <a:r>
              <a:rPr lang="zh-CN" altLang="en-US" sz="900"/>
              <a:t>  100% {</a:t>
            </a:r>
            <a:endParaRPr lang="zh-CN" altLang="en-US" sz="900"/>
          </a:p>
          <a:p>
            <a:r>
              <a:rPr lang="zh-CN" altLang="en-US" sz="900"/>
              <a:t>    transform: scale(1);</a:t>
            </a:r>
            <a:endParaRPr lang="zh-CN" altLang="en-US" sz="900"/>
          </a:p>
          <a:p>
            <a:r>
              <a:rPr lang="zh-CN" altLang="en-US" sz="900"/>
              <a:t>  }</a:t>
            </a:r>
            <a:endParaRPr lang="zh-CN" altLang="en-US" sz="900"/>
          </a:p>
          <a:p>
            <a:r>
              <a:rPr lang="zh-CN" altLang="en-US" sz="900"/>
              <a:t>}</a:t>
            </a:r>
            <a:endParaRPr lang="zh-CN" altLang="en-US"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Next PPT模版V1.2</Template>
  <TotalTime>0</TotalTime>
  <Words>24146</Words>
  <Application>WPS 演示</Application>
  <PresentationFormat/>
  <Paragraphs>1431</Paragraphs>
  <Slides>72</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72</vt:i4>
      </vt:variant>
    </vt:vector>
  </HeadingPairs>
  <TitlesOfParts>
    <vt:vector size="84" baseType="lpstr">
      <vt:lpstr>Arial</vt:lpstr>
      <vt:lpstr>宋体</vt:lpstr>
      <vt:lpstr>Wingdings</vt:lpstr>
      <vt:lpstr>Arial</vt:lpstr>
      <vt:lpstr>Symbol</vt:lpstr>
      <vt:lpstr>Times New Roman</vt:lpstr>
      <vt:lpstr>微软雅黑</vt:lpstr>
      <vt:lpstr>Arial Unicode MS</vt:lpstr>
      <vt:lpstr>DejaVu Sans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进入/离开 &amp; 列表过渡</vt:lpstr>
      <vt:lpstr>PowerPoint 演示文稿</vt:lpstr>
      <vt:lpstr>PowerPoint 演示文稿</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可复用性 &amp; 组合</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渲染函数 &amp; JSX</vt:lpstr>
      <vt:lpstr>PowerPoint 演示文稿</vt:lpstr>
      <vt:lpstr>过滤器</vt:lpstr>
      <vt:lpstr>过滤器</vt:lpstr>
      <vt:lpstr>过滤器</vt:lpstr>
      <vt:lpstr>过滤器</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Java概述</dc:title>
  <dc:creator>yizhuoyan@neusoft.com</dc:creator>
  <cp:lastModifiedBy>丶怪叔叔</cp:lastModifiedBy>
  <cp:revision>33</cp:revision>
  <dcterms:created xsi:type="dcterms:W3CDTF">2019-02-02T09:26:00Z</dcterms:created>
  <dcterms:modified xsi:type="dcterms:W3CDTF">2019-05-16T05:24:52Z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2052-11.1.0.8597</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全屏显示(16:9)</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