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1.xml" ContentType="application/vnd.openxmlformats-officedocument.presentationml.notesSlide+xml"/>
  <Override PartName="/ppt/notesSlides/_rels/notesSlid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单击鼠标移动幻灯片</a:t>
            </a:r>
            <a:endParaRPr b="0" lang="en-US" sz="4400" spc="-1" strike="noStrike">
              <a:latin typeface="Arial"/>
            </a:endParaRPr>
          </a:p>
        </p:txBody>
      </p:sp>
      <p:sp>
        <p:nvSpPr>
          <p:cNvPr id="158"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单击编辑备注格式</a:t>
            </a:r>
            <a:endParaRPr b="0" lang="en-US" sz="2000" spc="-1" strike="noStrike">
              <a:latin typeface="Arial"/>
            </a:endParaRPr>
          </a:p>
        </p:txBody>
      </p:sp>
      <p:sp>
        <p:nvSpPr>
          <p:cNvPr id="159"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60"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61"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62" name="PlaceHolder 6"/>
          <p:cNvSpPr>
            <a:spLocks noGrp="1"/>
          </p:cNvSpPr>
          <p:nvPr>
            <p:ph type="sldNum"/>
          </p:nvPr>
        </p:nvSpPr>
        <p:spPr>
          <a:xfrm>
            <a:off x="4278960" y="10157400"/>
            <a:ext cx="3280680" cy="534240"/>
          </a:xfrm>
          <a:prstGeom prst="rect">
            <a:avLst/>
          </a:prstGeom>
        </p:spPr>
        <p:txBody>
          <a:bodyPr lIns="0" rIns="0" tIns="0" bIns="0" anchor="b"/>
          <a:p>
            <a:pPr algn="r"/>
            <a:fld id="{3C4EDE16-961D-4901-9BB3-65AE9FD79567}"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5680" cy="3085560"/>
          </a:xfrm>
          <a:prstGeom prst="rect">
            <a:avLst/>
          </a:prstGeom>
        </p:spPr>
      </p:sp>
      <p:sp>
        <p:nvSpPr>
          <p:cNvPr id="291" name="PlaceHolder 2"/>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292" name="CustomShape 3"/>
          <p:cNvSpPr/>
          <p:nvPr/>
        </p:nvSpPr>
        <p:spPr>
          <a:xfrm>
            <a:off x="3884760" y="8685360"/>
            <a:ext cx="2971080" cy="45792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1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4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5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图片 7" descr=""/>
          <p:cNvPicPr/>
          <p:nvPr/>
        </p:nvPicPr>
        <p:blipFill>
          <a:blip r:embed="rId2"/>
          <a:stretch/>
        </p:blipFill>
        <p:spPr>
          <a:xfrm>
            <a:off x="258480" y="4390560"/>
            <a:ext cx="1678320" cy="482400"/>
          </a:xfrm>
          <a:prstGeom prst="rect">
            <a:avLst/>
          </a:prstGeom>
          <a:ln>
            <a:noFill/>
          </a:ln>
        </p:spPr>
      </p:pic>
      <p:sp>
        <p:nvSpPr>
          <p:cNvPr id="1"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图片 7" descr=""/>
          <p:cNvPicPr/>
          <p:nvPr/>
        </p:nvPicPr>
        <p:blipFill>
          <a:blip r:embed="rId2"/>
          <a:stretch/>
        </p:blipFill>
        <p:spPr>
          <a:xfrm>
            <a:off x="258480" y="4390560"/>
            <a:ext cx="1678320" cy="482400"/>
          </a:xfrm>
          <a:prstGeom prst="rect">
            <a:avLst/>
          </a:prstGeom>
          <a:ln>
            <a:noFill/>
          </a:ln>
        </p:spPr>
      </p:pic>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 name="图片 7" descr=""/>
          <p:cNvPicPr/>
          <p:nvPr/>
        </p:nvPicPr>
        <p:blipFill>
          <a:blip r:embed="rId2"/>
          <a:stretch/>
        </p:blipFill>
        <p:spPr>
          <a:xfrm>
            <a:off x="258480" y="4390560"/>
            <a:ext cx="1678320" cy="482400"/>
          </a:xfrm>
          <a:prstGeom prst="rect">
            <a:avLst/>
          </a:prstGeom>
          <a:ln>
            <a:noFill/>
          </a:ln>
        </p:spPr>
      </p:pic>
      <p:sp>
        <p:nvSpPr>
          <p:cNvPr id="79" name="PlaceHolder 1"/>
          <p:cNvSpPr>
            <a:spLocks noGrp="1"/>
          </p:cNvSpPr>
          <p:nvPr>
            <p:ph type="title"/>
          </p:nvPr>
        </p:nvSpPr>
        <p:spPr>
          <a:xfrm>
            <a:off x="254160" y="165240"/>
            <a:ext cx="8635320" cy="878040"/>
          </a:xfrm>
          <a:prstGeom prst="rect">
            <a:avLst/>
          </a:prstGeom>
        </p:spPr>
        <p:txBody>
          <a:bodyPr lIns="0" rIns="0" tIns="0" bIns="0" anchor="ctr"/>
          <a:p>
            <a:r>
              <a:rPr b="0" lang="en-US" sz="1800" spc="-1" strike="noStrike">
                <a:latin typeface="Arial"/>
              </a:rPr>
              <a:t>单击鼠标编辑标题文字格式</a:t>
            </a:r>
            <a:endParaRPr b="0" lang="en-US" sz="1800" spc="-1" strike="noStrike">
              <a:latin typeface="Arial"/>
            </a:endParaRPr>
          </a:p>
        </p:txBody>
      </p:sp>
      <p:sp>
        <p:nvSpPr>
          <p:cNvPr id="80" name="PlaceHolder 2"/>
          <p:cNvSpPr>
            <a:spLocks noGrp="1"/>
          </p:cNvSpPr>
          <p:nvPr>
            <p:ph type="body"/>
          </p:nvPr>
        </p:nvSpPr>
        <p:spPr>
          <a:xfrm>
            <a:off x="3135240" y="1200600"/>
            <a:ext cx="1401840" cy="3250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单击鼠标编辑大纲文字格式</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第二个大纲级</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第三大纲级别</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第四大纲级别</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第五大纲级别</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第六大纲级别</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第七大纲级别</a:t>
            </a:r>
            <a:endParaRPr b="0" lang="en-US" sz="1800" spc="-1" strike="noStrike">
              <a:latin typeface="Arial"/>
            </a:endParaRPr>
          </a:p>
        </p:txBody>
      </p:sp>
      <p:sp>
        <p:nvSpPr>
          <p:cNvPr id="81" name="PlaceHolder 3"/>
          <p:cNvSpPr>
            <a:spLocks noGrp="1"/>
          </p:cNvSpPr>
          <p:nvPr>
            <p:ph type="body"/>
          </p:nvPr>
        </p:nvSpPr>
        <p:spPr>
          <a:xfrm>
            <a:off x="4608000" y="1200600"/>
            <a:ext cx="1401840" cy="32508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单击鼠标编辑大纲文字格式</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第二个大纲级</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第三大纲级别</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第四大纲级别</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第五大纲级别</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第六大纲级别</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第七大纲级别</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8" name="图片 7" descr=""/>
          <p:cNvPicPr/>
          <p:nvPr/>
        </p:nvPicPr>
        <p:blipFill>
          <a:blip r:embed="rId2"/>
          <a:stretch/>
        </p:blipFill>
        <p:spPr>
          <a:xfrm>
            <a:off x="258480" y="4390560"/>
            <a:ext cx="1678320" cy="482400"/>
          </a:xfrm>
          <a:prstGeom prst="rect">
            <a:avLst/>
          </a:prstGeom>
          <a:ln>
            <a:noFill/>
          </a:ln>
        </p:spPr>
      </p:pic>
      <p:sp>
        <p:nvSpPr>
          <p:cNvPr id="119"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8.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28.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8.xml"/>
</Relationships>
</file>

<file path=ppt/slides/_rels/slide2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8.xml"/>
</Relationships>
</file>

<file path=ppt/slides/_rels/slide2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8.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54160" y="351000"/>
            <a:ext cx="8602920" cy="10616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2800" spc="-1" strike="noStrike">
                <a:solidFill>
                  <a:srgbClr val="000000"/>
                </a:solidFill>
                <a:latin typeface="微软雅黑"/>
                <a:ea typeface="微软雅黑"/>
              </a:rPr>
              <a:t>Vue</a:t>
            </a:r>
            <a:r>
              <a:rPr b="1" lang="en-US" sz="2800" spc="-1" strike="noStrike">
                <a:solidFill>
                  <a:srgbClr val="000000"/>
                </a:solidFill>
                <a:latin typeface="微软雅黑"/>
                <a:ea typeface="微软雅黑"/>
              </a:rPr>
              <a:t>计算属性</a:t>
            </a:r>
            <a:r>
              <a:rPr b="1" lang="en-US" sz="2800" spc="-1" strike="noStrike">
                <a:solidFill>
                  <a:srgbClr val="000000"/>
                </a:solidFill>
                <a:latin typeface="微软雅黑"/>
                <a:ea typeface="微软雅黑"/>
              </a:rPr>
              <a:t>&amp;</a:t>
            </a:r>
            <a:r>
              <a:rPr b="1" lang="en-US" sz="2800" spc="-1" strike="noStrike">
                <a:solidFill>
                  <a:srgbClr val="000000"/>
                </a:solidFill>
                <a:latin typeface="微软雅黑"/>
                <a:ea typeface="微软雅黑"/>
              </a:rPr>
              <a:t>侦听器</a:t>
            </a:r>
            <a:endParaRPr b="0" lang="en-US" sz="2800" spc="-1" strike="noStrike">
              <a:latin typeface="Arial"/>
            </a:endParaRPr>
          </a:p>
        </p:txBody>
      </p:sp>
      <p:sp>
        <p:nvSpPr>
          <p:cNvPr id="164" name="CustomShape 2"/>
          <p:cNvSpPr/>
          <p:nvPr/>
        </p:nvSpPr>
        <p:spPr>
          <a:xfrm>
            <a:off x="2311560" y="1490400"/>
            <a:ext cx="5680080" cy="2879280"/>
          </a:xfrm>
          <a:prstGeom prst="rect">
            <a:avLst/>
          </a:prstGeom>
          <a:noFill/>
          <a:ln>
            <a:noFill/>
          </a:ln>
        </p:spPr>
        <p:style>
          <a:lnRef idx="0"/>
          <a:fillRef idx="0"/>
          <a:effectRef idx="0"/>
          <a:fontRef idx="minor"/>
        </p:style>
        <p:txBody>
          <a:bodyPr lIns="90000" rIns="90000" tIns="45000" bIns="45000"/>
          <a:p>
            <a:pPr>
              <a:lnSpc>
                <a:spcPct val="200000"/>
              </a:lnSpc>
              <a:spcBef>
                <a:spcPts val="751"/>
              </a:spcBef>
            </a:pPr>
            <a:r>
              <a:rPr b="0" lang="en-US" sz="2000" spc="-1" strike="noStrike">
                <a:solidFill>
                  <a:srgbClr val="000000"/>
                </a:solidFill>
                <a:latin typeface="微软雅黑"/>
                <a:ea typeface="微软雅黑"/>
              </a:rPr>
              <a:t>计算属性</a:t>
            </a:r>
            <a:endParaRPr b="0" lang="en-US" sz="2000" spc="-1" strike="noStrike">
              <a:latin typeface="Arial"/>
            </a:endParaRPr>
          </a:p>
          <a:p>
            <a:pPr>
              <a:lnSpc>
                <a:spcPct val="200000"/>
              </a:lnSpc>
              <a:spcBef>
                <a:spcPts val="751"/>
              </a:spcBef>
            </a:pPr>
            <a:r>
              <a:rPr b="0" lang="en-US" sz="2000" spc="-1" strike="noStrike">
                <a:solidFill>
                  <a:srgbClr val="000000"/>
                </a:solidFill>
                <a:latin typeface="微软雅黑"/>
                <a:ea typeface="微软雅黑"/>
              </a:rPr>
              <a:t>侦听器</a:t>
            </a:r>
            <a:endParaRPr b="0" lang="en-US" sz="2000" spc="-1" strike="noStrike">
              <a:latin typeface="Arial"/>
            </a:endParaRPr>
          </a:p>
          <a:p>
            <a:pPr>
              <a:lnSpc>
                <a:spcPct val="200000"/>
              </a:lnSpc>
              <a:spcBef>
                <a:spcPts val="751"/>
              </a:spcBef>
            </a:pPr>
            <a:r>
              <a:rPr b="0" lang="en-US" sz="2000" spc="-1" strike="noStrike">
                <a:solidFill>
                  <a:srgbClr val="000000"/>
                </a:solidFill>
                <a:latin typeface="微软雅黑"/>
                <a:ea typeface="微软雅黑"/>
              </a:rPr>
              <a:t>组件基础</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3"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计算属性</a:t>
            </a:r>
            <a:endParaRPr b="0" lang="en-US" sz="2000" spc="-1" strike="noStrike">
              <a:latin typeface="Arial"/>
            </a:endParaRPr>
          </a:p>
        </p:txBody>
      </p:sp>
      <p:sp>
        <p:nvSpPr>
          <p:cNvPr id="204" name="CustomShape 3"/>
          <p:cNvSpPr/>
          <p:nvPr/>
        </p:nvSpPr>
        <p:spPr>
          <a:xfrm>
            <a:off x="504000" y="1800000"/>
            <a:ext cx="1655640" cy="1626120"/>
          </a:xfrm>
          <a:prstGeom prst="rect">
            <a:avLst/>
          </a:prstGeom>
          <a:noFill/>
          <a:ln>
            <a:noFill/>
          </a:ln>
        </p:spPr>
        <p:style>
          <a:lnRef idx="0"/>
          <a:fillRef idx="0"/>
          <a:effectRef idx="0"/>
          <a:fontRef idx="minor"/>
        </p:style>
      </p:sp>
      <p:sp>
        <p:nvSpPr>
          <p:cNvPr id="205" name="TextShape 4"/>
          <p:cNvSpPr txBox="1"/>
          <p:nvPr/>
        </p:nvSpPr>
        <p:spPr>
          <a:xfrm>
            <a:off x="504000" y="831960"/>
            <a:ext cx="8064000" cy="542880"/>
          </a:xfrm>
          <a:prstGeom prst="rect">
            <a:avLst/>
          </a:prstGeom>
          <a:noFill/>
          <a:ln>
            <a:noFill/>
          </a:ln>
        </p:spPr>
        <p:txBody>
          <a:bodyPr lIns="90000" rIns="90000" tIns="45000" bIns="45000"/>
          <a:p>
            <a:r>
              <a:rPr b="1" lang="en-US" sz="900" spc="-1" strike="noStrike">
                <a:latin typeface="Arial"/>
              </a:rPr>
              <a:t>计算属性的 </a:t>
            </a:r>
            <a:r>
              <a:rPr b="1" lang="en-US" sz="900" spc="-1" strike="noStrike">
                <a:latin typeface="Arial"/>
              </a:rPr>
              <a:t>setter</a:t>
            </a:r>
            <a:endParaRPr b="1" lang="en-US" sz="900" spc="-1" strike="noStrike">
              <a:latin typeface="Arial"/>
            </a:endParaRPr>
          </a:p>
          <a:p>
            <a:endParaRPr b="1" lang="en-US" sz="900" spc="-1" strike="noStrike">
              <a:latin typeface="Arial"/>
            </a:endParaRPr>
          </a:p>
          <a:p>
            <a:r>
              <a:rPr b="0" lang="en-US" sz="900" spc="-1" strike="noStrike">
                <a:latin typeface="Arial"/>
              </a:rPr>
              <a:t>计算属性默认只有 </a:t>
            </a:r>
            <a:r>
              <a:rPr b="0" lang="en-US" sz="900" spc="-1" strike="noStrike">
                <a:latin typeface="Arial"/>
              </a:rPr>
              <a:t>getter </a:t>
            </a:r>
            <a:r>
              <a:rPr b="0" lang="en-US" sz="900" spc="-1" strike="noStrike">
                <a:latin typeface="Arial"/>
              </a:rPr>
              <a:t>，不过在需要时你也可以提供一个 </a:t>
            </a:r>
            <a:r>
              <a:rPr b="0" lang="en-US" sz="900" spc="-1" strike="noStrike">
                <a:latin typeface="Arial"/>
              </a:rPr>
              <a:t>setter </a:t>
            </a:r>
            <a:r>
              <a:rPr b="0" lang="en-US" sz="900" spc="-1" strike="noStrike">
                <a:latin typeface="Arial"/>
              </a:rPr>
              <a:t>：</a:t>
            </a:r>
            <a:endParaRPr b="1" lang="en-US" sz="900" spc="-1" strike="noStrike">
              <a:latin typeface="Arial"/>
            </a:endParaRPr>
          </a:p>
        </p:txBody>
      </p:sp>
      <p:pic>
        <p:nvPicPr>
          <p:cNvPr id="206" name="" descr=""/>
          <p:cNvPicPr/>
          <p:nvPr/>
        </p:nvPicPr>
        <p:blipFill>
          <a:blip r:embed="rId1"/>
          <a:stretch/>
        </p:blipFill>
        <p:spPr>
          <a:xfrm>
            <a:off x="504000" y="1512000"/>
            <a:ext cx="4185720" cy="2375640"/>
          </a:xfrm>
          <a:prstGeom prst="rect">
            <a:avLst/>
          </a:prstGeom>
          <a:ln>
            <a:noFill/>
          </a:ln>
        </p:spPr>
      </p:pic>
      <p:sp>
        <p:nvSpPr>
          <p:cNvPr id="207" name="TextShape 5"/>
          <p:cNvSpPr txBox="1"/>
          <p:nvPr/>
        </p:nvSpPr>
        <p:spPr>
          <a:xfrm>
            <a:off x="504000" y="3921120"/>
            <a:ext cx="8064000" cy="320040"/>
          </a:xfrm>
          <a:prstGeom prst="rect">
            <a:avLst/>
          </a:prstGeom>
          <a:noFill/>
          <a:ln>
            <a:noFill/>
          </a:ln>
        </p:spPr>
        <p:txBody>
          <a:bodyPr lIns="90000" rIns="90000" tIns="45000" bIns="45000"/>
          <a:p>
            <a:r>
              <a:rPr b="0" lang="en-US" sz="900" spc="-1" strike="noStrike">
                <a:latin typeface="Arial"/>
              </a:rPr>
              <a:t>现在再运行 </a:t>
            </a:r>
            <a:r>
              <a:rPr b="0" lang="en-US" sz="900" spc="-1" strike="noStrike">
                <a:latin typeface="Arial"/>
              </a:rPr>
              <a:t>vm.fullName = 'John Doe' </a:t>
            </a:r>
            <a:r>
              <a:rPr b="0" lang="en-US" sz="900" spc="-1" strike="noStrike">
                <a:latin typeface="Arial"/>
              </a:rPr>
              <a:t>时，</a:t>
            </a:r>
            <a:r>
              <a:rPr b="0" lang="en-US" sz="900" spc="-1" strike="noStrike">
                <a:latin typeface="Arial"/>
              </a:rPr>
              <a:t>setter </a:t>
            </a:r>
            <a:r>
              <a:rPr b="0" lang="en-US" sz="900" spc="-1" strike="noStrike">
                <a:latin typeface="Arial"/>
              </a:rPr>
              <a:t>会被调用，</a:t>
            </a:r>
            <a:r>
              <a:rPr b="0" lang="en-US" sz="900" spc="-1" strike="noStrike">
                <a:latin typeface="Arial"/>
              </a:rPr>
              <a:t>vm.firstName </a:t>
            </a:r>
            <a:r>
              <a:rPr b="0" lang="en-US" sz="900" spc="-1" strike="noStrike">
                <a:latin typeface="Arial"/>
              </a:rPr>
              <a:t>和 </a:t>
            </a:r>
            <a:r>
              <a:rPr b="0" lang="en-US" sz="900" spc="-1" strike="noStrike">
                <a:latin typeface="Arial"/>
              </a:rPr>
              <a:t>vm.lastName </a:t>
            </a:r>
            <a:r>
              <a:rPr b="0" lang="en-US" sz="900" spc="-1" strike="noStrike">
                <a:latin typeface="Arial"/>
              </a:rPr>
              <a:t>也会相应地被更新。</a:t>
            </a:r>
            <a:endParaRPr b="0" lang="en-US" sz="9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9"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计算属性</a:t>
            </a:r>
            <a:endParaRPr b="0" lang="en-US" sz="2000" spc="-1" strike="noStrike">
              <a:latin typeface="Arial"/>
            </a:endParaRPr>
          </a:p>
        </p:txBody>
      </p:sp>
      <p:sp>
        <p:nvSpPr>
          <p:cNvPr id="210" name="CustomShape 3"/>
          <p:cNvSpPr/>
          <p:nvPr/>
        </p:nvSpPr>
        <p:spPr>
          <a:xfrm>
            <a:off x="504000" y="1800000"/>
            <a:ext cx="1655640" cy="1626120"/>
          </a:xfrm>
          <a:prstGeom prst="rect">
            <a:avLst/>
          </a:prstGeom>
          <a:noFill/>
          <a:ln>
            <a:noFill/>
          </a:ln>
        </p:spPr>
        <p:style>
          <a:lnRef idx="0"/>
          <a:fillRef idx="0"/>
          <a:effectRef idx="0"/>
          <a:fontRef idx="minor"/>
        </p:style>
      </p:sp>
      <p:sp>
        <p:nvSpPr>
          <p:cNvPr id="211" name="TextShape 4"/>
          <p:cNvSpPr txBox="1"/>
          <p:nvPr/>
        </p:nvSpPr>
        <p:spPr>
          <a:xfrm>
            <a:off x="504000" y="831960"/>
            <a:ext cx="8064000" cy="320040"/>
          </a:xfrm>
          <a:prstGeom prst="rect">
            <a:avLst/>
          </a:prstGeom>
          <a:noFill/>
          <a:ln>
            <a:noFill/>
          </a:ln>
        </p:spPr>
        <p:txBody>
          <a:bodyPr lIns="90000" rIns="90000" tIns="45000" bIns="45000"/>
          <a:p>
            <a:r>
              <a:rPr b="0" lang="en-US" sz="900" spc="-1" strike="noStrike">
                <a:latin typeface="Arial"/>
              </a:rPr>
              <a:t>上面代码是命令式且重复的。将它与计算属性的版本进行比较：</a:t>
            </a:r>
            <a:endParaRPr b="0" lang="en-US" sz="900" spc="-1" strike="noStrike">
              <a:latin typeface="Arial"/>
            </a:endParaRPr>
          </a:p>
        </p:txBody>
      </p:sp>
      <p:pic>
        <p:nvPicPr>
          <p:cNvPr id="212" name="" descr=""/>
          <p:cNvPicPr/>
          <p:nvPr/>
        </p:nvPicPr>
        <p:blipFill>
          <a:blip r:embed="rId1"/>
          <a:stretch/>
        </p:blipFill>
        <p:spPr>
          <a:xfrm>
            <a:off x="504000" y="1152000"/>
            <a:ext cx="4630320" cy="22939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628560" y="2074680"/>
            <a:ext cx="7886160" cy="99360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2800" spc="-1" strike="noStrike">
                <a:solidFill>
                  <a:srgbClr val="000000"/>
                </a:solidFill>
                <a:latin typeface="微软雅黑"/>
                <a:ea typeface="微软雅黑"/>
              </a:rPr>
              <a:t>Vue</a:t>
            </a:r>
            <a:r>
              <a:rPr b="0" lang="en-US" sz="2800" spc="-1" strike="noStrike">
                <a:solidFill>
                  <a:srgbClr val="000000"/>
                </a:solidFill>
                <a:latin typeface="微软雅黑"/>
                <a:ea typeface="微软雅黑"/>
              </a:rPr>
              <a:t>侦听器</a:t>
            </a:r>
            <a:endParaRPr b="0" lang="en-US" sz="2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15"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侦听器</a:t>
            </a:r>
            <a:endParaRPr b="0" lang="en-US" sz="2000" spc="-1" strike="noStrike">
              <a:latin typeface="Arial"/>
            </a:endParaRPr>
          </a:p>
        </p:txBody>
      </p:sp>
      <p:sp>
        <p:nvSpPr>
          <p:cNvPr id="216" name="CustomShape 3"/>
          <p:cNvSpPr/>
          <p:nvPr/>
        </p:nvSpPr>
        <p:spPr>
          <a:xfrm>
            <a:off x="504000" y="1800000"/>
            <a:ext cx="1655640" cy="1626120"/>
          </a:xfrm>
          <a:prstGeom prst="rect">
            <a:avLst/>
          </a:prstGeom>
          <a:noFill/>
          <a:ln>
            <a:noFill/>
          </a:ln>
        </p:spPr>
        <p:style>
          <a:lnRef idx="0"/>
          <a:fillRef idx="0"/>
          <a:effectRef idx="0"/>
          <a:fontRef idx="minor"/>
        </p:style>
      </p:sp>
      <p:sp>
        <p:nvSpPr>
          <p:cNvPr id="217" name="TextShape 4"/>
          <p:cNvSpPr txBox="1"/>
          <p:nvPr/>
        </p:nvSpPr>
        <p:spPr>
          <a:xfrm>
            <a:off x="504000" y="831960"/>
            <a:ext cx="8064000" cy="1146240"/>
          </a:xfrm>
          <a:prstGeom prst="rect">
            <a:avLst/>
          </a:prstGeom>
          <a:noFill/>
          <a:ln>
            <a:noFill/>
          </a:ln>
        </p:spPr>
        <p:txBody>
          <a:bodyPr lIns="90000" rIns="90000" tIns="45000" bIns="45000"/>
          <a:p>
            <a:r>
              <a:rPr b="0" lang="en-US" sz="900" spc="-1" strike="noStrike">
                <a:latin typeface="Arial"/>
              </a:rPr>
              <a:t>虽然计算属性在大多数情况下更合适，但有时也需要一个自定义的侦听器。这就是为什么 </a:t>
            </a:r>
            <a:r>
              <a:rPr b="0" lang="en-US" sz="900" spc="-1" strike="noStrike">
                <a:latin typeface="Arial"/>
              </a:rPr>
              <a:t>Vue </a:t>
            </a:r>
            <a:r>
              <a:rPr b="0" lang="en-US" sz="900" spc="-1" strike="noStrike">
                <a:latin typeface="Arial"/>
              </a:rPr>
              <a:t>通过 </a:t>
            </a:r>
            <a:r>
              <a:rPr b="0" lang="en-US" sz="900" spc="-1" strike="noStrike">
                <a:latin typeface="Arial"/>
              </a:rPr>
              <a:t>watch </a:t>
            </a:r>
            <a:r>
              <a:rPr b="0" lang="en-US" sz="900" spc="-1" strike="noStrike">
                <a:latin typeface="Arial"/>
              </a:rPr>
              <a:t>选项提供了一个更通用的方法，来响应数据的变化。当需要在数据变化时执行异步或开销较大的操作时，这个方式是最有用的。</a:t>
            </a:r>
            <a:endParaRPr b="0" lang="en-US" sz="900" spc="-1" strike="noStrike">
              <a:latin typeface="Arial"/>
            </a:endParaRPr>
          </a:p>
          <a:p>
            <a:endParaRPr b="0" lang="en-US" sz="900" spc="-1" strike="noStrike">
              <a:latin typeface="Arial"/>
            </a:endParaRPr>
          </a:p>
          <a:p>
            <a:r>
              <a:rPr b="0" lang="en-US" sz="900" spc="-1" strike="noStrike">
                <a:latin typeface="Arial"/>
              </a:rPr>
              <a:t>使用 </a:t>
            </a:r>
            <a:r>
              <a:rPr b="0" lang="en-US" sz="900" spc="-1" strike="noStrike">
                <a:latin typeface="Arial"/>
              </a:rPr>
              <a:t>watch </a:t>
            </a:r>
            <a:r>
              <a:rPr b="0" lang="en-US" sz="900" spc="-1" strike="noStrike">
                <a:latin typeface="Arial"/>
              </a:rPr>
              <a:t>选项允许我们执行异步操作 </a:t>
            </a:r>
            <a:r>
              <a:rPr b="0" lang="en-US" sz="900" spc="-1" strike="noStrike">
                <a:latin typeface="Arial"/>
              </a:rPr>
              <a:t>(</a:t>
            </a:r>
            <a:r>
              <a:rPr b="0" lang="en-US" sz="900" spc="-1" strike="noStrike">
                <a:latin typeface="Arial"/>
              </a:rPr>
              <a:t>访问一个 </a:t>
            </a:r>
            <a:r>
              <a:rPr b="0" lang="en-US" sz="900" spc="-1" strike="noStrike">
                <a:latin typeface="Arial"/>
              </a:rPr>
              <a:t>API)</a:t>
            </a:r>
            <a:r>
              <a:rPr b="0" lang="en-US" sz="900" spc="-1" strike="noStrike">
                <a:latin typeface="Arial"/>
              </a:rPr>
              <a:t>，限制我们执行该操作的频率，并在我们得到最终结果前，设置中间状态。这些都是计算属性无法做到的。</a:t>
            </a:r>
            <a:endParaRPr b="0" lang="en-US" sz="900" spc="-1" strike="noStrike">
              <a:latin typeface="Arial"/>
            </a:endParaRPr>
          </a:p>
          <a:p>
            <a:endParaRPr b="0" lang="en-US" sz="900" spc="-1" strike="noStrike">
              <a:latin typeface="Arial"/>
            </a:endParaRPr>
          </a:p>
          <a:p>
            <a:r>
              <a:rPr b="0" lang="en-US" sz="900" spc="-1" strike="noStrike">
                <a:latin typeface="Arial"/>
              </a:rPr>
              <a:t>除了 </a:t>
            </a:r>
            <a:r>
              <a:rPr b="0" lang="en-US" sz="900" spc="-1" strike="noStrike">
                <a:latin typeface="Arial"/>
              </a:rPr>
              <a:t>watch </a:t>
            </a:r>
            <a:r>
              <a:rPr b="0" lang="en-US" sz="900" spc="-1" strike="noStrike">
                <a:latin typeface="Arial"/>
              </a:rPr>
              <a:t>选项之外，您还可以使用命令式的 </a:t>
            </a:r>
            <a:r>
              <a:rPr b="0" lang="en-US" sz="900" spc="-1" strike="noStrike">
                <a:latin typeface="Arial"/>
              </a:rPr>
              <a:t>vm.$watch API</a:t>
            </a:r>
            <a:r>
              <a:rPr b="0" lang="en-US" sz="900" spc="-1" strike="noStrike">
                <a:latin typeface="Arial"/>
              </a:rPr>
              <a:t>。</a:t>
            </a:r>
            <a:endParaRPr b="0" lang="en-US" sz="9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628560" y="2074680"/>
            <a:ext cx="7886160" cy="99360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2800" spc="-1" strike="noStrike">
                <a:solidFill>
                  <a:srgbClr val="000000"/>
                </a:solidFill>
                <a:latin typeface="微软雅黑"/>
                <a:ea typeface="微软雅黑"/>
              </a:rPr>
              <a:t>Vue</a:t>
            </a:r>
            <a:r>
              <a:rPr b="0" lang="en-US" sz="2800" spc="-1" strike="noStrike">
                <a:solidFill>
                  <a:srgbClr val="000000"/>
                </a:solidFill>
                <a:latin typeface="微软雅黑"/>
                <a:ea typeface="微软雅黑"/>
              </a:rPr>
              <a:t>组件基础</a:t>
            </a:r>
            <a:endParaRPr b="0" lang="en-US"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20"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21" name="CustomShape 3"/>
          <p:cNvSpPr/>
          <p:nvPr/>
        </p:nvSpPr>
        <p:spPr>
          <a:xfrm>
            <a:off x="504000" y="1800000"/>
            <a:ext cx="1655640" cy="1626120"/>
          </a:xfrm>
          <a:prstGeom prst="rect">
            <a:avLst/>
          </a:prstGeom>
          <a:noFill/>
          <a:ln>
            <a:noFill/>
          </a:ln>
        </p:spPr>
        <p:style>
          <a:lnRef idx="0"/>
          <a:fillRef idx="0"/>
          <a:effectRef idx="0"/>
          <a:fontRef idx="minor"/>
        </p:style>
      </p:sp>
      <p:sp>
        <p:nvSpPr>
          <p:cNvPr id="222" name="TextShape 4"/>
          <p:cNvSpPr txBox="1"/>
          <p:nvPr/>
        </p:nvSpPr>
        <p:spPr>
          <a:xfrm>
            <a:off x="504000" y="831960"/>
            <a:ext cx="3816000" cy="3161520"/>
          </a:xfrm>
          <a:prstGeom prst="rect">
            <a:avLst/>
          </a:prstGeom>
          <a:noFill/>
          <a:ln>
            <a:noFill/>
          </a:ln>
        </p:spPr>
        <p:txBody>
          <a:bodyPr lIns="90000" rIns="90000" tIns="45000" bIns="45000"/>
          <a:p>
            <a:r>
              <a:rPr b="1" lang="en-US" sz="900" spc="-1" strike="noStrike">
                <a:latin typeface="Arial"/>
              </a:rPr>
              <a:t>组件的组织：</a:t>
            </a:r>
            <a:endParaRPr b="0" lang="en-US" sz="900" spc="-1" strike="noStrike">
              <a:latin typeface="Arial"/>
            </a:endParaRPr>
          </a:p>
          <a:p>
            <a:endParaRPr b="0" lang="en-US" sz="900" spc="-1" strike="noStrike">
              <a:latin typeface="Arial"/>
            </a:endParaRPr>
          </a:p>
          <a:p>
            <a:r>
              <a:rPr b="0" lang="en-US" sz="900" spc="-1" strike="noStrike">
                <a:latin typeface="Arial"/>
              </a:rPr>
              <a:t>通常一个应用会以一棵嵌套的组件树的形式来组织：</a:t>
            </a:r>
            <a:endParaRPr b="0" lang="en-US" sz="900" spc="-1" strike="noStrike">
              <a:latin typeface="Arial"/>
            </a:endParaRPr>
          </a:p>
          <a:p>
            <a:endParaRPr b="0" lang="en-US" sz="900" spc="-1" strike="noStrike">
              <a:latin typeface="Arial"/>
            </a:endParaRPr>
          </a:p>
          <a:p>
            <a:r>
              <a:rPr b="1" lang="en-US" sz="900" spc="-1" strike="noStrike">
                <a:latin typeface="Arial"/>
              </a:rPr>
              <a:t>组件的用途：</a:t>
            </a:r>
            <a:endParaRPr b="0" lang="en-US" sz="900" spc="-1" strike="noStrike">
              <a:latin typeface="Arial"/>
            </a:endParaRPr>
          </a:p>
          <a:p>
            <a:endParaRPr b="0" lang="en-US" sz="900" spc="-1" strike="noStrike">
              <a:latin typeface="Arial"/>
            </a:endParaRPr>
          </a:p>
          <a:p>
            <a:r>
              <a:rPr b="0" lang="en-US" sz="900" spc="-1" strike="noStrike">
                <a:latin typeface="Arial"/>
              </a:rPr>
              <a:t>通常在一个页面中，是由很多个部件构成，部件又是由很多个</a:t>
            </a:r>
            <a:r>
              <a:rPr b="0" lang="en-US" sz="900" spc="-1" strike="noStrike">
                <a:latin typeface="Arial"/>
              </a:rPr>
              <a:t>html</a:t>
            </a:r>
            <a:r>
              <a:rPr b="0" lang="en-US" sz="900" spc="-1" strike="noStrike">
                <a:latin typeface="Arial"/>
              </a:rPr>
              <a:t>标签组成 我们把一个部件当做一个组件，他就可以有以下好处：</a:t>
            </a:r>
            <a:endParaRPr b="0" lang="en-US" sz="900" spc="-1" strike="noStrike">
              <a:latin typeface="Arial"/>
            </a:endParaRPr>
          </a:p>
          <a:p>
            <a:endParaRPr b="0" lang="en-US" sz="900" spc="-1" strike="noStrike">
              <a:latin typeface="Arial"/>
            </a:endParaRPr>
          </a:p>
          <a:p>
            <a:r>
              <a:rPr b="0" lang="en-US" sz="900" spc="-1" strike="noStrike">
                <a:latin typeface="Arial"/>
              </a:rPr>
              <a:t>1. </a:t>
            </a:r>
            <a:r>
              <a:rPr b="0" lang="en-US" sz="900" spc="-1" strike="noStrike">
                <a:latin typeface="Arial"/>
              </a:rPr>
              <a:t>复用  </a:t>
            </a:r>
            <a:endParaRPr b="0" lang="en-US" sz="900" spc="-1" strike="noStrike">
              <a:latin typeface="Arial"/>
            </a:endParaRPr>
          </a:p>
          <a:p>
            <a:endParaRPr b="0" lang="en-US" sz="900" spc="-1" strike="noStrike">
              <a:latin typeface="Arial"/>
            </a:endParaRPr>
          </a:p>
          <a:p>
            <a:r>
              <a:rPr b="0" lang="en-US" sz="750" spc="-1" strike="noStrike">
                <a:latin typeface="Arial"/>
              </a:rPr>
              <a:t>一般页面的各个部件通常都会遇到重复使用的情况，避免写多个</a:t>
            </a:r>
            <a:r>
              <a:rPr b="0" lang="en-US" sz="750" spc="-1" strike="noStrike">
                <a:latin typeface="Arial"/>
              </a:rPr>
              <a:t>css</a:t>
            </a:r>
            <a:r>
              <a:rPr b="0" lang="en-US" sz="750" spc="-1" strike="noStrike">
                <a:latin typeface="Arial"/>
              </a:rPr>
              <a:t>业务逻辑和</a:t>
            </a:r>
            <a:r>
              <a:rPr b="0" lang="en-US" sz="750" spc="-1" strike="noStrike">
                <a:latin typeface="Arial"/>
              </a:rPr>
              <a:t>js</a:t>
            </a:r>
            <a:r>
              <a:rPr b="0" lang="en-US" sz="750" spc="-1" strike="noStrike">
                <a:latin typeface="Arial"/>
              </a:rPr>
              <a:t>交互逻辑</a:t>
            </a:r>
            <a:endParaRPr b="0" lang="en-US" sz="750" spc="-1" strike="noStrike">
              <a:latin typeface="Arial"/>
            </a:endParaRPr>
          </a:p>
          <a:p>
            <a:endParaRPr b="0" lang="en-US" sz="750" spc="-1" strike="noStrike">
              <a:latin typeface="Arial"/>
            </a:endParaRPr>
          </a:p>
          <a:p>
            <a:r>
              <a:rPr b="0" lang="en-US" sz="900" spc="-1" strike="noStrike">
                <a:latin typeface="Arial"/>
              </a:rPr>
              <a:t>2. </a:t>
            </a:r>
            <a:r>
              <a:rPr b="0" lang="en-US" sz="900" spc="-1" strike="noStrike">
                <a:latin typeface="Arial"/>
              </a:rPr>
              <a:t>维护便利 </a:t>
            </a:r>
            <a:endParaRPr b="0" lang="en-US" sz="900" spc="-1" strike="noStrike">
              <a:latin typeface="Arial"/>
            </a:endParaRPr>
          </a:p>
          <a:p>
            <a:endParaRPr b="0" lang="en-US" sz="900" spc="-1" strike="noStrike">
              <a:latin typeface="Arial"/>
            </a:endParaRPr>
          </a:p>
          <a:p>
            <a:r>
              <a:rPr b="0" lang="en-US" sz="750" spc="-1" strike="noStrike">
                <a:latin typeface="Arial"/>
              </a:rPr>
              <a:t>相同部位，如果使用的同一个组件，维护起来也很方便</a:t>
            </a:r>
            <a:endParaRPr b="0" lang="en-US" sz="750" spc="-1" strike="noStrike">
              <a:latin typeface="Arial"/>
            </a:endParaRPr>
          </a:p>
          <a:p>
            <a:endParaRPr b="0" lang="en-US" sz="750" spc="-1" strike="noStrike">
              <a:latin typeface="Arial"/>
            </a:endParaRPr>
          </a:p>
          <a:p>
            <a:r>
              <a:rPr b="0" lang="en-US" sz="900" spc="-1" strike="noStrike">
                <a:latin typeface="Arial"/>
              </a:rPr>
              <a:t>3. </a:t>
            </a:r>
            <a:r>
              <a:rPr b="0" lang="en-US" sz="900" spc="-1" strike="noStrike">
                <a:latin typeface="Arial"/>
              </a:rPr>
              <a:t>功能单一，不会和其他功能冲突，脚本作用域在当前组件内</a:t>
            </a:r>
            <a:endParaRPr b="0" lang="en-US" sz="900" spc="-1" strike="noStrike">
              <a:latin typeface="Arial"/>
            </a:endParaRPr>
          </a:p>
          <a:p>
            <a:endParaRPr b="0" lang="en-US" sz="900" spc="-1" strike="noStrike">
              <a:latin typeface="Arial"/>
            </a:endParaRPr>
          </a:p>
          <a:p>
            <a:endParaRPr b="0" lang="en-US" sz="900" spc="-1" strike="noStrike">
              <a:latin typeface="Arial"/>
            </a:endParaRPr>
          </a:p>
        </p:txBody>
      </p:sp>
      <p:pic>
        <p:nvPicPr>
          <p:cNvPr id="223" name="" descr=""/>
          <p:cNvPicPr/>
          <p:nvPr/>
        </p:nvPicPr>
        <p:blipFill>
          <a:blip r:embed="rId1"/>
          <a:stretch/>
        </p:blipFill>
        <p:spPr>
          <a:xfrm>
            <a:off x="4341600" y="1839960"/>
            <a:ext cx="4442400" cy="161604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25"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26" name="CustomShape 3"/>
          <p:cNvSpPr/>
          <p:nvPr/>
        </p:nvSpPr>
        <p:spPr>
          <a:xfrm>
            <a:off x="504000" y="1800000"/>
            <a:ext cx="1655640" cy="1626120"/>
          </a:xfrm>
          <a:prstGeom prst="rect">
            <a:avLst/>
          </a:prstGeom>
          <a:noFill/>
          <a:ln>
            <a:noFill/>
          </a:ln>
        </p:spPr>
        <p:style>
          <a:lnRef idx="0"/>
          <a:fillRef idx="0"/>
          <a:effectRef idx="0"/>
          <a:fontRef idx="minor"/>
        </p:style>
      </p:sp>
      <p:sp>
        <p:nvSpPr>
          <p:cNvPr id="227" name="TextShape 4"/>
          <p:cNvSpPr txBox="1"/>
          <p:nvPr/>
        </p:nvSpPr>
        <p:spPr>
          <a:xfrm>
            <a:off x="432000" y="694440"/>
            <a:ext cx="8136000" cy="1598760"/>
          </a:xfrm>
          <a:prstGeom prst="rect">
            <a:avLst/>
          </a:prstGeom>
          <a:noFill/>
          <a:ln>
            <a:noFill/>
          </a:ln>
        </p:spPr>
        <p:txBody>
          <a:bodyPr lIns="90000" rIns="90000" tIns="45000" bIns="45000"/>
          <a:p>
            <a:r>
              <a:rPr b="0" lang="en-US" sz="900" spc="-1" strike="noStrike">
                <a:latin typeface="Arial"/>
              </a:rPr>
              <a:t>可能在这里大家会想到一个问题？</a:t>
            </a:r>
            <a:endParaRPr b="0" lang="en-US" sz="900" spc="-1" strike="noStrike">
              <a:latin typeface="Arial"/>
            </a:endParaRPr>
          </a:p>
          <a:p>
            <a:endParaRPr b="0" lang="en-US" sz="900" spc="-1" strike="noStrike">
              <a:latin typeface="Arial"/>
            </a:endParaRPr>
          </a:p>
          <a:p>
            <a:r>
              <a:rPr b="0" lang="en-US" sz="900" spc="-1" strike="noStrike">
                <a:latin typeface="Arial"/>
              </a:rPr>
              <a:t>比如一个按钮，我把他做成组件，在不同的地方我要不同的颜色怎么办？</a:t>
            </a:r>
            <a:endParaRPr b="0" lang="en-US" sz="900" spc="-1" strike="noStrike">
              <a:latin typeface="Arial"/>
            </a:endParaRPr>
          </a:p>
          <a:p>
            <a:r>
              <a:rPr b="0" lang="en-US" sz="900" spc="-1" strike="noStrike">
                <a:latin typeface="Arial"/>
              </a:rPr>
              <a:t>比如一个下拉列表，在不同的地方，下拉的列表项目内容不同怎么办？</a:t>
            </a:r>
            <a:endParaRPr b="0" lang="en-US" sz="900" spc="-1" strike="noStrike">
              <a:latin typeface="Arial"/>
            </a:endParaRPr>
          </a:p>
          <a:p>
            <a:endParaRPr b="0" lang="en-US" sz="900" spc="-1" strike="noStrike">
              <a:latin typeface="Arial"/>
            </a:endParaRPr>
          </a:p>
          <a:p>
            <a:r>
              <a:rPr b="1" lang="en-US" sz="900" spc="-1" strike="noStrike">
                <a:latin typeface="Arial"/>
              </a:rPr>
              <a:t>通过 </a:t>
            </a:r>
            <a:r>
              <a:rPr b="1" lang="en-US" sz="900" spc="-1" strike="noStrike">
                <a:latin typeface="Arial"/>
              </a:rPr>
              <a:t>Prop </a:t>
            </a:r>
            <a:r>
              <a:rPr b="1" lang="en-US" sz="900" spc="-1" strike="noStrike">
                <a:latin typeface="Arial"/>
              </a:rPr>
              <a:t>向子组件传递数据</a:t>
            </a:r>
            <a:endParaRPr b="0" lang="en-US" sz="900" spc="-1" strike="noStrike">
              <a:latin typeface="Arial"/>
            </a:endParaRPr>
          </a:p>
          <a:p>
            <a:endParaRPr b="0" lang="en-US" sz="900" spc="-1" strike="noStrike">
              <a:latin typeface="Arial"/>
            </a:endParaRPr>
          </a:p>
          <a:p>
            <a:r>
              <a:rPr b="0" lang="en-US" sz="900" spc="-1" strike="noStrike">
                <a:latin typeface="Arial"/>
              </a:rPr>
              <a:t>组件可以使用传递参数的方式给内部传递参数，即可满足上面的啷个问题，我们称这种方式叫传递 </a:t>
            </a:r>
            <a:r>
              <a:rPr b="0" lang="en-US" sz="900" spc="-1" strike="noStrike">
                <a:latin typeface="Arial"/>
              </a:rPr>
              <a:t>Prop</a:t>
            </a:r>
            <a:endParaRPr b="0" lang="en-US" sz="900" spc="-1" strike="noStrike">
              <a:latin typeface="Arial"/>
            </a:endParaRPr>
          </a:p>
          <a:p>
            <a:endParaRPr b="0" lang="en-US" sz="900" spc="-1" strike="noStrike">
              <a:latin typeface="Arial"/>
            </a:endParaRPr>
          </a:p>
          <a:p>
            <a:endParaRPr b="0" lang="en-US" sz="900" spc="-1" strike="noStrike">
              <a:latin typeface="Arial"/>
            </a:endParaRPr>
          </a:p>
        </p:txBody>
      </p:sp>
      <p:pic>
        <p:nvPicPr>
          <p:cNvPr id="228" name="" descr=""/>
          <p:cNvPicPr/>
          <p:nvPr/>
        </p:nvPicPr>
        <p:blipFill>
          <a:blip r:embed="rId1"/>
          <a:stretch/>
        </p:blipFill>
        <p:spPr>
          <a:xfrm>
            <a:off x="432000" y="2131200"/>
            <a:ext cx="4320000" cy="929160"/>
          </a:xfrm>
          <a:prstGeom prst="rect">
            <a:avLst/>
          </a:prstGeom>
          <a:ln>
            <a:noFill/>
          </a:ln>
        </p:spPr>
      </p:pic>
      <p:sp>
        <p:nvSpPr>
          <p:cNvPr id="229" name="TextShape 5"/>
          <p:cNvSpPr txBox="1"/>
          <p:nvPr/>
        </p:nvSpPr>
        <p:spPr>
          <a:xfrm>
            <a:off x="432000" y="3096000"/>
            <a:ext cx="8136000" cy="542880"/>
          </a:xfrm>
          <a:prstGeom prst="rect">
            <a:avLst/>
          </a:prstGeom>
          <a:noFill/>
          <a:ln>
            <a:noFill/>
          </a:ln>
        </p:spPr>
        <p:txBody>
          <a:bodyPr lIns="90000" rIns="90000" tIns="45000" bIns="45000"/>
          <a:p>
            <a:r>
              <a:rPr b="0" lang="en-US" sz="900" spc="-1" strike="noStrike">
                <a:latin typeface="Arial"/>
              </a:rPr>
              <a:t>上面的例子，设计了一个包含</a:t>
            </a:r>
            <a:r>
              <a:rPr b="0" lang="en-US" sz="900" spc="-1" strike="noStrike">
                <a:latin typeface="Arial"/>
              </a:rPr>
              <a:t>title </a:t>
            </a:r>
            <a:r>
              <a:rPr b="0" lang="en-US" sz="900" spc="-1" strike="noStrike">
                <a:latin typeface="Arial"/>
              </a:rPr>
              <a:t>的</a:t>
            </a:r>
            <a:r>
              <a:rPr b="0" lang="en-US" sz="900" spc="-1" strike="noStrike">
                <a:latin typeface="Arial"/>
              </a:rPr>
              <a:t>props</a:t>
            </a:r>
            <a:r>
              <a:rPr b="0" lang="en-US" sz="900" spc="-1" strike="noStrike">
                <a:latin typeface="Arial"/>
              </a:rPr>
              <a:t>数组：</a:t>
            </a:r>
            <a:endParaRPr b="0" lang="en-US" sz="900" spc="-1" strike="noStrike">
              <a:latin typeface="Arial"/>
            </a:endParaRPr>
          </a:p>
          <a:p>
            <a:endParaRPr b="0" lang="en-US" sz="900" spc="-1" strike="noStrike">
              <a:latin typeface="Arial"/>
            </a:endParaRPr>
          </a:p>
          <a:p>
            <a:r>
              <a:rPr b="0" lang="en-US" sz="900" spc="-1" strike="noStrike">
                <a:latin typeface="Arial"/>
              </a:rPr>
              <a:t>为什么叫</a:t>
            </a:r>
            <a:r>
              <a:rPr b="0" lang="en-US" sz="900" spc="-1" strike="noStrike">
                <a:latin typeface="Arial"/>
              </a:rPr>
              <a:t>props</a:t>
            </a:r>
            <a:r>
              <a:rPr b="0" lang="en-US" sz="900" spc="-1" strike="noStrike">
                <a:latin typeface="Arial"/>
              </a:rPr>
              <a:t>不叫</a:t>
            </a:r>
            <a:r>
              <a:rPr b="0" lang="en-US" sz="900" spc="-1" strike="noStrike">
                <a:latin typeface="Arial"/>
              </a:rPr>
              <a:t>prop</a:t>
            </a:r>
            <a:r>
              <a:rPr b="0" lang="en-US" sz="900" spc="-1" strike="noStrike">
                <a:latin typeface="Arial"/>
              </a:rPr>
              <a:t>？ 因为一般传递参数的时候，会有多个参数传递，所以使用数组和</a:t>
            </a:r>
            <a:r>
              <a:rPr b="0" lang="en-US" sz="900" spc="-1" strike="noStrike">
                <a:latin typeface="Arial"/>
              </a:rPr>
              <a:t>props</a:t>
            </a:r>
            <a:r>
              <a:rPr b="0" lang="en-US" sz="900" spc="-1" strike="noStrike">
                <a:latin typeface="Arial"/>
              </a:rPr>
              <a:t>的名称</a:t>
            </a:r>
            <a:endParaRPr b="0" lang="en-US" sz="900" spc="-1" strike="noStrike">
              <a:latin typeface="Arial"/>
            </a:endParaRPr>
          </a:p>
        </p:txBody>
      </p:sp>
      <p:pic>
        <p:nvPicPr>
          <p:cNvPr id="230" name="" descr=""/>
          <p:cNvPicPr/>
          <p:nvPr/>
        </p:nvPicPr>
        <p:blipFill>
          <a:blip r:embed="rId2"/>
          <a:stretch/>
        </p:blipFill>
        <p:spPr>
          <a:xfrm>
            <a:off x="445680" y="3638880"/>
            <a:ext cx="4162320" cy="7444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32"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33" name="CustomShape 3"/>
          <p:cNvSpPr/>
          <p:nvPr/>
        </p:nvSpPr>
        <p:spPr>
          <a:xfrm>
            <a:off x="504000" y="1800000"/>
            <a:ext cx="1655640" cy="1626120"/>
          </a:xfrm>
          <a:prstGeom prst="rect">
            <a:avLst/>
          </a:prstGeom>
          <a:noFill/>
          <a:ln>
            <a:noFill/>
          </a:ln>
        </p:spPr>
        <p:style>
          <a:lnRef idx="0"/>
          <a:fillRef idx="0"/>
          <a:effectRef idx="0"/>
          <a:fontRef idx="minor"/>
        </p:style>
      </p:sp>
      <p:sp>
        <p:nvSpPr>
          <p:cNvPr id="234" name="TextShape 4"/>
          <p:cNvSpPr txBox="1"/>
          <p:nvPr/>
        </p:nvSpPr>
        <p:spPr>
          <a:xfrm>
            <a:off x="432000" y="694440"/>
            <a:ext cx="8136000" cy="1146240"/>
          </a:xfrm>
          <a:prstGeom prst="rect">
            <a:avLst/>
          </a:prstGeom>
          <a:noFill/>
          <a:ln>
            <a:noFill/>
          </a:ln>
        </p:spPr>
        <p:txBody>
          <a:bodyPr lIns="90000" rIns="90000" tIns="45000" bIns="45000"/>
          <a:p>
            <a:r>
              <a:rPr b="1" lang="en-US" sz="900" spc="-1" strike="noStrike">
                <a:latin typeface="Arial"/>
              </a:rPr>
              <a:t>单个根元素</a:t>
            </a:r>
            <a:endParaRPr b="1" lang="en-US" sz="900" spc="-1" strike="noStrike">
              <a:latin typeface="Arial"/>
            </a:endParaRPr>
          </a:p>
          <a:p>
            <a:endParaRPr b="1" lang="en-US" sz="900" spc="-1" strike="noStrike">
              <a:latin typeface="Arial"/>
            </a:endParaRPr>
          </a:p>
          <a:p>
            <a:r>
              <a:rPr b="0" lang="en-US" sz="900" spc="-1" strike="noStrike">
                <a:latin typeface="Arial"/>
              </a:rPr>
              <a:t>要注意的是，一个组件只能包含一个根元素。</a:t>
            </a:r>
            <a:endParaRPr b="1" lang="en-US" sz="900" spc="-1" strike="noStrike">
              <a:latin typeface="Arial"/>
            </a:endParaRPr>
          </a:p>
          <a:p>
            <a:endParaRPr b="1" lang="en-US" sz="900" spc="-1" strike="noStrike">
              <a:latin typeface="Arial"/>
            </a:endParaRPr>
          </a:p>
          <a:p>
            <a:r>
              <a:rPr b="1" lang="en-US" sz="900" spc="-1" strike="noStrike">
                <a:latin typeface="Arial"/>
              </a:rPr>
              <a:t>通过事件向父级组件发送消息</a:t>
            </a:r>
            <a:endParaRPr b="1" lang="en-US" sz="900" spc="-1" strike="noStrike">
              <a:latin typeface="Arial"/>
            </a:endParaRPr>
          </a:p>
          <a:p>
            <a:endParaRPr b="1" lang="en-US" sz="900" spc="-1" strike="noStrike">
              <a:latin typeface="Arial"/>
            </a:endParaRPr>
          </a:p>
          <a:p>
            <a:r>
              <a:rPr b="0" lang="en-US" sz="900" spc="-1" strike="noStrike">
                <a:latin typeface="Arial"/>
              </a:rPr>
              <a:t>在使用组件的时候，当组件内部的数据发生了变化，需要通知使用者时可以使用事件通知变化</a:t>
            </a:r>
            <a:endParaRPr b="1" lang="en-US" sz="900" spc="-1" strike="noStrike">
              <a:latin typeface="Arial"/>
            </a:endParaRPr>
          </a:p>
        </p:txBody>
      </p:sp>
      <p:pic>
        <p:nvPicPr>
          <p:cNvPr id="235" name="" descr=""/>
          <p:cNvPicPr/>
          <p:nvPr/>
        </p:nvPicPr>
        <p:blipFill>
          <a:blip r:embed="rId1"/>
          <a:stretch/>
        </p:blipFill>
        <p:spPr>
          <a:xfrm>
            <a:off x="427680" y="1925640"/>
            <a:ext cx="4324320" cy="21988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37"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38" name="CustomShape 3"/>
          <p:cNvSpPr/>
          <p:nvPr/>
        </p:nvSpPr>
        <p:spPr>
          <a:xfrm>
            <a:off x="504000" y="1800000"/>
            <a:ext cx="1655640" cy="1626120"/>
          </a:xfrm>
          <a:prstGeom prst="rect">
            <a:avLst/>
          </a:prstGeom>
          <a:noFill/>
          <a:ln>
            <a:noFill/>
          </a:ln>
        </p:spPr>
        <p:style>
          <a:lnRef idx="0"/>
          <a:fillRef idx="0"/>
          <a:effectRef idx="0"/>
          <a:fontRef idx="minor"/>
        </p:style>
      </p:sp>
      <p:sp>
        <p:nvSpPr>
          <p:cNvPr id="239" name="TextShape 4"/>
          <p:cNvSpPr txBox="1"/>
          <p:nvPr/>
        </p:nvSpPr>
        <p:spPr>
          <a:xfrm>
            <a:off x="432000" y="694440"/>
            <a:ext cx="8136000" cy="542880"/>
          </a:xfrm>
          <a:prstGeom prst="rect">
            <a:avLst/>
          </a:prstGeom>
          <a:noFill/>
          <a:ln>
            <a:noFill/>
          </a:ln>
        </p:spPr>
        <p:txBody>
          <a:bodyPr lIns="90000" rIns="90000" tIns="45000" bIns="45000"/>
          <a:p>
            <a:r>
              <a:rPr b="1" lang="en-US" sz="900" spc="-1" strike="noStrike">
                <a:latin typeface="Arial"/>
              </a:rPr>
              <a:t>使用事件抛出一个值</a:t>
            </a:r>
            <a:endParaRPr b="1" lang="en-US" sz="900" spc="-1" strike="noStrike">
              <a:latin typeface="Arial"/>
            </a:endParaRPr>
          </a:p>
          <a:p>
            <a:endParaRPr b="1" lang="en-US" sz="900" spc="-1" strike="noStrike">
              <a:latin typeface="Arial"/>
            </a:endParaRPr>
          </a:p>
          <a:p>
            <a:r>
              <a:rPr b="0" lang="en-US" sz="900" spc="-1" strike="noStrike">
                <a:latin typeface="Arial"/>
              </a:rPr>
              <a:t>有时候我们不仅仅是希望使用者知道发生了变化，还想告诉他变化成了什么样子，这时候可以使用事件传递参数</a:t>
            </a:r>
            <a:endParaRPr b="1" lang="en-US" sz="900" spc="-1" strike="noStrike">
              <a:latin typeface="Arial"/>
            </a:endParaRPr>
          </a:p>
        </p:txBody>
      </p:sp>
      <p:pic>
        <p:nvPicPr>
          <p:cNvPr id="240" name="" descr=""/>
          <p:cNvPicPr/>
          <p:nvPr/>
        </p:nvPicPr>
        <p:blipFill>
          <a:blip r:embed="rId1"/>
          <a:stretch/>
        </p:blipFill>
        <p:spPr>
          <a:xfrm>
            <a:off x="504000" y="1323000"/>
            <a:ext cx="4752000" cy="909000"/>
          </a:xfrm>
          <a:prstGeom prst="rect">
            <a:avLst/>
          </a:prstGeom>
          <a:ln>
            <a:noFill/>
          </a:ln>
        </p:spPr>
      </p:pic>
      <p:sp>
        <p:nvSpPr>
          <p:cNvPr id="241" name="TextShape 5"/>
          <p:cNvSpPr txBox="1"/>
          <p:nvPr/>
        </p:nvSpPr>
        <p:spPr>
          <a:xfrm>
            <a:off x="504000" y="2278440"/>
            <a:ext cx="5781600" cy="241560"/>
          </a:xfrm>
          <a:prstGeom prst="rect">
            <a:avLst/>
          </a:prstGeom>
          <a:noFill/>
          <a:ln>
            <a:noFill/>
          </a:ln>
        </p:spPr>
        <p:txBody>
          <a:bodyPr lIns="90000" rIns="90000" tIns="45000" bIns="45000"/>
          <a:p>
            <a:r>
              <a:rPr b="0" lang="en-US" sz="900" spc="-1" strike="noStrike">
                <a:latin typeface="Arial"/>
              </a:rPr>
              <a:t>然后当在父级组件监听这个事件的时候，我们可以通过 </a:t>
            </a:r>
            <a:r>
              <a:rPr b="0" lang="en-US" sz="900" spc="-1" strike="noStrike">
                <a:latin typeface="Arial"/>
              </a:rPr>
              <a:t>$event </a:t>
            </a:r>
            <a:r>
              <a:rPr b="0" lang="en-US" sz="900" spc="-1" strike="noStrike">
                <a:latin typeface="Arial"/>
              </a:rPr>
              <a:t>访问到被抛出的这个值：</a:t>
            </a:r>
            <a:endParaRPr b="0" lang="en-US" sz="900" spc="-1" strike="noStrike">
              <a:latin typeface="Arial"/>
            </a:endParaRPr>
          </a:p>
        </p:txBody>
      </p:sp>
      <p:pic>
        <p:nvPicPr>
          <p:cNvPr id="242" name="" descr=""/>
          <p:cNvPicPr/>
          <p:nvPr/>
        </p:nvPicPr>
        <p:blipFill>
          <a:blip r:embed="rId2"/>
          <a:stretch/>
        </p:blipFill>
        <p:spPr>
          <a:xfrm>
            <a:off x="474120" y="2592000"/>
            <a:ext cx="4421880" cy="9648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44"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45" name="CustomShape 3"/>
          <p:cNvSpPr/>
          <p:nvPr/>
        </p:nvSpPr>
        <p:spPr>
          <a:xfrm>
            <a:off x="504000" y="1800000"/>
            <a:ext cx="1655640" cy="1626120"/>
          </a:xfrm>
          <a:prstGeom prst="rect">
            <a:avLst/>
          </a:prstGeom>
          <a:noFill/>
          <a:ln>
            <a:noFill/>
          </a:ln>
        </p:spPr>
        <p:style>
          <a:lnRef idx="0"/>
          <a:fillRef idx="0"/>
          <a:effectRef idx="0"/>
          <a:fontRef idx="minor"/>
        </p:style>
      </p:sp>
      <p:sp>
        <p:nvSpPr>
          <p:cNvPr id="246" name="TextShape 4"/>
          <p:cNvSpPr txBox="1"/>
          <p:nvPr/>
        </p:nvSpPr>
        <p:spPr>
          <a:xfrm>
            <a:off x="432000" y="694440"/>
            <a:ext cx="8136000" cy="542880"/>
          </a:xfrm>
          <a:prstGeom prst="rect">
            <a:avLst/>
          </a:prstGeom>
          <a:noFill/>
          <a:ln>
            <a:noFill/>
          </a:ln>
        </p:spPr>
        <p:txBody>
          <a:bodyPr lIns="90000" rIns="90000" tIns="45000" bIns="45000"/>
          <a:p>
            <a:r>
              <a:rPr b="1" lang="en-US" sz="900" spc="-1" strike="noStrike">
                <a:latin typeface="Arial"/>
              </a:rPr>
              <a:t>在组件上使用 </a:t>
            </a:r>
            <a:r>
              <a:rPr b="1" lang="en-US" sz="900" spc="-1" strike="noStrike">
                <a:latin typeface="Arial"/>
              </a:rPr>
              <a:t>v-model</a:t>
            </a:r>
            <a:endParaRPr b="1" lang="en-US" sz="900" spc="-1" strike="noStrike">
              <a:latin typeface="Arial"/>
            </a:endParaRPr>
          </a:p>
          <a:p>
            <a:endParaRPr b="1" lang="en-US" sz="900" spc="-1" strike="noStrike">
              <a:latin typeface="Arial"/>
            </a:endParaRPr>
          </a:p>
          <a:p>
            <a:r>
              <a:rPr b="0" lang="en-US" sz="900" spc="-1" strike="noStrike">
                <a:latin typeface="Arial"/>
              </a:rPr>
              <a:t>自定义事件也可以用于创建支持 </a:t>
            </a:r>
            <a:r>
              <a:rPr b="0" lang="en-US" sz="900" spc="-1" strike="noStrike">
                <a:latin typeface="Arial"/>
              </a:rPr>
              <a:t>v-model </a:t>
            </a:r>
            <a:r>
              <a:rPr b="0" lang="en-US" sz="900" spc="-1" strike="noStrike">
                <a:latin typeface="Arial"/>
              </a:rPr>
              <a:t>的自定义输入组件。记住：</a:t>
            </a:r>
            <a:endParaRPr b="1" lang="en-US" sz="900" spc="-1" strike="noStrike">
              <a:latin typeface="Arial"/>
            </a:endParaRPr>
          </a:p>
        </p:txBody>
      </p:sp>
      <p:pic>
        <p:nvPicPr>
          <p:cNvPr id="247" name="" descr=""/>
          <p:cNvPicPr/>
          <p:nvPr/>
        </p:nvPicPr>
        <p:blipFill>
          <a:blip r:embed="rId1"/>
          <a:stretch/>
        </p:blipFill>
        <p:spPr>
          <a:xfrm>
            <a:off x="360000" y="1257120"/>
            <a:ext cx="4248000" cy="614880"/>
          </a:xfrm>
          <a:prstGeom prst="rect">
            <a:avLst/>
          </a:prstGeom>
          <a:ln>
            <a:noFill/>
          </a:ln>
        </p:spPr>
      </p:pic>
      <p:sp>
        <p:nvSpPr>
          <p:cNvPr id="248" name="TextShape 5"/>
          <p:cNvSpPr txBox="1"/>
          <p:nvPr/>
        </p:nvSpPr>
        <p:spPr>
          <a:xfrm>
            <a:off x="432000" y="1872000"/>
            <a:ext cx="951120" cy="241200"/>
          </a:xfrm>
          <a:prstGeom prst="rect">
            <a:avLst/>
          </a:prstGeom>
          <a:noFill/>
          <a:ln>
            <a:noFill/>
          </a:ln>
        </p:spPr>
        <p:txBody>
          <a:bodyPr lIns="90000" rIns="90000" tIns="45000" bIns="45000"/>
          <a:p>
            <a:r>
              <a:rPr b="0" lang="en-US" sz="900" spc="-1" strike="noStrike">
                <a:latin typeface="Arial"/>
              </a:rPr>
              <a:t>等价于：</a:t>
            </a:r>
            <a:endParaRPr b="0" lang="en-US" sz="900" spc="-1" strike="noStrike">
              <a:latin typeface="Arial"/>
            </a:endParaRPr>
          </a:p>
        </p:txBody>
      </p:sp>
      <p:pic>
        <p:nvPicPr>
          <p:cNvPr id="249" name="" descr=""/>
          <p:cNvPicPr/>
          <p:nvPr/>
        </p:nvPicPr>
        <p:blipFill>
          <a:blip r:embed="rId2"/>
          <a:stretch/>
        </p:blipFill>
        <p:spPr>
          <a:xfrm>
            <a:off x="432000" y="2161080"/>
            <a:ext cx="4104000" cy="934920"/>
          </a:xfrm>
          <a:prstGeom prst="rect">
            <a:avLst/>
          </a:prstGeom>
          <a:ln>
            <a:noFill/>
          </a:ln>
        </p:spPr>
      </p:pic>
      <p:sp>
        <p:nvSpPr>
          <p:cNvPr id="250" name="TextShape 6"/>
          <p:cNvSpPr txBox="1"/>
          <p:nvPr/>
        </p:nvSpPr>
        <p:spPr>
          <a:xfrm>
            <a:off x="432000" y="3096000"/>
            <a:ext cx="2304000" cy="241200"/>
          </a:xfrm>
          <a:prstGeom prst="rect">
            <a:avLst/>
          </a:prstGeom>
          <a:noFill/>
          <a:ln>
            <a:noFill/>
          </a:ln>
        </p:spPr>
        <p:txBody>
          <a:bodyPr lIns="90000" rIns="90000" tIns="45000" bIns="45000"/>
          <a:p>
            <a:r>
              <a:rPr b="0" lang="en-US" sz="900" spc="-1" strike="noStrike">
                <a:latin typeface="Arial"/>
              </a:rPr>
              <a:t>当用在组件上时，</a:t>
            </a:r>
            <a:r>
              <a:rPr b="0" lang="en-US" sz="900" spc="-1" strike="noStrike">
                <a:latin typeface="Arial"/>
              </a:rPr>
              <a:t>v-model </a:t>
            </a:r>
            <a:r>
              <a:rPr b="0" lang="en-US" sz="900" spc="-1" strike="noStrike">
                <a:latin typeface="Arial"/>
              </a:rPr>
              <a:t>则会这样：</a:t>
            </a:r>
            <a:endParaRPr b="0" lang="en-US" sz="900" spc="-1" strike="noStrike">
              <a:latin typeface="Arial"/>
            </a:endParaRPr>
          </a:p>
        </p:txBody>
      </p:sp>
      <p:pic>
        <p:nvPicPr>
          <p:cNvPr id="251" name="" descr=""/>
          <p:cNvPicPr/>
          <p:nvPr/>
        </p:nvPicPr>
        <p:blipFill>
          <a:blip r:embed="rId3"/>
          <a:stretch/>
        </p:blipFill>
        <p:spPr>
          <a:xfrm>
            <a:off x="517680" y="3384000"/>
            <a:ext cx="4007520" cy="86400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28560" y="2074680"/>
            <a:ext cx="7886160" cy="993600"/>
          </a:xfrm>
          <a:prstGeom prst="rect">
            <a:avLst/>
          </a:prstGeom>
          <a:noFill/>
          <a:ln>
            <a:noFill/>
          </a:ln>
        </p:spPr>
        <p:style>
          <a:lnRef idx="0"/>
          <a:fillRef idx="0"/>
          <a:effectRef idx="0"/>
          <a:fontRef idx="minor"/>
        </p:style>
        <p:txBody>
          <a:bodyPr lIns="90000" rIns="90000" tIns="45000" bIns="45000" anchor="ctr"/>
          <a:p>
            <a:pPr algn="ctr">
              <a:lnSpc>
                <a:spcPct val="90000"/>
              </a:lnSpc>
            </a:pPr>
            <a:r>
              <a:rPr b="0" lang="en-US" sz="2800" spc="-1" strike="noStrike">
                <a:solidFill>
                  <a:srgbClr val="000000"/>
                </a:solidFill>
                <a:latin typeface="微软雅黑"/>
                <a:ea typeface="微软雅黑"/>
              </a:rPr>
              <a:t>Vue</a:t>
            </a:r>
            <a:r>
              <a:rPr b="0" lang="en-US" sz="2800" spc="-1" strike="noStrike">
                <a:solidFill>
                  <a:srgbClr val="000000"/>
                </a:solidFill>
                <a:latin typeface="微软雅黑"/>
                <a:ea typeface="微软雅黑"/>
              </a:rPr>
              <a:t>计算属性</a:t>
            </a:r>
            <a:endParaRPr b="0" lang="en-US"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53"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54" name="CustomShape 3"/>
          <p:cNvSpPr/>
          <p:nvPr/>
        </p:nvSpPr>
        <p:spPr>
          <a:xfrm>
            <a:off x="504000" y="1800000"/>
            <a:ext cx="1655640" cy="1626120"/>
          </a:xfrm>
          <a:prstGeom prst="rect">
            <a:avLst/>
          </a:prstGeom>
          <a:noFill/>
          <a:ln>
            <a:noFill/>
          </a:ln>
        </p:spPr>
        <p:style>
          <a:lnRef idx="0"/>
          <a:fillRef idx="0"/>
          <a:effectRef idx="0"/>
          <a:fontRef idx="minor"/>
        </p:style>
      </p:sp>
      <p:sp>
        <p:nvSpPr>
          <p:cNvPr id="255" name="TextShape 4"/>
          <p:cNvSpPr txBox="1"/>
          <p:nvPr/>
        </p:nvSpPr>
        <p:spPr>
          <a:xfrm>
            <a:off x="432000" y="694440"/>
            <a:ext cx="8136000" cy="693720"/>
          </a:xfrm>
          <a:prstGeom prst="rect">
            <a:avLst/>
          </a:prstGeom>
          <a:noFill/>
          <a:ln>
            <a:noFill/>
          </a:ln>
        </p:spPr>
        <p:txBody>
          <a:bodyPr lIns="90000" rIns="90000" tIns="45000" bIns="45000"/>
          <a:p>
            <a:r>
              <a:rPr b="1" lang="en-US" sz="900" spc="-1" strike="noStrike">
                <a:latin typeface="Arial"/>
              </a:rPr>
              <a:t>为了让它正常工作，这个组件内的 </a:t>
            </a:r>
            <a:r>
              <a:rPr b="1" lang="en-US" sz="900" spc="-1" strike="noStrike">
                <a:latin typeface="Arial"/>
              </a:rPr>
              <a:t>&lt;input&gt; </a:t>
            </a:r>
            <a:r>
              <a:rPr b="1" lang="en-US" sz="900" spc="-1" strike="noStrike">
                <a:latin typeface="Arial"/>
              </a:rPr>
              <a:t>必须：</a:t>
            </a:r>
            <a:endParaRPr b="1" lang="en-US" sz="900" spc="-1" strike="noStrike">
              <a:latin typeface="Arial"/>
            </a:endParaRPr>
          </a:p>
          <a:p>
            <a:endParaRPr b="1" lang="en-US" sz="900" spc="-1" strike="noStrike">
              <a:latin typeface="Arial"/>
            </a:endParaRPr>
          </a:p>
          <a:p>
            <a:r>
              <a:rPr b="0" lang="en-US" sz="900" spc="-1" strike="noStrike">
                <a:latin typeface="Arial"/>
              </a:rPr>
              <a:t>1. </a:t>
            </a:r>
            <a:r>
              <a:rPr b="0" lang="en-US" sz="900" spc="-1" strike="noStrike">
                <a:latin typeface="Arial"/>
              </a:rPr>
              <a:t>将其 </a:t>
            </a:r>
            <a:r>
              <a:rPr b="0" lang="en-US" sz="900" spc="-1" strike="noStrike">
                <a:latin typeface="Arial"/>
              </a:rPr>
              <a:t>value </a:t>
            </a:r>
            <a:r>
              <a:rPr b="0" lang="en-US" sz="900" spc="-1" strike="noStrike">
                <a:latin typeface="Arial"/>
              </a:rPr>
              <a:t>特性绑定到一个名叫 </a:t>
            </a:r>
            <a:r>
              <a:rPr b="0" lang="en-US" sz="900" spc="-1" strike="noStrike">
                <a:latin typeface="Arial"/>
              </a:rPr>
              <a:t>value </a:t>
            </a:r>
            <a:r>
              <a:rPr b="0" lang="en-US" sz="900" spc="-1" strike="noStrike">
                <a:latin typeface="Arial"/>
              </a:rPr>
              <a:t>的 </a:t>
            </a:r>
            <a:r>
              <a:rPr b="0" lang="en-US" sz="900" spc="-1" strike="noStrike">
                <a:latin typeface="Arial"/>
              </a:rPr>
              <a:t>prop </a:t>
            </a:r>
            <a:r>
              <a:rPr b="0" lang="en-US" sz="900" spc="-1" strike="noStrike">
                <a:latin typeface="Arial"/>
              </a:rPr>
              <a:t>上</a:t>
            </a:r>
            <a:endParaRPr b="1" lang="en-US" sz="900" spc="-1" strike="noStrike">
              <a:latin typeface="Arial"/>
            </a:endParaRPr>
          </a:p>
          <a:p>
            <a:r>
              <a:rPr b="0" lang="en-US" sz="900" spc="-1" strike="noStrike">
                <a:latin typeface="Arial"/>
              </a:rPr>
              <a:t>2. </a:t>
            </a:r>
            <a:r>
              <a:rPr b="0" lang="en-US" sz="900" spc="-1" strike="noStrike">
                <a:latin typeface="Arial"/>
              </a:rPr>
              <a:t>在其 </a:t>
            </a:r>
            <a:r>
              <a:rPr b="0" lang="en-US" sz="900" spc="-1" strike="noStrike">
                <a:latin typeface="Arial"/>
              </a:rPr>
              <a:t>input </a:t>
            </a:r>
            <a:r>
              <a:rPr b="0" lang="en-US" sz="900" spc="-1" strike="noStrike">
                <a:latin typeface="Arial"/>
              </a:rPr>
              <a:t>事件被触发时，将新的值通过自定义的 </a:t>
            </a:r>
            <a:r>
              <a:rPr b="0" lang="en-US" sz="900" spc="-1" strike="noStrike">
                <a:latin typeface="Arial"/>
              </a:rPr>
              <a:t>input </a:t>
            </a:r>
            <a:r>
              <a:rPr b="0" lang="en-US" sz="900" spc="-1" strike="noStrike">
                <a:latin typeface="Arial"/>
              </a:rPr>
              <a:t>事件抛出</a:t>
            </a:r>
            <a:endParaRPr b="1" lang="en-US" sz="900" spc="-1" strike="noStrike">
              <a:latin typeface="Arial"/>
            </a:endParaRPr>
          </a:p>
        </p:txBody>
      </p:sp>
      <p:pic>
        <p:nvPicPr>
          <p:cNvPr id="256" name="" descr=""/>
          <p:cNvPicPr/>
          <p:nvPr/>
        </p:nvPicPr>
        <p:blipFill>
          <a:blip r:embed="rId1"/>
          <a:stretch/>
        </p:blipFill>
        <p:spPr>
          <a:xfrm>
            <a:off x="360000" y="1440000"/>
            <a:ext cx="4248000" cy="614880"/>
          </a:xfrm>
          <a:prstGeom prst="rect">
            <a:avLst/>
          </a:prstGeom>
          <a:ln>
            <a:noFill/>
          </a:ln>
        </p:spPr>
      </p:pic>
      <p:sp>
        <p:nvSpPr>
          <p:cNvPr id="257" name="TextShape 5"/>
          <p:cNvSpPr txBox="1"/>
          <p:nvPr/>
        </p:nvSpPr>
        <p:spPr>
          <a:xfrm>
            <a:off x="472680" y="2054880"/>
            <a:ext cx="2551320" cy="346320"/>
          </a:xfrm>
          <a:prstGeom prst="rect">
            <a:avLst/>
          </a:prstGeom>
          <a:noFill/>
          <a:ln>
            <a:noFill/>
          </a:ln>
        </p:spPr>
        <p:txBody>
          <a:bodyPr lIns="90000" rIns="90000" tIns="45000" bIns="45000"/>
          <a:p>
            <a:r>
              <a:rPr b="0" lang="en-US" sz="900" spc="-1" strike="noStrike">
                <a:latin typeface="Arial"/>
              </a:rPr>
              <a:t>写成代码之后是这样的：</a:t>
            </a:r>
            <a:endParaRPr b="0" lang="en-US" sz="900" spc="-1" strike="noStrike">
              <a:latin typeface="Arial"/>
            </a:endParaRPr>
          </a:p>
        </p:txBody>
      </p:sp>
      <p:pic>
        <p:nvPicPr>
          <p:cNvPr id="258" name="" descr=""/>
          <p:cNvPicPr/>
          <p:nvPr/>
        </p:nvPicPr>
        <p:blipFill>
          <a:blip r:embed="rId2"/>
          <a:stretch/>
        </p:blipFill>
        <p:spPr>
          <a:xfrm>
            <a:off x="472680" y="2304000"/>
            <a:ext cx="3879720" cy="1435320"/>
          </a:xfrm>
          <a:prstGeom prst="rect">
            <a:avLst/>
          </a:prstGeom>
          <a:ln>
            <a:noFill/>
          </a:ln>
        </p:spPr>
      </p:pic>
      <p:sp>
        <p:nvSpPr>
          <p:cNvPr id="259" name="TextShape 6"/>
          <p:cNvSpPr txBox="1"/>
          <p:nvPr/>
        </p:nvSpPr>
        <p:spPr>
          <a:xfrm>
            <a:off x="504000" y="3816000"/>
            <a:ext cx="3312000" cy="241200"/>
          </a:xfrm>
          <a:prstGeom prst="rect">
            <a:avLst/>
          </a:prstGeom>
          <a:noFill/>
          <a:ln>
            <a:noFill/>
          </a:ln>
        </p:spPr>
        <p:txBody>
          <a:bodyPr lIns="90000" rIns="90000" tIns="45000" bIns="45000"/>
          <a:p>
            <a:r>
              <a:rPr b="0" lang="en-US" sz="900" spc="-1" strike="noStrike">
                <a:latin typeface="Arial"/>
              </a:rPr>
              <a:t>现在 </a:t>
            </a:r>
            <a:r>
              <a:rPr b="0" lang="en-US" sz="900" spc="-1" strike="noStrike">
                <a:latin typeface="Arial"/>
              </a:rPr>
              <a:t>v-model </a:t>
            </a:r>
            <a:r>
              <a:rPr b="0" lang="en-US" sz="900" spc="-1" strike="noStrike">
                <a:latin typeface="Arial"/>
              </a:rPr>
              <a:t>就应该可以在这个组件上完美地工作起来了：</a:t>
            </a:r>
            <a:endParaRPr b="0" lang="en-US" sz="900" spc="-1" strike="noStrike">
              <a:latin typeface="Arial"/>
            </a:endParaRPr>
          </a:p>
        </p:txBody>
      </p:sp>
      <p:pic>
        <p:nvPicPr>
          <p:cNvPr id="260" name="" descr=""/>
          <p:cNvPicPr/>
          <p:nvPr/>
        </p:nvPicPr>
        <p:blipFill>
          <a:blip r:embed="rId3"/>
          <a:stretch/>
        </p:blipFill>
        <p:spPr>
          <a:xfrm>
            <a:off x="4680000" y="3772440"/>
            <a:ext cx="3744000" cy="403560"/>
          </a:xfrm>
          <a:prstGeom prst="rect">
            <a:avLst/>
          </a:prstGeom>
          <a:ln>
            <a:noFill/>
          </a:ln>
        </p:spPr>
      </p:pic>
      <p:cxnSp>
        <p:nvCxnSpPr>
          <p:cNvPr id="261" name="Line 7"/>
          <p:cNvCxnSpPr/>
          <p:nvPr/>
        </p:nvCxnSpPr>
        <p:spPr>
          <a:xfrm>
            <a:off x="0" y="0"/>
            <a:ext cx="360" cy="360"/>
          </a:xfrm>
          <a:prstGeom prst="line">
            <a:avLst/>
          </a:prstGeom>
          <a:ln>
            <a:solidFill>
              <a:srgbClr val="3465a4"/>
            </a:solidFill>
          </a:ln>
        </p:spPr>
      </p:cxnSp>
      <p:cxnSp>
        <p:nvCxnSpPr>
          <p:cNvPr id="262" name="Line 8"/>
          <p:cNvCxnSpPr/>
          <p:nvPr/>
        </p:nvCxnSpPr>
        <p:spPr>
          <a:xfrm>
            <a:off x="0" y="0"/>
            <a:ext cx="360" cy="360"/>
          </a:xfrm>
          <a:prstGeom prst="line">
            <a:avLst/>
          </a:prstGeom>
          <a:ln>
            <a:solidFill>
              <a:srgbClr val="3465a4"/>
            </a:solidFill>
          </a:ln>
        </p:spPr>
      </p:cxn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64"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65" name="CustomShape 3"/>
          <p:cNvSpPr/>
          <p:nvPr/>
        </p:nvSpPr>
        <p:spPr>
          <a:xfrm>
            <a:off x="504000" y="1800000"/>
            <a:ext cx="1655640" cy="1626120"/>
          </a:xfrm>
          <a:prstGeom prst="rect">
            <a:avLst/>
          </a:prstGeom>
          <a:noFill/>
          <a:ln>
            <a:noFill/>
          </a:ln>
        </p:spPr>
        <p:style>
          <a:lnRef idx="0"/>
          <a:fillRef idx="0"/>
          <a:effectRef idx="0"/>
          <a:fontRef idx="minor"/>
        </p:style>
      </p:sp>
      <p:sp>
        <p:nvSpPr>
          <p:cNvPr id="266" name="TextShape 4"/>
          <p:cNvSpPr txBox="1"/>
          <p:nvPr/>
        </p:nvSpPr>
        <p:spPr>
          <a:xfrm>
            <a:off x="432000" y="694440"/>
            <a:ext cx="8136000" cy="844560"/>
          </a:xfrm>
          <a:prstGeom prst="rect">
            <a:avLst/>
          </a:prstGeom>
          <a:noFill/>
          <a:ln>
            <a:noFill/>
          </a:ln>
        </p:spPr>
        <p:txBody>
          <a:bodyPr lIns="90000" rIns="90000" tIns="45000" bIns="45000"/>
          <a:p>
            <a:r>
              <a:rPr b="1" lang="en-US" sz="900" spc="-1" strike="noStrike">
                <a:latin typeface="Arial"/>
              </a:rPr>
              <a:t>通过插槽分发内容</a:t>
            </a:r>
            <a:endParaRPr b="1" lang="en-US" sz="900" spc="-1" strike="noStrike">
              <a:latin typeface="Arial"/>
            </a:endParaRPr>
          </a:p>
          <a:p>
            <a:endParaRPr b="1" lang="en-US" sz="900" spc="-1" strike="noStrike">
              <a:latin typeface="Arial"/>
            </a:endParaRPr>
          </a:p>
          <a:p>
            <a:r>
              <a:rPr b="0" lang="en-US" sz="900" spc="-1" strike="noStrike">
                <a:latin typeface="Arial"/>
              </a:rPr>
              <a:t>和 </a:t>
            </a:r>
            <a:r>
              <a:rPr b="0" lang="en-US" sz="900" spc="-1" strike="noStrike">
                <a:latin typeface="Arial"/>
              </a:rPr>
              <a:t>HTML </a:t>
            </a:r>
            <a:r>
              <a:rPr b="0" lang="en-US" sz="900" spc="-1" strike="noStrike">
                <a:latin typeface="Arial"/>
              </a:rPr>
              <a:t>元素一样，我们经常需要向一个组件传递内容，像这样：</a:t>
            </a:r>
            <a:endParaRPr b="1" lang="en-US" sz="900" spc="-1" strike="noStrike">
              <a:latin typeface="Arial"/>
            </a:endParaRPr>
          </a:p>
          <a:p>
            <a:endParaRPr b="1" lang="en-US" sz="900" spc="-1" strike="noStrike">
              <a:latin typeface="Arial"/>
            </a:endParaRPr>
          </a:p>
          <a:p>
            <a:endParaRPr b="1" lang="en-US" sz="900" spc="-1" strike="noStrike">
              <a:latin typeface="Arial"/>
            </a:endParaRPr>
          </a:p>
        </p:txBody>
      </p:sp>
      <p:cxnSp>
        <p:nvCxnSpPr>
          <p:cNvPr id="267" name="Line 5"/>
          <p:cNvCxnSpPr/>
          <p:nvPr/>
        </p:nvCxnSpPr>
        <p:spPr>
          <a:xfrm>
            <a:off x="0" y="0"/>
            <a:ext cx="360" cy="360"/>
          </a:xfrm>
          <a:prstGeom prst="line">
            <a:avLst/>
          </a:prstGeom>
          <a:ln>
            <a:solidFill>
              <a:srgbClr val="3465a4"/>
            </a:solidFill>
          </a:ln>
        </p:spPr>
      </p:cxnSp>
      <p:pic>
        <p:nvPicPr>
          <p:cNvPr id="268" name="" descr=""/>
          <p:cNvPicPr/>
          <p:nvPr/>
        </p:nvPicPr>
        <p:blipFill>
          <a:blip r:embed="rId1"/>
          <a:stretch/>
        </p:blipFill>
        <p:spPr>
          <a:xfrm>
            <a:off x="403560" y="1296000"/>
            <a:ext cx="4420440" cy="865800"/>
          </a:xfrm>
          <a:prstGeom prst="rect">
            <a:avLst/>
          </a:prstGeom>
          <a:ln>
            <a:noFill/>
          </a:ln>
        </p:spPr>
      </p:pic>
      <p:sp>
        <p:nvSpPr>
          <p:cNvPr id="269" name="TextShape 6"/>
          <p:cNvSpPr txBox="1"/>
          <p:nvPr/>
        </p:nvSpPr>
        <p:spPr>
          <a:xfrm>
            <a:off x="459720" y="2232000"/>
            <a:ext cx="5732280" cy="241200"/>
          </a:xfrm>
          <a:prstGeom prst="rect">
            <a:avLst/>
          </a:prstGeom>
          <a:noFill/>
          <a:ln>
            <a:noFill/>
          </a:ln>
        </p:spPr>
        <p:txBody>
          <a:bodyPr lIns="90000" rIns="90000" tIns="45000" bIns="45000"/>
          <a:p>
            <a:r>
              <a:rPr b="0" lang="en-US" sz="900" spc="-1" strike="noStrike">
                <a:latin typeface="Arial"/>
              </a:rPr>
              <a:t>幸好，</a:t>
            </a:r>
            <a:r>
              <a:rPr b="0" lang="en-US" sz="900" spc="-1" strike="noStrike">
                <a:latin typeface="Arial"/>
              </a:rPr>
              <a:t>Vue </a:t>
            </a:r>
            <a:r>
              <a:rPr b="0" lang="en-US" sz="900" spc="-1" strike="noStrike">
                <a:latin typeface="Arial"/>
              </a:rPr>
              <a:t>自定义的 </a:t>
            </a:r>
            <a:r>
              <a:rPr b="0" lang="en-US" sz="900" spc="-1" strike="noStrike">
                <a:latin typeface="Arial"/>
              </a:rPr>
              <a:t>&lt;slot&gt; </a:t>
            </a:r>
            <a:r>
              <a:rPr b="0" lang="en-US" sz="900" spc="-1" strike="noStrike">
                <a:latin typeface="Arial"/>
              </a:rPr>
              <a:t>元素让这变得非常简单：</a:t>
            </a:r>
            <a:endParaRPr b="0" lang="en-US" sz="900" spc="-1" strike="noStrike">
              <a:latin typeface="Arial"/>
            </a:endParaRPr>
          </a:p>
        </p:txBody>
      </p:sp>
      <p:pic>
        <p:nvPicPr>
          <p:cNvPr id="270" name="" descr=""/>
          <p:cNvPicPr/>
          <p:nvPr/>
        </p:nvPicPr>
        <p:blipFill>
          <a:blip r:embed="rId2"/>
          <a:stretch/>
        </p:blipFill>
        <p:spPr>
          <a:xfrm>
            <a:off x="411840" y="2560320"/>
            <a:ext cx="4340160" cy="150012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72"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73" name="CustomShape 3"/>
          <p:cNvSpPr/>
          <p:nvPr/>
        </p:nvSpPr>
        <p:spPr>
          <a:xfrm>
            <a:off x="504000" y="1800000"/>
            <a:ext cx="1655640" cy="1626120"/>
          </a:xfrm>
          <a:prstGeom prst="rect">
            <a:avLst/>
          </a:prstGeom>
          <a:noFill/>
          <a:ln>
            <a:noFill/>
          </a:ln>
        </p:spPr>
        <p:style>
          <a:lnRef idx="0"/>
          <a:fillRef idx="0"/>
          <a:effectRef idx="0"/>
          <a:fontRef idx="minor"/>
        </p:style>
      </p:sp>
      <p:sp>
        <p:nvSpPr>
          <p:cNvPr id="274" name="TextShape 4"/>
          <p:cNvSpPr txBox="1"/>
          <p:nvPr/>
        </p:nvSpPr>
        <p:spPr>
          <a:xfrm>
            <a:off x="432000" y="694440"/>
            <a:ext cx="8136000" cy="844560"/>
          </a:xfrm>
          <a:prstGeom prst="rect">
            <a:avLst/>
          </a:prstGeom>
          <a:noFill/>
          <a:ln>
            <a:noFill/>
          </a:ln>
        </p:spPr>
        <p:txBody>
          <a:bodyPr lIns="90000" rIns="90000" tIns="45000" bIns="45000"/>
          <a:p>
            <a:r>
              <a:rPr b="1" lang="en-US" sz="900" spc="-1" strike="noStrike">
                <a:latin typeface="Arial"/>
              </a:rPr>
              <a:t>动态组件</a:t>
            </a:r>
            <a:endParaRPr b="1" lang="en-US" sz="900" spc="-1" strike="noStrike">
              <a:latin typeface="Arial"/>
            </a:endParaRPr>
          </a:p>
          <a:p>
            <a:endParaRPr b="1" lang="en-US" sz="900" spc="-1" strike="noStrike">
              <a:latin typeface="Arial"/>
            </a:endParaRPr>
          </a:p>
          <a:p>
            <a:r>
              <a:rPr b="0" lang="en-US" sz="900" spc="-1" strike="noStrike">
                <a:latin typeface="Arial"/>
              </a:rPr>
              <a:t>有的时候，在不同组件之间进行动态切换是非常有用的，比如在一个多标签的界面里：</a:t>
            </a:r>
            <a:endParaRPr b="1" lang="en-US" sz="900" spc="-1" strike="noStrike">
              <a:latin typeface="Arial"/>
            </a:endParaRPr>
          </a:p>
          <a:p>
            <a:endParaRPr b="1" lang="en-US" sz="900" spc="-1" strike="noStrike">
              <a:latin typeface="Arial"/>
            </a:endParaRPr>
          </a:p>
          <a:p>
            <a:endParaRPr b="1" lang="en-US" sz="900" spc="-1" strike="noStrike">
              <a:latin typeface="Arial"/>
            </a:endParaRPr>
          </a:p>
        </p:txBody>
      </p:sp>
      <p:cxnSp>
        <p:nvCxnSpPr>
          <p:cNvPr id="275" name="Line 5"/>
          <p:cNvCxnSpPr/>
          <p:nvPr/>
        </p:nvCxnSpPr>
        <p:spPr>
          <a:xfrm>
            <a:off x="0" y="0"/>
            <a:ext cx="360" cy="360"/>
          </a:xfrm>
          <a:prstGeom prst="line">
            <a:avLst/>
          </a:prstGeom>
          <a:ln>
            <a:solidFill>
              <a:srgbClr val="3465a4"/>
            </a:solidFill>
          </a:ln>
        </p:spPr>
      </p:cxnSp>
      <p:pic>
        <p:nvPicPr>
          <p:cNvPr id="276" name="" descr=""/>
          <p:cNvPicPr/>
          <p:nvPr/>
        </p:nvPicPr>
        <p:blipFill>
          <a:blip r:embed="rId1"/>
          <a:stretch/>
        </p:blipFill>
        <p:spPr>
          <a:xfrm>
            <a:off x="484920" y="1368000"/>
            <a:ext cx="4195080" cy="208728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78"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79" name="CustomShape 3"/>
          <p:cNvSpPr/>
          <p:nvPr/>
        </p:nvSpPr>
        <p:spPr>
          <a:xfrm>
            <a:off x="504000" y="1800000"/>
            <a:ext cx="1655640" cy="1626120"/>
          </a:xfrm>
          <a:prstGeom prst="rect">
            <a:avLst/>
          </a:prstGeom>
          <a:noFill/>
          <a:ln>
            <a:noFill/>
          </a:ln>
        </p:spPr>
        <p:style>
          <a:lnRef idx="0"/>
          <a:fillRef idx="0"/>
          <a:effectRef idx="0"/>
          <a:fontRef idx="minor"/>
        </p:style>
      </p:sp>
      <p:sp>
        <p:nvSpPr>
          <p:cNvPr id="280" name="TextShape 4"/>
          <p:cNvSpPr txBox="1"/>
          <p:nvPr/>
        </p:nvSpPr>
        <p:spPr>
          <a:xfrm>
            <a:off x="432000" y="694440"/>
            <a:ext cx="8136000" cy="1297080"/>
          </a:xfrm>
          <a:prstGeom prst="rect">
            <a:avLst/>
          </a:prstGeom>
          <a:noFill/>
          <a:ln>
            <a:noFill/>
          </a:ln>
        </p:spPr>
        <p:txBody>
          <a:bodyPr lIns="90000" rIns="90000" tIns="45000" bIns="45000"/>
          <a:p>
            <a:r>
              <a:rPr b="1" lang="en-US" sz="900" spc="-1" strike="noStrike">
                <a:latin typeface="Arial"/>
              </a:rPr>
              <a:t>解析 </a:t>
            </a:r>
            <a:r>
              <a:rPr b="1" lang="en-US" sz="900" spc="-1" strike="noStrike">
                <a:latin typeface="Arial"/>
              </a:rPr>
              <a:t>DOM </a:t>
            </a:r>
            <a:r>
              <a:rPr b="1" lang="en-US" sz="900" spc="-1" strike="noStrike">
                <a:latin typeface="Arial"/>
              </a:rPr>
              <a:t>模板时的注意事项</a:t>
            </a:r>
            <a:endParaRPr b="1" lang="en-US" sz="900" spc="-1" strike="noStrike">
              <a:latin typeface="Arial"/>
            </a:endParaRPr>
          </a:p>
          <a:p>
            <a:endParaRPr b="1" lang="en-US" sz="900" spc="-1" strike="noStrike">
              <a:latin typeface="Arial"/>
            </a:endParaRPr>
          </a:p>
          <a:p>
            <a:r>
              <a:rPr b="0" lang="en-US" sz="900" spc="-1" strike="noStrike">
                <a:latin typeface="Arial"/>
              </a:rPr>
              <a:t>有些 </a:t>
            </a:r>
            <a:r>
              <a:rPr b="0" lang="en-US" sz="900" spc="-1" strike="noStrike">
                <a:latin typeface="Arial"/>
              </a:rPr>
              <a:t>HTML </a:t>
            </a:r>
            <a:r>
              <a:rPr b="0" lang="en-US" sz="900" spc="-1" strike="noStrike">
                <a:latin typeface="Arial"/>
              </a:rPr>
              <a:t>元素，诸如 </a:t>
            </a:r>
            <a:r>
              <a:rPr b="0" lang="en-US" sz="900" spc="-1" strike="noStrike">
                <a:latin typeface="Arial"/>
              </a:rPr>
              <a:t>&lt;ul&gt;</a:t>
            </a:r>
            <a:r>
              <a:rPr b="0" lang="en-US" sz="900" spc="-1" strike="noStrike">
                <a:latin typeface="Arial"/>
              </a:rPr>
              <a:t>、</a:t>
            </a:r>
            <a:r>
              <a:rPr b="0" lang="en-US" sz="900" spc="-1" strike="noStrike">
                <a:latin typeface="Arial"/>
              </a:rPr>
              <a:t>&lt;ol&gt;</a:t>
            </a:r>
            <a:r>
              <a:rPr b="0" lang="en-US" sz="900" spc="-1" strike="noStrike">
                <a:latin typeface="Arial"/>
              </a:rPr>
              <a:t>、</a:t>
            </a:r>
            <a:r>
              <a:rPr b="0" lang="en-US" sz="900" spc="-1" strike="noStrike">
                <a:latin typeface="Arial"/>
              </a:rPr>
              <a:t>&lt;table&gt; </a:t>
            </a:r>
            <a:r>
              <a:rPr b="0" lang="en-US" sz="900" spc="-1" strike="noStrike">
                <a:latin typeface="Arial"/>
              </a:rPr>
              <a:t>和 </a:t>
            </a:r>
            <a:r>
              <a:rPr b="0" lang="en-US" sz="900" spc="-1" strike="noStrike">
                <a:latin typeface="Arial"/>
              </a:rPr>
              <a:t>&lt;select&gt;</a:t>
            </a:r>
            <a:r>
              <a:rPr b="0" lang="en-US" sz="900" spc="-1" strike="noStrike">
                <a:latin typeface="Arial"/>
              </a:rPr>
              <a:t>，对于哪些元素可以出现在其内部是有严格限制的。而有些元素，诸如 </a:t>
            </a:r>
            <a:r>
              <a:rPr b="0" lang="en-US" sz="900" spc="-1" strike="noStrike">
                <a:latin typeface="Arial"/>
              </a:rPr>
              <a:t>&lt;li&gt;</a:t>
            </a:r>
            <a:r>
              <a:rPr b="0" lang="en-US" sz="900" spc="-1" strike="noStrike">
                <a:latin typeface="Arial"/>
              </a:rPr>
              <a:t>、</a:t>
            </a:r>
            <a:r>
              <a:rPr b="0" lang="en-US" sz="900" spc="-1" strike="noStrike">
                <a:latin typeface="Arial"/>
              </a:rPr>
              <a:t>&lt;tr&gt; </a:t>
            </a:r>
            <a:r>
              <a:rPr b="0" lang="en-US" sz="900" spc="-1" strike="noStrike">
                <a:latin typeface="Arial"/>
              </a:rPr>
              <a:t>和 </a:t>
            </a:r>
            <a:r>
              <a:rPr b="0" lang="en-US" sz="900" spc="-1" strike="noStrike">
                <a:latin typeface="Arial"/>
              </a:rPr>
              <a:t>&lt;option&gt;</a:t>
            </a:r>
            <a:r>
              <a:rPr b="0" lang="en-US" sz="900" spc="-1" strike="noStrike">
                <a:latin typeface="Arial"/>
              </a:rPr>
              <a:t>，只能出现在其它某些特定的元素内部。</a:t>
            </a:r>
            <a:endParaRPr b="1" lang="en-US" sz="900" spc="-1" strike="noStrike">
              <a:latin typeface="Arial"/>
            </a:endParaRPr>
          </a:p>
          <a:p>
            <a:endParaRPr b="1" lang="en-US" sz="900" spc="-1" strike="noStrike">
              <a:latin typeface="Arial"/>
            </a:endParaRPr>
          </a:p>
          <a:p>
            <a:r>
              <a:rPr b="0" lang="en-US" sz="900" spc="-1" strike="noStrike">
                <a:latin typeface="Arial"/>
              </a:rPr>
              <a:t>这会导致我们使用这些有约束条件的元素时遇到一些问题。例如：</a:t>
            </a:r>
            <a:endParaRPr b="1" lang="en-US" sz="900" spc="-1" strike="noStrike">
              <a:latin typeface="Arial"/>
            </a:endParaRPr>
          </a:p>
          <a:p>
            <a:endParaRPr b="1" lang="en-US" sz="900" spc="-1" strike="noStrike">
              <a:latin typeface="Arial"/>
            </a:endParaRPr>
          </a:p>
          <a:p>
            <a:endParaRPr b="1" lang="en-US" sz="900" spc="-1" strike="noStrike">
              <a:latin typeface="Arial"/>
            </a:endParaRPr>
          </a:p>
        </p:txBody>
      </p:sp>
      <p:cxnSp>
        <p:nvCxnSpPr>
          <p:cNvPr id="281" name="Line 5"/>
          <p:cNvCxnSpPr/>
          <p:nvPr/>
        </p:nvCxnSpPr>
        <p:spPr>
          <a:xfrm>
            <a:off x="0" y="0"/>
            <a:ext cx="360" cy="360"/>
          </a:xfrm>
          <a:prstGeom prst="line">
            <a:avLst/>
          </a:prstGeom>
          <a:ln>
            <a:solidFill>
              <a:srgbClr val="3465a4"/>
            </a:solidFill>
          </a:ln>
        </p:spPr>
      </p:cxnSp>
      <p:pic>
        <p:nvPicPr>
          <p:cNvPr id="282" name="" descr=""/>
          <p:cNvPicPr/>
          <p:nvPr/>
        </p:nvPicPr>
        <p:blipFill>
          <a:blip r:embed="rId1"/>
          <a:stretch/>
        </p:blipFill>
        <p:spPr>
          <a:xfrm>
            <a:off x="452160" y="1728000"/>
            <a:ext cx="4299840" cy="232884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84"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组件基础</a:t>
            </a:r>
            <a:endParaRPr b="0" lang="en-US" sz="2000" spc="-1" strike="noStrike">
              <a:latin typeface="Arial"/>
            </a:endParaRPr>
          </a:p>
        </p:txBody>
      </p:sp>
      <p:sp>
        <p:nvSpPr>
          <p:cNvPr id="285" name="CustomShape 3"/>
          <p:cNvSpPr/>
          <p:nvPr/>
        </p:nvSpPr>
        <p:spPr>
          <a:xfrm>
            <a:off x="504000" y="1800000"/>
            <a:ext cx="1655640" cy="1626120"/>
          </a:xfrm>
          <a:prstGeom prst="rect">
            <a:avLst/>
          </a:prstGeom>
          <a:noFill/>
          <a:ln>
            <a:noFill/>
          </a:ln>
        </p:spPr>
        <p:style>
          <a:lnRef idx="0"/>
          <a:fillRef idx="0"/>
          <a:effectRef idx="0"/>
          <a:fontRef idx="minor"/>
        </p:style>
      </p:sp>
      <p:sp>
        <p:nvSpPr>
          <p:cNvPr id="286" name="TextShape 4"/>
          <p:cNvSpPr txBox="1"/>
          <p:nvPr/>
        </p:nvSpPr>
        <p:spPr>
          <a:xfrm>
            <a:off x="432000" y="694440"/>
            <a:ext cx="8136000" cy="520200"/>
          </a:xfrm>
          <a:prstGeom prst="rect">
            <a:avLst/>
          </a:prstGeom>
          <a:noFill/>
          <a:ln>
            <a:noFill/>
          </a:ln>
        </p:spPr>
        <p:txBody>
          <a:bodyPr lIns="90000" rIns="90000" tIns="45000" bIns="45000"/>
          <a:p>
            <a:r>
              <a:rPr b="1" lang="en-US" sz="900" spc="-1" strike="noStrike">
                <a:latin typeface="Arial"/>
              </a:rPr>
              <a:t>1. </a:t>
            </a:r>
            <a:r>
              <a:rPr b="1" lang="en-US" sz="900" spc="-1" strike="noStrike">
                <a:latin typeface="Arial"/>
              </a:rPr>
              <a:t>字符串 </a:t>
            </a:r>
            <a:r>
              <a:rPr b="1" lang="en-US" sz="900" spc="-1" strike="noStrike">
                <a:latin typeface="Arial"/>
              </a:rPr>
              <a:t>(</a:t>
            </a:r>
            <a:r>
              <a:rPr b="1" lang="en-US" sz="900" spc="-1" strike="noStrike">
                <a:latin typeface="Arial"/>
              </a:rPr>
              <a:t>例如：</a:t>
            </a:r>
            <a:r>
              <a:rPr b="1" lang="en-US" sz="900" spc="-1" strike="noStrike">
                <a:latin typeface="Arial"/>
              </a:rPr>
              <a:t>template: '...')</a:t>
            </a:r>
            <a:endParaRPr b="1" lang="en-US" sz="900" spc="-1" strike="noStrike">
              <a:latin typeface="Arial"/>
            </a:endParaRPr>
          </a:p>
          <a:p>
            <a:r>
              <a:rPr b="1" lang="en-US" sz="900" spc="-1" strike="noStrike">
                <a:latin typeface="Arial"/>
              </a:rPr>
              <a:t>2. </a:t>
            </a:r>
            <a:r>
              <a:rPr b="1" lang="en-US" sz="900" spc="-1" strike="noStrike">
                <a:latin typeface="Arial"/>
              </a:rPr>
              <a:t>单文件组件 </a:t>
            </a:r>
            <a:r>
              <a:rPr b="1" lang="en-US" sz="900" spc="-1" strike="noStrike">
                <a:latin typeface="Arial"/>
              </a:rPr>
              <a:t>(.vue)</a:t>
            </a:r>
            <a:endParaRPr b="1" lang="en-US" sz="900" spc="-1" strike="noStrike">
              <a:latin typeface="Arial"/>
            </a:endParaRPr>
          </a:p>
          <a:p>
            <a:r>
              <a:rPr b="1" lang="en-US" sz="900" spc="-1" strike="noStrike">
                <a:latin typeface="Arial"/>
              </a:rPr>
              <a:t>3. &lt;script type="text/x-template"&gt;</a:t>
            </a:r>
            <a:endParaRPr b="1" lang="en-US" sz="900" spc="-1" strike="noStrike">
              <a:latin typeface="Arial"/>
            </a:endParaRPr>
          </a:p>
        </p:txBody>
      </p:sp>
      <p:cxnSp>
        <p:nvCxnSpPr>
          <p:cNvPr id="287" name="Line 5"/>
          <p:cNvCxnSpPr/>
          <p:nvPr/>
        </p:nvCxnSpPr>
        <p:spPr>
          <a:xfrm>
            <a:off x="0" y="0"/>
            <a:ext cx="360" cy="360"/>
          </a:xfrm>
          <a:prstGeom prst="line">
            <a:avLst/>
          </a:prstGeom>
          <a:ln>
            <a:solidFill>
              <a:srgbClr val="3465a4"/>
            </a:solidFill>
          </a:ln>
        </p:spPr>
      </p:cxn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254160" y="165240"/>
            <a:ext cx="8635320" cy="878040"/>
          </a:xfrm>
          <a:prstGeom prst="rect">
            <a:avLst/>
          </a:prstGeom>
          <a:noFill/>
          <a:ln>
            <a:noFill/>
          </a:ln>
        </p:spPr>
        <p:style>
          <a:lnRef idx="0"/>
          <a:fillRef idx="0"/>
          <a:effectRef idx="0"/>
          <a:fontRef idx="minor"/>
        </p:style>
        <p:txBody>
          <a:bodyPr lIns="90000" rIns="90000" tIns="45000" bIns="45000" anchor="ctr"/>
          <a:p>
            <a:pPr algn="ctr">
              <a:lnSpc>
                <a:spcPct val="90000"/>
              </a:lnSpc>
            </a:pPr>
            <a:r>
              <a:rPr b="1" lang="en-US" sz="2800" spc="-1" strike="noStrike">
                <a:solidFill>
                  <a:srgbClr val="000000"/>
                </a:solidFill>
                <a:latin typeface="微软雅黑"/>
                <a:ea typeface="微软雅黑"/>
              </a:rPr>
              <a:t>总结</a:t>
            </a:r>
            <a:r>
              <a:rPr b="1" lang="en-US" sz="2800" spc="-1" strike="noStrike">
                <a:solidFill>
                  <a:srgbClr val="000000"/>
                </a:solidFill>
                <a:latin typeface="微软雅黑"/>
                <a:ea typeface="微软雅黑"/>
              </a:rPr>
              <a:t>:</a:t>
            </a:r>
            <a:r>
              <a:rPr b="1" lang="en-US" sz="2800" spc="-1" strike="noStrike">
                <a:solidFill>
                  <a:srgbClr val="000000"/>
                </a:solidFill>
                <a:latin typeface="微软雅黑"/>
                <a:ea typeface="微软雅黑"/>
              </a:rPr>
              <a:t>您需要掌握的</a:t>
            </a:r>
            <a:endParaRPr b="0" lang="en-US" sz="2800" spc="-1" strike="noStrike">
              <a:latin typeface="Arial"/>
            </a:endParaRPr>
          </a:p>
        </p:txBody>
      </p:sp>
      <p:sp>
        <p:nvSpPr>
          <p:cNvPr id="289" name="CustomShape 2"/>
          <p:cNvSpPr/>
          <p:nvPr/>
        </p:nvSpPr>
        <p:spPr>
          <a:xfrm>
            <a:off x="3135240" y="1200600"/>
            <a:ext cx="3816000" cy="3250800"/>
          </a:xfrm>
          <a:prstGeom prst="rect">
            <a:avLst/>
          </a:prstGeom>
          <a:noFill/>
          <a:ln>
            <a:noFill/>
          </a:ln>
        </p:spPr>
        <p:style>
          <a:lnRef idx="0"/>
          <a:fillRef idx="0"/>
          <a:effectRef idx="0"/>
          <a:fontRef idx="minor"/>
        </p:style>
        <p:txBody>
          <a:bodyPr lIns="90000" rIns="90000" tIns="45000" bIns="45000">
            <a:normAutofit/>
          </a:bodyPr>
          <a:p>
            <a:pPr>
              <a:lnSpc>
                <a:spcPct val="200000"/>
              </a:lnSpc>
              <a:spcBef>
                <a:spcPts val="751"/>
              </a:spcBef>
            </a:pPr>
            <a:r>
              <a:rPr b="0" lang="en-US" sz="2000" spc="-1" strike="noStrike">
                <a:solidFill>
                  <a:srgbClr val="000000"/>
                </a:solidFill>
                <a:latin typeface="微软雅黑"/>
                <a:ea typeface="微软雅黑"/>
              </a:rPr>
              <a:t>计算属性</a:t>
            </a:r>
            <a:endParaRPr b="0" lang="en-US" sz="2000" spc="-1" strike="noStrike">
              <a:latin typeface="Arial"/>
            </a:endParaRPr>
          </a:p>
          <a:p>
            <a:pPr>
              <a:lnSpc>
                <a:spcPct val="200000"/>
              </a:lnSpc>
              <a:spcBef>
                <a:spcPts val="751"/>
              </a:spcBef>
            </a:pPr>
            <a:r>
              <a:rPr b="0" lang="en-US" sz="2000" spc="-1" strike="noStrike">
                <a:solidFill>
                  <a:srgbClr val="000000"/>
                </a:solidFill>
                <a:latin typeface="微软雅黑"/>
                <a:ea typeface="微软雅黑"/>
              </a:rPr>
              <a:t>侦听器</a:t>
            </a:r>
            <a:endParaRPr b="0" lang="en-US" sz="2000" spc="-1" strike="noStrike">
              <a:latin typeface="Arial"/>
            </a:endParaRPr>
          </a:p>
          <a:p>
            <a:pPr>
              <a:lnSpc>
                <a:spcPct val="200000"/>
              </a:lnSpc>
              <a:spcBef>
                <a:spcPts val="751"/>
              </a:spcBef>
            </a:pPr>
            <a:r>
              <a:rPr b="0" lang="en-US" sz="2000" spc="-1" strike="noStrike">
                <a:solidFill>
                  <a:srgbClr val="000000"/>
                </a:solidFill>
                <a:latin typeface="微软雅黑"/>
                <a:ea typeface="微软雅黑"/>
              </a:rPr>
              <a:t>组件基础</a:t>
            </a:r>
            <a:endParaRPr b="0" lang="en-US" sz="20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67"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计算属性</a:t>
            </a:r>
            <a:endParaRPr b="0" lang="en-US" sz="2000" spc="-1" strike="noStrike">
              <a:latin typeface="Arial"/>
            </a:endParaRPr>
          </a:p>
        </p:txBody>
      </p:sp>
      <p:sp>
        <p:nvSpPr>
          <p:cNvPr id="168" name="CustomShape 3"/>
          <p:cNvSpPr/>
          <p:nvPr/>
        </p:nvSpPr>
        <p:spPr>
          <a:xfrm>
            <a:off x="504000" y="1800000"/>
            <a:ext cx="1655640" cy="1626120"/>
          </a:xfrm>
          <a:prstGeom prst="rect">
            <a:avLst/>
          </a:prstGeom>
          <a:noFill/>
          <a:ln>
            <a:noFill/>
          </a:ln>
        </p:spPr>
        <p:style>
          <a:lnRef idx="0"/>
          <a:fillRef idx="0"/>
          <a:effectRef idx="0"/>
          <a:fontRef idx="minor"/>
        </p:style>
      </p:sp>
      <p:sp>
        <p:nvSpPr>
          <p:cNvPr id="169" name="TextShape 4"/>
          <p:cNvSpPr txBox="1"/>
          <p:nvPr/>
        </p:nvSpPr>
        <p:spPr>
          <a:xfrm>
            <a:off x="504000" y="831960"/>
            <a:ext cx="8064000" cy="320040"/>
          </a:xfrm>
          <a:prstGeom prst="rect">
            <a:avLst/>
          </a:prstGeom>
          <a:noFill/>
          <a:ln>
            <a:noFill/>
          </a:ln>
        </p:spPr>
        <p:txBody>
          <a:bodyPr lIns="90000" rIns="90000" tIns="45000" bIns="45000"/>
          <a:p>
            <a:r>
              <a:rPr b="0" lang="en-US" sz="900" spc="-1" strike="noStrike">
                <a:latin typeface="Arial"/>
              </a:rPr>
              <a:t>模板内的表达式非常便利，但是设计它们的初衷是用于简单运算的。在模板中放入太多的逻辑会让模板过重且难以维护。例如：</a:t>
            </a:r>
            <a:endParaRPr b="0" lang="en-US" sz="900" spc="-1" strike="noStrike">
              <a:latin typeface="Arial"/>
            </a:endParaRPr>
          </a:p>
        </p:txBody>
      </p:sp>
      <p:pic>
        <p:nvPicPr>
          <p:cNvPr id="170" name="" descr=""/>
          <p:cNvPicPr/>
          <p:nvPr/>
        </p:nvPicPr>
        <p:blipFill>
          <a:blip r:embed="rId1"/>
          <a:stretch/>
        </p:blipFill>
        <p:spPr>
          <a:xfrm>
            <a:off x="504000" y="1224000"/>
            <a:ext cx="5112000" cy="988200"/>
          </a:xfrm>
          <a:prstGeom prst="rect">
            <a:avLst/>
          </a:prstGeom>
          <a:ln>
            <a:noFill/>
          </a:ln>
        </p:spPr>
      </p:pic>
      <p:sp>
        <p:nvSpPr>
          <p:cNvPr id="171" name="TextShape 5"/>
          <p:cNvSpPr txBox="1"/>
          <p:nvPr/>
        </p:nvSpPr>
        <p:spPr>
          <a:xfrm>
            <a:off x="576000" y="2271960"/>
            <a:ext cx="8064000" cy="693720"/>
          </a:xfrm>
          <a:prstGeom prst="rect">
            <a:avLst/>
          </a:prstGeom>
          <a:noFill/>
          <a:ln>
            <a:noFill/>
          </a:ln>
        </p:spPr>
        <p:txBody>
          <a:bodyPr lIns="90000" rIns="90000" tIns="45000" bIns="45000"/>
          <a:p>
            <a:r>
              <a:rPr b="0" lang="en-US" sz="900" spc="-1" strike="noStrike">
                <a:latin typeface="Arial"/>
              </a:rPr>
              <a:t>在这个地方，模板不再是简单的声明式逻辑。你必须看一段时间才能意识到，这里是想要显示变量 </a:t>
            </a:r>
            <a:r>
              <a:rPr b="0" lang="en-US" sz="900" spc="-1" strike="noStrike">
                <a:latin typeface="Arial"/>
              </a:rPr>
              <a:t>message </a:t>
            </a:r>
            <a:r>
              <a:rPr b="0" lang="en-US" sz="900" spc="-1" strike="noStrike">
                <a:latin typeface="Arial"/>
              </a:rPr>
              <a:t>的翻转字符串。当你想要在模板中多次引用此处的翻转字符串时，就会更加难以处理。</a:t>
            </a:r>
            <a:endParaRPr b="0" lang="en-US" sz="900" spc="-1" strike="noStrike">
              <a:latin typeface="Arial"/>
            </a:endParaRPr>
          </a:p>
          <a:p>
            <a:endParaRPr b="0" lang="en-US" sz="900" spc="-1" strike="noStrike">
              <a:latin typeface="Arial"/>
            </a:endParaRPr>
          </a:p>
          <a:p>
            <a:r>
              <a:rPr b="0" lang="en-US" sz="900" spc="-1" strike="noStrike">
                <a:latin typeface="Arial"/>
              </a:rPr>
              <a:t>所以，对于任何复杂逻辑，你都应当使用</a:t>
            </a:r>
            <a:r>
              <a:rPr b="0" lang="en-US" sz="900" spc="-1" strike="noStrike">
                <a:solidFill>
                  <a:srgbClr val="ce181e"/>
                </a:solidFill>
                <a:latin typeface="Arial"/>
              </a:rPr>
              <a:t>计算属性</a:t>
            </a:r>
            <a:r>
              <a:rPr b="0" lang="en-US" sz="900" spc="-1" strike="noStrike">
                <a:latin typeface="Arial"/>
              </a:rPr>
              <a:t>。</a:t>
            </a:r>
            <a:endParaRPr b="0" lang="en-US" sz="9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73"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计算属性</a:t>
            </a:r>
            <a:endParaRPr b="0" lang="en-US" sz="2000" spc="-1" strike="noStrike">
              <a:latin typeface="Arial"/>
            </a:endParaRPr>
          </a:p>
        </p:txBody>
      </p:sp>
      <p:sp>
        <p:nvSpPr>
          <p:cNvPr id="174" name="CustomShape 3"/>
          <p:cNvSpPr/>
          <p:nvPr/>
        </p:nvSpPr>
        <p:spPr>
          <a:xfrm>
            <a:off x="504000" y="1800000"/>
            <a:ext cx="1655640" cy="1626120"/>
          </a:xfrm>
          <a:prstGeom prst="rect">
            <a:avLst/>
          </a:prstGeom>
          <a:noFill/>
          <a:ln>
            <a:noFill/>
          </a:ln>
        </p:spPr>
        <p:style>
          <a:lnRef idx="0"/>
          <a:fillRef idx="0"/>
          <a:effectRef idx="0"/>
          <a:fontRef idx="minor"/>
        </p:style>
      </p:sp>
      <p:sp>
        <p:nvSpPr>
          <p:cNvPr id="175" name="TextShape 4"/>
          <p:cNvSpPr txBox="1"/>
          <p:nvPr/>
        </p:nvSpPr>
        <p:spPr>
          <a:xfrm>
            <a:off x="504000" y="831960"/>
            <a:ext cx="8064000" cy="320040"/>
          </a:xfrm>
          <a:prstGeom prst="rect">
            <a:avLst/>
          </a:prstGeom>
          <a:noFill/>
          <a:ln>
            <a:noFill/>
          </a:ln>
        </p:spPr>
        <p:txBody>
          <a:bodyPr lIns="90000" rIns="90000" tIns="45000" bIns="45000"/>
          <a:p>
            <a:r>
              <a:rPr b="0" lang="en-US" sz="900" spc="-1" strike="noStrike">
                <a:latin typeface="Arial"/>
              </a:rPr>
              <a:t>基础例子：</a:t>
            </a:r>
            <a:endParaRPr b="0" lang="en-US" sz="900" spc="-1" strike="noStrike">
              <a:latin typeface="Arial"/>
            </a:endParaRPr>
          </a:p>
        </p:txBody>
      </p:sp>
      <p:pic>
        <p:nvPicPr>
          <p:cNvPr id="176" name="" descr=""/>
          <p:cNvPicPr/>
          <p:nvPr/>
        </p:nvPicPr>
        <p:blipFill>
          <a:blip r:embed="rId1"/>
          <a:stretch/>
        </p:blipFill>
        <p:spPr>
          <a:xfrm>
            <a:off x="504000" y="1171080"/>
            <a:ext cx="4464000" cy="29804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78"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计算属性</a:t>
            </a:r>
            <a:endParaRPr b="0" lang="en-US" sz="2000" spc="-1" strike="noStrike">
              <a:latin typeface="Arial"/>
            </a:endParaRPr>
          </a:p>
        </p:txBody>
      </p:sp>
      <p:sp>
        <p:nvSpPr>
          <p:cNvPr id="179" name="CustomShape 3"/>
          <p:cNvSpPr/>
          <p:nvPr/>
        </p:nvSpPr>
        <p:spPr>
          <a:xfrm>
            <a:off x="504000" y="1800000"/>
            <a:ext cx="1655640" cy="1626120"/>
          </a:xfrm>
          <a:prstGeom prst="rect">
            <a:avLst/>
          </a:prstGeom>
          <a:noFill/>
          <a:ln>
            <a:noFill/>
          </a:ln>
        </p:spPr>
        <p:style>
          <a:lnRef idx="0"/>
          <a:fillRef idx="0"/>
          <a:effectRef idx="0"/>
          <a:fontRef idx="minor"/>
        </p:style>
      </p:sp>
      <p:sp>
        <p:nvSpPr>
          <p:cNvPr id="180" name="TextShape 4"/>
          <p:cNvSpPr txBox="1"/>
          <p:nvPr/>
        </p:nvSpPr>
        <p:spPr>
          <a:xfrm>
            <a:off x="504000" y="831960"/>
            <a:ext cx="8064000" cy="1146240"/>
          </a:xfrm>
          <a:prstGeom prst="rect">
            <a:avLst/>
          </a:prstGeom>
          <a:noFill/>
          <a:ln>
            <a:noFill/>
          </a:ln>
        </p:spPr>
        <p:txBody>
          <a:bodyPr lIns="90000" rIns="90000" tIns="45000" bIns="45000"/>
          <a:p>
            <a:r>
              <a:rPr b="0" lang="en-US" sz="900" spc="-1" strike="noStrike">
                <a:latin typeface="Arial"/>
              </a:rPr>
              <a:t>这里我们声明了一个计算属性 </a:t>
            </a:r>
            <a:r>
              <a:rPr b="0" lang="en-US" sz="900" spc="-1" strike="noStrike">
                <a:latin typeface="Arial"/>
              </a:rPr>
              <a:t>reversedMessage</a:t>
            </a:r>
            <a:r>
              <a:rPr b="0" lang="en-US" sz="900" spc="-1" strike="noStrike">
                <a:latin typeface="Arial"/>
              </a:rPr>
              <a:t>。我们提供的函数将用作属性 </a:t>
            </a:r>
            <a:r>
              <a:rPr b="0" lang="en-US" sz="900" spc="-1" strike="noStrike">
                <a:latin typeface="Arial"/>
              </a:rPr>
              <a:t>vm.reversedMessage </a:t>
            </a:r>
            <a:r>
              <a:rPr b="0" lang="en-US" sz="900" spc="-1" strike="noStrike">
                <a:latin typeface="Arial"/>
              </a:rPr>
              <a:t>的 </a:t>
            </a:r>
            <a:r>
              <a:rPr b="0" lang="en-US" sz="900" spc="-1" strike="noStrike">
                <a:latin typeface="Arial"/>
              </a:rPr>
              <a:t>getter </a:t>
            </a:r>
            <a:r>
              <a:rPr b="0" lang="en-US" sz="900" spc="-1" strike="noStrike">
                <a:latin typeface="Arial"/>
              </a:rPr>
              <a:t>函数：</a:t>
            </a:r>
            <a:endParaRPr b="0" lang="en-US" sz="900" spc="-1" strike="noStrike">
              <a:latin typeface="Arial"/>
            </a:endParaRPr>
          </a:p>
          <a:p>
            <a:endParaRPr b="0" lang="en-US" sz="900" spc="-1" strike="noStrike">
              <a:latin typeface="Arial"/>
            </a:endParaRPr>
          </a:p>
          <a:p>
            <a:r>
              <a:rPr b="0" lang="en-US" sz="900" spc="-1" strike="noStrike">
                <a:latin typeface="Arial"/>
              </a:rPr>
              <a:t>你可以打开浏览器的控制台，自行修改例子中的 </a:t>
            </a:r>
            <a:r>
              <a:rPr b="0" lang="en-US" sz="900" spc="-1" strike="noStrike">
                <a:latin typeface="Arial"/>
              </a:rPr>
              <a:t>vm</a:t>
            </a:r>
            <a:r>
              <a:rPr b="0" lang="en-US" sz="900" spc="-1" strike="noStrike">
                <a:latin typeface="Arial"/>
              </a:rPr>
              <a:t>。</a:t>
            </a:r>
            <a:r>
              <a:rPr b="0" lang="en-US" sz="900" spc="-1" strike="noStrike">
                <a:latin typeface="Arial"/>
              </a:rPr>
              <a:t>vm.reversedMessage </a:t>
            </a:r>
            <a:r>
              <a:rPr b="0" lang="en-US" sz="900" spc="-1" strike="noStrike">
                <a:latin typeface="Arial"/>
              </a:rPr>
              <a:t>的值始终取决于 </a:t>
            </a:r>
            <a:r>
              <a:rPr b="0" lang="en-US" sz="900" spc="-1" strike="noStrike">
                <a:latin typeface="Arial"/>
              </a:rPr>
              <a:t>vm.message </a:t>
            </a:r>
            <a:r>
              <a:rPr b="0" lang="en-US" sz="900" spc="-1" strike="noStrike">
                <a:latin typeface="Arial"/>
              </a:rPr>
              <a:t>的值。</a:t>
            </a:r>
            <a:endParaRPr b="0" lang="en-US" sz="900" spc="-1" strike="noStrike">
              <a:latin typeface="Arial"/>
            </a:endParaRPr>
          </a:p>
          <a:p>
            <a:endParaRPr b="0" lang="en-US" sz="900" spc="-1" strike="noStrike">
              <a:latin typeface="Arial"/>
            </a:endParaRPr>
          </a:p>
          <a:p>
            <a:r>
              <a:rPr b="0" lang="en-US" sz="900" spc="-1" strike="noStrike">
                <a:latin typeface="Arial"/>
              </a:rPr>
              <a:t>你可以像绑定普通属性一样在模板中绑定计算属性。</a:t>
            </a:r>
            <a:r>
              <a:rPr b="0" lang="en-US" sz="900" spc="-1" strike="noStrike">
                <a:latin typeface="Arial"/>
              </a:rPr>
              <a:t>Vue </a:t>
            </a:r>
            <a:r>
              <a:rPr b="0" lang="en-US" sz="900" spc="-1" strike="noStrike">
                <a:latin typeface="Arial"/>
              </a:rPr>
              <a:t>知道 </a:t>
            </a:r>
            <a:r>
              <a:rPr b="0" lang="en-US" sz="900" spc="-1" strike="noStrike">
                <a:latin typeface="Arial"/>
              </a:rPr>
              <a:t>vm.reversedMessage </a:t>
            </a:r>
            <a:r>
              <a:rPr b="0" lang="en-US" sz="900" spc="-1" strike="noStrike">
                <a:latin typeface="Arial"/>
              </a:rPr>
              <a:t>依赖于 </a:t>
            </a:r>
            <a:r>
              <a:rPr b="0" lang="en-US" sz="900" spc="-1" strike="noStrike">
                <a:latin typeface="Arial"/>
              </a:rPr>
              <a:t>vm.message</a:t>
            </a:r>
            <a:r>
              <a:rPr b="0" lang="en-US" sz="900" spc="-1" strike="noStrike">
                <a:latin typeface="Arial"/>
              </a:rPr>
              <a:t>，因此当 </a:t>
            </a:r>
            <a:r>
              <a:rPr b="0" lang="en-US" sz="900" spc="-1" strike="noStrike">
                <a:latin typeface="Arial"/>
              </a:rPr>
              <a:t>vm.message </a:t>
            </a:r>
            <a:r>
              <a:rPr b="0" lang="en-US" sz="900" spc="-1" strike="noStrike">
                <a:latin typeface="Arial"/>
              </a:rPr>
              <a:t>发生改变时，所有依赖 </a:t>
            </a:r>
            <a:r>
              <a:rPr b="0" lang="en-US" sz="900" spc="-1" strike="noStrike">
                <a:latin typeface="Arial"/>
              </a:rPr>
              <a:t>vm.reversedMessage </a:t>
            </a:r>
            <a:r>
              <a:rPr b="0" lang="en-US" sz="900" spc="-1" strike="noStrike">
                <a:latin typeface="Arial"/>
              </a:rPr>
              <a:t>的绑定也会更新。而且最妙的是我们已经以声明的方式创建了这种依赖关系：计算属性的 </a:t>
            </a:r>
            <a:r>
              <a:rPr b="0" lang="en-US" sz="900" spc="-1" strike="noStrike">
                <a:latin typeface="Arial"/>
              </a:rPr>
              <a:t>getter </a:t>
            </a:r>
            <a:r>
              <a:rPr b="0" lang="en-US" sz="900" spc="-1" strike="noStrike">
                <a:latin typeface="Arial"/>
              </a:rPr>
              <a:t>函数是没有副作用 </a:t>
            </a:r>
            <a:r>
              <a:rPr b="0" lang="en-US" sz="900" spc="-1" strike="noStrike">
                <a:latin typeface="Arial"/>
              </a:rPr>
              <a:t>(side effect) </a:t>
            </a:r>
            <a:r>
              <a:rPr b="0" lang="en-US" sz="900" spc="-1" strike="noStrike">
                <a:latin typeface="Arial"/>
              </a:rPr>
              <a:t>的，这使它更易于测试和理解。</a:t>
            </a:r>
            <a:endParaRPr b="0" lang="en-US" sz="9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2"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计算属性</a:t>
            </a:r>
            <a:endParaRPr b="0" lang="en-US" sz="2000" spc="-1" strike="noStrike">
              <a:latin typeface="Arial"/>
            </a:endParaRPr>
          </a:p>
        </p:txBody>
      </p:sp>
      <p:sp>
        <p:nvSpPr>
          <p:cNvPr id="183" name="CustomShape 3"/>
          <p:cNvSpPr/>
          <p:nvPr/>
        </p:nvSpPr>
        <p:spPr>
          <a:xfrm>
            <a:off x="504000" y="1800000"/>
            <a:ext cx="1655640" cy="1626120"/>
          </a:xfrm>
          <a:prstGeom prst="rect">
            <a:avLst/>
          </a:prstGeom>
          <a:noFill/>
          <a:ln>
            <a:noFill/>
          </a:ln>
        </p:spPr>
        <p:style>
          <a:lnRef idx="0"/>
          <a:fillRef idx="0"/>
          <a:effectRef idx="0"/>
          <a:fontRef idx="minor"/>
        </p:style>
      </p:sp>
      <p:sp>
        <p:nvSpPr>
          <p:cNvPr id="184" name="TextShape 4"/>
          <p:cNvSpPr txBox="1"/>
          <p:nvPr/>
        </p:nvSpPr>
        <p:spPr>
          <a:xfrm>
            <a:off x="504000" y="831960"/>
            <a:ext cx="8064000" cy="542880"/>
          </a:xfrm>
          <a:prstGeom prst="rect">
            <a:avLst/>
          </a:prstGeom>
          <a:noFill/>
          <a:ln>
            <a:noFill/>
          </a:ln>
        </p:spPr>
        <p:txBody>
          <a:bodyPr lIns="90000" rIns="90000" tIns="45000" bIns="45000"/>
          <a:p>
            <a:r>
              <a:rPr b="1" lang="en-US" sz="900" spc="-1" strike="noStrike">
                <a:latin typeface="Arial"/>
              </a:rPr>
              <a:t>计算属性缓存 </a:t>
            </a:r>
            <a:r>
              <a:rPr b="1" lang="en-US" sz="900" spc="-1" strike="noStrike">
                <a:latin typeface="Arial"/>
              </a:rPr>
              <a:t>vs </a:t>
            </a:r>
            <a:r>
              <a:rPr b="1" lang="en-US" sz="900" spc="-1" strike="noStrike">
                <a:latin typeface="Arial"/>
              </a:rPr>
              <a:t>方法</a:t>
            </a:r>
            <a:endParaRPr b="0" lang="en-US" sz="900" spc="-1" strike="noStrike">
              <a:latin typeface="Arial"/>
            </a:endParaRPr>
          </a:p>
          <a:p>
            <a:endParaRPr b="0" lang="en-US" sz="900" spc="-1" strike="noStrike">
              <a:latin typeface="Arial"/>
            </a:endParaRPr>
          </a:p>
          <a:p>
            <a:r>
              <a:rPr b="0" lang="en-US" sz="900" spc="-1" strike="noStrike">
                <a:latin typeface="Arial"/>
              </a:rPr>
              <a:t>你可能已经注意到我们可以通过在表达式中调用方法来达到同样的效果：</a:t>
            </a:r>
            <a:endParaRPr b="0" lang="en-US" sz="900" spc="-1" strike="noStrike">
              <a:latin typeface="Arial"/>
            </a:endParaRPr>
          </a:p>
        </p:txBody>
      </p:sp>
      <p:pic>
        <p:nvPicPr>
          <p:cNvPr id="185" name="" descr=""/>
          <p:cNvPicPr/>
          <p:nvPr/>
        </p:nvPicPr>
        <p:blipFill>
          <a:blip r:embed="rId1"/>
          <a:stretch/>
        </p:blipFill>
        <p:spPr>
          <a:xfrm>
            <a:off x="576000" y="1463760"/>
            <a:ext cx="4104000" cy="16293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7"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计算属性</a:t>
            </a:r>
            <a:endParaRPr b="0" lang="en-US" sz="2000" spc="-1" strike="noStrike">
              <a:latin typeface="Arial"/>
            </a:endParaRPr>
          </a:p>
        </p:txBody>
      </p:sp>
      <p:sp>
        <p:nvSpPr>
          <p:cNvPr id="188" name="CustomShape 3"/>
          <p:cNvSpPr/>
          <p:nvPr/>
        </p:nvSpPr>
        <p:spPr>
          <a:xfrm>
            <a:off x="504000" y="1800000"/>
            <a:ext cx="1655640" cy="1626120"/>
          </a:xfrm>
          <a:prstGeom prst="rect">
            <a:avLst/>
          </a:prstGeom>
          <a:noFill/>
          <a:ln>
            <a:noFill/>
          </a:ln>
        </p:spPr>
        <p:style>
          <a:lnRef idx="0"/>
          <a:fillRef idx="0"/>
          <a:effectRef idx="0"/>
          <a:fontRef idx="minor"/>
        </p:style>
      </p:sp>
      <p:sp>
        <p:nvSpPr>
          <p:cNvPr id="189" name="TextShape 4"/>
          <p:cNvSpPr txBox="1"/>
          <p:nvPr/>
        </p:nvSpPr>
        <p:spPr>
          <a:xfrm>
            <a:off x="504000" y="831960"/>
            <a:ext cx="8064000" cy="844560"/>
          </a:xfrm>
          <a:prstGeom prst="rect">
            <a:avLst/>
          </a:prstGeom>
          <a:noFill/>
          <a:ln>
            <a:noFill/>
          </a:ln>
        </p:spPr>
        <p:txBody>
          <a:bodyPr lIns="90000" rIns="90000" tIns="45000" bIns="45000"/>
          <a:p>
            <a:r>
              <a:rPr b="0" lang="en-US" sz="900" spc="-1" strike="noStrike">
                <a:latin typeface="Arial"/>
              </a:rPr>
              <a:t>我们可以将同一函数定义为一个方法而不是一个计算属性。两种方式的最终结果确实是完全相同的。然而，不同的是计算属性是基于它们的依赖进行缓存的。只在相关依赖发生改变时它们才会重新求值。这就意味着只要 </a:t>
            </a:r>
            <a:r>
              <a:rPr b="0" lang="en-US" sz="900" spc="-1" strike="noStrike">
                <a:latin typeface="Arial"/>
              </a:rPr>
              <a:t>message </a:t>
            </a:r>
            <a:r>
              <a:rPr b="0" lang="en-US" sz="900" spc="-1" strike="noStrike">
                <a:latin typeface="Arial"/>
              </a:rPr>
              <a:t>还没有发生改变，多次访问 </a:t>
            </a:r>
            <a:r>
              <a:rPr b="0" lang="en-US" sz="900" spc="-1" strike="noStrike">
                <a:latin typeface="Arial"/>
              </a:rPr>
              <a:t>reversedMessage </a:t>
            </a:r>
            <a:r>
              <a:rPr b="0" lang="en-US" sz="900" spc="-1" strike="noStrike">
                <a:latin typeface="Arial"/>
              </a:rPr>
              <a:t>计算属性会立即返回之前的计算结果，而不必再次执行函数。</a:t>
            </a:r>
            <a:endParaRPr b="0" lang="en-US" sz="900" spc="-1" strike="noStrike">
              <a:latin typeface="Arial"/>
            </a:endParaRPr>
          </a:p>
          <a:p>
            <a:endParaRPr b="0" lang="en-US" sz="900" spc="-1" strike="noStrike">
              <a:latin typeface="Arial"/>
            </a:endParaRPr>
          </a:p>
          <a:p>
            <a:r>
              <a:rPr b="0" lang="en-US" sz="900" spc="-1" strike="noStrike">
                <a:latin typeface="Arial"/>
              </a:rPr>
              <a:t>这也同样意味着下面的计算属性将不再更新，因为 </a:t>
            </a:r>
            <a:r>
              <a:rPr b="0" lang="en-US" sz="900" spc="-1" strike="noStrike">
                <a:latin typeface="Arial"/>
              </a:rPr>
              <a:t>Date.now() </a:t>
            </a:r>
            <a:r>
              <a:rPr b="0" lang="en-US" sz="900" spc="-1" strike="noStrike">
                <a:latin typeface="Arial"/>
              </a:rPr>
              <a:t>不是响应式依赖：</a:t>
            </a:r>
            <a:endParaRPr b="0" lang="en-US" sz="900" spc="-1" strike="noStrike">
              <a:latin typeface="Arial"/>
            </a:endParaRPr>
          </a:p>
        </p:txBody>
      </p:sp>
      <p:pic>
        <p:nvPicPr>
          <p:cNvPr id="190" name="" descr=""/>
          <p:cNvPicPr/>
          <p:nvPr/>
        </p:nvPicPr>
        <p:blipFill>
          <a:blip r:embed="rId1"/>
          <a:stretch/>
        </p:blipFill>
        <p:spPr>
          <a:xfrm>
            <a:off x="576000" y="1728000"/>
            <a:ext cx="4032000" cy="983160"/>
          </a:xfrm>
          <a:prstGeom prst="rect">
            <a:avLst/>
          </a:prstGeom>
          <a:ln>
            <a:noFill/>
          </a:ln>
        </p:spPr>
      </p:pic>
      <p:sp>
        <p:nvSpPr>
          <p:cNvPr id="191" name="TextShape 5"/>
          <p:cNvSpPr txBox="1"/>
          <p:nvPr/>
        </p:nvSpPr>
        <p:spPr>
          <a:xfrm>
            <a:off x="504000" y="2827440"/>
            <a:ext cx="8064000" cy="693720"/>
          </a:xfrm>
          <a:prstGeom prst="rect">
            <a:avLst/>
          </a:prstGeom>
          <a:noFill/>
          <a:ln>
            <a:noFill/>
          </a:ln>
        </p:spPr>
        <p:txBody>
          <a:bodyPr lIns="90000" rIns="90000" tIns="45000" bIns="45000"/>
          <a:p>
            <a:r>
              <a:rPr b="0" lang="en-US" sz="900" spc="-1" strike="noStrike">
                <a:latin typeface="Arial"/>
              </a:rPr>
              <a:t>相比之下，每当触发重新渲染时，调用方法将总会再次执行函数。</a:t>
            </a:r>
            <a:endParaRPr b="0" lang="en-US" sz="900" spc="-1" strike="noStrike">
              <a:latin typeface="Arial"/>
            </a:endParaRPr>
          </a:p>
          <a:p>
            <a:endParaRPr b="0" lang="en-US" sz="900" spc="-1" strike="noStrike">
              <a:latin typeface="Arial"/>
            </a:endParaRPr>
          </a:p>
          <a:p>
            <a:r>
              <a:rPr b="0" lang="en-US" sz="900" spc="-1" strike="noStrike">
                <a:latin typeface="Arial"/>
              </a:rPr>
              <a:t>我们为什么需要缓存？假设我们有一个性能开销比较大的计算属性 </a:t>
            </a:r>
            <a:r>
              <a:rPr b="0" lang="en-US" sz="900" spc="-1" strike="noStrike">
                <a:latin typeface="Arial"/>
              </a:rPr>
              <a:t>A</a:t>
            </a:r>
            <a:r>
              <a:rPr b="0" lang="en-US" sz="900" spc="-1" strike="noStrike">
                <a:latin typeface="Arial"/>
              </a:rPr>
              <a:t>，它需要遍历一个巨大的数组并做大量的计算。然后我们可能有其他的计算属性依赖于 </a:t>
            </a:r>
            <a:r>
              <a:rPr b="0" lang="en-US" sz="900" spc="-1" strike="noStrike">
                <a:latin typeface="Arial"/>
              </a:rPr>
              <a:t>A </a:t>
            </a:r>
            <a:r>
              <a:rPr b="0" lang="en-US" sz="900" spc="-1" strike="noStrike">
                <a:latin typeface="Arial"/>
              </a:rPr>
              <a:t>。如果没有缓存，我们将不可避免的多次执行 </a:t>
            </a:r>
            <a:r>
              <a:rPr b="0" lang="en-US" sz="900" spc="-1" strike="noStrike">
                <a:latin typeface="Arial"/>
              </a:rPr>
              <a:t>A </a:t>
            </a:r>
            <a:r>
              <a:rPr b="0" lang="en-US" sz="900" spc="-1" strike="noStrike">
                <a:latin typeface="Arial"/>
              </a:rPr>
              <a:t>的 </a:t>
            </a:r>
            <a:r>
              <a:rPr b="0" lang="en-US" sz="900" spc="-1" strike="noStrike">
                <a:latin typeface="Arial"/>
              </a:rPr>
              <a:t>getter</a:t>
            </a:r>
            <a:r>
              <a:rPr b="0" lang="en-US" sz="900" spc="-1" strike="noStrike">
                <a:latin typeface="Arial"/>
              </a:rPr>
              <a:t>！如果你不希望有缓存，请用方法来替代。</a:t>
            </a:r>
            <a:endParaRPr b="0" lang="en-US" sz="9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93"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计算属性</a:t>
            </a:r>
            <a:endParaRPr b="0" lang="en-US" sz="2000" spc="-1" strike="noStrike">
              <a:latin typeface="Arial"/>
            </a:endParaRPr>
          </a:p>
        </p:txBody>
      </p:sp>
      <p:sp>
        <p:nvSpPr>
          <p:cNvPr id="194" name="CustomShape 3"/>
          <p:cNvSpPr/>
          <p:nvPr/>
        </p:nvSpPr>
        <p:spPr>
          <a:xfrm>
            <a:off x="504000" y="1800000"/>
            <a:ext cx="1655640" cy="1626120"/>
          </a:xfrm>
          <a:prstGeom prst="rect">
            <a:avLst/>
          </a:prstGeom>
          <a:noFill/>
          <a:ln>
            <a:noFill/>
          </a:ln>
        </p:spPr>
        <p:style>
          <a:lnRef idx="0"/>
          <a:fillRef idx="0"/>
          <a:effectRef idx="0"/>
          <a:fontRef idx="minor"/>
        </p:style>
      </p:sp>
      <p:sp>
        <p:nvSpPr>
          <p:cNvPr id="195" name="TextShape 4"/>
          <p:cNvSpPr txBox="1"/>
          <p:nvPr/>
        </p:nvSpPr>
        <p:spPr>
          <a:xfrm>
            <a:off x="504000" y="831960"/>
            <a:ext cx="8064000" cy="693720"/>
          </a:xfrm>
          <a:prstGeom prst="rect">
            <a:avLst/>
          </a:prstGeom>
          <a:noFill/>
          <a:ln>
            <a:noFill/>
          </a:ln>
        </p:spPr>
        <p:txBody>
          <a:bodyPr lIns="90000" rIns="90000" tIns="45000" bIns="45000"/>
          <a:p>
            <a:r>
              <a:rPr b="1" lang="en-US" sz="900" spc="-1" strike="noStrike">
                <a:latin typeface="Arial"/>
              </a:rPr>
              <a:t>计算属性 </a:t>
            </a:r>
            <a:r>
              <a:rPr b="1" lang="en-US" sz="900" spc="-1" strike="noStrike">
                <a:latin typeface="Arial"/>
              </a:rPr>
              <a:t>vs </a:t>
            </a:r>
            <a:r>
              <a:rPr b="1" lang="en-US" sz="900" spc="-1" strike="noStrike">
                <a:latin typeface="Arial"/>
              </a:rPr>
              <a:t>侦听属性</a:t>
            </a:r>
            <a:endParaRPr b="0" lang="en-US" sz="900" spc="-1" strike="noStrike">
              <a:latin typeface="Arial"/>
            </a:endParaRPr>
          </a:p>
          <a:p>
            <a:endParaRPr b="0" lang="en-US" sz="900" spc="-1" strike="noStrike">
              <a:latin typeface="Arial"/>
            </a:endParaRPr>
          </a:p>
          <a:p>
            <a:r>
              <a:rPr b="0" lang="en-US" sz="900" spc="-1" strike="noStrike">
                <a:latin typeface="Arial"/>
              </a:rPr>
              <a:t>Vue </a:t>
            </a:r>
            <a:r>
              <a:rPr b="0" lang="en-US" sz="900" spc="-1" strike="noStrike">
                <a:latin typeface="Arial"/>
              </a:rPr>
              <a:t>提供了一种更通用的方式来观察和响应 </a:t>
            </a:r>
            <a:r>
              <a:rPr b="0" lang="en-US" sz="900" spc="-1" strike="noStrike">
                <a:latin typeface="Arial"/>
              </a:rPr>
              <a:t>Vue </a:t>
            </a:r>
            <a:r>
              <a:rPr b="0" lang="en-US" sz="900" spc="-1" strike="noStrike">
                <a:latin typeface="Arial"/>
              </a:rPr>
              <a:t>实例上的数据变动：侦听属性。当你有一些数据需要随着其它数据变动而变动时，你很容易滥用 </a:t>
            </a:r>
            <a:r>
              <a:rPr b="0" lang="en-US" sz="900" spc="-1" strike="noStrike">
                <a:latin typeface="Arial"/>
              </a:rPr>
              <a:t>watch——</a:t>
            </a:r>
            <a:r>
              <a:rPr b="0" lang="en-US" sz="900" spc="-1" strike="noStrike">
                <a:latin typeface="Arial"/>
              </a:rPr>
              <a:t>特别是如果你之前使用过 </a:t>
            </a:r>
            <a:r>
              <a:rPr b="0" lang="en-US" sz="900" spc="-1" strike="noStrike">
                <a:latin typeface="Arial"/>
              </a:rPr>
              <a:t>AngularJS</a:t>
            </a:r>
            <a:r>
              <a:rPr b="0" lang="en-US" sz="900" spc="-1" strike="noStrike">
                <a:latin typeface="Arial"/>
              </a:rPr>
              <a:t>。然而，通常更好的做法是使用计算属性而不是命令式的 </a:t>
            </a:r>
            <a:r>
              <a:rPr b="0" lang="en-US" sz="900" spc="-1" strike="noStrike">
                <a:latin typeface="Arial"/>
              </a:rPr>
              <a:t>watch </a:t>
            </a:r>
            <a:r>
              <a:rPr b="0" lang="en-US" sz="900" spc="-1" strike="noStrike">
                <a:latin typeface="Arial"/>
              </a:rPr>
              <a:t>回调。细想一下这个例子：</a:t>
            </a:r>
            <a:endParaRPr b="0" lang="en-US" sz="900" spc="-1" strike="noStrike">
              <a:latin typeface="Arial"/>
            </a:endParaRPr>
          </a:p>
        </p:txBody>
      </p:sp>
      <p:pic>
        <p:nvPicPr>
          <p:cNvPr id="196" name="" descr=""/>
          <p:cNvPicPr/>
          <p:nvPr/>
        </p:nvPicPr>
        <p:blipFill>
          <a:blip r:embed="rId1"/>
          <a:stretch/>
        </p:blipFill>
        <p:spPr>
          <a:xfrm>
            <a:off x="648000" y="1656000"/>
            <a:ext cx="3672000" cy="26182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32000" y="720000"/>
            <a:ext cx="8207640" cy="11419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98" name="CustomShape 2"/>
          <p:cNvSpPr/>
          <p:nvPr/>
        </p:nvSpPr>
        <p:spPr>
          <a:xfrm>
            <a:off x="432000" y="111600"/>
            <a:ext cx="1323360" cy="39204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微软雅黑"/>
                <a:ea typeface="微软雅黑"/>
              </a:rPr>
              <a:t>计算属性</a:t>
            </a:r>
            <a:endParaRPr b="0" lang="en-US" sz="2000" spc="-1" strike="noStrike">
              <a:latin typeface="Arial"/>
            </a:endParaRPr>
          </a:p>
        </p:txBody>
      </p:sp>
      <p:sp>
        <p:nvSpPr>
          <p:cNvPr id="199" name="CustomShape 3"/>
          <p:cNvSpPr/>
          <p:nvPr/>
        </p:nvSpPr>
        <p:spPr>
          <a:xfrm>
            <a:off x="504000" y="1800000"/>
            <a:ext cx="1655640" cy="1626120"/>
          </a:xfrm>
          <a:prstGeom prst="rect">
            <a:avLst/>
          </a:prstGeom>
          <a:noFill/>
          <a:ln>
            <a:noFill/>
          </a:ln>
        </p:spPr>
        <p:style>
          <a:lnRef idx="0"/>
          <a:fillRef idx="0"/>
          <a:effectRef idx="0"/>
          <a:fontRef idx="minor"/>
        </p:style>
      </p:sp>
      <p:sp>
        <p:nvSpPr>
          <p:cNvPr id="200" name="TextShape 4"/>
          <p:cNvSpPr txBox="1"/>
          <p:nvPr/>
        </p:nvSpPr>
        <p:spPr>
          <a:xfrm>
            <a:off x="504000" y="831960"/>
            <a:ext cx="8064000" cy="320040"/>
          </a:xfrm>
          <a:prstGeom prst="rect">
            <a:avLst/>
          </a:prstGeom>
          <a:noFill/>
          <a:ln>
            <a:noFill/>
          </a:ln>
        </p:spPr>
        <p:txBody>
          <a:bodyPr lIns="90000" rIns="90000" tIns="45000" bIns="45000"/>
          <a:p>
            <a:r>
              <a:rPr b="0" lang="en-US" sz="900" spc="-1" strike="noStrike">
                <a:latin typeface="Arial"/>
              </a:rPr>
              <a:t>上面代码是命令式且重复的。将它与计算属性的版本进行比较：</a:t>
            </a:r>
            <a:endParaRPr b="0" lang="en-US" sz="900" spc="-1" strike="noStrike">
              <a:latin typeface="Arial"/>
            </a:endParaRPr>
          </a:p>
        </p:txBody>
      </p:sp>
      <p:pic>
        <p:nvPicPr>
          <p:cNvPr id="201" name="" descr=""/>
          <p:cNvPicPr/>
          <p:nvPr/>
        </p:nvPicPr>
        <p:blipFill>
          <a:blip r:embed="rId1"/>
          <a:stretch/>
        </p:blipFill>
        <p:spPr>
          <a:xfrm>
            <a:off x="504000" y="1152000"/>
            <a:ext cx="4630320" cy="22939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Next PPT模版V1.2</Template>
  <TotalTime>72</TotalTime>
  <Application>LibreOffice/6.0.7.3$Windows_X86_64 LibreOffice_project/dc89aa7a9eabfd848af146d5086077aeed2ae4a5</Application>
  <Words>896</Words>
  <Paragraphs>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2019-02-02T09:26:00Z</dcterms:created>
  <dc:creator>yizhuoyan@neusoft.com</dc:creator>
  <dc:description/>
  <dc:language>zh-CN</dc:language>
  <cp:lastModifiedBy/>
  <dcterms:modified xsi:type="dcterms:W3CDTF">2019-05-07T12:44:00Z</dcterms:modified>
  <cp:revision>21</cp:revision>
  <dc:subject/>
  <dc:title>Java概述</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2052-11.1.0.8612</vt:lpwstr>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全屏显示(16:9)</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