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notesMasterIdLst>
    <p:notesMasterId r:id="rId7"/>
  </p:notesMasterIdLst>
  <p:sldIdLst>
    <p:sldId id="256" r:id="rId6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68" r:id="rId38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单击鼠标移动幻灯片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latin typeface="Arial" panose="020B0604020202020204"/>
              </a:rPr>
              <a:t>单击编辑备注格式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latin typeface="Times New Roman" panose="02020603050405020304"/>
              </a:rPr>
              <a:t>&lt;页眉&gt;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US" sz="1400" b="0" strike="noStrike" spc="-1">
                <a:latin typeface="Times New Roman" panose="02020603050405020304"/>
              </a:rPr>
              <a:t>&lt;日期/时间&gt;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US" sz="1400" b="0" strike="noStrike" spc="-1">
                <a:latin typeface="Times New Roman" panose="02020603050405020304"/>
              </a:rPr>
              <a:t>&lt;页脚&gt;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08CEC94B-304C-44D8-99B4-A2FB16B20D64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258480" y="4390560"/>
            <a:ext cx="1677960" cy="4820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258480" y="4390560"/>
            <a:ext cx="1677960" cy="4820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258480" y="4390560"/>
            <a:ext cx="1677960" cy="4820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latin typeface="Arial" panose="020B0604020202020204"/>
              </a:rPr>
              <a:t>单击鼠标编辑标题文字格式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单击鼠标编辑大纲文字格式</a:t>
            </a:r>
            <a:endParaRPr lang="en-US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 panose="020B0604020202020204"/>
              </a:rPr>
              <a:t>第二个大纲级</a:t>
            </a:r>
            <a:endParaRPr lang="en-US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第三大纲级别</a:t>
            </a:r>
            <a:endParaRPr lang="en-US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 panose="020B0604020202020204"/>
              </a:rPr>
              <a:t>第四大纲级别</a:t>
            </a:r>
            <a:endParaRPr lang="en-US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第五大纲级别</a:t>
            </a:r>
            <a:endParaRPr lang="en-US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第六大纲级别</a:t>
            </a:r>
            <a:endParaRPr lang="en-US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第七大纲级别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单击鼠标编辑大纲文字格式</a:t>
            </a:r>
            <a:endParaRPr lang="en-US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 panose="020B0604020202020204"/>
              </a:rPr>
              <a:t>第二个大纲级</a:t>
            </a:r>
            <a:endParaRPr lang="en-US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第三大纲级别</a:t>
            </a:r>
            <a:endParaRPr lang="en-US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 panose="020B0604020202020204"/>
              </a:rPr>
              <a:t>第四大纲级别</a:t>
            </a:r>
            <a:endParaRPr lang="en-US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第五大纲级别</a:t>
            </a:r>
            <a:endParaRPr lang="en-US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第六大纲级别</a:t>
            </a:r>
            <a:endParaRPr lang="en-US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第七大纲级别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258480" y="4390560"/>
            <a:ext cx="1677960" cy="48204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54160" y="351000"/>
            <a:ext cx="8602560" cy="106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en-US" sz="2800" b="1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组件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311560" y="1490400"/>
            <a:ext cx="5679720" cy="287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200000"/>
              </a:lnSpc>
              <a:spcBef>
                <a:spcPts val="75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组件注册                  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200000"/>
              </a:lnSpc>
              <a:spcBef>
                <a:spcPts val="75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Prop</a:t>
            </a:r>
            <a:r>
              <a:rPr lang="en-US" sz="20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         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200000"/>
              </a:lnSpc>
              <a:spcBef>
                <a:spcPts val="75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自定义事件               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5184000" y="1872000"/>
            <a:ext cx="360" cy="346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190" y="831850"/>
            <a:ext cx="8063865" cy="6953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00" b="1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Prop 的大小写 (camelCase vs kebab-case)</a:t>
            </a:r>
            <a:endParaRPr 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 中的特性名是大小写不敏感的，所以浏览器会把所有大写字符解释为小写字符。这意味着当你使用 DOM 中的模板时，camelCase (驼峰命名法) 的 prop 名需要使用其等价的 kebab-case (短横线分隔命名) 命名：</a:t>
            </a:r>
            <a:endParaRPr 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1527175"/>
            <a:ext cx="4276725" cy="967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661285"/>
            <a:ext cx="4276725" cy="552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8800" y="3364865"/>
            <a:ext cx="771461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重申一次，如果你使用字符串模板，那么这个限制就不存在了。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190" y="831850"/>
            <a:ext cx="8063865" cy="6953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00" b="1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Prop 类型</a:t>
            </a:r>
            <a:endParaRPr 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到这里，我们只看到了以字符串数组形式列出的 prop：</a:t>
            </a:r>
            <a:endParaRPr 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363345"/>
            <a:ext cx="460946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190" y="1915795"/>
            <a:ext cx="5338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但是，通常你希望每个 prop 都有指定的值类型。这时，你可以以对象形式列出 prop，这些属性的名称和值分别是 prop 各自的名称和类型：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" y="2342515"/>
            <a:ext cx="4477385" cy="1364615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>
          <a:xfrm>
            <a:off x="5671820" y="2509520"/>
            <a:ext cx="2083435" cy="1029970"/>
          </a:xfrm>
          <a:prstGeom prst="wedgeRectCallout">
            <a:avLst>
              <a:gd name="adj1" fmla="val -84715"/>
              <a:gd name="adj2" fmla="val 49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89930" y="2564130"/>
            <a:ext cx="18465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>
                <a:solidFill>
                  <a:schemeClr val="bg1"/>
                </a:solidFill>
              </a:rPr>
              <a:t>这不仅为你的组件提供了文档，还会在它们遇到错误的类型时从浏览器的 JavaScript 控制台提示用户。你会在这个页面接下来的部分看到类型检查和其它 prop 验证。</a:t>
            </a:r>
            <a:endParaRPr lang="zh-CN" alt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190" y="831850"/>
            <a:ext cx="8063865" cy="6953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00" b="1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传递静态或动态 Prop</a:t>
            </a:r>
            <a:endParaRPr 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像这样，你已经知道了可以像这样给 prop 传入一个静态的值：</a:t>
            </a:r>
            <a:endParaRPr 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190" y="2065020"/>
            <a:ext cx="533844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你也知道 prop 可以通过 v-bind 动态赋值，例如：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479550"/>
            <a:ext cx="4376420" cy="541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" y="2294890"/>
            <a:ext cx="4631055" cy="66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190" y="831850"/>
            <a:ext cx="8063865" cy="146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00" b="1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单向数据流</a:t>
            </a:r>
            <a:endParaRPr 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所有的 prop 都使得其父子 prop 之间形成了一个单向下行绑定：父级 prop 的更新会向下流动到子组件中，但是反过来则不行。这样会防止从子组件意外改变父级组件的状态，从而导致你的应用的数据流向难以理解。</a:t>
            </a:r>
            <a:endParaRPr 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额外的，每次父级组件发生更新时，子组件中所有的 prop 都将会刷新为最新的值。这意味着你不应该在一个子组件内部改变 prop。如果你这样做了，Vue 会在浏览器的控制台中发出警告。</a:t>
            </a:r>
            <a:endParaRPr 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这里有两种常见的试图改变一个 prop 的情形：</a:t>
            </a:r>
            <a:endParaRPr 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190" y="831850"/>
            <a:ext cx="8063865" cy="146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00" b="1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单向数据流</a:t>
            </a:r>
            <a:endParaRPr 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 prop 用来传递一个初始值；这个子组件接下来希望将其作为一个本地的 prop 数据来使用。在这种情况下，最好定义一个本地的 data 属性并将这个 prop 用作其初始值：</a:t>
            </a:r>
            <a:endParaRPr 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666875"/>
            <a:ext cx="5695950" cy="172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190" y="831850"/>
            <a:ext cx="8063865" cy="146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00" b="1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单向数据流</a:t>
            </a:r>
            <a:endParaRPr 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 prop 以一种原始的值传入且需要进行转换。在这种情况下，最好使用这个 prop 的值来定义一个计算属性：</a:t>
            </a:r>
            <a:endParaRPr 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480820"/>
            <a:ext cx="5829300" cy="1657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" y="3138170"/>
            <a:ext cx="5981700" cy="109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190" y="831850"/>
            <a:ext cx="3378835" cy="146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00" b="1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Prop 验证</a:t>
            </a:r>
            <a:r>
              <a:rPr lang="zh-CN" altLang="en-US" sz="900" b="1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我们可以为组件的 prop 指定验证要求，例如你知道的这些类型。如果有一个需求没有被满足，则 Vue 会在浏览器控制台中警告你。这在开发一个会被别人用到的组件时尤其有帮助。</a:t>
            </a:r>
            <a:endParaRPr lang="zh-CN" alt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为了定制 prop 的验证方式，你可以为 props 中的值提供一个带有验证需求的对象，而不是一个字符串数组。例如：</a:t>
            </a:r>
            <a:endParaRPr lang="zh-CN" altLang="en-US"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1030" y="503555"/>
            <a:ext cx="3521710" cy="3781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190" y="831850"/>
            <a:ext cx="3378835" cy="146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sz="900" b="1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 prop 验证失败的时候，(开发环境构建版本的) Vue 将会产生一个控制台的警告。</a:t>
            </a:r>
            <a:endParaRPr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637030"/>
            <a:ext cx="60579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190" y="831850"/>
            <a:ext cx="3378835" cy="20580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sz="900" b="1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类型检查</a:t>
            </a:r>
            <a:endParaRPr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 可以是下列原生构造函数中的一个：</a:t>
            </a:r>
            <a:endParaRPr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900" b="1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</a:t>
            </a:r>
            <a:endParaRPr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Number</a:t>
            </a:r>
            <a:endParaRPr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Boolean</a:t>
            </a:r>
            <a:endParaRPr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</a:t>
            </a:r>
            <a:endParaRPr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</a:t>
            </a:r>
            <a:endParaRPr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</a:t>
            </a:r>
            <a:endParaRPr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</a:t>
            </a:r>
            <a:endParaRPr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sz="90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Symbol</a:t>
            </a:r>
            <a:endParaRPr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190" y="831850"/>
            <a:ext cx="3378835" cy="20580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190" y="720090"/>
            <a:ext cx="77209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额外的，type 还可以是一个自定义的构造函数，并且通过 instanceof 来进行检查确认。例如，给定下列现成的构造函数：</a:t>
            </a:r>
            <a:endParaRPr lang="zh-CN" altLang="en-US" sz="9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949960"/>
            <a:ext cx="5886450" cy="1276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4190" y="2301240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你可以使用：</a:t>
            </a:r>
            <a:endParaRPr lang="zh-CN" altLang="en-US" sz="9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531110"/>
            <a:ext cx="4237355" cy="1012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6100" y="3543935"/>
            <a:ext cx="409194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来验证 author prop 的值是否是通过 new Person 创建的。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28560" y="207468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组件注册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190" y="831850"/>
            <a:ext cx="3378835" cy="20580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190" y="720090"/>
            <a:ext cx="77209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 b="1"/>
              <a:t>非 Prop 的特性</a:t>
            </a:r>
            <a:endParaRPr lang="zh-CN" altLang="en-US" sz="900" b="1"/>
          </a:p>
        </p:txBody>
      </p:sp>
      <p:sp>
        <p:nvSpPr>
          <p:cNvPr id="10" name="文本框 9"/>
          <p:cNvSpPr txBox="1"/>
          <p:nvPr/>
        </p:nvSpPr>
        <p:spPr>
          <a:xfrm>
            <a:off x="504190" y="1013460"/>
            <a:ext cx="7657465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一个非 prop 特性是指传向一个组件，但是该组件并没有相应 prop 定义的特性。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因为显式定义的 prop 适用于向一个子组件传入信息，然而组件库的作者并不总能预见组件会被用于怎样的场景。这也是为什么组件可以接受任意的特性，而这些特性会被添加到这个组件的根元素上。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例如，想象一下你通过一个 Bootstrap 插件使用了一个第三方的 &lt;bootstrap-date-input&gt; 组件，这个插件需要在其 &lt;input&gt; 上用到一个 data-date-picker 特性。我们可以将这个特性添加到你的组件实例上：</a:t>
            </a:r>
            <a:endParaRPr lang="zh-CN" altLang="en-US" sz="9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2160905"/>
            <a:ext cx="6076950" cy="581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3405" y="2952750"/>
            <a:ext cx="74803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然后这个 data-date-picker="activated" 特性就会自动添加到 &lt;bootstrap-date-input&gt; 的根元素上。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190" y="831850"/>
            <a:ext cx="3378835" cy="20580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90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190" y="720090"/>
            <a:ext cx="77209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 b="1"/>
              <a:t>替换/合并已有的特性</a:t>
            </a:r>
            <a:endParaRPr lang="zh-CN" altLang="en-US" sz="900" b="1"/>
          </a:p>
        </p:txBody>
      </p:sp>
      <p:sp>
        <p:nvSpPr>
          <p:cNvPr id="10" name="文本框 9"/>
          <p:cNvSpPr txBox="1"/>
          <p:nvPr/>
        </p:nvSpPr>
        <p:spPr>
          <a:xfrm>
            <a:off x="504190" y="1013460"/>
            <a:ext cx="76574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想象一下 &lt;bootstrap-date-input&gt; 的模板是这样的：</a:t>
            </a:r>
            <a:endParaRPr lang="zh-CN" altLang="en-US" sz="9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243330"/>
            <a:ext cx="4985385" cy="7054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6265" y="1861820"/>
            <a:ext cx="579374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为了给我们的日期选择器插件定制一个主题，我们可能需要像这样添加一个特别的类名：</a:t>
            </a:r>
            <a:endParaRPr lang="zh-CN" altLang="en-US" sz="9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" y="2091690"/>
            <a:ext cx="5075555" cy="10725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8495" y="3164205"/>
            <a:ext cx="48310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在这种情况下，我们定义了两个不同的 class 的值：</a:t>
            </a:r>
            <a:endParaRPr lang="zh-CN" altLang="en-US" sz="900"/>
          </a:p>
          <a:p>
            <a:endParaRPr lang="zh-CN" altLang="en-US" sz="9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/>
              <a:t>form-control，这是在组件的模板内设置好的</a:t>
            </a:r>
            <a:endParaRPr lang="zh-CN" altLang="en-US" sz="9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/>
              <a:t>date-picker-theme-dark，这是从组件的父级传入的</a:t>
            </a:r>
            <a:endParaRPr lang="zh-CN" altLang="en-US" sz="900"/>
          </a:p>
        </p:txBody>
      </p:sp>
      <p:sp>
        <p:nvSpPr>
          <p:cNvPr id="11" name="文本框 10"/>
          <p:cNvSpPr txBox="1"/>
          <p:nvPr/>
        </p:nvSpPr>
        <p:spPr>
          <a:xfrm>
            <a:off x="700405" y="3865245"/>
            <a:ext cx="7939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对于绝大多数特性来说，从外部提供给组件的值会替换掉组件内部设置好的值。所以如果传入 type="text" 就会替换掉 type="date" 并把它破坏！庆幸的是，class 和 style 特性会稍微智能一些，即两边的值会被合并起来，从而得到最终的值：form-control date-picker-theme-dark。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190" y="720090"/>
            <a:ext cx="77209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 b="1"/>
              <a:t>禁用特性继承</a:t>
            </a:r>
            <a:endParaRPr lang="zh-CN" altLang="en-US" sz="900" b="1"/>
          </a:p>
        </p:txBody>
      </p:sp>
      <p:sp>
        <p:nvSpPr>
          <p:cNvPr id="10" name="文本框 9"/>
          <p:cNvSpPr txBox="1"/>
          <p:nvPr/>
        </p:nvSpPr>
        <p:spPr>
          <a:xfrm>
            <a:off x="504190" y="1013460"/>
            <a:ext cx="76574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如果你不希望组件的根元素继承特性，你可以在组件的选项中设置 inheritAttrs: false。例如：</a:t>
            </a:r>
            <a:endParaRPr lang="zh-CN" altLang="en-US" sz="900"/>
          </a:p>
        </p:txBody>
      </p:sp>
      <p:sp>
        <p:nvSpPr>
          <p:cNvPr id="7" name="文本框 6"/>
          <p:cNvSpPr txBox="1"/>
          <p:nvPr/>
        </p:nvSpPr>
        <p:spPr>
          <a:xfrm>
            <a:off x="596265" y="1861820"/>
            <a:ext cx="579374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为了给我们的日期选择器插件定制一个主题，我们可能需要像这样添加一个特别的类名：</a:t>
            </a:r>
            <a:endParaRPr lang="zh-CN" altLang="en-US" sz="9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265" y="1329690"/>
            <a:ext cx="4631690" cy="895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6265" y="2279650"/>
            <a:ext cx="4524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这尤其适合配合实例的 $attrs 属性使用，该属性包含了传递给一个组件的特性名和特性值，例如：</a:t>
            </a:r>
            <a:endParaRPr lang="zh-CN" altLang="en-US" sz="9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2647950"/>
            <a:ext cx="4658995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190" y="720090"/>
            <a:ext cx="77209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 b="1"/>
              <a:t>禁用特性继承</a:t>
            </a:r>
            <a:endParaRPr lang="zh-CN" altLang="en-US" sz="900" b="1"/>
          </a:p>
        </p:txBody>
      </p:sp>
      <p:sp>
        <p:nvSpPr>
          <p:cNvPr id="10" name="文本框 9"/>
          <p:cNvSpPr txBox="1"/>
          <p:nvPr/>
        </p:nvSpPr>
        <p:spPr>
          <a:xfrm>
            <a:off x="504190" y="1013460"/>
            <a:ext cx="76574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有了 inheritAttrs: false 和 $attrs，你就可以手动决定这些特性会被赋予哪个元素。在撰写基础组件的时候是常会用到的：</a:t>
            </a:r>
            <a:endParaRPr lang="zh-CN" altLang="en-US" sz="9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1229995"/>
            <a:ext cx="5197475" cy="2682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190" y="720090"/>
            <a:ext cx="77209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 b="1"/>
              <a:t>禁用特性继承</a:t>
            </a:r>
            <a:endParaRPr lang="zh-CN" altLang="en-US" sz="900" b="1"/>
          </a:p>
        </p:txBody>
      </p:sp>
      <p:sp>
        <p:nvSpPr>
          <p:cNvPr id="10" name="文本框 9"/>
          <p:cNvSpPr txBox="1"/>
          <p:nvPr/>
        </p:nvSpPr>
        <p:spPr>
          <a:xfrm>
            <a:off x="504190" y="1013460"/>
            <a:ext cx="76574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这个模式允许你在使用基础组件的时候更像是使用原始的 HTML 元素，而不会担心哪个元素是真正的根元素：</a:t>
            </a:r>
            <a:endParaRPr lang="zh-CN" altLang="en-US" sz="9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397000"/>
            <a:ext cx="5838825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28560" y="207468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自定义事件</a:t>
            </a:r>
            <a:endParaRPr lang="en-US" sz="2000" b="0" strike="noStrike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1800" y="111760"/>
            <a:ext cx="1967230" cy="3917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自定义事件</a:t>
            </a:r>
            <a:endParaRPr lang="en-US" sz="2000" b="0" strike="noStrike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190" y="720090"/>
            <a:ext cx="77209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 b="1"/>
              <a:t>事件名</a:t>
            </a:r>
            <a:endParaRPr lang="zh-CN" altLang="en-US" sz="900" b="1"/>
          </a:p>
        </p:txBody>
      </p:sp>
      <p:sp>
        <p:nvSpPr>
          <p:cNvPr id="10" name="文本框 9"/>
          <p:cNvSpPr txBox="1"/>
          <p:nvPr/>
        </p:nvSpPr>
        <p:spPr>
          <a:xfrm>
            <a:off x="504190" y="1013460"/>
            <a:ext cx="7657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不同于组件和 prop，事件名不存在任何自动化的大小写转换。而是触发的事件名需要完全匹配监听这个事件所用的名称。举个例子，如果触发一个 camelCase 名字的事件：</a:t>
            </a:r>
            <a:endParaRPr lang="zh-CN" altLang="en-US" sz="9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458595"/>
            <a:ext cx="5838825" cy="581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4190" y="2110740"/>
            <a:ext cx="748093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则监听这个名字的 kebab-case 版本是不会有任何效果的：</a:t>
            </a:r>
            <a:endParaRPr lang="zh-CN" altLang="en-US" sz="9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" y="2289810"/>
            <a:ext cx="5886450" cy="790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4190" y="3080385"/>
            <a:ext cx="7657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理由使用 camelCase 或 PascalCase 了。并且 v-on 事件监听器在 DOM 模板中会被自动转换为全小写 (因为 HTML 是大小写不敏感的)，所以 v-on:myEvent 将会变成 v-on:myevent——导致 myEvent 不可能被监听到。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因此，我们推荐你始终使用 kebab-case 的事件名。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1800" y="111760"/>
            <a:ext cx="3215005" cy="3917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自定义事件</a:t>
            </a:r>
            <a:endParaRPr lang="en-US" sz="2000" b="0" strike="noStrike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2000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190" y="720090"/>
            <a:ext cx="77209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900" b="1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自定义组件的 v-model</a:t>
            </a:r>
            <a:endParaRPr lang="zh-CN" altLang="en-US" sz="900" b="1"/>
          </a:p>
        </p:txBody>
      </p:sp>
      <p:sp>
        <p:nvSpPr>
          <p:cNvPr id="10" name="文本框 9"/>
          <p:cNvSpPr txBox="1"/>
          <p:nvPr/>
        </p:nvSpPr>
        <p:spPr>
          <a:xfrm>
            <a:off x="504190" y="1013460"/>
            <a:ext cx="7657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一个组件上的 v-model 默认会利用名为 value 的 prop 和名为 input 的事件，但是像单选框、复选框等类型的输入控件可能会将 value 特性用于不同的目的。model 选项可以用来避免这样的冲突：</a:t>
            </a:r>
            <a:endParaRPr lang="zh-CN" altLang="en-US" sz="9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381760"/>
            <a:ext cx="4954905" cy="2929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1800" y="111760"/>
            <a:ext cx="3215005" cy="3917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自定义事件</a:t>
            </a:r>
            <a:endParaRPr lang="en-US" sz="2000" b="0" strike="noStrike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2000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4190" y="566420"/>
            <a:ext cx="76574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现在在这个组件上使用 v-model 的时候：</a:t>
            </a:r>
            <a:endParaRPr lang="zh-CN" altLang="en-US" sz="9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796290"/>
            <a:ext cx="5905500" cy="742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5785" y="1609090"/>
            <a:ext cx="8026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这里的 lovingVue 的值将会传入这个名为 checked 的 prop。同时当 &lt;base-checkbox&gt; 触发一个 change 事件并附带一个新的值的时候，这个 lovingVue 的属性将会被更新。</a:t>
            </a:r>
            <a:endParaRPr lang="zh-CN" altLang="en-US" sz="9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2103755"/>
            <a:ext cx="6048375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1800" y="111760"/>
            <a:ext cx="3215005" cy="3917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自定义事件</a:t>
            </a:r>
            <a:endParaRPr lang="en-US" sz="2000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4190" y="566420"/>
            <a:ext cx="76574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 b="1"/>
              <a:t>将原生事件绑定到组件</a:t>
            </a:r>
            <a:endParaRPr lang="zh-CN" altLang="en-US" sz="900" b="1"/>
          </a:p>
        </p:txBody>
      </p:sp>
      <p:sp>
        <p:nvSpPr>
          <p:cNvPr id="4" name="文本框 3"/>
          <p:cNvSpPr txBox="1"/>
          <p:nvPr/>
        </p:nvSpPr>
        <p:spPr>
          <a:xfrm>
            <a:off x="504190" y="872490"/>
            <a:ext cx="80264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你可能有很多次想要在一个组件的根元素上直接监听一个原生事件。这时，你可以使用 v-on 的 .native 修饰符：</a:t>
            </a:r>
            <a:endParaRPr lang="zh-CN" altLang="en-US" sz="9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109345"/>
            <a:ext cx="5848350" cy="75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组件注册 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504000" y="1800000"/>
            <a:ext cx="1655280" cy="162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504000" y="831960"/>
            <a:ext cx="8063640" cy="319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00" b="1" strike="noStrike" spc="-1">
                <a:latin typeface="Arial" panose="020B0604020202020204"/>
              </a:rPr>
              <a:t>组件名</a:t>
            </a:r>
            <a:r>
              <a:rPr lang="en-US" sz="900" b="1" strike="noStrike" spc="-1">
                <a:latin typeface="Arial" panose="020B0604020202020204"/>
              </a:rPr>
              <a:t>:</a:t>
            </a: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latin typeface="Arial" panose="020B0604020202020204"/>
              </a:rPr>
              <a:t>在注册一个组件的时候，我们始终需要给它一个名字。比如在全局注册的时候我们已经看到了：</a:t>
            </a: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</p:txBody>
      </p:sp>
      <p:pic>
        <p:nvPicPr>
          <p:cNvPr id="171" name="图片 170"/>
          <p:cNvPicPr/>
          <p:nvPr/>
        </p:nvPicPr>
        <p:blipFill>
          <a:blip r:embed="rId1"/>
          <a:stretch>
            <a:fillRect/>
          </a:stretch>
        </p:blipFill>
        <p:spPr>
          <a:xfrm>
            <a:off x="549360" y="1368000"/>
            <a:ext cx="4778640" cy="636840"/>
          </a:xfrm>
          <a:prstGeom prst="rect">
            <a:avLst/>
          </a:prstGeom>
          <a:ln>
            <a:noFill/>
          </a:ln>
        </p:spPr>
      </p:pic>
      <p:sp>
        <p:nvSpPr>
          <p:cNvPr id="172" name="TextShape 5"/>
          <p:cNvSpPr txBox="1"/>
          <p:nvPr/>
        </p:nvSpPr>
        <p:spPr>
          <a:xfrm>
            <a:off x="490680" y="2062800"/>
            <a:ext cx="4981320" cy="2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900" b="0" strike="noStrike" spc="-1">
                <a:latin typeface="Arial" panose="020B0604020202020204"/>
              </a:rPr>
              <a:t>该组件名就是 </a:t>
            </a:r>
            <a:r>
              <a:rPr lang="en-US" sz="900" b="0" strike="noStrike" spc="-1">
                <a:latin typeface="Arial" panose="020B0604020202020204"/>
              </a:rPr>
              <a:t>Vue.component </a:t>
            </a:r>
            <a:r>
              <a:rPr lang="en-US" sz="900" b="0" strike="noStrike" spc="-1">
                <a:latin typeface="Arial" panose="020B0604020202020204"/>
              </a:rPr>
              <a:t>的第一个参数。</a:t>
            </a:r>
            <a:endParaRPr lang="en-US" sz="900" b="0" strike="noStrike" spc="-1">
              <a:latin typeface="Arial" panose="020B0604020202020204"/>
            </a:endParaRPr>
          </a:p>
        </p:txBody>
      </p:sp>
      <p:sp>
        <p:nvSpPr>
          <p:cNvPr id="173" name="TextShape 6"/>
          <p:cNvSpPr txBox="1"/>
          <p:nvPr/>
        </p:nvSpPr>
        <p:spPr>
          <a:xfrm>
            <a:off x="504000" y="2520000"/>
            <a:ext cx="4981320" cy="844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900" b="1" strike="noStrike" spc="-1">
                <a:latin typeface="Arial" panose="020B0604020202020204"/>
              </a:rPr>
              <a:t>组件名大小写</a:t>
            </a:r>
            <a:r>
              <a:rPr lang="en-US" sz="900" b="1" strike="noStrike" spc="-1">
                <a:latin typeface="Arial" panose="020B0604020202020204"/>
              </a:rPr>
              <a:t>:</a:t>
            </a:r>
            <a:endParaRPr lang="en-US" sz="900" b="0" strike="noStrike" spc="-1">
              <a:latin typeface="Arial" panose="020B0604020202020204"/>
            </a:endParaRPr>
          </a:p>
          <a:p>
            <a:endParaRPr lang="en-US" sz="900" b="0" strike="noStrike" spc="-1">
              <a:latin typeface="Arial" panose="020B0604020202020204"/>
            </a:endParaRPr>
          </a:p>
          <a:p>
            <a:r>
              <a:rPr lang="en-US" sz="900" b="0" strike="noStrike" spc="-1">
                <a:latin typeface="Arial" panose="020B0604020202020204"/>
              </a:rPr>
              <a:t>定义组件名的方式有两种：</a:t>
            </a:r>
            <a:endParaRPr lang="en-US" sz="900" b="0" strike="noStrike" spc="-1">
              <a:latin typeface="Arial" panose="020B0604020202020204"/>
            </a:endParaRPr>
          </a:p>
          <a:p>
            <a:endParaRPr lang="en-US" sz="900" b="0" strike="noStrike" spc="-1">
              <a:latin typeface="Arial" panose="020B0604020202020204"/>
            </a:endParaRPr>
          </a:p>
          <a:p>
            <a:r>
              <a:rPr lang="en-US" sz="900" b="0" strike="noStrike" spc="-1">
                <a:latin typeface="Arial" panose="020B0604020202020204"/>
              </a:rPr>
              <a:t>使用 </a:t>
            </a:r>
            <a:r>
              <a:rPr lang="en-US" sz="900" b="0" strike="noStrike" spc="-1">
                <a:latin typeface="Arial" panose="020B0604020202020204"/>
              </a:rPr>
              <a:t>kebab-case</a:t>
            </a:r>
            <a:endParaRPr lang="en-US" sz="900" b="0" strike="noStrike" spc="-1">
              <a:latin typeface="Arial" panose="020B0604020202020204"/>
            </a:endParaRPr>
          </a:p>
        </p:txBody>
      </p:sp>
      <p:pic>
        <p:nvPicPr>
          <p:cNvPr id="174" name="图片 173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3364560"/>
            <a:ext cx="4752000" cy="57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1800" y="111760"/>
            <a:ext cx="3215005" cy="3917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自定义事件</a:t>
            </a:r>
            <a:endParaRPr lang="en-US" sz="2000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4190" y="566420"/>
            <a:ext cx="76574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 b="1"/>
              <a:t>将原生事件绑定到组件</a:t>
            </a:r>
            <a:endParaRPr lang="zh-CN" altLang="en-US" sz="900" b="1"/>
          </a:p>
        </p:txBody>
      </p:sp>
      <p:sp>
        <p:nvSpPr>
          <p:cNvPr id="4" name="文本框 3"/>
          <p:cNvSpPr txBox="1"/>
          <p:nvPr/>
        </p:nvSpPr>
        <p:spPr>
          <a:xfrm>
            <a:off x="504190" y="872490"/>
            <a:ext cx="80264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你可能有很多次想要在一个组件的根元素上直接监听一个原生事件。这时，你可以使用 v-on 的 .native 修饰符：</a:t>
            </a:r>
            <a:endParaRPr lang="zh-CN" altLang="en-US" sz="9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109345"/>
            <a:ext cx="5848350" cy="75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1800" y="111760"/>
            <a:ext cx="3215005" cy="3917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自定义事件</a:t>
            </a:r>
            <a:endParaRPr lang="en-US" sz="2000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4190" y="566420"/>
            <a:ext cx="76574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 b="1"/>
              <a:t>.sync 修饰符</a:t>
            </a:r>
            <a:endParaRPr lang="zh-CN" altLang="en-US" sz="900" b="1"/>
          </a:p>
        </p:txBody>
      </p:sp>
      <p:sp>
        <p:nvSpPr>
          <p:cNvPr id="4" name="文本框 3"/>
          <p:cNvSpPr txBox="1"/>
          <p:nvPr/>
        </p:nvSpPr>
        <p:spPr>
          <a:xfrm>
            <a:off x="504190" y="872490"/>
            <a:ext cx="802640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在有些情况下，我们可能需要对一个 prop 进行“双向绑定”。不幸的是，真正的双向绑定会带来维护上的问题，因为子组件可以修改父组件，且在父组件和子组件都没有明显的改动来源。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这也是为什么我们推荐以 update:myPropName 的模式触发事件取而代之。举个例子，在一个包含 title prop 的假设的组件中，我们可以用以下方法表达对其赋新值的意图：</a:t>
            </a:r>
            <a:endParaRPr lang="zh-CN" altLang="en-US" sz="9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656080"/>
            <a:ext cx="4514850" cy="560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690" y="2216785"/>
            <a:ext cx="793623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然后父组件可以监听那个事件并根据需要更新一个本地的数据属性。例如：</a:t>
            </a:r>
            <a:endParaRPr lang="zh-CN" altLang="en-US" sz="9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" y="2402205"/>
            <a:ext cx="4395470" cy="952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3090" y="3390900"/>
            <a:ext cx="784923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为了方便起见，我们为这种模式提供一个缩写，即 .sync 修饰符：</a:t>
            </a:r>
            <a:endParaRPr lang="zh-CN" altLang="en-US" sz="9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" y="3620770"/>
            <a:ext cx="4369435" cy="5276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660" y="3470910"/>
            <a:ext cx="3142615" cy="677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54160" y="165240"/>
            <a:ext cx="8634960" cy="877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r>
              <a:rPr lang="en-US" sz="2800" b="1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sz="2800" b="1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您需要掌握的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135240" y="1200600"/>
            <a:ext cx="3815640" cy="325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>
              <a:lnSpc>
                <a:spcPct val="200000"/>
              </a:lnSpc>
              <a:spcBef>
                <a:spcPts val="750"/>
              </a:spcBef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组件注册                  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200000"/>
              </a:lnSpc>
              <a:spcBef>
                <a:spcPts val="750"/>
              </a:spcBef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		         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200000"/>
              </a:lnSpc>
              <a:spcBef>
                <a:spcPts val="750"/>
              </a:spcBef>
            </a:pPr>
            <a:r>
              <a:rPr lang="en-US" sz="20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自定义事件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组件注册 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504000" y="831960"/>
            <a:ext cx="8063640" cy="319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00" b="1" strike="noStrike" spc="-1">
                <a:latin typeface="Arial" panose="020B0604020202020204"/>
              </a:rPr>
              <a:t>组件名</a:t>
            </a:r>
            <a:r>
              <a:rPr lang="en-US" sz="900" b="1" strike="noStrike" spc="-1">
                <a:latin typeface="Arial" panose="020B0604020202020204"/>
              </a:rPr>
              <a:t>:</a:t>
            </a: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latin typeface="Arial" panose="020B0604020202020204"/>
              </a:rPr>
              <a:t>使用 </a:t>
            </a:r>
            <a:r>
              <a:rPr lang="en-US" sz="900" b="0" strike="noStrike" spc="-1">
                <a:latin typeface="Arial" panose="020B0604020202020204"/>
              </a:rPr>
              <a:t>PascalCase:</a:t>
            </a: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</p:txBody>
      </p:sp>
      <p:pic>
        <p:nvPicPr>
          <p:cNvPr id="178" name="图片 177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1440000"/>
            <a:ext cx="4248000" cy="48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组件注册 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504000" y="831960"/>
            <a:ext cx="8063640" cy="319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00" b="1" strike="noStrike" spc="-1">
                <a:latin typeface="Arial" panose="020B0604020202020204"/>
              </a:rPr>
              <a:t>全局注册</a:t>
            </a:r>
            <a:r>
              <a:rPr lang="en-US" sz="900" b="1" strike="noStrike" spc="-1">
                <a:latin typeface="Arial" panose="020B0604020202020204"/>
              </a:rPr>
              <a:t>:</a:t>
            </a: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latin typeface="Arial" panose="020B0604020202020204"/>
              </a:rPr>
              <a:t>到目前为止，我们只用过 </a:t>
            </a:r>
            <a:r>
              <a:rPr lang="en-US" sz="900" b="0" strike="noStrike" spc="-1">
                <a:latin typeface="Arial" panose="020B0604020202020204"/>
              </a:rPr>
              <a:t>Vue.component </a:t>
            </a:r>
            <a:r>
              <a:rPr lang="en-US" sz="900" b="0" strike="noStrike" spc="-1">
                <a:latin typeface="Arial" panose="020B0604020202020204"/>
              </a:rPr>
              <a:t>来创建组件：</a:t>
            </a: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</p:txBody>
      </p:sp>
      <p:pic>
        <p:nvPicPr>
          <p:cNvPr id="182" name="图片 181"/>
          <p:cNvPicPr/>
          <p:nvPr/>
        </p:nvPicPr>
        <p:blipFill>
          <a:blip r:embed="rId1"/>
          <a:stretch>
            <a:fillRect/>
          </a:stretch>
        </p:blipFill>
        <p:spPr>
          <a:xfrm>
            <a:off x="490680" y="1296000"/>
            <a:ext cx="4045320" cy="794520"/>
          </a:xfrm>
          <a:prstGeom prst="rect">
            <a:avLst/>
          </a:prstGeom>
          <a:ln>
            <a:noFill/>
          </a:ln>
        </p:spPr>
      </p:pic>
      <p:sp>
        <p:nvSpPr>
          <p:cNvPr id="183" name="TextShape 4"/>
          <p:cNvSpPr txBox="1"/>
          <p:nvPr/>
        </p:nvSpPr>
        <p:spPr>
          <a:xfrm>
            <a:off x="542160" y="2127960"/>
            <a:ext cx="8064000" cy="24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900" b="0" strike="noStrike" spc="-1">
                <a:latin typeface="Arial" panose="020B0604020202020204"/>
              </a:rPr>
              <a:t>这些组件是全局注册的。也就是说它们在注册之后可以用在任何新创建的 </a:t>
            </a:r>
            <a:r>
              <a:rPr lang="en-US" sz="900" b="0" strike="noStrike" spc="-1">
                <a:latin typeface="Arial" panose="020B0604020202020204"/>
              </a:rPr>
              <a:t>Vue </a:t>
            </a:r>
            <a:r>
              <a:rPr lang="en-US" sz="900" b="0" strike="noStrike" spc="-1">
                <a:latin typeface="Arial" panose="020B0604020202020204"/>
              </a:rPr>
              <a:t>根实例 </a:t>
            </a:r>
            <a:r>
              <a:rPr lang="en-US" sz="900" b="0" strike="noStrike" spc="-1">
                <a:latin typeface="Arial" panose="020B0604020202020204"/>
              </a:rPr>
              <a:t>(new Vue) </a:t>
            </a:r>
            <a:r>
              <a:rPr lang="en-US" sz="900" b="0" strike="noStrike" spc="-1">
                <a:latin typeface="Arial" panose="020B0604020202020204"/>
              </a:rPr>
              <a:t>的模板中。比如：</a:t>
            </a:r>
            <a:endParaRPr lang="en-US" sz="900" b="0" strike="noStrike" spc="-1">
              <a:latin typeface="Arial" panose="020B0604020202020204"/>
            </a:endParaRPr>
          </a:p>
        </p:txBody>
      </p:sp>
      <p:pic>
        <p:nvPicPr>
          <p:cNvPr id="184" name="图片 183"/>
          <p:cNvPicPr/>
          <p:nvPr/>
        </p:nvPicPr>
        <p:blipFill>
          <a:blip r:embed="rId2"/>
          <a:stretch>
            <a:fillRect/>
          </a:stretch>
        </p:blipFill>
        <p:spPr>
          <a:xfrm>
            <a:off x="542160" y="2376000"/>
            <a:ext cx="4065840" cy="199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图片 184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1594080"/>
            <a:ext cx="5040000" cy="997920"/>
          </a:xfrm>
          <a:prstGeom prst="rect">
            <a:avLst/>
          </a:prstGeom>
          <a:ln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组件注册 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504000" y="831960"/>
            <a:ext cx="8063640" cy="319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00" b="1" strike="noStrike" spc="-1">
                <a:latin typeface="Arial" panose="020B0604020202020204"/>
              </a:rPr>
              <a:t>局部注册</a:t>
            </a:r>
            <a:r>
              <a:rPr lang="en-US" sz="900" b="1" strike="noStrike" spc="-1">
                <a:latin typeface="Arial" panose="020B0604020202020204"/>
              </a:rPr>
              <a:t>:</a:t>
            </a: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latin typeface="Arial" panose="020B0604020202020204"/>
              </a:rPr>
              <a:t>全局注册往往是不够理想的。比如，如果你使用一个像 </a:t>
            </a:r>
            <a:r>
              <a:rPr lang="en-US" sz="900" b="0" strike="noStrike" spc="-1">
                <a:latin typeface="Arial" panose="020B0604020202020204"/>
              </a:rPr>
              <a:t>webpack </a:t>
            </a:r>
            <a:r>
              <a:rPr lang="en-US" sz="900" b="0" strike="noStrike" spc="-1">
                <a:latin typeface="Arial" panose="020B0604020202020204"/>
              </a:rPr>
              <a:t>这样的构建系统，全局注册所有的组件意味着即便你已经不再使用一个组件了，它仍然会被包含在你最终的构建结果中。这造成了用户下载的 </a:t>
            </a:r>
            <a:r>
              <a:rPr lang="en-US" sz="900" b="0" strike="noStrike" spc="-1">
                <a:latin typeface="Arial" panose="020B0604020202020204"/>
              </a:rPr>
              <a:t>JavaScript </a:t>
            </a:r>
            <a:r>
              <a:rPr lang="en-US" sz="900" b="0" strike="noStrike" spc="-1">
                <a:latin typeface="Arial" panose="020B0604020202020204"/>
              </a:rPr>
              <a:t>的无谓的增加。</a:t>
            </a: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latin typeface="Arial" panose="020B0604020202020204"/>
              </a:rPr>
              <a:t>在这些情况下，你可以通过一个普通的 </a:t>
            </a:r>
            <a:r>
              <a:rPr lang="en-US" sz="900" b="0" strike="noStrike" spc="-1">
                <a:latin typeface="Arial" panose="020B0604020202020204"/>
              </a:rPr>
              <a:t>JavaScript </a:t>
            </a:r>
            <a:r>
              <a:rPr lang="en-US" sz="900" b="0" strike="noStrike" spc="-1">
                <a:latin typeface="Arial" panose="020B0604020202020204"/>
              </a:rPr>
              <a:t>对象来定义组件：</a:t>
            </a: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504000" y="2566440"/>
            <a:ext cx="8136000" cy="2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900" b="0" strike="noStrike" spc="-1">
                <a:latin typeface="Arial" panose="020B0604020202020204"/>
              </a:rPr>
              <a:t>然后在 </a:t>
            </a:r>
            <a:r>
              <a:rPr lang="en-US" sz="900" b="0" strike="noStrike" spc="-1">
                <a:latin typeface="Arial" panose="020B0604020202020204"/>
              </a:rPr>
              <a:t>components </a:t>
            </a:r>
            <a:r>
              <a:rPr lang="en-US" sz="900" b="0" strike="noStrike" spc="-1">
                <a:latin typeface="Arial" panose="020B0604020202020204"/>
              </a:rPr>
              <a:t>选项中定义你想要使用的组件：</a:t>
            </a:r>
            <a:endParaRPr lang="en-US" sz="900" b="0" strike="noStrike" spc="-1">
              <a:latin typeface="Arial" panose="020B0604020202020204"/>
            </a:endParaRPr>
          </a:p>
        </p:txBody>
      </p:sp>
      <p:pic>
        <p:nvPicPr>
          <p:cNvPr id="190" name="图片 189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2865240"/>
            <a:ext cx="5040000" cy="1445040"/>
          </a:xfrm>
          <a:prstGeom prst="rect">
            <a:avLst/>
          </a:prstGeom>
          <a:ln>
            <a:noFill/>
          </a:ln>
        </p:spPr>
      </p:pic>
      <p:sp>
        <p:nvSpPr>
          <p:cNvPr id="191" name="CustomShape 5"/>
          <p:cNvSpPr/>
          <p:nvPr/>
        </p:nvSpPr>
        <p:spPr>
          <a:xfrm>
            <a:off x="5760000" y="2376000"/>
            <a:ext cx="2304000" cy="1152000"/>
          </a:xfrm>
          <a:prstGeom prst="wedgeRoundRectCallout">
            <a:avLst>
              <a:gd name="adj1" fmla="val -73851"/>
              <a:gd name="adj2" fmla="val 57152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2" name="TextShape 6"/>
          <p:cNvSpPr txBox="1"/>
          <p:nvPr/>
        </p:nvSpPr>
        <p:spPr>
          <a:xfrm>
            <a:off x="5976000" y="2566440"/>
            <a:ext cx="2016000" cy="78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900" b="0" strike="noStrike" spc="-1">
                <a:latin typeface="Arial" panose="020B0604020202020204"/>
              </a:rPr>
              <a:t>对于 </a:t>
            </a:r>
            <a:r>
              <a:rPr lang="en-US" sz="900" b="0" strike="noStrike" spc="-1">
                <a:latin typeface="Arial" panose="020B0604020202020204"/>
              </a:rPr>
              <a:t>components </a:t>
            </a:r>
            <a:r>
              <a:rPr lang="en-US" sz="900" b="0" strike="noStrike" spc="-1">
                <a:latin typeface="Arial" panose="020B0604020202020204"/>
              </a:rPr>
              <a:t>对象中的每个属性来说，其属性名就是自定义元素的名字，其属性值就是这个组件的选项对象。</a:t>
            </a:r>
            <a:endParaRPr lang="en-US" sz="9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组件注册 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504000" y="831960"/>
            <a:ext cx="8063640" cy="319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00" b="1" strike="noStrike" spc="-1">
                <a:latin typeface="Arial" panose="020B0604020202020204"/>
              </a:rPr>
              <a:t>注意局部注册的组件在其子组件中不可用。例如，如果你希望 </a:t>
            </a:r>
            <a:r>
              <a:rPr lang="en-US" sz="900" b="1" strike="noStrike" spc="-1">
                <a:latin typeface="Arial" panose="020B0604020202020204"/>
              </a:rPr>
              <a:t>ComponentA </a:t>
            </a:r>
            <a:r>
              <a:rPr lang="en-US" sz="900" b="1" strike="noStrike" spc="-1">
                <a:latin typeface="Arial" panose="020B0604020202020204"/>
              </a:rPr>
              <a:t>在 </a:t>
            </a:r>
            <a:r>
              <a:rPr lang="en-US" sz="900" b="1" strike="noStrike" spc="-1">
                <a:latin typeface="Arial" panose="020B0604020202020204"/>
              </a:rPr>
              <a:t>ComponentB </a:t>
            </a:r>
            <a:r>
              <a:rPr lang="en-US" sz="900" b="1" strike="noStrike" spc="-1">
                <a:latin typeface="Arial" panose="020B0604020202020204"/>
              </a:rPr>
              <a:t>中可用，则你需要这样写：</a:t>
            </a: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</p:txBody>
      </p:sp>
      <p:pic>
        <p:nvPicPr>
          <p:cNvPr id="196" name="图片 195"/>
          <p:cNvPicPr/>
          <p:nvPr/>
        </p:nvPicPr>
        <p:blipFill>
          <a:blip r:embed="rId1"/>
          <a:stretch>
            <a:fillRect/>
          </a:stretch>
        </p:blipFill>
        <p:spPr>
          <a:xfrm>
            <a:off x="563040" y="1080000"/>
            <a:ext cx="4692960" cy="1525680"/>
          </a:xfrm>
          <a:prstGeom prst="rect">
            <a:avLst/>
          </a:prstGeom>
          <a:ln>
            <a:noFill/>
          </a:ln>
        </p:spPr>
      </p:pic>
      <p:pic>
        <p:nvPicPr>
          <p:cNvPr id="197" name="图片 196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2808000"/>
            <a:ext cx="4673880" cy="1595160"/>
          </a:xfrm>
          <a:prstGeom prst="rect">
            <a:avLst/>
          </a:prstGeom>
          <a:ln>
            <a:noFill/>
          </a:ln>
        </p:spPr>
      </p:pic>
      <p:sp>
        <p:nvSpPr>
          <p:cNvPr id="198" name="TextShape 4"/>
          <p:cNvSpPr txBox="1"/>
          <p:nvPr/>
        </p:nvSpPr>
        <p:spPr>
          <a:xfrm>
            <a:off x="576000" y="2664000"/>
            <a:ext cx="8457120" cy="39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900" b="0" strike="noStrike" spc="-1">
                <a:latin typeface="Arial" panose="020B0604020202020204"/>
              </a:rPr>
              <a:t>或者如果你通过 </a:t>
            </a:r>
            <a:r>
              <a:rPr lang="en-US" sz="900" b="0" strike="noStrike" spc="-1">
                <a:latin typeface="Arial" panose="020B0604020202020204"/>
              </a:rPr>
              <a:t>Babel </a:t>
            </a:r>
            <a:r>
              <a:rPr lang="en-US" sz="900" b="0" strike="noStrike" spc="-1">
                <a:latin typeface="Arial" panose="020B0604020202020204"/>
              </a:rPr>
              <a:t>和 </a:t>
            </a:r>
            <a:r>
              <a:rPr lang="en-US" sz="900" b="0" strike="noStrike" spc="-1">
                <a:latin typeface="Arial" panose="020B0604020202020204"/>
              </a:rPr>
              <a:t>webpack </a:t>
            </a:r>
            <a:r>
              <a:rPr lang="en-US" sz="900" b="0" strike="noStrike" spc="-1">
                <a:latin typeface="Arial" panose="020B0604020202020204"/>
              </a:rPr>
              <a:t>使用 </a:t>
            </a:r>
            <a:r>
              <a:rPr lang="en-US" sz="900" b="0" strike="noStrike" spc="-1">
                <a:latin typeface="Arial" panose="020B0604020202020204"/>
              </a:rPr>
              <a:t>ES2015 </a:t>
            </a:r>
            <a:r>
              <a:rPr lang="en-US" sz="900" b="0" strike="noStrike" spc="-1">
                <a:latin typeface="Arial" panose="020B0604020202020204"/>
              </a:rPr>
              <a:t>模块，那么代码看起来更像：</a:t>
            </a:r>
            <a:endParaRPr lang="en-US" sz="900" b="0" strike="noStrike" spc="-1">
              <a:latin typeface="Arial" panose="020B0604020202020204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616000" y="3024000"/>
            <a:ext cx="2304000" cy="1152000"/>
          </a:xfrm>
          <a:prstGeom prst="wedgeRoundRectCallout">
            <a:avLst>
              <a:gd name="adj1" fmla="val -73851"/>
              <a:gd name="adj2" fmla="val 57152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0" name="TextShape 6"/>
          <p:cNvSpPr txBox="1"/>
          <p:nvPr/>
        </p:nvSpPr>
        <p:spPr>
          <a:xfrm>
            <a:off x="5659200" y="3265920"/>
            <a:ext cx="2188800" cy="69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900" b="0" strike="noStrike" spc="-1">
                <a:latin typeface="Arial" panose="020B0604020202020204"/>
              </a:rPr>
              <a:t>注意在 </a:t>
            </a:r>
            <a:r>
              <a:rPr lang="en-US" sz="900" b="0" strike="noStrike" spc="-1">
                <a:latin typeface="Arial" panose="020B0604020202020204"/>
              </a:rPr>
              <a:t>ES2015+ </a:t>
            </a:r>
            <a:r>
              <a:rPr lang="en-US" sz="900" b="0" strike="noStrike" spc="-1">
                <a:latin typeface="Arial" panose="020B0604020202020204"/>
              </a:rPr>
              <a:t>中，在对象中放一个类似 </a:t>
            </a:r>
            <a:r>
              <a:rPr lang="en-US" sz="900" b="0" strike="noStrike" spc="-1">
                <a:latin typeface="Arial" panose="020B0604020202020204"/>
              </a:rPr>
              <a:t>ComponentA </a:t>
            </a:r>
            <a:r>
              <a:rPr lang="en-US" sz="900" b="0" strike="noStrike" spc="-1">
                <a:latin typeface="Arial" panose="020B0604020202020204"/>
              </a:rPr>
              <a:t>的变量名其实是 </a:t>
            </a:r>
            <a:r>
              <a:rPr lang="en-US" sz="900" b="0" strike="noStrike" spc="-1">
                <a:latin typeface="Arial" panose="020B0604020202020204"/>
              </a:rPr>
              <a:t>ComponentA: ComponentA </a:t>
            </a:r>
            <a:r>
              <a:rPr lang="en-US" sz="900" b="0" strike="noStrike" spc="-1">
                <a:latin typeface="Arial" panose="020B0604020202020204"/>
              </a:rPr>
              <a:t>的缩写，即这个变量名同时是：</a:t>
            </a:r>
            <a:endParaRPr lang="en-US" sz="9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2000" y="720000"/>
            <a:ext cx="82072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2000" y="111600"/>
            <a:ext cx="132300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组件注册 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000" y="831960"/>
            <a:ext cx="8063640" cy="319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00" b="1" strike="noStrike" spc="-1">
                <a:latin typeface="Arial" panose="020B0604020202020204"/>
              </a:rPr>
              <a:t>注意局部注册的组件在其子组件中不可用。例如，如果你希望 </a:t>
            </a:r>
            <a:r>
              <a:rPr lang="en-US" sz="900" b="1" strike="noStrike" spc="-1">
                <a:latin typeface="Arial" panose="020B0604020202020204"/>
              </a:rPr>
              <a:t>ComponentA </a:t>
            </a:r>
            <a:r>
              <a:rPr lang="en-US" sz="900" b="1" strike="noStrike" spc="-1">
                <a:latin typeface="Arial" panose="020B0604020202020204"/>
              </a:rPr>
              <a:t>在 </a:t>
            </a:r>
            <a:r>
              <a:rPr lang="en-US" sz="900" b="1" strike="noStrike" spc="-1">
                <a:latin typeface="Arial" panose="020B0604020202020204"/>
              </a:rPr>
              <a:t>ComponentB </a:t>
            </a:r>
            <a:r>
              <a:rPr lang="en-US" sz="900" b="1" strike="noStrike" spc="-1">
                <a:latin typeface="Arial" panose="020B0604020202020204"/>
              </a:rPr>
              <a:t>中可用，则你需要这样写：</a:t>
            </a: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 panose="020B0604020202020204"/>
            </a:endParaRPr>
          </a:p>
        </p:txBody>
      </p:sp>
      <p:pic>
        <p:nvPicPr>
          <p:cNvPr id="207" name="图片 206"/>
          <p:cNvPicPr/>
          <p:nvPr/>
        </p:nvPicPr>
        <p:blipFill>
          <a:blip r:embed="rId1"/>
          <a:stretch>
            <a:fillRect/>
          </a:stretch>
        </p:blipFill>
        <p:spPr>
          <a:xfrm>
            <a:off x="563040" y="1080000"/>
            <a:ext cx="4692960" cy="152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28560" y="207468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Prop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 PPT模版V1.2</Template>
  <TotalTime>0</TotalTime>
  <Words>4074</Words>
  <Application>WPS 演示</Application>
  <PresentationFormat/>
  <Paragraphs>366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Arial</vt:lpstr>
      <vt:lpstr>Symbol</vt:lpstr>
      <vt:lpstr>Times New Roman</vt:lpstr>
      <vt:lpstr>微软雅黑</vt:lpstr>
      <vt:lpstr>Arial Unicode MS</vt:lpstr>
      <vt:lpstr>DejaVu Sans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creator>yizhuoyan@neusoft.com</dc:creator>
  <cp:lastModifiedBy>丶怪叔叔</cp:lastModifiedBy>
  <cp:revision>25</cp:revision>
  <dcterms:created xsi:type="dcterms:W3CDTF">2019-02-02T09:26:00Z</dcterms:created>
  <dcterms:modified xsi:type="dcterms:W3CDTF">2019-05-09T15:00:46Z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2052-11.1.0.8597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全屏显示(16:9)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13</vt:i4>
  </property>
</Properties>
</file>