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6" r:id="rId4"/>
    <p:sldId id="257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04800"/>
            <a:ext cx="8153400" cy="76200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Modeling Framework: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71600"/>
            <a:ext cx="7816238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0197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04800"/>
            <a:ext cx="8153400" cy="76200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Modeling Challenges: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09600" y="1219200"/>
                <a:ext cx="8229600" cy="4495800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sz="2000" dirty="0" smtClean="0"/>
                  <a:t>1. Why </a:t>
                </a:r>
                <a:r>
                  <a:rPr lang="en-US" sz="2000" dirty="0"/>
                  <a:t>we model net demand and not demand and supply independently</a:t>
                </a:r>
                <a:endParaRPr lang="en-US" sz="2000" dirty="0"/>
              </a:p>
              <a:p>
                <a:pPr algn="l"/>
                <a:r>
                  <a:rPr lang="en-US" sz="2000" dirty="0" smtClean="0"/>
                  <a:t>	</a:t>
                </a:r>
                <a:r>
                  <a:rPr lang="en-US" sz="2000" dirty="0" smtClean="0">
                    <a:solidFill>
                      <a:srgbClr val="FF0000"/>
                    </a:solidFill>
                  </a:rPr>
                  <a:t>Smooth </a:t>
                </a:r>
                <a:r>
                  <a:rPr lang="en-US" sz="2000" dirty="0" smtClean="0">
                    <a:solidFill>
                      <a:srgbClr val="FF0000"/>
                    </a:solidFill>
                  </a:rPr>
                  <a:t>semimartingale</a:t>
                </a:r>
                <a:r>
                  <a:rPr lang="en-US" sz="2000" dirty="0" smtClean="0">
                    <a:solidFill>
                      <a:srgbClr val="FF0000"/>
                    </a:solidFill>
                  </a:rPr>
                  <a:t> assumption holds for net demand curve </a:t>
                </a:r>
              </a:p>
              <a:p>
                <a:pPr algn="l"/>
                <a:r>
                  <a:rPr lang="en-US" sz="2000" dirty="0" smtClean="0"/>
                  <a:t>2. Why </a:t>
                </a:r>
                <a:r>
                  <a:rPr lang="en-US" sz="2000" dirty="0"/>
                  <a:t>we model </a:t>
                </a:r>
                <a14:m>
                  <m:oMath xmlns:m="http://schemas.openxmlformats.org/officeDocument/2006/math">
                    <m:r>
                      <a:rPr lang="el-GR" sz="2000" i="1">
                        <a:latin typeface="Cambria Math"/>
                      </a:rPr>
                      <m:t>𝜂</m:t>
                    </m:r>
                    <m:r>
                      <a:rPr lang="el-GR" sz="2000" i="1">
                        <a:latin typeface="Cambria Math"/>
                      </a:rPr>
                      <m:t> </m:t>
                    </m:r>
                  </m:oMath>
                </a14:m>
                <a:endParaRPr lang="en-US" sz="2000" dirty="0" smtClean="0"/>
              </a:p>
              <a:p>
                <a:pPr algn="l"/>
                <a:r>
                  <a:rPr lang="en-US" sz="2000" dirty="0" smtClean="0"/>
                  <a:t>	</a:t>
                </a:r>
                <a:endParaRPr lang="en-US" sz="2000" dirty="0"/>
              </a:p>
              <a:p>
                <a:pPr algn="l"/>
                <a:r>
                  <a:rPr lang="en-US" sz="2000" dirty="0" smtClean="0"/>
                  <a:t>3. </a:t>
                </a:r>
                <a:r>
                  <a:rPr lang="en-US" sz="2000" dirty="0"/>
                  <a:t>Why we need Q to be twice differentiable, and the impact on our design</a:t>
                </a:r>
                <a:endParaRPr lang="en-US" sz="2000" dirty="0"/>
              </a:p>
              <a:p>
                <a:pPr algn="l"/>
                <a:r>
                  <a:rPr lang="en-US" sz="2000" dirty="0" smtClean="0"/>
                  <a:t>	</a:t>
                </a:r>
                <a:r>
                  <a:rPr lang="en-US" sz="2000" dirty="0" smtClean="0">
                    <a:solidFill>
                      <a:srgbClr val="FF0000"/>
                    </a:solidFill>
                  </a:rPr>
                  <a:t>Ensure that the larger trader is rational, and thus the net demand 		curve is continuous</a:t>
                </a:r>
              </a:p>
              <a:p>
                <a:pPr algn="l"/>
                <a:r>
                  <a:rPr lang="en-US" sz="2000" dirty="0" smtClean="0"/>
                  <a:t>4. </a:t>
                </a:r>
                <a:r>
                  <a:rPr lang="en-US" sz="2000" dirty="0"/>
                  <a:t>Why we need q positive</a:t>
                </a:r>
                <a:endParaRPr lang="en-US" sz="2000" dirty="0"/>
              </a:p>
              <a:p>
                <a:pPr algn="l"/>
                <a:r>
                  <a:rPr lang="en-US" sz="2000" dirty="0" smtClean="0"/>
                  <a:t>	</a:t>
                </a:r>
                <a:r>
                  <a:rPr lang="en-US" sz="2000" dirty="0">
                    <a:solidFill>
                      <a:srgbClr val="FF0000"/>
                    </a:solidFill>
                  </a:rPr>
                  <a:t>G</a:t>
                </a:r>
                <a:r>
                  <a:rPr lang="en-US" sz="2000" dirty="0" smtClean="0">
                    <a:solidFill>
                      <a:srgbClr val="FF0000"/>
                    </a:solidFill>
                  </a:rPr>
                  <a:t>uarantee that the net demand is downward sloping 			(decreasing with price).</a:t>
                </a:r>
              </a:p>
              <a:p>
                <a:pPr algn="l"/>
                <a:r>
                  <a:rPr lang="en-US" sz="2000" dirty="0" smtClean="0"/>
                  <a:t>5. </a:t>
                </a:r>
                <a:r>
                  <a:rPr lang="en-US" sz="2000" dirty="0"/>
                  <a:t>Why we need the Brownian </a:t>
                </a:r>
                <a:r>
                  <a:rPr lang="en-US" sz="2000" dirty="0" smtClean="0"/>
                  <a:t>sheet</a:t>
                </a:r>
              </a:p>
              <a:p>
                <a:pPr algn="l"/>
                <a:r>
                  <a:rPr lang="en-US" sz="2000" dirty="0"/>
                  <a:t>	</a:t>
                </a:r>
                <a:r>
                  <a:rPr lang="en-US" sz="2000" dirty="0" smtClean="0">
                    <a:solidFill>
                      <a:srgbClr val="FF0000"/>
                    </a:solidFill>
                  </a:rPr>
                  <a:t>Rule out arbitrage opportunity</a:t>
                </a:r>
                <a:endParaRPr lang="en-US" sz="2000" dirty="0">
                  <a:solidFill>
                    <a:srgbClr val="FF0000"/>
                  </a:solidFill>
                </a:endParaRPr>
              </a:p>
              <a:p>
                <a:pPr marL="971550" lvl="1" indent="-514350" algn="l">
                  <a:buFont typeface="+mj-lt"/>
                  <a:buAutoNum type="arabicPeriod"/>
                </a:pPr>
                <a:endParaRPr lang="en-US" sz="1200" dirty="0" smtClean="0"/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09600" y="1219200"/>
                <a:ext cx="8229600" cy="4495800"/>
              </a:xfrm>
              <a:blipFill rotWithShape="1">
                <a:blip r:embed="rId2"/>
                <a:stretch>
                  <a:fillRect l="-741" t="-6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5388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04800"/>
            <a:ext cx="8153400" cy="76200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Simulation Process: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914400" y="1143000"/>
                <a:ext cx="7010400" cy="4419600"/>
              </a:xfrm>
            </p:spPr>
            <p:txBody>
              <a:bodyPr>
                <a:normAutofit/>
              </a:bodyPr>
              <a:lstStyle/>
              <a:p>
                <a:pPr marL="514350" indent="-514350" algn="l">
                  <a:buFont typeface="+mj-lt"/>
                  <a:buAutoNum type="arabicPeriod"/>
                </a:pPr>
                <a:r>
                  <a:rPr lang="en-US" sz="2000" dirty="0" smtClean="0"/>
                  <a:t>Market Calibration:</a:t>
                </a:r>
                <a:endParaRPr lang="en-US" sz="1200" dirty="0" smtClean="0"/>
              </a:p>
              <a:p>
                <a:pPr marL="971550" lvl="1" indent="-514350" algn="l">
                  <a:buFont typeface="Arial" panose="020B0604020202020204" pitchFamily="34" charset="0"/>
                  <a:buChar char="•"/>
                </a:pPr>
                <a:r>
                  <a:rPr lang="en-US" sz="1600" dirty="0" smtClean="0"/>
                  <a:t>Estimate excess demand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/>
                          </a:rPr>
                          <m:t>𝑄</m:t>
                        </m:r>
                      </m:e>
                    </m:acc>
                    <m:r>
                      <a:rPr lang="en-US" sz="1600" b="0" i="1" smtClean="0">
                        <a:latin typeface="Cambria Math"/>
                      </a:rPr>
                      <m:t>(</m:t>
                    </m:r>
                    <m:r>
                      <a:rPr lang="en-US" sz="1600" b="0" i="1" smtClean="0">
                        <a:latin typeface="Cambria Math"/>
                      </a:rPr>
                      <m:t>𝑝</m:t>
                    </m:r>
                    <m:r>
                      <a:rPr lang="en-US" sz="1600" b="0" i="1" smtClean="0">
                        <a:latin typeface="Cambria Math"/>
                      </a:rPr>
                      <m:t>,</m:t>
                    </m:r>
                    <m:r>
                      <a:rPr lang="en-US" sz="1600" b="0" i="1" smtClean="0">
                        <a:latin typeface="Cambria Math"/>
                      </a:rPr>
                      <m:t>𝑡</m:t>
                    </m:r>
                    <m:r>
                      <a:rPr lang="en-US" sz="16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1600" dirty="0" smtClean="0"/>
                  <a:t> from </a:t>
                </a:r>
                <a:r>
                  <a:rPr lang="en-US" sz="1600" i="1" dirty="0" smtClean="0"/>
                  <a:t>p </a:t>
                </a:r>
                <a:r>
                  <a:rPr lang="en-US" sz="1600" dirty="0" smtClean="0"/>
                  <a:t>and </a:t>
                </a:r>
                <a:r>
                  <a:rPr lang="en-US" sz="1600" i="1" dirty="0" smtClean="0"/>
                  <a:t>t </a:t>
                </a:r>
                <a:r>
                  <a:rPr lang="en-US" sz="1600" dirty="0" smtClean="0"/>
                  <a:t>from the high frequency data;</a:t>
                </a:r>
              </a:p>
              <a:p>
                <a:pPr marL="971550" lvl="1" indent="-514350" algn="l">
                  <a:buFont typeface="Arial" panose="020B0604020202020204" pitchFamily="34" charset="0"/>
                  <a:buChar char="•"/>
                </a:pPr>
                <a:r>
                  <a:rPr lang="en-US" sz="1600" dirty="0" smtClean="0"/>
                  <a:t>Calculate the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i="1" smtClean="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sz="1600" i="1" smtClean="0">
                            <a:latin typeface="Cambria Math"/>
                          </a:rPr>
                          <m:t>η</m:t>
                        </m:r>
                      </m:e>
                    </m:acc>
                    <m:r>
                      <a:rPr lang="en-US" sz="1600" b="0" i="1" smtClean="0">
                        <a:latin typeface="Cambria Math"/>
                      </a:rPr>
                      <m:t>(</m:t>
                    </m:r>
                    <m:r>
                      <a:rPr lang="en-US" sz="1600" b="0" i="1" smtClean="0">
                        <a:latin typeface="Cambria Math"/>
                      </a:rPr>
                      <m:t>𝑡</m:t>
                    </m:r>
                    <m:r>
                      <a:rPr lang="en-US" sz="16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1600" dirty="0" smtClean="0"/>
                  <a:t> process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𝑄</m:t>
                            </m:r>
                          </m:e>
                        </m:acc>
                        <m:r>
                          <a:rPr lang="en-US" sz="1600" i="1">
                            <a:latin typeface="Cambria Math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/>
                          </a:rPr>
                          <m:t>0</m:t>
                        </m:r>
                        <m:r>
                          <a:rPr lang="en-US" sz="1600" i="1">
                            <a:latin typeface="Cambria Math"/>
                          </a:rPr>
                          <m:t>,</m:t>
                        </m:r>
                        <m:r>
                          <a:rPr lang="en-US" sz="1600" i="1">
                            <a:latin typeface="Cambria Math"/>
                          </a:rPr>
                          <m:t>𝑡</m:t>
                        </m:r>
                        <m:r>
                          <a:rPr lang="en-US" sz="1600" i="1">
                            <a:latin typeface="Cambria Math"/>
                          </a:rPr>
                          <m:t>)</m:t>
                        </m:r>
                      </m:num>
                      <m:den>
                        <m:acc>
                          <m:accPr>
                            <m:chr m:val="̂"/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𝑄</m:t>
                            </m:r>
                          </m:e>
                        </m:acc>
                        <m:d>
                          <m:d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0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sz="1600" b="0" i="1" smtClean="0"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𝑄</m:t>
                            </m:r>
                          </m:e>
                        </m:acc>
                        <m:r>
                          <a:rPr lang="en-US" sz="1600" i="1">
                            <a:latin typeface="Cambria Math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/>
                          </a:rPr>
                          <m:t>𝑆</m:t>
                        </m:r>
                        <m:r>
                          <a:rPr lang="en-US" sz="1600" i="1">
                            <a:latin typeface="Cambria Math"/>
                          </a:rPr>
                          <m:t>,</m:t>
                        </m:r>
                        <m:r>
                          <a:rPr lang="en-US" sz="1600" i="1">
                            <a:latin typeface="Cambria Math"/>
                          </a:rPr>
                          <m:t>𝑡</m:t>
                        </m:r>
                        <m:r>
                          <a:rPr lang="en-US" sz="1600" i="1">
                            <a:latin typeface="Cambria Math"/>
                          </a:rPr>
                          <m:t>)</m:t>
                        </m:r>
                      </m:den>
                    </m:f>
                    <m:r>
                      <a:rPr lang="en-US" sz="1600" b="0" i="0" smtClean="0">
                        <a:latin typeface="Cambria Math"/>
                      </a:rPr>
                      <m:t>;</m:t>
                    </m:r>
                  </m:oMath>
                </a14:m>
                <a:endParaRPr lang="en-US" sz="1600" b="0" dirty="0" smtClean="0"/>
              </a:p>
              <a:p>
                <a:pPr marL="971550" lvl="1" indent="-514350" algn="l">
                  <a:buFont typeface="Arial" panose="020B0604020202020204" pitchFamily="34" charset="0"/>
                  <a:buChar char="•"/>
                </a:pPr>
                <a:r>
                  <a:rPr lang="en-US" sz="1600" dirty="0" smtClean="0"/>
                  <a:t>Calculate process q and h. Estimate the variance-covariance matrix of h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>
                        <a:latin typeface="Cambria Math"/>
                      </a:rPr>
                      <m:t>η</m:t>
                    </m:r>
                  </m:oMath>
                </a14:m>
                <a:r>
                  <a:rPr lang="en-US" sz="1600" dirty="0" smtClean="0"/>
                  <a:t>.</a:t>
                </a:r>
              </a:p>
              <a:p>
                <a:pPr marL="971550" lvl="1" indent="-514350" algn="l">
                  <a:buFont typeface="Arial" panose="020B0604020202020204" pitchFamily="34" charset="0"/>
                  <a:buChar char="•"/>
                </a:pPr>
                <a:r>
                  <a:rPr lang="en-US" sz="1600" dirty="0" smtClean="0"/>
                  <a:t>Apply </a:t>
                </a:r>
                <a:r>
                  <a:rPr lang="en-US" sz="1600" dirty="0" smtClean="0"/>
                  <a:t>Cholesky</a:t>
                </a:r>
                <a:r>
                  <a:rPr lang="en-US" sz="1600" dirty="0" smtClean="0"/>
                  <a:t> decomposition to the correlation matrix, 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/>
                          </a:rPr>
                          <m:t>𝑅</m:t>
                        </m:r>
                      </m:e>
                    </m:acc>
                    <m:r>
                      <a:rPr lang="en-US" sz="1600" b="0" i="1" smtClean="0">
                        <a:latin typeface="Cambria Math"/>
                      </a:rPr>
                      <m:t>𝑑𝑡</m:t>
                    </m:r>
                    <m:r>
                      <a:rPr lang="en-US" sz="1600" i="1" smtClean="0">
                        <a:latin typeface="Cambria Math"/>
                      </a:rPr>
                      <m:t>=</m:t>
                    </m:r>
                    <m:r>
                      <a:rPr lang="en-US" sz="1600" b="0" i="1" smtClean="0">
                        <a:latin typeface="Cambria Math"/>
                      </a:rPr>
                      <m:t>𝐶𝑜𝑟𝑟</m:t>
                    </m:r>
                    <m:r>
                      <a:rPr lang="en-US" sz="1600" b="0" i="1" smtClean="0">
                        <a:latin typeface="Cambria Math"/>
                      </a:rPr>
                      <m:t>[</m:t>
                    </m:r>
                    <m:f>
                      <m:f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1600" b="0" i="1" smtClean="0">
                        <a:latin typeface="Cambria Math"/>
                      </a:rPr>
                      <m:t>,</m:t>
                    </m:r>
                    <m:f>
                      <m:fPr>
                        <m:ctrlPr>
                          <a:rPr lang="en-US" sz="16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sz="1600" b="0" i="1" smtClean="0">
                        <a:latin typeface="Cambria Math"/>
                      </a:rPr>
                      <m:t>]</m:t>
                    </m:r>
                  </m:oMath>
                </a14:m>
                <a:endParaRPr lang="en-US" sz="1600" dirty="0" smtClean="0"/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914400" y="1143000"/>
                <a:ext cx="7010400" cy="4419600"/>
              </a:xfrm>
              <a:blipFill rotWithShape="1">
                <a:blip r:embed="rId2"/>
                <a:stretch>
                  <a:fillRect l="-870" t="-828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8616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04800"/>
            <a:ext cx="8153400" cy="76200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Simulation Process: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914400" y="1143000"/>
                <a:ext cx="7010400" cy="4419600"/>
              </a:xfrm>
            </p:spPr>
            <p:txBody>
              <a:bodyPr>
                <a:normAutofit/>
              </a:bodyPr>
              <a:lstStyle/>
              <a:p>
                <a:pPr marL="457200" indent="-457200" algn="l">
                  <a:buFont typeface="+mj-lt"/>
                  <a:buAutoNum type="arabicPeriod"/>
                </a:pPr>
                <a:r>
                  <a:rPr lang="en-US" sz="2000" dirty="0" smtClean="0"/>
                  <a:t>Market Calibration…</a:t>
                </a:r>
              </a:p>
              <a:p>
                <a:pPr marL="457200" indent="-457200" algn="l">
                  <a:buFont typeface="+mj-lt"/>
                  <a:buAutoNum type="arabicPeriod"/>
                </a:pPr>
                <a:endParaRPr lang="en-US" sz="2000" dirty="0" smtClean="0"/>
              </a:p>
              <a:p>
                <a:pPr marL="457200" indent="-457200" algn="l">
                  <a:buFont typeface="+mj-lt"/>
                  <a:buAutoNum type="arabicPeriod"/>
                </a:pPr>
                <a:r>
                  <a:rPr lang="en-US" sz="2000" dirty="0" smtClean="0"/>
                  <a:t>Excess </a:t>
                </a:r>
                <a:r>
                  <a:rPr lang="en-US" sz="2000" dirty="0"/>
                  <a:t>D</a:t>
                </a:r>
                <a:r>
                  <a:rPr lang="en-US" sz="2000" dirty="0" smtClean="0"/>
                  <a:t>emand Simulation</a:t>
                </a:r>
                <a:endParaRPr lang="en-US" sz="800" dirty="0"/>
              </a:p>
              <a:p>
                <a:pPr algn="l"/>
                <a:r>
                  <a:rPr lang="en-US" sz="2000" dirty="0"/>
                  <a:t> </a:t>
                </a:r>
                <a:r>
                  <a:rPr lang="en-US" sz="2000" dirty="0" smtClean="0"/>
                  <a:t>       (The process of the simulation is to check that the calibrated 	parameters are market consistent)</a:t>
                </a:r>
              </a:p>
              <a:p>
                <a:pPr algn="l"/>
                <a:endParaRPr lang="en-US" sz="2000" dirty="0" smtClean="0"/>
              </a:p>
              <a:p>
                <a:pPr marL="800100" lvl="1" indent="-342900" algn="l"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Randomly generate </a:t>
                </a:r>
                <a:r>
                  <a:rPr lang="en-US" sz="2000" i="1" dirty="0" smtClean="0"/>
                  <a:t>n</a:t>
                </a:r>
                <a:r>
                  <a:rPr lang="en-US" sz="2000" dirty="0" smtClean="0"/>
                  <a:t> paths for </a:t>
                </a:r>
                <a:r>
                  <a:rPr lang="en-US" sz="2000" i="1" dirty="0" smtClean="0"/>
                  <a:t>h</a:t>
                </a:r>
                <a:r>
                  <a:rPr lang="en-US" sz="2000" dirty="0" smtClean="0"/>
                  <a:t>;</a:t>
                </a:r>
              </a:p>
              <a:p>
                <a:pPr marL="800100" lvl="1" indent="-342900" algn="l"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Use h to integrate for q process;</a:t>
                </a:r>
              </a:p>
              <a:p>
                <a:pPr marL="800100" lvl="1" indent="-342900" algn="l"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Simulate </a:t>
                </a:r>
                <a14:m>
                  <m:oMath xmlns:m="http://schemas.openxmlformats.org/officeDocument/2006/math">
                    <m:r>
                      <a:rPr lang="el-GR" sz="2000" i="1">
                        <a:latin typeface="Cambria Math"/>
                      </a:rPr>
                      <m:t>𝜂</m:t>
                    </m:r>
                  </m:oMath>
                </a14:m>
                <a:r>
                  <a:rPr lang="en-US" sz="2000" dirty="0" smtClean="0"/>
                  <a:t> process using the correlation estimated in market calibration process;</a:t>
                </a:r>
              </a:p>
              <a:p>
                <a:pPr marL="800100" lvl="1" indent="-342900" algn="l"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Combine </a:t>
                </a:r>
                <a:r>
                  <a:rPr lang="en-US" sz="2000" i="1" dirty="0" smtClean="0"/>
                  <a:t>h, q </a:t>
                </a:r>
                <a:r>
                  <a:rPr lang="en-US" sz="2000" dirty="0" smtClean="0"/>
                  <a:t>and </a:t>
                </a:r>
                <a14:m>
                  <m:oMath xmlns:m="http://schemas.openxmlformats.org/officeDocument/2006/math">
                    <m:r>
                      <a:rPr lang="el-GR" sz="2000" i="1">
                        <a:latin typeface="Cambria Math"/>
                      </a:rPr>
                      <m:t>𝜂</m:t>
                    </m:r>
                  </m:oMath>
                </a14:m>
                <a:r>
                  <a:rPr lang="en-US" sz="2000" dirty="0" smtClean="0"/>
                  <a:t> to simulate excess demand </a:t>
                </a:r>
                <a:r>
                  <a:rPr lang="en-US" sz="2000" i="1" dirty="0" smtClean="0"/>
                  <a:t>Q</a:t>
                </a:r>
                <a:r>
                  <a:rPr lang="en-US" sz="2000" dirty="0" smtClean="0"/>
                  <a:t>.</a:t>
                </a:r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914400" y="1143000"/>
                <a:ext cx="7010400" cy="4419600"/>
              </a:xfrm>
              <a:blipFill rotWithShape="1">
                <a:blip r:embed="rId2"/>
                <a:stretch>
                  <a:fillRect l="-870" t="-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4016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04800"/>
            <a:ext cx="8153400" cy="76200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Simulation Results: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143000"/>
            <a:ext cx="7010400" cy="4419600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2000" dirty="0" smtClean="0"/>
              <a:t>AAPL as of 04-01-2011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600" dirty="0" smtClean="0"/>
              <a:t>Simulation results </a:t>
            </a:r>
          </a:p>
        </p:txBody>
      </p:sp>
    </p:spTree>
    <p:extLst>
      <p:ext uri="{BB962C8B-B14F-4D97-AF65-F5344CB8AC3E}">
        <p14:creationId xmlns:p14="http://schemas.microsoft.com/office/powerpoint/2010/main" val="4196035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157</Words>
  <Application>Microsoft Office PowerPoint</Application>
  <PresentationFormat>On-screen Show (4:3)</PresentationFormat>
  <Paragraphs>31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Modeling Framework:</vt:lpstr>
      <vt:lpstr>Modeling Challenges:</vt:lpstr>
      <vt:lpstr>Simulation Process:</vt:lpstr>
      <vt:lpstr>Simulation Process:</vt:lpstr>
      <vt:lpstr>Simulation Results: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Process:</dc:title>
  <dc:creator>Zhao, Ran</dc:creator>
  <cp:lastModifiedBy>Zhao, Ran</cp:lastModifiedBy>
  <cp:revision>10</cp:revision>
  <dcterms:created xsi:type="dcterms:W3CDTF">2006-08-16T00:00:00Z</dcterms:created>
  <dcterms:modified xsi:type="dcterms:W3CDTF">2015-10-23T14:19:52Z</dcterms:modified>
</cp:coreProperties>
</file>