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331" r:id="rId3"/>
    <p:sldId id="325" r:id="rId4"/>
    <p:sldId id="347" r:id="rId5"/>
    <p:sldId id="319" r:id="rId6"/>
    <p:sldId id="317" r:id="rId7"/>
    <p:sldId id="318" r:id="rId8"/>
    <p:sldId id="315" r:id="rId9"/>
    <p:sldId id="34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8" autoAdjust="0"/>
    <p:restoredTop sz="93891" autoAdjust="0"/>
  </p:normalViewPr>
  <p:slideViewPr>
    <p:cSldViewPr snapToGrid="0">
      <p:cViewPr varScale="1">
        <p:scale>
          <a:sx n="65" d="100"/>
          <a:sy n="65" d="100"/>
        </p:scale>
        <p:origin x="7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01B8C-B468-43BA-B551-8F3023C35CD6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DF2F0-01D8-4F14-87F4-B8A264F1D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56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zh-cn/Wikipedia:%E6%A0%B8%E6%8A%80%E6%9C%AF%E4%B8%93%E9%A2%9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9FD20-1259-4C6C-BECB-EB4D2F0C7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756100" cy="2545965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质检自动录入低保真原型优化讨论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2ED230-47E1-484B-96B2-BFBDC84E7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——</a:t>
            </a:r>
            <a:r>
              <a:rPr lang="zh-CN" altLang="en-US" sz="2400" b="1" dirty="0"/>
              <a:t>模块化设计、围绕解决客户大部分问题优化方案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8981C5-48F0-4ED5-9D97-0A1F5FE9FDCC}"/>
              </a:ext>
            </a:extLst>
          </p:cNvPr>
          <p:cNvSpPr txBox="1"/>
          <p:nvPr/>
        </p:nvSpPr>
        <p:spPr>
          <a:xfrm>
            <a:off x="3606229" y="5486402"/>
            <a:ext cx="2489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+mj-ea"/>
                <a:ea typeface="+mj-ea"/>
              </a:rPr>
              <a:t>2018.4.19</a:t>
            </a:r>
            <a:endParaRPr lang="zh-CN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5545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C8A71-0BD3-4986-BF8E-101A03BB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Think You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509A57C-0173-44F6-8111-AD27050E9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69088" y="2447925"/>
            <a:ext cx="1714500" cy="1952625"/>
          </a:xfrm>
        </p:spPr>
      </p:pic>
    </p:spTree>
    <p:extLst>
      <p:ext uri="{BB962C8B-B14F-4D97-AF65-F5344CB8AC3E}">
        <p14:creationId xmlns:p14="http://schemas.microsoft.com/office/powerpoint/2010/main" val="272227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9BAADB2C-3DCD-462F-8754-22BFD2B78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535" y="0"/>
            <a:ext cx="7978411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5926B39-61C5-4443-99D4-0451F1C3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9" y="1123837"/>
            <a:ext cx="2947482" cy="4601183"/>
          </a:xfrm>
        </p:spPr>
        <p:txBody>
          <a:bodyPr/>
          <a:lstStyle/>
          <a:p>
            <a:r>
              <a:rPr lang="zh-CN" altLang="en-US" dirty="0"/>
              <a:t>模块化设计，解决核心问题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8B6B6CE-04A8-42F9-A9B0-26E8EB37754D}"/>
              </a:ext>
            </a:extLst>
          </p:cNvPr>
          <p:cNvSpPr/>
          <p:nvPr/>
        </p:nvSpPr>
        <p:spPr>
          <a:xfrm>
            <a:off x="4529649" y="3936012"/>
            <a:ext cx="1871151" cy="783472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96B75A-FE9A-4079-ADA3-01071FE62BFE}"/>
              </a:ext>
            </a:extLst>
          </p:cNvPr>
          <p:cNvSpPr txBox="1"/>
          <p:nvPr/>
        </p:nvSpPr>
        <p:spPr>
          <a:xfrm>
            <a:off x="3657046" y="4043671"/>
            <a:ext cx="119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</a:rPr>
              <a:t>不提供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6F97286-B5C8-44BA-9F35-4292B534ACEF}"/>
              </a:ext>
            </a:extLst>
          </p:cNvPr>
          <p:cNvSpPr txBox="1"/>
          <p:nvPr/>
        </p:nvSpPr>
        <p:spPr>
          <a:xfrm>
            <a:off x="2966721" y="490678"/>
            <a:ext cx="467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CC"/>
                </a:solidFill>
              </a:rPr>
              <a:t>1</a:t>
            </a:r>
            <a:r>
              <a:rPr lang="zh-CN" altLang="en-US" b="1" dirty="0">
                <a:solidFill>
                  <a:srgbClr val="0000CC"/>
                </a:solidFill>
              </a:rPr>
              <a:t>、每份子记录均独立设计，为客户最痛的子记录提供自动录入</a:t>
            </a:r>
            <a:endParaRPr lang="en-US" altLang="zh-CN" b="1" dirty="0">
              <a:solidFill>
                <a:srgbClr val="0000CC"/>
              </a:solidFill>
            </a:endParaRPr>
          </a:p>
          <a:p>
            <a:r>
              <a:rPr lang="en-US" altLang="zh-CN" b="1" dirty="0">
                <a:solidFill>
                  <a:srgbClr val="0000CC"/>
                </a:solidFill>
              </a:rPr>
              <a:t>2</a:t>
            </a:r>
            <a:r>
              <a:rPr lang="zh-CN" altLang="en-US" b="1" dirty="0">
                <a:solidFill>
                  <a:srgbClr val="0000CC"/>
                </a:solidFill>
              </a:rPr>
              <a:t>、意味着不能提供完整的原始记录，客户审批由“自动录入相关的电子审批”</a:t>
            </a:r>
            <a:r>
              <a:rPr lang="en-US" altLang="zh-CN" b="1" dirty="0">
                <a:solidFill>
                  <a:srgbClr val="0000CC"/>
                </a:solidFill>
              </a:rPr>
              <a:t>+</a:t>
            </a:r>
            <a:r>
              <a:rPr lang="zh-CN" altLang="en-US" b="1" dirty="0">
                <a:solidFill>
                  <a:srgbClr val="0000CC"/>
                </a:solidFill>
              </a:rPr>
              <a:t>“其它审批”构成</a:t>
            </a: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107F20C7-4206-415D-B18D-704623C7B473}"/>
              </a:ext>
            </a:extLst>
          </p:cNvPr>
          <p:cNvSpPr/>
          <p:nvPr/>
        </p:nvSpPr>
        <p:spPr>
          <a:xfrm>
            <a:off x="8111613" y="717755"/>
            <a:ext cx="3038168" cy="6105832"/>
          </a:xfrm>
          <a:custGeom>
            <a:avLst/>
            <a:gdLst>
              <a:gd name="connsiteX0" fmla="*/ 88490 w 865238"/>
              <a:gd name="connsiteY0" fmla="*/ 39329 h 5879690"/>
              <a:gd name="connsiteX1" fmla="*/ 0 w 865238"/>
              <a:gd name="connsiteY1" fmla="*/ 5840361 h 5879690"/>
              <a:gd name="connsiteX2" fmla="*/ 825909 w 865238"/>
              <a:gd name="connsiteY2" fmla="*/ 5879690 h 5879690"/>
              <a:gd name="connsiteX3" fmla="*/ 865238 w 865238"/>
              <a:gd name="connsiteY3" fmla="*/ 0 h 5879690"/>
              <a:gd name="connsiteX4" fmla="*/ 88490 w 865238"/>
              <a:gd name="connsiteY4" fmla="*/ 39329 h 587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5238" h="5879690">
                <a:moveTo>
                  <a:pt x="88490" y="39329"/>
                </a:moveTo>
                <a:lnTo>
                  <a:pt x="0" y="5840361"/>
                </a:lnTo>
                <a:lnTo>
                  <a:pt x="825909" y="5879690"/>
                </a:lnTo>
                <a:lnTo>
                  <a:pt x="865238" y="0"/>
                </a:lnTo>
                <a:lnTo>
                  <a:pt x="88490" y="39329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B33850-3103-4131-B525-7F6BF3E11E0A}"/>
              </a:ext>
            </a:extLst>
          </p:cNvPr>
          <p:cNvSpPr txBox="1"/>
          <p:nvPr/>
        </p:nvSpPr>
        <p:spPr>
          <a:xfrm>
            <a:off x="8436077" y="3114939"/>
            <a:ext cx="2231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选择性提供</a:t>
            </a:r>
          </a:p>
        </p:txBody>
      </p:sp>
    </p:spTree>
    <p:extLst>
      <p:ext uri="{BB962C8B-B14F-4D97-AF65-F5344CB8AC3E}">
        <p14:creationId xmlns:p14="http://schemas.microsoft.com/office/powerpoint/2010/main" val="316700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D0878DB4-1E87-4C2B-87D3-290C014CA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159" y="10160"/>
            <a:ext cx="9515802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4606BB5-F55D-4332-A40D-9C4ADBB3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界面结构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722353DA-6592-4AB6-B033-1EF242B8D781}"/>
              </a:ext>
            </a:extLst>
          </p:cNvPr>
          <p:cNvSpPr/>
          <p:nvPr/>
        </p:nvSpPr>
        <p:spPr>
          <a:xfrm>
            <a:off x="4083956" y="195210"/>
            <a:ext cx="318499" cy="240259"/>
          </a:xfrm>
          <a:prstGeom prst="right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箭头: 右 9">
            <a:hlinkClick r:id="" action="ppaction://noaction"/>
            <a:extLst>
              <a:ext uri="{FF2B5EF4-FFF2-40B4-BE49-F238E27FC236}">
                <a16:creationId xmlns:a16="http://schemas.microsoft.com/office/drawing/2014/main" id="{9DED882C-B3EB-400C-8AB5-3675BCFFFCF2}"/>
              </a:ext>
            </a:extLst>
          </p:cNvPr>
          <p:cNvSpPr/>
          <p:nvPr/>
        </p:nvSpPr>
        <p:spPr>
          <a:xfrm>
            <a:off x="4083956" y="1091705"/>
            <a:ext cx="318499" cy="240259"/>
          </a:xfrm>
          <a:prstGeom prst="right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箭头: 右 10">
            <a:hlinkClick r:id="" action="ppaction://noaction"/>
            <a:extLst>
              <a:ext uri="{FF2B5EF4-FFF2-40B4-BE49-F238E27FC236}">
                <a16:creationId xmlns:a16="http://schemas.microsoft.com/office/drawing/2014/main" id="{7679609A-CD62-46A3-AC51-2EE3DB62A286}"/>
              </a:ext>
            </a:extLst>
          </p:cNvPr>
          <p:cNvSpPr/>
          <p:nvPr/>
        </p:nvSpPr>
        <p:spPr>
          <a:xfrm>
            <a:off x="4083956" y="2126336"/>
            <a:ext cx="318499" cy="240259"/>
          </a:xfrm>
          <a:prstGeom prst="right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箭头: 右 11">
            <a:hlinkClick r:id="" action="ppaction://noaction"/>
            <a:extLst>
              <a:ext uri="{FF2B5EF4-FFF2-40B4-BE49-F238E27FC236}">
                <a16:creationId xmlns:a16="http://schemas.microsoft.com/office/drawing/2014/main" id="{A99EC777-6478-4E56-9AEA-87F6A5E9920F}"/>
              </a:ext>
            </a:extLst>
          </p:cNvPr>
          <p:cNvSpPr/>
          <p:nvPr/>
        </p:nvSpPr>
        <p:spPr>
          <a:xfrm>
            <a:off x="4083956" y="2956098"/>
            <a:ext cx="318499" cy="240259"/>
          </a:xfrm>
          <a:prstGeom prst="right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箭头: 右 12">
            <a:hlinkClick r:id="rId3" action="ppaction://hlinksldjump"/>
            <a:extLst>
              <a:ext uri="{FF2B5EF4-FFF2-40B4-BE49-F238E27FC236}">
                <a16:creationId xmlns:a16="http://schemas.microsoft.com/office/drawing/2014/main" id="{8FC84D40-6BF1-4759-852A-683AEA97797B}"/>
              </a:ext>
            </a:extLst>
          </p:cNvPr>
          <p:cNvSpPr/>
          <p:nvPr/>
        </p:nvSpPr>
        <p:spPr>
          <a:xfrm>
            <a:off x="4083956" y="3929077"/>
            <a:ext cx="318499" cy="240259"/>
          </a:xfrm>
          <a:prstGeom prst="right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箭头: 右 13">
            <a:hlinkClick r:id="rId4" action="ppaction://hlinksldjump"/>
            <a:extLst>
              <a:ext uri="{FF2B5EF4-FFF2-40B4-BE49-F238E27FC236}">
                <a16:creationId xmlns:a16="http://schemas.microsoft.com/office/drawing/2014/main" id="{3FBF3950-7F61-4BE3-91AD-D7431A576DE5}"/>
              </a:ext>
            </a:extLst>
          </p:cNvPr>
          <p:cNvSpPr/>
          <p:nvPr/>
        </p:nvSpPr>
        <p:spPr>
          <a:xfrm>
            <a:off x="4083956" y="4963016"/>
            <a:ext cx="318499" cy="240259"/>
          </a:xfrm>
          <a:prstGeom prst="right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箭头: 右 14">
            <a:hlinkClick r:id="" action="ppaction://noaction"/>
            <a:extLst>
              <a:ext uri="{FF2B5EF4-FFF2-40B4-BE49-F238E27FC236}">
                <a16:creationId xmlns:a16="http://schemas.microsoft.com/office/drawing/2014/main" id="{46FEE690-BE4B-43CD-838B-5BDBDB6365E9}"/>
              </a:ext>
            </a:extLst>
          </p:cNvPr>
          <p:cNvSpPr/>
          <p:nvPr/>
        </p:nvSpPr>
        <p:spPr>
          <a:xfrm>
            <a:off x="4083956" y="5648668"/>
            <a:ext cx="318499" cy="240259"/>
          </a:xfrm>
          <a:prstGeom prst="right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箭头: 右 15">
            <a:hlinkClick r:id="" action="ppaction://noaction"/>
            <a:extLst>
              <a:ext uri="{FF2B5EF4-FFF2-40B4-BE49-F238E27FC236}">
                <a16:creationId xmlns:a16="http://schemas.microsoft.com/office/drawing/2014/main" id="{E742AA8D-8264-4AB8-96F0-437EAE9952B1}"/>
              </a:ext>
            </a:extLst>
          </p:cNvPr>
          <p:cNvSpPr/>
          <p:nvPr/>
        </p:nvSpPr>
        <p:spPr>
          <a:xfrm>
            <a:off x="4083956" y="6450764"/>
            <a:ext cx="318499" cy="240259"/>
          </a:xfrm>
          <a:prstGeom prst="rightArrow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F9ED2E2-55A7-4443-85AA-829FC8690332}"/>
              </a:ext>
            </a:extLst>
          </p:cNvPr>
          <p:cNvSpPr/>
          <p:nvPr/>
        </p:nvSpPr>
        <p:spPr>
          <a:xfrm>
            <a:off x="4350435" y="3641750"/>
            <a:ext cx="1745566" cy="1722730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4C7DA65-8C91-4270-9963-C80771BEE3AA}"/>
              </a:ext>
            </a:extLst>
          </p:cNvPr>
          <p:cNvSpPr txBox="1"/>
          <p:nvPr/>
        </p:nvSpPr>
        <p:spPr>
          <a:xfrm>
            <a:off x="4602479" y="4307840"/>
            <a:ext cx="95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</a:rPr>
              <a:t>合并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6976AEA-8D62-4231-B6F3-DD8BB365A413}"/>
              </a:ext>
            </a:extLst>
          </p:cNvPr>
          <p:cNvSpPr/>
          <p:nvPr/>
        </p:nvSpPr>
        <p:spPr>
          <a:xfrm>
            <a:off x="4398915" y="1493520"/>
            <a:ext cx="7540165" cy="1178390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7AE5D2F-48A0-453A-9C9A-E63C32A49CE9}"/>
              </a:ext>
            </a:extLst>
          </p:cNvPr>
          <p:cNvSpPr txBox="1"/>
          <p:nvPr/>
        </p:nvSpPr>
        <p:spPr>
          <a:xfrm>
            <a:off x="4405195" y="1501681"/>
            <a:ext cx="784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</a:rPr>
              <a:t>变化过于频繁，管理成本过高的不提供。比如试剂、耗材、对照品管理？</a:t>
            </a:r>
          </a:p>
        </p:txBody>
      </p:sp>
    </p:spTree>
    <p:extLst>
      <p:ext uri="{BB962C8B-B14F-4D97-AF65-F5344CB8AC3E}">
        <p14:creationId xmlns:p14="http://schemas.microsoft.com/office/powerpoint/2010/main" val="138859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46FFB-8B7C-4ACC-88D8-66D8791F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客户界面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DBC2F0-A3AE-4FCF-B7AF-2D285454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716" y="1076120"/>
            <a:ext cx="8074365" cy="470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0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8E51A-A8CC-469D-8CCB-E517B8CC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质检员</a:t>
            </a:r>
            <a:br>
              <a:rPr lang="en-US" altLang="zh-CN" b="1" dirty="0"/>
            </a:br>
            <a:r>
              <a:rPr lang="en-US" altLang="zh-CN" sz="2400" b="1" dirty="0"/>
              <a:t>——</a:t>
            </a:r>
            <a:r>
              <a:rPr lang="zh-CN" altLang="en-US" sz="2400" b="1" dirty="0"/>
              <a:t>质检结果录入入口界面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4950BC2-23A2-4C76-A118-CC74A1E6C160}"/>
              </a:ext>
            </a:extLst>
          </p:cNvPr>
          <p:cNvSpPr/>
          <p:nvPr/>
        </p:nvSpPr>
        <p:spPr>
          <a:xfrm rot="16200000">
            <a:off x="4042917" y="1776933"/>
            <a:ext cx="2017646" cy="28767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9032B8E-39A6-4B4B-A1B7-C1D44B04AF9C}"/>
              </a:ext>
            </a:extLst>
          </p:cNvPr>
          <p:cNvSpPr txBox="1"/>
          <p:nvPr/>
        </p:nvSpPr>
        <p:spPr>
          <a:xfrm>
            <a:off x="6028055" y="3952476"/>
            <a:ext cx="396000" cy="199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000" b="1" dirty="0"/>
              <a:t>返回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850A59B-FA2C-4C22-B245-94F68EC68A2C}"/>
              </a:ext>
            </a:extLst>
          </p:cNvPr>
          <p:cNvSpPr txBox="1"/>
          <p:nvPr/>
        </p:nvSpPr>
        <p:spPr>
          <a:xfrm>
            <a:off x="3945911" y="2651249"/>
            <a:ext cx="758688" cy="4511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000" b="1" dirty="0"/>
              <a:t>原始积累生成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E1F9C9E-A65D-4C4F-A189-6BBAB9293D14}"/>
              </a:ext>
            </a:extLst>
          </p:cNvPr>
          <p:cNvSpPr txBox="1"/>
          <p:nvPr/>
        </p:nvSpPr>
        <p:spPr>
          <a:xfrm>
            <a:off x="3945911" y="3284182"/>
            <a:ext cx="758688" cy="4511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endParaRPr lang="en-US" altLang="zh-CN" sz="1000" b="1" dirty="0"/>
          </a:p>
          <a:p>
            <a:pPr algn="ctr"/>
            <a:r>
              <a:rPr lang="zh-CN" altLang="en-US" sz="1000" b="1" dirty="0"/>
              <a:t>原始数据修改</a:t>
            </a:r>
          </a:p>
        </p:txBody>
      </p:sp>
    </p:spTree>
    <p:extLst>
      <p:ext uri="{BB962C8B-B14F-4D97-AF65-F5344CB8AC3E}">
        <p14:creationId xmlns:p14="http://schemas.microsoft.com/office/powerpoint/2010/main" val="28949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46C4AEA8-049E-48CA-9C51-B2CA1CC6A7BA}"/>
              </a:ext>
            </a:extLst>
          </p:cNvPr>
          <p:cNvSpPr/>
          <p:nvPr/>
        </p:nvSpPr>
        <p:spPr>
          <a:xfrm rot="16200000">
            <a:off x="2448937" y="1903514"/>
            <a:ext cx="5116888" cy="28767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AD8E461-6639-4867-91ED-A6C5A50F52BC}"/>
              </a:ext>
            </a:extLst>
          </p:cNvPr>
          <p:cNvSpPr/>
          <p:nvPr/>
        </p:nvSpPr>
        <p:spPr>
          <a:xfrm>
            <a:off x="3647342" y="846906"/>
            <a:ext cx="2736090" cy="1506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A83EA9B-26BF-4723-A05E-509546F19652}"/>
              </a:ext>
            </a:extLst>
          </p:cNvPr>
          <p:cNvSpPr txBox="1"/>
          <p:nvPr/>
        </p:nvSpPr>
        <p:spPr>
          <a:xfrm>
            <a:off x="3676298" y="800384"/>
            <a:ext cx="261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CC"/>
                </a:solidFill>
              </a:rPr>
              <a:t>目标原始记录选择区域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70FDBE-CE4E-4160-BF82-E28DB7B0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质检员</a:t>
            </a:r>
            <a:br>
              <a:rPr lang="en-US" altLang="zh-CN" b="1" dirty="0"/>
            </a:br>
            <a:r>
              <a:rPr lang="en-US" altLang="zh-CN" sz="2400" b="1" dirty="0"/>
              <a:t>——</a:t>
            </a:r>
            <a:r>
              <a:rPr lang="zh-CN" altLang="en-US" sz="2400" b="1" dirty="0"/>
              <a:t>原始记录生成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624732E-7B6E-46FF-8F21-5EDECBE61161}"/>
              </a:ext>
            </a:extLst>
          </p:cNvPr>
          <p:cNvSpPr txBox="1"/>
          <p:nvPr/>
        </p:nvSpPr>
        <p:spPr>
          <a:xfrm>
            <a:off x="4695923" y="5445551"/>
            <a:ext cx="468000" cy="339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1000" b="1" dirty="0"/>
              <a:t>保存草稿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B9E58CB-6355-41FD-A233-4926B3197B97}"/>
              </a:ext>
            </a:extLst>
          </p:cNvPr>
          <p:cNvSpPr txBox="1"/>
          <p:nvPr/>
        </p:nvSpPr>
        <p:spPr>
          <a:xfrm>
            <a:off x="5730448" y="5445551"/>
            <a:ext cx="468000" cy="339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1000" b="1" dirty="0"/>
              <a:t>退出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D2B0D19-02FD-4CE0-AE5A-589A88CB999E}"/>
              </a:ext>
            </a:extLst>
          </p:cNvPr>
          <p:cNvSpPr txBox="1"/>
          <p:nvPr/>
        </p:nvSpPr>
        <p:spPr>
          <a:xfrm>
            <a:off x="3661969" y="5445551"/>
            <a:ext cx="468000" cy="339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1000" b="1" dirty="0"/>
              <a:t>查看修改历史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DD74C65-223E-4308-9A79-CA85F3834449}"/>
              </a:ext>
            </a:extLst>
          </p:cNvPr>
          <p:cNvSpPr txBox="1"/>
          <p:nvPr/>
        </p:nvSpPr>
        <p:spPr>
          <a:xfrm>
            <a:off x="5213329" y="5445551"/>
            <a:ext cx="468000" cy="339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1000" b="1" dirty="0"/>
              <a:t>生成原始记录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F36540A-69FF-4DD6-A869-70862FA69485}"/>
              </a:ext>
            </a:extLst>
          </p:cNvPr>
          <p:cNvSpPr txBox="1"/>
          <p:nvPr/>
        </p:nvSpPr>
        <p:spPr>
          <a:xfrm>
            <a:off x="3704854" y="1151186"/>
            <a:ext cx="504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200" b="1" dirty="0"/>
              <a:t>药品名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0ED81B2-3E82-4AF4-9351-E5BC118700A3}"/>
              </a:ext>
            </a:extLst>
          </p:cNvPr>
          <p:cNvSpPr txBox="1"/>
          <p:nvPr/>
        </p:nvSpPr>
        <p:spPr>
          <a:xfrm>
            <a:off x="3704854" y="1347761"/>
            <a:ext cx="504000" cy="180000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200" b="1" dirty="0"/>
              <a:t>药品名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878E870-56A0-4FB4-90E8-DB9880213FFE}"/>
              </a:ext>
            </a:extLst>
          </p:cNvPr>
          <p:cNvSpPr txBox="1"/>
          <p:nvPr/>
        </p:nvSpPr>
        <p:spPr>
          <a:xfrm>
            <a:off x="3704854" y="1574153"/>
            <a:ext cx="504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200" b="1" dirty="0"/>
              <a:t>药品名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AC0168C-D5D1-44DF-89B4-AF19B52EC6AB}"/>
              </a:ext>
            </a:extLst>
          </p:cNvPr>
          <p:cNvSpPr txBox="1"/>
          <p:nvPr/>
        </p:nvSpPr>
        <p:spPr>
          <a:xfrm>
            <a:off x="4234941" y="1154501"/>
            <a:ext cx="54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200" b="1" dirty="0"/>
              <a:t>批次名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361ACBA-0D99-4147-979E-E15E4455643E}"/>
              </a:ext>
            </a:extLst>
          </p:cNvPr>
          <p:cNvSpPr txBox="1"/>
          <p:nvPr/>
        </p:nvSpPr>
        <p:spPr>
          <a:xfrm>
            <a:off x="4234941" y="1351076"/>
            <a:ext cx="54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200" b="1" dirty="0"/>
              <a:t>批次名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450B0B9-C8DB-474B-978D-96B7EE3159E3}"/>
              </a:ext>
            </a:extLst>
          </p:cNvPr>
          <p:cNvSpPr txBox="1"/>
          <p:nvPr/>
        </p:nvSpPr>
        <p:spPr>
          <a:xfrm>
            <a:off x="4234941" y="1577468"/>
            <a:ext cx="540000" cy="180000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200" b="1" dirty="0"/>
              <a:t>批次名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E5C3476-E48B-4653-BEB0-528717DB0D76}"/>
              </a:ext>
            </a:extLst>
          </p:cNvPr>
          <p:cNvSpPr txBox="1"/>
          <p:nvPr/>
        </p:nvSpPr>
        <p:spPr>
          <a:xfrm>
            <a:off x="4814727" y="1157812"/>
            <a:ext cx="324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200" b="1" dirty="0"/>
              <a:t>性状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46640B3-F9B9-4997-9EC5-111C3BC6D214}"/>
              </a:ext>
            </a:extLst>
          </p:cNvPr>
          <p:cNvSpPr txBox="1"/>
          <p:nvPr/>
        </p:nvSpPr>
        <p:spPr>
          <a:xfrm>
            <a:off x="4814727" y="1354387"/>
            <a:ext cx="32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200" b="1" dirty="0"/>
              <a:t>鉴别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B2CFA74-FBA6-43B3-BDB7-04F37D2D51F4}"/>
              </a:ext>
            </a:extLst>
          </p:cNvPr>
          <p:cNvSpPr txBox="1"/>
          <p:nvPr/>
        </p:nvSpPr>
        <p:spPr>
          <a:xfrm>
            <a:off x="4814727" y="1590718"/>
            <a:ext cx="324000" cy="180000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200" b="1" dirty="0"/>
              <a:t>检查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849D6C6-B1C4-4608-9DFD-B749A7562163}"/>
              </a:ext>
            </a:extLst>
          </p:cNvPr>
          <p:cNvSpPr txBox="1"/>
          <p:nvPr/>
        </p:nvSpPr>
        <p:spPr>
          <a:xfrm>
            <a:off x="4818042" y="1822630"/>
            <a:ext cx="324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200" b="1" dirty="0"/>
              <a:t>含量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C481902-E31D-4E6F-87B9-03E8A75FA189}"/>
              </a:ext>
            </a:extLst>
          </p:cNvPr>
          <p:cNvSpPr txBox="1"/>
          <p:nvPr/>
        </p:nvSpPr>
        <p:spPr>
          <a:xfrm>
            <a:off x="5185784" y="1161122"/>
            <a:ext cx="54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900" b="1" dirty="0"/>
              <a:t>装量差异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6BC7CF9-B665-4076-B3DD-DC97D21F8560}"/>
              </a:ext>
            </a:extLst>
          </p:cNvPr>
          <p:cNvSpPr txBox="1"/>
          <p:nvPr/>
        </p:nvSpPr>
        <p:spPr>
          <a:xfrm>
            <a:off x="5185784" y="1357697"/>
            <a:ext cx="54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900" b="1" dirty="0"/>
              <a:t>有关物质</a:t>
            </a:r>
            <a:r>
              <a:rPr lang="en-US" altLang="zh-CN" sz="900" b="1" dirty="0"/>
              <a:t>A</a:t>
            </a:r>
            <a:endParaRPr lang="zh-CN" altLang="en-US" sz="9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4656F2F-293B-4364-AE75-DEB7753AD562}"/>
              </a:ext>
            </a:extLst>
          </p:cNvPr>
          <p:cNvSpPr txBox="1"/>
          <p:nvPr/>
        </p:nvSpPr>
        <p:spPr>
          <a:xfrm>
            <a:off x="5185784" y="1594028"/>
            <a:ext cx="54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900" b="1" dirty="0">
                <a:solidFill>
                  <a:schemeClr val="bg1">
                    <a:lumMod val="50000"/>
                  </a:schemeClr>
                </a:solidFill>
              </a:rPr>
              <a:t>有关物质</a:t>
            </a:r>
            <a:r>
              <a:rPr lang="en-US" altLang="zh-CN" sz="900" b="1" dirty="0">
                <a:solidFill>
                  <a:schemeClr val="bg1">
                    <a:lumMod val="50000"/>
                  </a:schemeClr>
                </a:solidFill>
              </a:rPr>
              <a:t>B</a:t>
            </a:r>
            <a:endParaRPr lang="zh-CN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7F46077-5E49-4EC1-B82A-D9959802FDA0}"/>
              </a:ext>
            </a:extLst>
          </p:cNvPr>
          <p:cNvSpPr txBox="1"/>
          <p:nvPr/>
        </p:nvSpPr>
        <p:spPr>
          <a:xfrm>
            <a:off x="5185784" y="1825940"/>
            <a:ext cx="540000" cy="18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900" b="1" dirty="0"/>
              <a:t>有关物质</a:t>
            </a:r>
            <a:r>
              <a:rPr lang="en-US" altLang="zh-CN" sz="900" b="1" dirty="0"/>
              <a:t>C</a:t>
            </a:r>
            <a:endParaRPr lang="zh-CN" altLang="en-US" sz="9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913811F-FFCD-4179-9B08-314227BF01FE}"/>
              </a:ext>
            </a:extLst>
          </p:cNvPr>
          <p:cNvSpPr txBox="1"/>
          <p:nvPr/>
        </p:nvSpPr>
        <p:spPr>
          <a:xfrm>
            <a:off x="5185784" y="2067791"/>
            <a:ext cx="540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900" b="1" dirty="0"/>
              <a:t>溶出度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CDD0D6A-31F2-4993-8B37-FA23E1C3AC28}"/>
              </a:ext>
            </a:extLst>
          </p:cNvPr>
          <p:cNvSpPr txBox="1"/>
          <p:nvPr/>
        </p:nvSpPr>
        <p:spPr>
          <a:xfrm>
            <a:off x="852377" y="166330"/>
            <a:ext cx="10637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lvl="1" indent="-268288"/>
            <a:r>
              <a:rPr lang="zh-CN" altLang="en-US" sz="2000" b="1" dirty="0">
                <a:solidFill>
                  <a:srgbClr val="0000CC"/>
                </a:solidFill>
              </a:rPr>
              <a:t>改进点：符合日常习惯，所见即所得：</a:t>
            </a:r>
            <a:r>
              <a:rPr lang="zh-CN" altLang="en-US" sz="2000" b="1" dirty="0">
                <a:solidFill>
                  <a:srgbClr val="FF0000"/>
                </a:solidFill>
              </a:rPr>
              <a:t>“手动录入、自动录入”和原始记录生成界面合一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E981972-F68B-428B-9D2C-6E61B1D52BB2}"/>
              </a:ext>
            </a:extLst>
          </p:cNvPr>
          <p:cNvSpPr/>
          <p:nvPr/>
        </p:nvSpPr>
        <p:spPr>
          <a:xfrm>
            <a:off x="3642427" y="2395850"/>
            <a:ext cx="2736090" cy="2852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079D08D-C730-4B48-BCE7-B9383813731D}"/>
              </a:ext>
            </a:extLst>
          </p:cNvPr>
          <p:cNvSpPr txBox="1"/>
          <p:nvPr/>
        </p:nvSpPr>
        <p:spPr>
          <a:xfrm>
            <a:off x="5785444" y="1164440"/>
            <a:ext cx="57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900" b="1" dirty="0"/>
              <a:t>原始数据</a:t>
            </a:r>
            <a:r>
              <a:rPr lang="en-US" altLang="zh-CN" sz="900" b="1" dirty="0"/>
              <a:t>1</a:t>
            </a:r>
            <a:endParaRPr lang="zh-CN" altLang="en-US" sz="900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52B10A8-3A81-446F-8133-AF9A41D7FE1B}"/>
              </a:ext>
            </a:extLst>
          </p:cNvPr>
          <p:cNvSpPr txBox="1"/>
          <p:nvPr/>
        </p:nvSpPr>
        <p:spPr>
          <a:xfrm>
            <a:off x="5785444" y="1386413"/>
            <a:ext cx="57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900" b="1" dirty="0"/>
              <a:t>原始数据</a:t>
            </a:r>
            <a:r>
              <a:rPr lang="en-US" altLang="zh-CN" sz="900" b="1" dirty="0"/>
              <a:t>2</a:t>
            </a:r>
            <a:endParaRPr lang="zh-CN" altLang="en-US" sz="900" b="1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186D4B3-7C4E-4704-8BF1-01B251335278}"/>
              </a:ext>
            </a:extLst>
          </p:cNvPr>
          <p:cNvSpPr txBox="1"/>
          <p:nvPr/>
        </p:nvSpPr>
        <p:spPr>
          <a:xfrm>
            <a:off x="5785444" y="1608386"/>
            <a:ext cx="576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900" b="1" dirty="0"/>
              <a:t>原始数据</a:t>
            </a:r>
            <a:r>
              <a:rPr lang="en-US" altLang="zh-CN" sz="900" b="1" dirty="0"/>
              <a:t>3</a:t>
            </a:r>
            <a:endParaRPr lang="zh-CN" altLang="en-US" sz="900" b="1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EABE741-5474-48B9-B43F-BE47D676AF09}"/>
              </a:ext>
            </a:extLst>
          </p:cNvPr>
          <p:cNvSpPr txBox="1"/>
          <p:nvPr/>
        </p:nvSpPr>
        <p:spPr>
          <a:xfrm>
            <a:off x="5785444" y="1810481"/>
            <a:ext cx="57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900" b="1" dirty="0"/>
              <a:t>原始数据</a:t>
            </a:r>
            <a:r>
              <a:rPr lang="en-US" altLang="zh-CN" sz="900" b="1" dirty="0"/>
              <a:t>4</a:t>
            </a:r>
            <a:endParaRPr lang="zh-CN" altLang="en-US" sz="900" b="1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DF07BA8-2919-4AB9-8516-21F32CF2AF8F}"/>
              </a:ext>
            </a:extLst>
          </p:cNvPr>
          <p:cNvSpPr txBox="1"/>
          <p:nvPr/>
        </p:nvSpPr>
        <p:spPr>
          <a:xfrm>
            <a:off x="5785444" y="2042400"/>
            <a:ext cx="57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900" b="1" dirty="0">
                <a:solidFill>
                  <a:schemeClr val="bg1">
                    <a:lumMod val="50000"/>
                  </a:schemeClr>
                </a:solidFill>
              </a:rPr>
              <a:t>原始数据</a:t>
            </a:r>
            <a:r>
              <a:rPr lang="en-US" altLang="zh-CN" sz="900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zh-CN" altLang="en-US" sz="9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2EFB898-C6E0-4370-A9B0-C18D02B0B64E}"/>
              </a:ext>
            </a:extLst>
          </p:cNvPr>
          <p:cNvSpPr txBox="1"/>
          <p:nvPr/>
        </p:nvSpPr>
        <p:spPr>
          <a:xfrm>
            <a:off x="4179372" y="5445551"/>
            <a:ext cx="468000" cy="339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1000" b="1" dirty="0"/>
              <a:t>全屏预览原始记录</a:t>
            </a:r>
          </a:p>
        </p:txBody>
      </p:sp>
      <p:sp>
        <p:nvSpPr>
          <p:cNvPr id="35" name="箭头: 右 34">
            <a:hlinkClick r:id="rId2" action="ppaction://hlinksldjump"/>
            <a:extLst>
              <a:ext uri="{FF2B5EF4-FFF2-40B4-BE49-F238E27FC236}">
                <a16:creationId xmlns:a16="http://schemas.microsoft.com/office/drawing/2014/main" id="{F0049AD2-337E-45EA-B473-A9E27A6D56D3}"/>
              </a:ext>
            </a:extLst>
          </p:cNvPr>
          <p:cNvSpPr/>
          <p:nvPr/>
        </p:nvSpPr>
        <p:spPr>
          <a:xfrm rot="10800000">
            <a:off x="11688826" y="6298245"/>
            <a:ext cx="318499" cy="2402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6DC21F0B-0E86-4503-A312-37AAE4C8D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833" y="2441300"/>
            <a:ext cx="2661478" cy="2787093"/>
          </a:xfrm>
          <a:prstGeom prst="rect">
            <a:avLst/>
          </a:prstGeom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F75225CE-F6DD-4F59-B63D-4227F918D2FD}"/>
              </a:ext>
            </a:extLst>
          </p:cNvPr>
          <p:cNvSpPr txBox="1"/>
          <p:nvPr/>
        </p:nvSpPr>
        <p:spPr>
          <a:xfrm>
            <a:off x="3720718" y="2407598"/>
            <a:ext cx="25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CC"/>
                </a:solidFill>
              </a:rPr>
              <a:t>预览和编辑区域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FDAC794-0FF9-4D5A-B709-2396D487E722}"/>
              </a:ext>
            </a:extLst>
          </p:cNvPr>
          <p:cNvSpPr txBox="1"/>
          <p:nvPr/>
        </p:nvSpPr>
        <p:spPr>
          <a:xfrm>
            <a:off x="3814821" y="1987952"/>
            <a:ext cx="468000" cy="339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1000" b="1" dirty="0"/>
              <a:t>自动录入数据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DF339CC-17DB-4C3E-969A-6B0BA0FA36BD}"/>
              </a:ext>
            </a:extLst>
          </p:cNvPr>
          <p:cNvSpPr txBox="1"/>
          <p:nvPr/>
        </p:nvSpPr>
        <p:spPr>
          <a:xfrm>
            <a:off x="7013066" y="4457466"/>
            <a:ext cx="44382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lvl="1" indent="-268288"/>
            <a:r>
              <a:rPr lang="en-US" altLang="zh-CN" sz="1600" dirty="0">
                <a:solidFill>
                  <a:srgbClr val="FF0000"/>
                </a:solidFill>
              </a:rPr>
              <a:t>4</a:t>
            </a:r>
            <a:r>
              <a:rPr lang="zh-CN" altLang="en-US" sz="1600" dirty="0">
                <a:solidFill>
                  <a:srgbClr val="FF0000"/>
                </a:solidFill>
              </a:rPr>
              <a:t>、所见即所得：手动录入内容、自动提取结果，在此融入原始记录，整体呈现。避免多个界面切换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68288" lvl="1" indent="-268288"/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zh-CN" altLang="en-US" sz="1600" dirty="0">
                <a:solidFill>
                  <a:srgbClr val="FF0000"/>
                </a:solidFill>
              </a:rPr>
              <a:t>、手工录入数据的修改，不用申请权限，系统直接记录修改过程。原始记录审批环节可以把关修改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68288" lvl="1" indent="-268288"/>
            <a:r>
              <a:rPr lang="en-US" altLang="zh-CN" sz="1600" dirty="0">
                <a:solidFill>
                  <a:srgbClr val="FF0000"/>
                </a:solidFill>
              </a:rPr>
              <a:t>6</a:t>
            </a:r>
            <a:r>
              <a:rPr lang="zh-CN" altLang="en-US" sz="1600" dirty="0">
                <a:solidFill>
                  <a:srgbClr val="FF0000"/>
                </a:solidFill>
              </a:rPr>
              <a:t>、自动录入数据，无法在此处修改，只能通过原始数据修改入口去操作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38E51DB-2F26-4BEE-A455-3943ECBEA718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5642292" y="3726329"/>
            <a:ext cx="1370774" cy="1762189"/>
          </a:xfrm>
          <a:prstGeom prst="straightConnector1">
            <a:avLst/>
          </a:prstGeom>
          <a:ln w="571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9876E85-DA78-42AB-8BF2-4A8976E681CC}"/>
              </a:ext>
            </a:extLst>
          </p:cNvPr>
          <p:cNvSpPr txBox="1"/>
          <p:nvPr/>
        </p:nvSpPr>
        <p:spPr>
          <a:xfrm>
            <a:off x="7051631" y="798731"/>
            <a:ext cx="4438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lvl="1" indent="-268288"/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zh-CN" altLang="en-US" sz="1600" dirty="0">
                <a:solidFill>
                  <a:srgbClr val="FF0000"/>
                </a:solidFill>
              </a:rPr>
              <a:t>、自动录入入口，放到此区域，点击后打开摄像头，自动开始进入扫设备码状态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ABD36FF-6DD8-4D04-A52B-A2F516D9FBB7}"/>
              </a:ext>
            </a:extLst>
          </p:cNvPr>
          <p:cNvCxnSpPr>
            <a:cxnSpLocks/>
            <a:stCxn id="53" idx="1"/>
            <a:endCxn id="49" idx="3"/>
          </p:cNvCxnSpPr>
          <p:nvPr/>
        </p:nvCxnSpPr>
        <p:spPr>
          <a:xfrm flipH="1">
            <a:off x="4282821" y="1091119"/>
            <a:ext cx="2768810" cy="1066672"/>
          </a:xfrm>
          <a:prstGeom prst="straightConnector1">
            <a:avLst/>
          </a:prstGeom>
          <a:ln w="571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3624C399-260E-44D4-AA89-9C0AE1D496BB}"/>
              </a:ext>
            </a:extLst>
          </p:cNvPr>
          <p:cNvSpPr txBox="1"/>
          <p:nvPr/>
        </p:nvSpPr>
        <p:spPr>
          <a:xfrm>
            <a:off x="7051631" y="1479360"/>
            <a:ext cx="44382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lvl="1" indent="-268288"/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zh-CN" altLang="en-US" sz="1600" dirty="0">
                <a:solidFill>
                  <a:srgbClr val="FF0000"/>
                </a:solidFill>
              </a:rPr>
              <a:t>、自动识别的原始数据在此列列出。以有关物质方法</a:t>
            </a:r>
            <a:r>
              <a:rPr lang="en-US" altLang="zh-CN" sz="1600" dirty="0">
                <a:solidFill>
                  <a:srgbClr val="FF0000"/>
                </a:solidFill>
              </a:rPr>
              <a:t>X</a:t>
            </a:r>
            <a:r>
              <a:rPr lang="zh-CN" altLang="en-US" sz="1600" dirty="0">
                <a:solidFill>
                  <a:srgbClr val="FF0000"/>
                </a:solidFill>
              </a:rPr>
              <a:t>为例：</a:t>
            </a:r>
            <a:r>
              <a:rPr lang="en-US" altLang="zh-CN" sz="1600" dirty="0">
                <a:solidFill>
                  <a:srgbClr val="FF0000"/>
                </a:solidFill>
              </a:rPr>
              <a:t>6</a:t>
            </a:r>
            <a:r>
              <a:rPr lang="zh-CN" altLang="en-US" sz="1600" dirty="0">
                <a:solidFill>
                  <a:srgbClr val="FF0000"/>
                </a:solidFill>
              </a:rPr>
              <a:t>个单行记录表现为</a:t>
            </a:r>
            <a:r>
              <a:rPr lang="en-US" altLang="zh-CN" sz="1600" dirty="0">
                <a:solidFill>
                  <a:srgbClr val="FF0000"/>
                </a:solidFill>
              </a:rPr>
              <a:t>6</a:t>
            </a:r>
            <a:r>
              <a:rPr lang="zh-CN" altLang="en-US" sz="1600" dirty="0">
                <a:solidFill>
                  <a:srgbClr val="FF0000"/>
                </a:solidFill>
              </a:rPr>
              <a:t>个原始数据，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zh-CN" altLang="en-US" sz="1600" dirty="0">
                <a:solidFill>
                  <a:srgbClr val="FF0000"/>
                </a:solidFill>
              </a:rPr>
              <a:t>个多行整体记录也表现为</a:t>
            </a: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zh-CN" altLang="en-US" sz="1600" dirty="0">
                <a:solidFill>
                  <a:srgbClr val="FF0000"/>
                </a:solidFill>
              </a:rPr>
              <a:t>个原始数据 </a:t>
            </a:r>
            <a:r>
              <a:rPr lang="en-US" altLang="zh-CN" sz="1600" dirty="0">
                <a:solidFill>
                  <a:srgbClr val="FF0000"/>
                </a:solidFill>
              </a:rPr>
              <a:t>—— </a:t>
            </a:r>
            <a:r>
              <a:rPr lang="zh-CN" altLang="en-US" sz="1600" dirty="0">
                <a:solidFill>
                  <a:srgbClr val="FF0000"/>
                </a:solidFill>
              </a:rPr>
              <a:t>即，一次拍摄生成一个原始数据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956A09B-36FA-4DC2-ABE7-296482EC5272}"/>
              </a:ext>
            </a:extLst>
          </p:cNvPr>
          <p:cNvCxnSpPr>
            <a:cxnSpLocks/>
          </p:cNvCxnSpPr>
          <p:nvPr/>
        </p:nvCxnSpPr>
        <p:spPr>
          <a:xfrm flipH="1" flipV="1">
            <a:off x="6286409" y="1719174"/>
            <a:ext cx="999986" cy="233226"/>
          </a:xfrm>
          <a:prstGeom prst="straightConnector1">
            <a:avLst/>
          </a:prstGeom>
          <a:ln w="571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3D2273CC-5B90-42FB-8341-B52706DA314F}"/>
              </a:ext>
            </a:extLst>
          </p:cNvPr>
          <p:cNvSpPr txBox="1"/>
          <p:nvPr/>
        </p:nvSpPr>
        <p:spPr>
          <a:xfrm>
            <a:off x="7095877" y="2723146"/>
            <a:ext cx="4438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lvl="1" indent="-268288"/>
            <a:r>
              <a:rPr lang="en-US" altLang="zh-CN" sz="1600" dirty="0">
                <a:solidFill>
                  <a:srgbClr val="FF0000"/>
                </a:solidFill>
              </a:rPr>
              <a:t>3</a:t>
            </a:r>
            <a:r>
              <a:rPr lang="zh-CN" altLang="en-US" sz="1600" dirty="0">
                <a:solidFill>
                  <a:srgbClr val="FF0000"/>
                </a:solidFill>
              </a:rPr>
              <a:t>、对一个完整检验活动，做原始记录生成操作：完成其下所有原始数据合并、关联运算</a:t>
            </a:r>
            <a:r>
              <a:rPr lang="en-US" altLang="zh-CN" sz="1600" dirty="0">
                <a:solidFill>
                  <a:srgbClr val="FF0000"/>
                </a:solidFill>
              </a:rPr>
              <a:t>——</a:t>
            </a:r>
            <a:r>
              <a:rPr lang="zh-CN" altLang="en-US" sz="1600" dirty="0">
                <a:solidFill>
                  <a:srgbClr val="FF0000"/>
                </a:solidFill>
              </a:rPr>
              <a:t>原始数据的图像，如能区分原始数据的类型（如单行、多行），则数据录入环节可以简化；否则，如果仅凭内容无法区分，需要在检测方法选择环节，增加区分的选择项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F1FD910-A1FC-46DD-863C-2F643FFD9B99}"/>
              </a:ext>
            </a:extLst>
          </p:cNvPr>
          <p:cNvCxnSpPr>
            <a:cxnSpLocks/>
            <a:endCxn id="48" idx="2"/>
          </p:cNvCxnSpPr>
          <p:nvPr/>
        </p:nvCxnSpPr>
        <p:spPr>
          <a:xfrm flipH="1" flipV="1">
            <a:off x="5455784" y="2005940"/>
            <a:ext cx="1669816" cy="1502130"/>
          </a:xfrm>
          <a:prstGeom prst="straightConnector1">
            <a:avLst/>
          </a:prstGeom>
          <a:ln w="571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00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BB84829-4E2E-46C7-8D14-AE7BCE12B451}"/>
              </a:ext>
            </a:extLst>
          </p:cNvPr>
          <p:cNvSpPr/>
          <p:nvPr/>
        </p:nvSpPr>
        <p:spPr>
          <a:xfrm rot="16200000">
            <a:off x="2508572" y="1974123"/>
            <a:ext cx="5116888" cy="28767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D8E51A-A8CC-469D-8CCB-E517B8CC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质检员</a:t>
            </a:r>
            <a:br>
              <a:rPr lang="en-US" altLang="zh-CN" b="1" dirty="0"/>
            </a:br>
            <a:r>
              <a:rPr lang="en-US" altLang="zh-CN" sz="2400" b="1" dirty="0"/>
              <a:t>——</a:t>
            </a:r>
            <a:r>
              <a:rPr lang="zh-CN" altLang="en-US" sz="2400" b="1" dirty="0"/>
              <a:t>质检结果录入</a:t>
            </a:r>
            <a:br>
              <a:rPr lang="en-US" altLang="zh-CN" sz="2400" b="1" dirty="0"/>
            </a:br>
            <a:r>
              <a:rPr lang="en-US" altLang="zh-CN" sz="2400" b="1" dirty="0"/>
              <a:t>——</a:t>
            </a:r>
            <a:r>
              <a:rPr lang="zh-CN" altLang="en-US" sz="2400" b="1" dirty="0"/>
              <a:t>自动提取</a:t>
            </a:r>
            <a:br>
              <a:rPr lang="en-US" altLang="zh-CN" sz="2400" b="1" dirty="0"/>
            </a:br>
            <a:r>
              <a:rPr lang="en-US" altLang="zh-CN" sz="2400" b="1" dirty="0"/>
              <a:t>——1</a:t>
            </a:r>
            <a:r>
              <a:rPr lang="zh-CN" altLang="en-US" sz="2400" b="1" dirty="0"/>
              <a:t>、进入自动提取界面（扫码、选择产品、批次和数据采集方法）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FEA1504-C8E5-4442-B98A-5BC4618E9940}"/>
              </a:ext>
            </a:extLst>
          </p:cNvPr>
          <p:cNvSpPr txBox="1"/>
          <p:nvPr/>
        </p:nvSpPr>
        <p:spPr>
          <a:xfrm>
            <a:off x="4474166" y="5597500"/>
            <a:ext cx="514235" cy="339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1000" b="1" dirty="0"/>
              <a:t>返回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667DCE5-5679-4893-B214-FC4E5D310735}"/>
              </a:ext>
            </a:extLst>
          </p:cNvPr>
          <p:cNvSpPr txBox="1"/>
          <p:nvPr/>
        </p:nvSpPr>
        <p:spPr>
          <a:xfrm>
            <a:off x="5202349" y="5597500"/>
            <a:ext cx="574861" cy="339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1000" b="1" dirty="0"/>
              <a:t>确定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D4BC1F2-A693-4F69-9BDB-3F12C4F2AF9B}"/>
              </a:ext>
            </a:extLst>
          </p:cNvPr>
          <p:cNvSpPr/>
          <p:nvPr/>
        </p:nvSpPr>
        <p:spPr>
          <a:xfrm>
            <a:off x="3717461" y="999308"/>
            <a:ext cx="2736090" cy="512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52542EB-F8A9-43B3-839E-C6FEF95FE80F}"/>
              </a:ext>
            </a:extLst>
          </p:cNvPr>
          <p:cNvSpPr txBox="1"/>
          <p:nvPr/>
        </p:nvSpPr>
        <p:spPr>
          <a:xfrm>
            <a:off x="3792902" y="939191"/>
            <a:ext cx="25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批次提醒区域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686C6B6-901A-4E7A-BEEC-E579DF7DFA14}"/>
              </a:ext>
            </a:extLst>
          </p:cNvPr>
          <p:cNvSpPr txBox="1"/>
          <p:nvPr/>
        </p:nvSpPr>
        <p:spPr>
          <a:xfrm>
            <a:off x="3846281" y="1271976"/>
            <a:ext cx="648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000" b="1" dirty="0"/>
              <a:t>药品名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5A1AE5F-5F08-4129-8AAF-C8B89735BBD2}"/>
              </a:ext>
            </a:extLst>
          </p:cNvPr>
          <p:cNvSpPr txBox="1"/>
          <p:nvPr/>
        </p:nvSpPr>
        <p:spPr>
          <a:xfrm>
            <a:off x="4549287" y="1276891"/>
            <a:ext cx="648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000" b="1" dirty="0"/>
              <a:t>批次名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8B0BE3A-8981-4E3D-849A-D73559BBEBB7}"/>
              </a:ext>
            </a:extLst>
          </p:cNvPr>
          <p:cNvSpPr/>
          <p:nvPr/>
        </p:nvSpPr>
        <p:spPr>
          <a:xfrm>
            <a:off x="3702711" y="1728590"/>
            <a:ext cx="2736090" cy="1544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96E3F5F-8D75-447B-95B9-D22A9B5BAB92}"/>
              </a:ext>
            </a:extLst>
          </p:cNvPr>
          <p:cNvSpPr txBox="1"/>
          <p:nvPr/>
        </p:nvSpPr>
        <p:spPr>
          <a:xfrm>
            <a:off x="3778152" y="1757532"/>
            <a:ext cx="25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数据采集方法选择区域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3B97B0B-3A17-4016-92C5-300846035652}"/>
              </a:ext>
            </a:extLst>
          </p:cNvPr>
          <p:cNvSpPr txBox="1"/>
          <p:nvPr/>
        </p:nvSpPr>
        <p:spPr>
          <a:xfrm>
            <a:off x="3831531" y="2543716"/>
            <a:ext cx="5374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000" b="1" dirty="0"/>
              <a:t>有关物质</a:t>
            </a:r>
            <a:r>
              <a:rPr lang="en-US" altLang="zh-CN" sz="1000" b="1" dirty="0"/>
              <a:t>A</a:t>
            </a:r>
            <a:endParaRPr lang="zh-CN" altLang="en-US" sz="1000" b="1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BF3610F-B382-4791-980D-876F761DF6E3}"/>
              </a:ext>
            </a:extLst>
          </p:cNvPr>
          <p:cNvSpPr txBox="1"/>
          <p:nvPr/>
        </p:nvSpPr>
        <p:spPr>
          <a:xfrm>
            <a:off x="6850348" y="699934"/>
            <a:ext cx="459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把批次信息显示出来，便于误操作时可以查看，也可能做成一个独立的确认界面，避免乱选择批次</a:t>
            </a:r>
            <a:endParaRPr lang="en-US" altLang="zh-CN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8DFF353-69EF-48E6-977D-25CED81BBE9F}"/>
              </a:ext>
            </a:extLst>
          </p:cNvPr>
          <p:cNvCxnSpPr>
            <a:cxnSpLocks/>
            <a:stCxn id="66" idx="1"/>
            <a:endCxn id="27" idx="3"/>
          </p:cNvCxnSpPr>
          <p:nvPr/>
        </p:nvCxnSpPr>
        <p:spPr>
          <a:xfrm flipH="1">
            <a:off x="6453551" y="1161599"/>
            <a:ext cx="396797" cy="9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DCDB362D-EC57-4719-B6A4-E3F694C019FD}"/>
              </a:ext>
            </a:extLst>
          </p:cNvPr>
          <p:cNvSpPr txBox="1"/>
          <p:nvPr/>
        </p:nvSpPr>
        <p:spPr>
          <a:xfrm>
            <a:off x="6885174" y="1864174"/>
            <a:ext cx="45525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、依据配置的采集方法，自动列出所有方法：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）结合药品批次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设备本身的属性，最小化列出相关检验方法，让客户更容易选择。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）如果只有一种方法，则区域空白。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客户不用选择，程序直接到下个界面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、通常不会出现，有些情况下会出现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、选择了某种方法后，自动呈现该方法的描述，供选择时参考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8EDBBE9-0867-4871-9CB8-820CCABE087A}"/>
              </a:ext>
            </a:extLst>
          </p:cNvPr>
          <p:cNvCxnSpPr>
            <a:cxnSpLocks/>
          </p:cNvCxnSpPr>
          <p:nvPr/>
        </p:nvCxnSpPr>
        <p:spPr>
          <a:xfrm flipH="1">
            <a:off x="6438802" y="2612381"/>
            <a:ext cx="496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CADEB22F-BA1D-4EC8-A8E5-20D8B8E108C1}"/>
              </a:ext>
            </a:extLst>
          </p:cNvPr>
          <p:cNvSpPr txBox="1"/>
          <p:nvPr/>
        </p:nvSpPr>
        <p:spPr>
          <a:xfrm>
            <a:off x="4515421" y="2543716"/>
            <a:ext cx="5374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000" b="1" dirty="0"/>
              <a:t>有关物质</a:t>
            </a:r>
            <a:r>
              <a:rPr lang="en-US" altLang="zh-CN" sz="1000" b="1" dirty="0"/>
              <a:t>B</a:t>
            </a:r>
            <a:endParaRPr lang="zh-CN" altLang="en-US" sz="1000" b="1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DE56BB8-8708-4250-92F2-D8FC064E0310}"/>
              </a:ext>
            </a:extLst>
          </p:cNvPr>
          <p:cNvSpPr txBox="1"/>
          <p:nvPr/>
        </p:nvSpPr>
        <p:spPr>
          <a:xfrm>
            <a:off x="5213374" y="2543716"/>
            <a:ext cx="537405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000" b="1" dirty="0"/>
              <a:t>有关物质</a:t>
            </a:r>
            <a:r>
              <a:rPr lang="en-US" altLang="zh-CN" sz="1000" b="1" dirty="0"/>
              <a:t>C</a:t>
            </a:r>
            <a:endParaRPr lang="zh-CN" altLang="en-US" sz="1000" b="1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CC0A6B7B-D2CC-45B9-AF7E-00629D93259E}"/>
              </a:ext>
            </a:extLst>
          </p:cNvPr>
          <p:cNvSpPr txBox="1"/>
          <p:nvPr/>
        </p:nvSpPr>
        <p:spPr>
          <a:xfrm>
            <a:off x="5861374" y="2543716"/>
            <a:ext cx="5374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000" b="1" dirty="0"/>
              <a:t>有关物质</a:t>
            </a:r>
            <a:r>
              <a:rPr lang="en-US" altLang="zh-CN" sz="1000" b="1" dirty="0"/>
              <a:t>E</a:t>
            </a:r>
            <a:endParaRPr lang="zh-CN" altLang="en-US" sz="1000" b="1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60E1EA4A-C526-4D5C-81C0-4B0EB84D426E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6453551" y="3864210"/>
            <a:ext cx="480081" cy="10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79F73E9A-1693-4506-BF36-F8B12AF1EDCA}"/>
              </a:ext>
            </a:extLst>
          </p:cNvPr>
          <p:cNvSpPr txBox="1"/>
          <p:nvPr/>
        </p:nvSpPr>
        <p:spPr>
          <a:xfrm>
            <a:off x="4588174" y="2168463"/>
            <a:ext cx="396000" cy="31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000" b="1" dirty="0"/>
              <a:t>鉴别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017261E-5D81-4FAB-984A-FAAE6D05EDD8}"/>
              </a:ext>
            </a:extLst>
          </p:cNvPr>
          <p:cNvSpPr txBox="1"/>
          <p:nvPr/>
        </p:nvSpPr>
        <p:spPr>
          <a:xfrm>
            <a:off x="5016495" y="2168463"/>
            <a:ext cx="396000" cy="318324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000" b="1" dirty="0"/>
              <a:t>检查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66FB681-D162-4DD5-9B42-363A42FACBA3}"/>
              </a:ext>
            </a:extLst>
          </p:cNvPr>
          <p:cNvSpPr txBox="1"/>
          <p:nvPr/>
        </p:nvSpPr>
        <p:spPr>
          <a:xfrm>
            <a:off x="5444814" y="2168463"/>
            <a:ext cx="396000" cy="31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000" b="1" dirty="0"/>
              <a:t>含量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0776B1B-941D-463A-99D8-A9AAA274233C}"/>
              </a:ext>
            </a:extLst>
          </p:cNvPr>
          <p:cNvSpPr txBox="1"/>
          <p:nvPr/>
        </p:nvSpPr>
        <p:spPr>
          <a:xfrm>
            <a:off x="4159853" y="2168463"/>
            <a:ext cx="396000" cy="31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000" b="1" dirty="0"/>
              <a:t>性状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8CCCF85-03FC-43D2-954F-17E1C9F03E31}"/>
              </a:ext>
            </a:extLst>
          </p:cNvPr>
          <p:cNvSpPr/>
          <p:nvPr/>
        </p:nvSpPr>
        <p:spPr>
          <a:xfrm>
            <a:off x="3717461" y="3471118"/>
            <a:ext cx="2736090" cy="78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232AE55-2849-4BEC-A6F4-CD6EA56B40FD}"/>
              </a:ext>
            </a:extLst>
          </p:cNvPr>
          <p:cNvSpPr txBox="1"/>
          <p:nvPr/>
        </p:nvSpPr>
        <p:spPr>
          <a:xfrm>
            <a:off x="3792902" y="3470564"/>
            <a:ext cx="25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2060"/>
                </a:solidFill>
              </a:rPr>
              <a:t>可能呈现区域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AAFE608-0156-4C51-8AE3-15E6B06B135B}"/>
              </a:ext>
            </a:extLst>
          </p:cNvPr>
          <p:cNvSpPr txBox="1"/>
          <p:nvPr/>
        </p:nvSpPr>
        <p:spPr>
          <a:xfrm>
            <a:off x="4579168" y="3883865"/>
            <a:ext cx="396000" cy="318324"/>
          </a:xfrm>
          <a:prstGeom prst="rect">
            <a:avLst/>
          </a:prstGeom>
          <a:solidFill>
            <a:srgbClr val="00B0F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000" b="1" dirty="0"/>
              <a:t>基准数据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DB7B68-0E97-40D7-B02F-C57874E00E11}"/>
              </a:ext>
            </a:extLst>
          </p:cNvPr>
          <p:cNvSpPr txBox="1"/>
          <p:nvPr/>
        </p:nvSpPr>
        <p:spPr>
          <a:xfrm>
            <a:off x="5007487" y="3883865"/>
            <a:ext cx="396000" cy="31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000" b="1" dirty="0"/>
              <a:t>结果数据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639929C-A98F-45F7-A386-BEB010EAC47B}"/>
              </a:ext>
            </a:extLst>
          </p:cNvPr>
          <p:cNvCxnSpPr>
            <a:cxnSpLocks/>
          </p:cNvCxnSpPr>
          <p:nvPr/>
        </p:nvCxnSpPr>
        <p:spPr>
          <a:xfrm flipH="1">
            <a:off x="6373409" y="4807975"/>
            <a:ext cx="560223" cy="23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6253DEC7-2C34-4133-936D-FB638E7CDBA3}"/>
              </a:ext>
            </a:extLst>
          </p:cNvPr>
          <p:cNvSpPr/>
          <p:nvPr/>
        </p:nvSpPr>
        <p:spPr>
          <a:xfrm>
            <a:off x="3709821" y="4907835"/>
            <a:ext cx="2736090" cy="591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91A8895-273D-49F9-A934-0A845870B9EA}"/>
              </a:ext>
            </a:extLst>
          </p:cNvPr>
          <p:cNvSpPr txBox="1"/>
          <p:nvPr/>
        </p:nvSpPr>
        <p:spPr>
          <a:xfrm>
            <a:off x="3753506" y="4955523"/>
            <a:ext cx="2664000" cy="50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0000CC"/>
                </a:solidFill>
              </a:rPr>
              <a:t>选择方法后，方法自动介绍区域</a:t>
            </a:r>
          </a:p>
        </p:txBody>
      </p:sp>
    </p:spTree>
    <p:extLst>
      <p:ext uri="{BB962C8B-B14F-4D97-AF65-F5344CB8AC3E}">
        <p14:creationId xmlns:p14="http://schemas.microsoft.com/office/powerpoint/2010/main" val="98556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0FDBE-CE4E-4160-BF82-E28DB7B0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质检员</a:t>
            </a:r>
            <a:br>
              <a:rPr lang="en-US" altLang="zh-CN" b="1" dirty="0"/>
            </a:br>
            <a:r>
              <a:rPr lang="en-US" altLang="zh-CN" sz="2400" b="1" dirty="0"/>
              <a:t>——</a:t>
            </a:r>
            <a:r>
              <a:rPr lang="zh-CN" altLang="en-US" sz="2400" b="1" dirty="0"/>
              <a:t>质检结果录入</a:t>
            </a:r>
            <a:br>
              <a:rPr lang="en-US" altLang="zh-CN" sz="2400" b="1" dirty="0"/>
            </a:br>
            <a:r>
              <a:rPr lang="en-US" altLang="zh-CN" sz="2400" b="1" dirty="0"/>
              <a:t>——</a:t>
            </a:r>
            <a:r>
              <a:rPr lang="zh-CN" altLang="en-US" sz="2400" b="1" dirty="0"/>
              <a:t>自动提取</a:t>
            </a:r>
            <a:br>
              <a:rPr lang="en-US" altLang="zh-CN" sz="2400" b="1" dirty="0"/>
            </a:br>
            <a:r>
              <a:rPr lang="en-US" altLang="zh-CN" sz="2400" b="1" dirty="0"/>
              <a:t>——2</a:t>
            </a:r>
            <a:r>
              <a:rPr lang="zh-CN" altLang="en-US" sz="2400" b="1" dirty="0"/>
              <a:t>、结果自动提取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6C4AEA8-049E-48CA-9C51-B2CA1CC6A7BA}"/>
              </a:ext>
            </a:extLst>
          </p:cNvPr>
          <p:cNvSpPr/>
          <p:nvPr/>
        </p:nvSpPr>
        <p:spPr>
          <a:xfrm rot="16200000">
            <a:off x="2448937" y="1903514"/>
            <a:ext cx="5116888" cy="28767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049392A-B244-497C-BD11-7C7B16334958}"/>
              </a:ext>
            </a:extLst>
          </p:cNvPr>
          <p:cNvSpPr txBox="1"/>
          <p:nvPr/>
        </p:nvSpPr>
        <p:spPr>
          <a:xfrm>
            <a:off x="6627546" y="1018957"/>
            <a:ext cx="516133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lvl="1" indent="-268288"/>
            <a:r>
              <a:rPr lang="en-US" altLang="zh-CN" sz="1600" dirty="0">
                <a:solidFill>
                  <a:srgbClr val="0000CC"/>
                </a:solidFill>
              </a:rPr>
              <a:t>1</a:t>
            </a:r>
            <a:r>
              <a:rPr lang="zh-CN" altLang="en-US" sz="1600" dirty="0">
                <a:solidFill>
                  <a:srgbClr val="0000CC"/>
                </a:solidFill>
              </a:rPr>
              <a:t>、人员认为识别结果不正确时，点击“矫正”按钮，由质检员手动录入正确数据</a:t>
            </a:r>
            <a:endParaRPr lang="en-US" altLang="zh-CN" sz="1600" dirty="0">
              <a:solidFill>
                <a:srgbClr val="0000CC"/>
              </a:solidFill>
            </a:endParaRPr>
          </a:p>
          <a:p>
            <a:pPr marL="268288" lvl="1" indent="-268288"/>
            <a:r>
              <a:rPr lang="en-US" altLang="zh-CN" sz="1600" dirty="0">
                <a:solidFill>
                  <a:srgbClr val="0000CC"/>
                </a:solidFill>
              </a:rPr>
              <a:t>2</a:t>
            </a:r>
            <a:r>
              <a:rPr lang="zh-CN" altLang="en-US" sz="1600" dirty="0">
                <a:solidFill>
                  <a:srgbClr val="0000CC"/>
                </a:solidFill>
              </a:rPr>
              <a:t>、一旦使用了“矫正”，</a:t>
            </a:r>
            <a:r>
              <a:rPr lang="zh-CN" altLang="en-US" sz="1600" dirty="0">
                <a:solidFill>
                  <a:srgbClr val="C00000"/>
                </a:solidFill>
              </a:rPr>
              <a:t>系统将自动记录自动识别数据、以及手工矫正数据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268288" lvl="1" indent="-268288"/>
            <a:r>
              <a:rPr lang="en-US" altLang="zh-CN" sz="1600" dirty="0">
                <a:solidFill>
                  <a:srgbClr val="0000CC"/>
                </a:solidFill>
              </a:rPr>
              <a:t>3</a:t>
            </a:r>
            <a:r>
              <a:rPr lang="zh-CN" altLang="en-US" sz="1600" dirty="0">
                <a:solidFill>
                  <a:srgbClr val="0000CC"/>
                </a:solidFill>
              </a:rPr>
              <a:t>、后续“原始记录”生成环节，提供修改查看功能（“自动识别数据”与</a:t>
            </a:r>
            <a:r>
              <a:rPr lang="zh-CN" altLang="en-US" sz="1600" dirty="0">
                <a:solidFill>
                  <a:srgbClr val="C00000"/>
                </a:solidFill>
              </a:rPr>
              <a:t>“手工矫正数据”均会在同一个位置呈现，并通过加删除线的方式将识别错误的数据列出）（由于满足了数据修改可追溯要求，简化了审批：</a:t>
            </a:r>
            <a:r>
              <a:rPr lang="zh-CN" altLang="en-US" sz="1600" dirty="0">
                <a:solidFill>
                  <a:srgbClr val="0000CC"/>
                </a:solidFill>
              </a:rPr>
              <a:t> </a:t>
            </a:r>
            <a:r>
              <a:rPr lang="zh-CN" altLang="en-US" sz="1600" dirty="0">
                <a:solidFill>
                  <a:srgbClr val="C00000"/>
                </a:solidFill>
              </a:rPr>
              <a:t>无需申请再修改，系统会自动记录人为修改情况，并在后续报表环节，自动将修改情况呈现给审批人）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268288" lvl="1" indent="-268288"/>
            <a:r>
              <a:rPr lang="en-US" altLang="zh-CN" sz="1600" i="1" dirty="0">
                <a:solidFill>
                  <a:srgbClr val="0000CC"/>
                </a:solidFill>
              </a:rPr>
              <a:t>4</a:t>
            </a:r>
            <a:r>
              <a:rPr lang="zh-CN" altLang="en-US" sz="1600" i="1" dirty="0">
                <a:solidFill>
                  <a:srgbClr val="0000CC"/>
                </a:solidFill>
              </a:rPr>
              <a:t>、</a:t>
            </a:r>
            <a:r>
              <a:rPr lang="zh-CN" altLang="en-US" sz="1600" dirty="0">
                <a:solidFill>
                  <a:srgbClr val="0000CC"/>
                </a:solidFill>
              </a:rPr>
              <a:t>无论识别是否正确，均将完整的</a:t>
            </a:r>
            <a:r>
              <a:rPr lang="zh-CN" altLang="en-US" sz="1600" dirty="0">
                <a:solidFill>
                  <a:srgbClr val="C00000"/>
                </a:solidFill>
              </a:rPr>
              <a:t>“设备二维码、数据源照片、识别区域截取图像、自动识别数据、手工矫正数据”上传（优先上云）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268288" lvl="1" indent="-268288"/>
            <a:endParaRPr lang="en-US" altLang="zh-CN" sz="1600" dirty="0">
              <a:solidFill>
                <a:srgbClr val="C00000"/>
              </a:solidFill>
            </a:endParaRPr>
          </a:p>
          <a:p>
            <a:pPr marL="268288" lvl="1" indent="-268288"/>
            <a:r>
              <a:rPr lang="en-US" altLang="zh-CN" sz="1600" dirty="0">
                <a:solidFill>
                  <a:srgbClr val="C00000"/>
                </a:solidFill>
              </a:rPr>
              <a:t>5</a:t>
            </a:r>
            <a:r>
              <a:rPr lang="zh-CN" altLang="en-US" sz="1600" dirty="0">
                <a:solidFill>
                  <a:srgbClr val="C00000"/>
                </a:solidFill>
              </a:rPr>
              <a:t>、是否增加持续自动提取（如持续称重）功能？什么时候需要？</a:t>
            </a:r>
            <a:endParaRPr lang="en-US" altLang="zh-CN" sz="1600" dirty="0">
              <a:solidFill>
                <a:srgbClr val="C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17C9FC8-48D0-4E34-9066-9A23FDA1F798}"/>
              </a:ext>
            </a:extLst>
          </p:cNvPr>
          <p:cNvSpPr/>
          <p:nvPr/>
        </p:nvSpPr>
        <p:spPr>
          <a:xfrm>
            <a:off x="3647342" y="886662"/>
            <a:ext cx="2736090" cy="2422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4D1B2E-9289-436F-85E3-1C2B02E0CA78}"/>
              </a:ext>
            </a:extLst>
          </p:cNvPr>
          <p:cNvSpPr txBox="1"/>
          <p:nvPr/>
        </p:nvSpPr>
        <p:spPr>
          <a:xfrm>
            <a:off x="3686670" y="1278196"/>
            <a:ext cx="26740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</a:t>
            </a:r>
            <a:r>
              <a:rPr lang="zh-CN" altLang="en-US" sz="1400" dirty="0"/>
              <a:t>、数据提取完成前，此区域不断显示摄像头扫过数据源的实时图像。提取完成前，下面的呈现区域无内容显示</a:t>
            </a:r>
            <a:endParaRPr lang="en-US" altLang="zh-CN" sz="1400" b="1" dirty="0"/>
          </a:p>
          <a:p>
            <a:r>
              <a:rPr lang="en-US" altLang="zh-CN" sz="1400" dirty="0"/>
              <a:t>2</a:t>
            </a:r>
            <a:r>
              <a:rPr lang="zh-CN" altLang="en-US" sz="1400" dirty="0"/>
              <a:t>、成功提取数据后，自动截取</a:t>
            </a:r>
            <a:r>
              <a:rPr lang="zh-CN" altLang="en-US" sz="1400" b="1" dirty="0">
                <a:solidFill>
                  <a:srgbClr val="C00000"/>
                </a:solidFill>
              </a:rPr>
              <a:t>有效数据所在区域图像，在此区域放大显示，便于和自动提取结果做对比观察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612E60-3C24-4859-92B0-2559A169A660}"/>
              </a:ext>
            </a:extLst>
          </p:cNvPr>
          <p:cNvSpPr txBox="1"/>
          <p:nvPr/>
        </p:nvSpPr>
        <p:spPr>
          <a:xfrm>
            <a:off x="3774412" y="956689"/>
            <a:ext cx="25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原始数据实景呈现区域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44D240A-628E-4D5E-B10F-A9673DF7D9F1}"/>
              </a:ext>
            </a:extLst>
          </p:cNvPr>
          <p:cNvSpPr/>
          <p:nvPr/>
        </p:nvSpPr>
        <p:spPr>
          <a:xfrm>
            <a:off x="3642427" y="3379549"/>
            <a:ext cx="2736090" cy="24553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03694C8-911B-4D9E-B487-035845DF563A}"/>
              </a:ext>
            </a:extLst>
          </p:cNvPr>
          <p:cNvSpPr txBox="1"/>
          <p:nvPr/>
        </p:nvSpPr>
        <p:spPr>
          <a:xfrm>
            <a:off x="3753339" y="3367901"/>
            <a:ext cx="25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提取结果呈现区域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624732E-7B6E-46FF-8F21-5EDECBE61161}"/>
              </a:ext>
            </a:extLst>
          </p:cNvPr>
          <p:cNvSpPr txBox="1"/>
          <p:nvPr/>
        </p:nvSpPr>
        <p:spPr>
          <a:xfrm>
            <a:off x="4490608" y="5445551"/>
            <a:ext cx="514235" cy="339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1000" b="1" dirty="0"/>
              <a:t>实验人员确认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41ECE7B-3158-4B22-AE34-4DF8A2152F1A}"/>
              </a:ext>
            </a:extLst>
          </p:cNvPr>
          <p:cNvSpPr txBox="1"/>
          <p:nvPr/>
        </p:nvSpPr>
        <p:spPr>
          <a:xfrm>
            <a:off x="3731397" y="3715028"/>
            <a:ext cx="432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000" b="1" dirty="0"/>
              <a:t>条目名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3D87CF8-E424-414A-8FB4-8260779F8D7E}"/>
              </a:ext>
            </a:extLst>
          </p:cNvPr>
          <p:cNvSpPr txBox="1"/>
          <p:nvPr/>
        </p:nvSpPr>
        <p:spPr>
          <a:xfrm>
            <a:off x="4209219" y="3710792"/>
            <a:ext cx="1980000" cy="184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000" b="1" dirty="0"/>
              <a:t>结果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4C8ED90-6D83-4D9C-B886-B25371935474}"/>
              </a:ext>
            </a:extLst>
          </p:cNvPr>
          <p:cNvSpPr txBox="1"/>
          <p:nvPr/>
        </p:nvSpPr>
        <p:spPr>
          <a:xfrm>
            <a:off x="3731397" y="3961298"/>
            <a:ext cx="432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000" b="1" dirty="0"/>
              <a:t>条目名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DA5CCFE-CC70-46F2-949B-77067A65BEA2}"/>
              </a:ext>
            </a:extLst>
          </p:cNvPr>
          <p:cNvSpPr txBox="1"/>
          <p:nvPr/>
        </p:nvSpPr>
        <p:spPr>
          <a:xfrm>
            <a:off x="4209219" y="3957062"/>
            <a:ext cx="1980000" cy="184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000" b="1" dirty="0"/>
              <a:t>结果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5972876-7CF2-4187-B8BC-250C74A81687}"/>
              </a:ext>
            </a:extLst>
          </p:cNvPr>
          <p:cNvSpPr txBox="1"/>
          <p:nvPr/>
        </p:nvSpPr>
        <p:spPr>
          <a:xfrm>
            <a:off x="3731397" y="4207568"/>
            <a:ext cx="432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000" b="1" dirty="0"/>
              <a:t>条目名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4455000-032E-482E-96CE-C52289D3A6CA}"/>
              </a:ext>
            </a:extLst>
          </p:cNvPr>
          <p:cNvSpPr txBox="1"/>
          <p:nvPr/>
        </p:nvSpPr>
        <p:spPr>
          <a:xfrm>
            <a:off x="4209219" y="4203332"/>
            <a:ext cx="1980000" cy="184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000" b="1" dirty="0"/>
              <a:t>结果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713E7E3-CDDC-4FFC-A3BB-6772D103B337}"/>
              </a:ext>
            </a:extLst>
          </p:cNvPr>
          <p:cNvSpPr txBox="1"/>
          <p:nvPr/>
        </p:nvSpPr>
        <p:spPr>
          <a:xfrm>
            <a:off x="3731397" y="4453838"/>
            <a:ext cx="432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000" b="1" dirty="0"/>
              <a:t>条目名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37D67C4-6505-45D7-8264-B5047FA7FFF7}"/>
              </a:ext>
            </a:extLst>
          </p:cNvPr>
          <p:cNvSpPr txBox="1"/>
          <p:nvPr/>
        </p:nvSpPr>
        <p:spPr>
          <a:xfrm>
            <a:off x="4209219" y="4449602"/>
            <a:ext cx="1980000" cy="184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000" b="1" dirty="0"/>
              <a:t>结果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93ADECA-E54C-4D83-9F4B-AFED074F532E}"/>
              </a:ext>
            </a:extLst>
          </p:cNvPr>
          <p:cNvSpPr txBox="1"/>
          <p:nvPr/>
        </p:nvSpPr>
        <p:spPr>
          <a:xfrm>
            <a:off x="3731397" y="4700108"/>
            <a:ext cx="432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000" b="1" dirty="0"/>
              <a:t>条目名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C6BC2BC-49D9-4CF8-A7A8-C2678E20504F}"/>
              </a:ext>
            </a:extLst>
          </p:cNvPr>
          <p:cNvSpPr txBox="1"/>
          <p:nvPr/>
        </p:nvSpPr>
        <p:spPr>
          <a:xfrm>
            <a:off x="4209219" y="4695872"/>
            <a:ext cx="1980000" cy="184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000" b="1" dirty="0"/>
              <a:t>结果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D184E30-B554-4B58-B31D-87C05E5E92E8}"/>
              </a:ext>
            </a:extLst>
          </p:cNvPr>
          <p:cNvSpPr txBox="1"/>
          <p:nvPr/>
        </p:nvSpPr>
        <p:spPr>
          <a:xfrm>
            <a:off x="3731397" y="4946378"/>
            <a:ext cx="432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000" b="1" dirty="0"/>
              <a:t>条目名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056F772-920D-4168-A132-72A70A94889F}"/>
              </a:ext>
            </a:extLst>
          </p:cNvPr>
          <p:cNvSpPr txBox="1"/>
          <p:nvPr/>
        </p:nvSpPr>
        <p:spPr>
          <a:xfrm>
            <a:off x="4209219" y="4942142"/>
            <a:ext cx="1980000" cy="184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000" b="1" dirty="0"/>
              <a:t>结果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A8A288E-E8DB-41F1-ACA8-58EF12E85579}"/>
              </a:ext>
            </a:extLst>
          </p:cNvPr>
          <p:cNvSpPr txBox="1"/>
          <p:nvPr/>
        </p:nvSpPr>
        <p:spPr>
          <a:xfrm>
            <a:off x="3731397" y="5192645"/>
            <a:ext cx="432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000" b="1" dirty="0"/>
              <a:t>条目名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17EF41A-1F1F-4874-A381-34C21A852772}"/>
              </a:ext>
            </a:extLst>
          </p:cNvPr>
          <p:cNvSpPr txBox="1"/>
          <p:nvPr/>
        </p:nvSpPr>
        <p:spPr>
          <a:xfrm>
            <a:off x="4209219" y="5188409"/>
            <a:ext cx="1980000" cy="184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zh-CN" altLang="en-US" sz="1000" b="1" dirty="0"/>
              <a:t>结果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B9E58CB-6355-41FD-A233-4926B3197B97}"/>
              </a:ext>
            </a:extLst>
          </p:cNvPr>
          <p:cNvSpPr txBox="1"/>
          <p:nvPr/>
        </p:nvSpPr>
        <p:spPr>
          <a:xfrm>
            <a:off x="5690692" y="5445551"/>
            <a:ext cx="514235" cy="339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1000" b="1" dirty="0"/>
              <a:t>退出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D2B0D19-02FD-4CE0-AE5A-589A88CB999E}"/>
              </a:ext>
            </a:extLst>
          </p:cNvPr>
          <p:cNvSpPr txBox="1"/>
          <p:nvPr/>
        </p:nvSpPr>
        <p:spPr>
          <a:xfrm>
            <a:off x="3890566" y="5445551"/>
            <a:ext cx="514235" cy="339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1000" b="1" dirty="0"/>
              <a:t>矫正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DD74C65-223E-4308-9A79-CA85F3834449}"/>
              </a:ext>
            </a:extLst>
          </p:cNvPr>
          <p:cNvSpPr txBox="1"/>
          <p:nvPr/>
        </p:nvSpPr>
        <p:spPr>
          <a:xfrm>
            <a:off x="5090650" y="5445551"/>
            <a:ext cx="514235" cy="3396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1000" b="1" dirty="0"/>
              <a:t>复核人员确认</a:t>
            </a:r>
          </a:p>
        </p:txBody>
      </p:sp>
    </p:spTree>
    <p:extLst>
      <p:ext uri="{BB962C8B-B14F-4D97-AF65-F5344CB8AC3E}">
        <p14:creationId xmlns:p14="http://schemas.microsoft.com/office/powerpoint/2010/main" val="223840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26B39-61C5-4443-99D4-0451F1C3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28761" cy="4601183"/>
          </a:xfrm>
        </p:spPr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A67773-0414-40CF-8C1A-F067852D5781}"/>
              </a:ext>
            </a:extLst>
          </p:cNvPr>
          <p:cNvSpPr txBox="1"/>
          <p:nvPr/>
        </p:nvSpPr>
        <p:spPr>
          <a:xfrm>
            <a:off x="3618271" y="865239"/>
            <a:ext cx="77281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不提供完整的原始记录生成报告，会导致客户怎么审批？ 影响是什么？如何应对？</a:t>
            </a:r>
          </a:p>
        </p:txBody>
      </p:sp>
    </p:spTree>
    <p:extLst>
      <p:ext uri="{BB962C8B-B14F-4D97-AF65-F5344CB8AC3E}">
        <p14:creationId xmlns:p14="http://schemas.microsoft.com/office/powerpoint/2010/main" val="4244375996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4149</TotalTime>
  <Words>848</Words>
  <Application>Microsoft Office PowerPoint</Application>
  <PresentationFormat>宽屏</PresentationFormat>
  <Paragraphs>115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幼圆</vt:lpstr>
      <vt:lpstr>Corbel</vt:lpstr>
      <vt:lpstr>Wingdings 2</vt:lpstr>
      <vt:lpstr>框架</vt:lpstr>
      <vt:lpstr>质检自动录入低保真原型优化讨论</vt:lpstr>
      <vt:lpstr>模块化设计，解决核心问题</vt:lpstr>
      <vt:lpstr>界面结构</vt:lpstr>
      <vt:lpstr>客户界面</vt:lpstr>
      <vt:lpstr>质检员 ——质检结果录入入口界面</vt:lpstr>
      <vt:lpstr>质检员 ——原始记录生成</vt:lpstr>
      <vt:lpstr>质检员 ——质检结果录入 ——自动提取 ——1、进入自动提取界面（扫码、选择产品、批次和数据采集方法）</vt:lpstr>
      <vt:lpstr>质检员 ——质检结果录入 ——自动提取 ——2、结果自动提取</vt:lpstr>
      <vt:lpstr>讨论</vt:lpstr>
      <vt:lpstr>Think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changyi wu</dc:creator>
  <cp:lastModifiedBy>changyi wu</cp:lastModifiedBy>
  <cp:revision>1129</cp:revision>
  <dcterms:created xsi:type="dcterms:W3CDTF">2018-03-28T02:02:54Z</dcterms:created>
  <dcterms:modified xsi:type="dcterms:W3CDTF">2018-04-19T11:34:02Z</dcterms:modified>
</cp:coreProperties>
</file>