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1" r:id="rId3"/>
    <p:sldId id="312" r:id="rId4"/>
    <p:sldId id="314" r:id="rId5"/>
    <p:sldId id="313" r:id="rId6"/>
    <p:sldId id="308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A"/>
    <a:srgbClr val="003399"/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 snapToGrid="0" showGuides="1">
      <p:cViewPr varScale="1">
        <p:scale>
          <a:sx n="83" d="100"/>
          <a:sy n="83" d="100"/>
        </p:scale>
        <p:origin x="5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DB7883-5752-4186-AF8D-5C303AEC8A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72D7E-1D7F-4892-A8F0-C5362DD09F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828FF-056E-4807-A9EF-A028244DD54E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1D7D46-9A23-4EE0-9B0A-FD53643011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766D0-4A93-4B83-9D66-1E9AF11813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3E02-A5AE-490D-A87C-2D0AEFF1B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68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2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9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773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7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66D8E2-1E06-41EF-A59A-C5CA75BA101B}"/>
              </a:ext>
            </a:extLst>
          </p:cNvPr>
          <p:cNvSpPr/>
          <p:nvPr userDrawn="1"/>
        </p:nvSpPr>
        <p:spPr>
          <a:xfrm>
            <a:off x="-1995" y="6271491"/>
            <a:ext cx="12192000" cy="586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00B0F0"/>
              </a:solidFill>
            </a:endParaRPr>
          </a:p>
        </p:txBody>
      </p:sp>
      <p:pic>
        <p:nvPicPr>
          <p:cNvPr id="6" name="图片 5" descr="wslint虚线白色无背景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77384" y="6460120"/>
            <a:ext cx="1267780" cy="2092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CB4330B-82D7-4A5C-B49C-7AA403F8AD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06" y="6382329"/>
            <a:ext cx="379969" cy="3810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3B00CA-35D6-42B4-9841-A2C7EC956106}"/>
              </a:ext>
            </a:extLst>
          </p:cNvPr>
          <p:cNvSpPr txBox="1"/>
          <p:nvPr userDrawn="1"/>
        </p:nvSpPr>
        <p:spPr>
          <a:xfrm>
            <a:off x="2075131" y="6375277"/>
            <a:ext cx="13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微视联软件</a:t>
            </a:r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17601" y="2162628"/>
            <a:ext cx="1039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双机故障设计</a:t>
            </a:r>
            <a:endParaRPr lang="en-US" altLang="zh-CN" sz="5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1E424F-D3AA-46A7-BD75-A72418BECD86}"/>
              </a:ext>
            </a:extLst>
          </p:cNvPr>
          <p:cNvSpPr txBox="1"/>
          <p:nvPr/>
        </p:nvSpPr>
        <p:spPr>
          <a:xfrm>
            <a:off x="1202720" y="6026039"/>
            <a:ext cx="1039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成都微视联软件技术有限公司</a:t>
            </a:r>
            <a:endParaRPr lang="en-US" altLang="zh-CN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67BD45-B25E-4294-A985-43F75BB7D818}"/>
              </a:ext>
            </a:extLst>
          </p:cNvPr>
          <p:cNvSpPr txBox="1"/>
          <p:nvPr/>
        </p:nvSpPr>
        <p:spPr>
          <a:xfrm>
            <a:off x="4680155" y="4418573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2018.9.28</a:t>
            </a:r>
          </a:p>
        </p:txBody>
      </p:sp>
      <p:pic>
        <p:nvPicPr>
          <p:cNvPr id="12" name="图片 11" descr="智慧报告无背景.png">
            <a:extLst>
              <a:ext uri="{FF2B5EF4-FFF2-40B4-BE49-F238E27FC236}">
                <a16:creationId xmlns:a16="http://schemas.microsoft.com/office/drawing/2014/main" id="{0C2F6303-CBB4-4320-956D-552A3256DC0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3127" y="5653284"/>
            <a:ext cx="1075712" cy="10757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1CF091A-1000-44B1-BC45-8331E545C6F4}"/>
              </a:ext>
            </a:extLst>
          </p:cNvPr>
          <p:cNvSpPr txBox="1"/>
          <p:nvPr/>
        </p:nvSpPr>
        <p:spPr>
          <a:xfrm>
            <a:off x="4680155" y="3728277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吴昌议</a:t>
            </a:r>
            <a:endParaRPr lang="en-US" altLang="zh-CN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故障域定义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4B7F02-C98D-45D6-96A6-B86D0E3B392F}"/>
              </a:ext>
            </a:extLst>
          </p:cNvPr>
          <p:cNvSpPr/>
          <p:nvPr/>
        </p:nvSpPr>
        <p:spPr>
          <a:xfrm>
            <a:off x="1657991" y="1793007"/>
            <a:ext cx="3389744" cy="4379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B4EFB2-58D4-4D89-B76B-6317285F0061}"/>
              </a:ext>
            </a:extLst>
          </p:cNvPr>
          <p:cNvSpPr/>
          <p:nvPr/>
        </p:nvSpPr>
        <p:spPr>
          <a:xfrm>
            <a:off x="678934" y="3403979"/>
            <a:ext cx="2170548" cy="2678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Server1</a:t>
            </a: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CB9D84-BF2C-43AC-AC8B-AD81978C7B0D}"/>
              </a:ext>
            </a:extLst>
          </p:cNvPr>
          <p:cNvSpPr/>
          <p:nvPr/>
        </p:nvSpPr>
        <p:spPr>
          <a:xfrm>
            <a:off x="3856251" y="3403979"/>
            <a:ext cx="2170548" cy="26785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Server2</a:t>
            </a: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3824D1A-0073-4B20-8B3B-FC5BC6537992}"/>
              </a:ext>
            </a:extLst>
          </p:cNvPr>
          <p:cNvCxnSpPr>
            <a:cxnSpLocks/>
          </p:cNvCxnSpPr>
          <p:nvPr/>
        </p:nvCxnSpPr>
        <p:spPr>
          <a:xfrm flipV="1">
            <a:off x="8649603" y="652160"/>
            <a:ext cx="792000" cy="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61E0C9C-B206-45C5-A18D-1D21322F32B7}"/>
              </a:ext>
            </a:extLst>
          </p:cNvPr>
          <p:cNvCxnSpPr>
            <a:cxnSpLocks/>
          </p:cNvCxnSpPr>
          <p:nvPr/>
        </p:nvCxnSpPr>
        <p:spPr>
          <a:xfrm flipV="1">
            <a:off x="9629050" y="652160"/>
            <a:ext cx="7920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B765205-479E-489E-997B-420C606D9143}"/>
              </a:ext>
            </a:extLst>
          </p:cNvPr>
          <p:cNvCxnSpPr>
            <a:cxnSpLocks/>
          </p:cNvCxnSpPr>
          <p:nvPr/>
        </p:nvCxnSpPr>
        <p:spPr>
          <a:xfrm flipV="1">
            <a:off x="10626368" y="652160"/>
            <a:ext cx="792000" cy="1"/>
          </a:xfrm>
          <a:prstGeom prst="line">
            <a:avLst/>
          </a:prstGeom>
          <a:ln w="38100">
            <a:solidFill>
              <a:srgbClr val="0000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77CAF-529B-4F93-BE3A-01D111C92356}"/>
              </a:ext>
            </a:extLst>
          </p:cNvPr>
          <p:cNvSpPr txBox="1"/>
          <p:nvPr/>
        </p:nvSpPr>
        <p:spPr>
          <a:xfrm>
            <a:off x="8574840" y="248478"/>
            <a:ext cx="11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业务网络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42FEDC-9F0A-4FD6-9964-2E627F78213C}"/>
              </a:ext>
            </a:extLst>
          </p:cNvPr>
          <p:cNvSpPr txBox="1"/>
          <p:nvPr/>
        </p:nvSpPr>
        <p:spPr>
          <a:xfrm>
            <a:off x="9596026" y="248478"/>
            <a:ext cx="854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心跳网络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7660D7-B333-47CC-8E05-D91BCFCF70C9}"/>
              </a:ext>
            </a:extLst>
          </p:cNvPr>
          <p:cNvSpPr txBox="1"/>
          <p:nvPr/>
        </p:nvSpPr>
        <p:spPr>
          <a:xfrm>
            <a:off x="10481543" y="248478"/>
            <a:ext cx="11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数据同步网络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3925DF0-5BF5-4F9A-A363-1EC9D96572C5}"/>
              </a:ext>
            </a:extLst>
          </p:cNvPr>
          <p:cNvCxnSpPr>
            <a:cxnSpLocks/>
          </p:cNvCxnSpPr>
          <p:nvPr/>
        </p:nvCxnSpPr>
        <p:spPr>
          <a:xfrm flipV="1">
            <a:off x="1533299" y="2230960"/>
            <a:ext cx="443345" cy="117302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D90C789-92B5-4CE9-8F29-6D381EE63C3B}"/>
              </a:ext>
            </a:extLst>
          </p:cNvPr>
          <p:cNvCxnSpPr>
            <a:cxnSpLocks/>
          </p:cNvCxnSpPr>
          <p:nvPr/>
        </p:nvCxnSpPr>
        <p:spPr>
          <a:xfrm flipH="1" flipV="1">
            <a:off x="4872248" y="2230958"/>
            <a:ext cx="314036" cy="117302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F58F397-4C8D-4689-977C-6D27E85F3E07}"/>
              </a:ext>
            </a:extLst>
          </p:cNvPr>
          <p:cNvCxnSpPr>
            <a:cxnSpLocks/>
          </p:cNvCxnSpPr>
          <p:nvPr/>
        </p:nvCxnSpPr>
        <p:spPr>
          <a:xfrm flipV="1">
            <a:off x="1815011" y="2230958"/>
            <a:ext cx="443345" cy="11730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E5A11B5-A3C2-47B4-8F6B-35D7756D493B}"/>
              </a:ext>
            </a:extLst>
          </p:cNvPr>
          <p:cNvCxnSpPr>
            <a:cxnSpLocks/>
          </p:cNvCxnSpPr>
          <p:nvPr/>
        </p:nvCxnSpPr>
        <p:spPr>
          <a:xfrm flipH="1" flipV="1">
            <a:off x="4548973" y="2230957"/>
            <a:ext cx="314036" cy="1173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A3C7E70-5B9C-47BD-B57E-9D426C67A9F6}"/>
              </a:ext>
            </a:extLst>
          </p:cNvPr>
          <p:cNvCxnSpPr>
            <a:cxnSpLocks/>
          </p:cNvCxnSpPr>
          <p:nvPr/>
        </p:nvCxnSpPr>
        <p:spPr>
          <a:xfrm flipV="1">
            <a:off x="2110573" y="2230956"/>
            <a:ext cx="443345" cy="1173023"/>
          </a:xfrm>
          <a:prstGeom prst="line">
            <a:avLst/>
          </a:prstGeom>
          <a:ln w="38100">
            <a:solidFill>
              <a:srgbClr val="0000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69A6BA2-4CAB-4EE8-8AEA-A5FD08EE4993}"/>
              </a:ext>
            </a:extLst>
          </p:cNvPr>
          <p:cNvCxnSpPr>
            <a:cxnSpLocks/>
          </p:cNvCxnSpPr>
          <p:nvPr/>
        </p:nvCxnSpPr>
        <p:spPr>
          <a:xfrm flipH="1" flipV="1">
            <a:off x="4253410" y="2230956"/>
            <a:ext cx="341746" cy="1173023"/>
          </a:xfrm>
          <a:prstGeom prst="line">
            <a:avLst/>
          </a:prstGeom>
          <a:ln w="38100">
            <a:solidFill>
              <a:srgbClr val="0000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194B70E-708C-421F-99E5-0D348BD95D57}"/>
              </a:ext>
            </a:extLst>
          </p:cNvPr>
          <p:cNvSpPr/>
          <p:nvPr/>
        </p:nvSpPr>
        <p:spPr>
          <a:xfrm>
            <a:off x="4114874" y="4084722"/>
            <a:ext cx="1126831" cy="271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8E3C2FE-418D-4E86-A368-8F8CD3165B8E}"/>
              </a:ext>
            </a:extLst>
          </p:cNvPr>
          <p:cNvSpPr/>
          <p:nvPr/>
        </p:nvSpPr>
        <p:spPr>
          <a:xfrm>
            <a:off x="1546878" y="876085"/>
            <a:ext cx="16994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C50EDD4-3539-419D-A124-363F48E78741}"/>
              </a:ext>
            </a:extLst>
          </p:cNvPr>
          <p:cNvSpPr/>
          <p:nvPr/>
        </p:nvSpPr>
        <p:spPr>
          <a:xfrm>
            <a:off x="3542215" y="876085"/>
            <a:ext cx="16994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AE0D882-E89B-4698-8F6D-8A6D1592AA7D}"/>
              </a:ext>
            </a:extLst>
          </p:cNvPr>
          <p:cNvCxnSpPr>
            <a:cxnSpLocks/>
          </p:cNvCxnSpPr>
          <p:nvPr/>
        </p:nvCxnSpPr>
        <p:spPr>
          <a:xfrm flipH="1">
            <a:off x="4311142" y="1245417"/>
            <a:ext cx="284014" cy="54758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1EDE8A4-77EC-49CC-8831-FA124177C84A}"/>
              </a:ext>
            </a:extLst>
          </p:cNvPr>
          <p:cNvCxnSpPr>
            <a:cxnSpLocks/>
          </p:cNvCxnSpPr>
          <p:nvPr/>
        </p:nvCxnSpPr>
        <p:spPr>
          <a:xfrm>
            <a:off x="2553918" y="1245416"/>
            <a:ext cx="203200" cy="54759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A357450-2DFE-4B7E-90A9-5F76C383FDC0}"/>
              </a:ext>
            </a:extLst>
          </p:cNvPr>
          <p:cNvSpPr/>
          <p:nvPr/>
        </p:nvSpPr>
        <p:spPr>
          <a:xfrm>
            <a:off x="4863009" y="4519816"/>
            <a:ext cx="932875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逻辑资源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AC352B-49EB-4F2F-A010-18D2B6404A51}"/>
              </a:ext>
            </a:extLst>
          </p:cNvPr>
          <p:cNvSpPr/>
          <p:nvPr/>
        </p:nvSpPr>
        <p:spPr>
          <a:xfrm>
            <a:off x="4863009" y="5244372"/>
            <a:ext cx="932875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逻辑资源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76A5FF7-2145-48FE-92D3-30D8A0B72CA3}"/>
              </a:ext>
            </a:extLst>
          </p:cNvPr>
          <p:cNvSpPr/>
          <p:nvPr/>
        </p:nvSpPr>
        <p:spPr>
          <a:xfrm>
            <a:off x="4863009" y="4889652"/>
            <a:ext cx="932875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逻辑资源</a:t>
            </a: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DB78D92-0C51-4672-85AD-6D7618EB14DD}"/>
              </a:ext>
            </a:extLst>
          </p:cNvPr>
          <p:cNvCxnSpPr>
            <a:cxnSpLocks/>
            <a:stCxn id="41" idx="2"/>
            <a:endCxn id="51" idx="1"/>
          </p:cNvCxnSpPr>
          <p:nvPr/>
        </p:nvCxnSpPr>
        <p:spPr>
          <a:xfrm rot="16200000" flipH="1">
            <a:off x="4612695" y="4421901"/>
            <a:ext cx="315909" cy="1847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B4DCA22-55BE-42F5-9102-C993DCEB4A60}"/>
              </a:ext>
            </a:extLst>
          </p:cNvPr>
          <p:cNvCxnSpPr>
            <a:cxnSpLocks/>
            <a:stCxn id="41" idx="2"/>
            <a:endCxn id="53" idx="1"/>
          </p:cNvCxnSpPr>
          <p:nvPr/>
        </p:nvCxnSpPr>
        <p:spPr>
          <a:xfrm rot="16200000" flipH="1">
            <a:off x="4427777" y="4606819"/>
            <a:ext cx="685745" cy="1847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6C40BF1-8081-4D1D-9034-A1925F60A936}"/>
              </a:ext>
            </a:extLst>
          </p:cNvPr>
          <p:cNvCxnSpPr>
            <a:cxnSpLocks/>
            <a:stCxn id="41" idx="2"/>
            <a:endCxn id="52" idx="1"/>
          </p:cNvCxnSpPr>
          <p:nvPr/>
        </p:nvCxnSpPr>
        <p:spPr>
          <a:xfrm rot="16200000" flipH="1">
            <a:off x="4250417" y="4784179"/>
            <a:ext cx="1040465" cy="1847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7022D6D-5D3D-4F00-8B79-C74B061AA46B}"/>
              </a:ext>
            </a:extLst>
          </p:cNvPr>
          <p:cNvSpPr/>
          <p:nvPr/>
        </p:nvSpPr>
        <p:spPr>
          <a:xfrm>
            <a:off x="886763" y="4084722"/>
            <a:ext cx="1126831" cy="271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A8F8244-FF8B-44D0-819D-CEB1D6062458}"/>
              </a:ext>
            </a:extLst>
          </p:cNvPr>
          <p:cNvSpPr/>
          <p:nvPr/>
        </p:nvSpPr>
        <p:spPr>
          <a:xfrm>
            <a:off x="1634898" y="4519816"/>
            <a:ext cx="932875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逻辑资源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CA34C3F-97FE-471F-99F9-B1993FFA77B1}"/>
              </a:ext>
            </a:extLst>
          </p:cNvPr>
          <p:cNvSpPr/>
          <p:nvPr/>
        </p:nvSpPr>
        <p:spPr>
          <a:xfrm>
            <a:off x="1634898" y="5244372"/>
            <a:ext cx="932875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逻辑资源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AAA8772-7670-4F91-8DDB-BBBBD4ECF726}"/>
              </a:ext>
            </a:extLst>
          </p:cNvPr>
          <p:cNvSpPr/>
          <p:nvPr/>
        </p:nvSpPr>
        <p:spPr>
          <a:xfrm>
            <a:off x="1634898" y="4889652"/>
            <a:ext cx="932875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逻辑资源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0E81442A-7CD4-4375-B86B-2FC3F5CFF9A3}"/>
              </a:ext>
            </a:extLst>
          </p:cNvPr>
          <p:cNvCxnSpPr>
            <a:cxnSpLocks/>
            <a:stCxn id="72" idx="2"/>
            <a:endCxn id="73" idx="1"/>
          </p:cNvCxnSpPr>
          <p:nvPr/>
        </p:nvCxnSpPr>
        <p:spPr>
          <a:xfrm rot="16200000" flipH="1">
            <a:off x="1384584" y="4421901"/>
            <a:ext cx="315909" cy="1847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6B62F2C3-C268-4C77-8A1C-366296264476}"/>
              </a:ext>
            </a:extLst>
          </p:cNvPr>
          <p:cNvCxnSpPr>
            <a:cxnSpLocks/>
            <a:stCxn id="72" idx="2"/>
            <a:endCxn id="75" idx="1"/>
          </p:cNvCxnSpPr>
          <p:nvPr/>
        </p:nvCxnSpPr>
        <p:spPr>
          <a:xfrm rot="16200000" flipH="1">
            <a:off x="1199666" y="4606819"/>
            <a:ext cx="685745" cy="1847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AFA9D459-786D-4582-BB0C-D6CA44AF5B4B}"/>
              </a:ext>
            </a:extLst>
          </p:cNvPr>
          <p:cNvCxnSpPr>
            <a:cxnSpLocks/>
            <a:stCxn id="72" idx="2"/>
            <a:endCxn id="74" idx="1"/>
          </p:cNvCxnSpPr>
          <p:nvPr/>
        </p:nvCxnSpPr>
        <p:spPr>
          <a:xfrm rot="16200000" flipH="1">
            <a:off x="1022306" y="4784179"/>
            <a:ext cx="1040465" cy="1847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65590ABE-2573-440C-B95C-3A95EAAE0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98603"/>
              </p:ext>
            </p:extLst>
          </p:nvPr>
        </p:nvGraphicFramePr>
        <p:xfrm>
          <a:off x="6446396" y="1112520"/>
          <a:ext cx="516250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44">
                  <a:extLst>
                    <a:ext uri="{9D8B030D-6E8A-4147-A177-3AD203B41FA5}">
                      <a16:colId xmlns:a16="http://schemas.microsoft.com/office/drawing/2014/main" val="1203465827"/>
                    </a:ext>
                  </a:extLst>
                </a:gridCol>
                <a:gridCol w="827028">
                  <a:extLst>
                    <a:ext uri="{9D8B030D-6E8A-4147-A177-3AD203B41FA5}">
                      <a16:colId xmlns:a16="http://schemas.microsoft.com/office/drawing/2014/main" val="1772061116"/>
                    </a:ext>
                  </a:extLst>
                </a:gridCol>
                <a:gridCol w="941115">
                  <a:extLst>
                    <a:ext uri="{9D8B030D-6E8A-4147-A177-3AD203B41FA5}">
                      <a16:colId xmlns:a16="http://schemas.microsoft.com/office/drawing/2014/main" val="2578235625"/>
                    </a:ext>
                  </a:extLst>
                </a:gridCol>
                <a:gridCol w="2037521">
                  <a:extLst>
                    <a:ext uri="{9D8B030D-6E8A-4147-A177-3AD203B41FA5}">
                      <a16:colId xmlns:a16="http://schemas.microsoft.com/office/drawing/2014/main" val="1836915496"/>
                    </a:ext>
                  </a:extLst>
                </a:gridCol>
              </a:tblGrid>
              <a:tr h="173461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76487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keepalived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逻辑资源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某个服务异常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68802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Tomcat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等服务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917321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 service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61575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2532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ImageEngin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47714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备份、导出、报表等服务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99929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某个节点异常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7376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89551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业务网络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共网线，归属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个故障域：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某个节点异常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214192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心跳网络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，归属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个故障域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45625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数据同步网络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85772"/>
                  </a:ext>
                </a:extLst>
              </a:tr>
              <a:tr h="29488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Server1+Server2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整系统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个节点异常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9122"/>
                  </a:ext>
                </a:extLst>
              </a:tr>
            </a:tbl>
          </a:graphicData>
        </a:graphic>
      </p:graphicFrame>
      <p:sp>
        <p:nvSpPr>
          <p:cNvPr id="89" name="椭圆 88">
            <a:extLst>
              <a:ext uri="{FF2B5EF4-FFF2-40B4-BE49-F238E27FC236}">
                <a16:creationId xmlns:a16="http://schemas.microsoft.com/office/drawing/2014/main" id="{EE209E16-EF0A-43AD-BE4E-5AAA01BEECD6}"/>
              </a:ext>
            </a:extLst>
          </p:cNvPr>
          <p:cNvSpPr/>
          <p:nvPr/>
        </p:nvSpPr>
        <p:spPr>
          <a:xfrm rot="1180292">
            <a:off x="1534908" y="2002382"/>
            <a:ext cx="1122396" cy="16130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72546D15-C417-4110-A8BB-ED10AB914DF1}"/>
              </a:ext>
            </a:extLst>
          </p:cNvPr>
          <p:cNvSpPr/>
          <p:nvPr/>
        </p:nvSpPr>
        <p:spPr>
          <a:xfrm rot="19741248">
            <a:off x="4161380" y="2023533"/>
            <a:ext cx="1122396" cy="16130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逻辑资源故障处理策略</a:t>
            </a: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65590ABE-2573-440C-B95C-3A95EAAE0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17584"/>
              </p:ext>
            </p:extLst>
          </p:nvPr>
        </p:nvGraphicFramePr>
        <p:xfrm>
          <a:off x="789729" y="1142337"/>
          <a:ext cx="9947433" cy="200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20">
                  <a:extLst>
                    <a:ext uri="{9D8B030D-6E8A-4147-A177-3AD203B41FA5}">
                      <a16:colId xmlns:a16="http://schemas.microsoft.com/office/drawing/2014/main" val="1772061116"/>
                    </a:ext>
                  </a:extLst>
                </a:gridCol>
                <a:gridCol w="2107249">
                  <a:extLst>
                    <a:ext uri="{9D8B030D-6E8A-4147-A177-3AD203B41FA5}">
                      <a16:colId xmlns:a16="http://schemas.microsoft.com/office/drawing/2014/main" val="3446357205"/>
                    </a:ext>
                  </a:extLst>
                </a:gridCol>
                <a:gridCol w="2107249">
                  <a:extLst>
                    <a:ext uri="{9D8B030D-6E8A-4147-A177-3AD203B41FA5}">
                      <a16:colId xmlns:a16="http://schemas.microsoft.com/office/drawing/2014/main" val="1751329058"/>
                    </a:ext>
                  </a:extLst>
                </a:gridCol>
                <a:gridCol w="3766955">
                  <a:extLst>
                    <a:ext uri="{9D8B030D-6E8A-4147-A177-3AD203B41FA5}">
                      <a16:colId xmlns:a16="http://schemas.microsoft.com/office/drawing/2014/main" val="3283622020"/>
                    </a:ext>
                  </a:extLst>
                </a:gridCol>
                <a:gridCol w="1201860">
                  <a:extLst>
                    <a:ext uri="{9D8B030D-6E8A-4147-A177-3AD203B41FA5}">
                      <a16:colId xmlns:a16="http://schemas.microsoft.com/office/drawing/2014/main" val="1836915496"/>
                    </a:ext>
                  </a:extLst>
                </a:gridCol>
              </a:tblGrid>
              <a:tr h="41841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故障表现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故障策略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8455"/>
                  </a:ext>
                </a:extLst>
              </a:tr>
              <a:tr h="1589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逻辑资源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单个服务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某个服务异常，比如异常退出或约定的某个允许表现不满足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在定义次数内重新拉起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、如果能完成服务修复，则故障排除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、否则，根据服务策略决定下步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策略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：隔断时间继续拉服务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策略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：升级为节点异常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20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50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网络故障处理策略</a:t>
            </a: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65590ABE-2573-440C-B95C-3A95EAAE0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23600"/>
              </p:ext>
            </p:extLst>
          </p:nvPr>
        </p:nvGraphicFramePr>
        <p:xfrm>
          <a:off x="5782034" y="1139903"/>
          <a:ext cx="6125044" cy="387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62">
                  <a:extLst>
                    <a:ext uri="{9D8B030D-6E8A-4147-A177-3AD203B41FA5}">
                      <a16:colId xmlns:a16="http://schemas.microsoft.com/office/drawing/2014/main" val="1772061116"/>
                    </a:ext>
                  </a:extLst>
                </a:gridCol>
                <a:gridCol w="770573">
                  <a:extLst>
                    <a:ext uri="{9D8B030D-6E8A-4147-A177-3AD203B41FA5}">
                      <a16:colId xmlns:a16="http://schemas.microsoft.com/office/drawing/2014/main" val="2888969376"/>
                    </a:ext>
                  </a:extLst>
                </a:gridCol>
                <a:gridCol w="770573">
                  <a:extLst>
                    <a:ext uri="{9D8B030D-6E8A-4147-A177-3AD203B41FA5}">
                      <a16:colId xmlns:a16="http://schemas.microsoft.com/office/drawing/2014/main" val="3446357205"/>
                    </a:ext>
                  </a:extLst>
                </a:gridCol>
                <a:gridCol w="1516949">
                  <a:extLst>
                    <a:ext uri="{9D8B030D-6E8A-4147-A177-3AD203B41FA5}">
                      <a16:colId xmlns:a16="http://schemas.microsoft.com/office/drawing/2014/main" val="3283622020"/>
                    </a:ext>
                  </a:extLst>
                </a:gridCol>
                <a:gridCol w="1516949">
                  <a:extLst>
                    <a:ext uri="{9D8B030D-6E8A-4147-A177-3AD203B41FA5}">
                      <a16:colId xmlns:a16="http://schemas.microsoft.com/office/drawing/2014/main" val="1474113406"/>
                    </a:ext>
                  </a:extLst>
                </a:gridCol>
                <a:gridCol w="1100538">
                  <a:extLst>
                    <a:ext uri="{9D8B030D-6E8A-4147-A177-3AD203B41FA5}">
                      <a16:colId xmlns:a16="http://schemas.microsoft.com/office/drawing/2014/main" val="1836915496"/>
                    </a:ext>
                  </a:extLst>
                </a:gridCol>
              </a:tblGrid>
              <a:tr h="65313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当前主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故障表现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故障策略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8455"/>
                  </a:ext>
                </a:extLst>
              </a:tr>
              <a:tr h="462638">
                <a:tc rowSpan="6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网络故障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ping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不通网关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心跳中断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比如主机网线拔出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278121"/>
                  </a:ext>
                </a:extLst>
              </a:tr>
              <a:tr h="462638">
                <a:tc v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Ping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的通网关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心跳中断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68177"/>
                  </a:ext>
                </a:extLst>
              </a:tr>
              <a:tr h="462638">
                <a:tc v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Ping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的通网关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心跳中断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不做处理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70114"/>
                  </a:ext>
                </a:extLst>
              </a:tr>
              <a:tr h="46263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ping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不通网关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心跳中断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不做处理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比如备机网线拔出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95920"/>
                  </a:ext>
                </a:extLst>
              </a:tr>
              <a:tr h="462638">
                <a:tc v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Ping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不通网关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心跳中断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降备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34595"/>
                  </a:ext>
                </a:extLst>
              </a:tr>
              <a:tr h="555890">
                <a:tc v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Ping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不通网关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心跳中断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不做处理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50275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D969620E-5A49-4477-9F47-B544D96C056E}"/>
              </a:ext>
            </a:extLst>
          </p:cNvPr>
          <p:cNvSpPr/>
          <p:nvPr/>
        </p:nvSpPr>
        <p:spPr>
          <a:xfrm>
            <a:off x="1429393" y="2796860"/>
            <a:ext cx="3389744" cy="4379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3D8154-9ECF-4C5A-8780-51D7AFF0FB9A}"/>
              </a:ext>
            </a:extLst>
          </p:cNvPr>
          <p:cNvSpPr/>
          <p:nvPr/>
        </p:nvSpPr>
        <p:spPr>
          <a:xfrm>
            <a:off x="808144" y="4407832"/>
            <a:ext cx="1385454" cy="12230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Server1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72763F-8701-49D7-97A3-AA296BBEB981}"/>
              </a:ext>
            </a:extLst>
          </p:cNvPr>
          <p:cNvSpPr/>
          <p:nvPr/>
        </p:nvSpPr>
        <p:spPr>
          <a:xfrm>
            <a:off x="3985461" y="4407832"/>
            <a:ext cx="1385454" cy="12230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Server2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D28EA36-FE18-4D4F-8BD5-ED501175976A}"/>
              </a:ext>
            </a:extLst>
          </p:cNvPr>
          <p:cNvCxnSpPr>
            <a:cxnSpLocks/>
          </p:cNvCxnSpPr>
          <p:nvPr/>
        </p:nvCxnSpPr>
        <p:spPr>
          <a:xfrm flipV="1">
            <a:off x="1304701" y="3234813"/>
            <a:ext cx="443345" cy="117302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9CE1A7-EED2-405B-B1C0-73B8E205A0AC}"/>
              </a:ext>
            </a:extLst>
          </p:cNvPr>
          <p:cNvCxnSpPr>
            <a:cxnSpLocks/>
          </p:cNvCxnSpPr>
          <p:nvPr/>
        </p:nvCxnSpPr>
        <p:spPr>
          <a:xfrm flipH="1" flipV="1">
            <a:off x="4643650" y="3234811"/>
            <a:ext cx="314036" cy="117302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8D19370-60BF-47E2-93B3-EFFD0E6040FC}"/>
              </a:ext>
            </a:extLst>
          </p:cNvPr>
          <p:cNvCxnSpPr>
            <a:cxnSpLocks/>
          </p:cNvCxnSpPr>
          <p:nvPr/>
        </p:nvCxnSpPr>
        <p:spPr>
          <a:xfrm flipV="1">
            <a:off x="1586413" y="3234811"/>
            <a:ext cx="443345" cy="11730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AC29BF8-80EB-47CC-BCC1-2DBC2CD201A2}"/>
              </a:ext>
            </a:extLst>
          </p:cNvPr>
          <p:cNvCxnSpPr>
            <a:cxnSpLocks/>
          </p:cNvCxnSpPr>
          <p:nvPr/>
        </p:nvCxnSpPr>
        <p:spPr>
          <a:xfrm flipH="1" flipV="1">
            <a:off x="4320375" y="3234810"/>
            <a:ext cx="314036" cy="1173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23BE8C4-A647-4468-AB7B-89B6E0272C22}"/>
              </a:ext>
            </a:extLst>
          </p:cNvPr>
          <p:cNvSpPr/>
          <p:nvPr/>
        </p:nvSpPr>
        <p:spPr>
          <a:xfrm>
            <a:off x="1318280" y="1879938"/>
            <a:ext cx="16994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F48347-FE9A-4731-8358-ADEE2EEBA7A6}"/>
              </a:ext>
            </a:extLst>
          </p:cNvPr>
          <p:cNvSpPr/>
          <p:nvPr/>
        </p:nvSpPr>
        <p:spPr>
          <a:xfrm>
            <a:off x="3313617" y="1879938"/>
            <a:ext cx="16994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AB58888-1A22-4666-BD2B-0BE432860F32}"/>
              </a:ext>
            </a:extLst>
          </p:cNvPr>
          <p:cNvCxnSpPr>
            <a:cxnSpLocks/>
          </p:cNvCxnSpPr>
          <p:nvPr/>
        </p:nvCxnSpPr>
        <p:spPr>
          <a:xfrm flipH="1">
            <a:off x="4082544" y="2249270"/>
            <a:ext cx="284014" cy="54758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F8A7E73-2CD3-40F8-8203-A901C8DA5F34}"/>
              </a:ext>
            </a:extLst>
          </p:cNvPr>
          <p:cNvCxnSpPr>
            <a:cxnSpLocks/>
          </p:cNvCxnSpPr>
          <p:nvPr/>
        </p:nvCxnSpPr>
        <p:spPr>
          <a:xfrm>
            <a:off x="2325320" y="2249269"/>
            <a:ext cx="203200" cy="54759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51AE5D2-700C-4C0B-92CF-71F6CD45E909}"/>
              </a:ext>
            </a:extLst>
          </p:cNvPr>
          <p:cNvCxnSpPr>
            <a:cxnSpLocks/>
          </p:cNvCxnSpPr>
          <p:nvPr/>
        </p:nvCxnSpPr>
        <p:spPr>
          <a:xfrm flipV="1">
            <a:off x="8649603" y="652160"/>
            <a:ext cx="792000" cy="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E202B71-4599-4C18-B0F7-7A1364CE835A}"/>
              </a:ext>
            </a:extLst>
          </p:cNvPr>
          <p:cNvCxnSpPr>
            <a:cxnSpLocks/>
          </p:cNvCxnSpPr>
          <p:nvPr/>
        </p:nvCxnSpPr>
        <p:spPr>
          <a:xfrm flipV="1">
            <a:off x="9629050" y="652160"/>
            <a:ext cx="7920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A9D45B8-0594-415F-8968-F88103BE0370}"/>
              </a:ext>
            </a:extLst>
          </p:cNvPr>
          <p:cNvSpPr txBox="1"/>
          <p:nvPr/>
        </p:nvSpPr>
        <p:spPr>
          <a:xfrm>
            <a:off x="8574840" y="248478"/>
            <a:ext cx="11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业务网络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FA04A5A-EF4B-458D-8379-A1AA2C3790AE}"/>
              </a:ext>
            </a:extLst>
          </p:cNvPr>
          <p:cNvSpPr txBox="1"/>
          <p:nvPr/>
        </p:nvSpPr>
        <p:spPr>
          <a:xfrm>
            <a:off x="9596026" y="248478"/>
            <a:ext cx="854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心跳网络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7283917-72E4-4D8D-A6A7-CF4B377C503B}"/>
              </a:ext>
            </a:extLst>
          </p:cNvPr>
          <p:cNvSpPr/>
          <p:nvPr/>
        </p:nvSpPr>
        <p:spPr>
          <a:xfrm>
            <a:off x="1462353" y="3649229"/>
            <a:ext cx="407450" cy="351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C2AADA0-C587-4FC3-AC5D-6018905BE7C8}"/>
              </a:ext>
            </a:extLst>
          </p:cNvPr>
          <p:cNvSpPr/>
          <p:nvPr/>
        </p:nvSpPr>
        <p:spPr>
          <a:xfrm>
            <a:off x="4438269" y="3645404"/>
            <a:ext cx="407450" cy="351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195B957-07F2-4234-BA83-553CBBA320ED}"/>
              </a:ext>
            </a:extLst>
          </p:cNvPr>
          <p:cNvSpPr/>
          <p:nvPr/>
        </p:nvSpPr>
        <p:spPr>
          <a:xfrm>
            <a:off x="6363406" y="2238391"/>
            <a:ext cx="407450" cy="351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4FD0107-561B-47B7-A98E-D5E4DAA2913C}"/>
              </a:ext>
            </a:extLst>
          </p:cNvPr>
          <p:cNvSpPr/>
          <p:nvPr/>
        </p:nvSpPr>
        <p:spPr>
          <a:xfrm>
            <a:off x="6373162" y="3310463"/>
            <a:ext cx="407450" cy="351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52BB9A2-DE8E-4EC4-B7E2-9F5D2870A0DA}"/>
              </a:ext>
            </a:extLst>
          </p:cNvPr>
          <p:cNvSpPr/>
          <p:nvPr/>
        </p:nvSpPr>
        <p:spPr>
          <a:xfrm>
            <a:off x="6373162" y="4602488"/>
            <a:ext cx="407450" cy="351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A1F37F0-D272-408A-8F0C-18EDCF74E458}"/>
              </a:ext>
            </a:extLst>
          </p:cNvPr>
          <p:cNvSpPr/>
          <p:nvPr/>
        </p:nvSpPr>
        <p:spPr>
          <a:xfrm>
            <a:off x="6363406" y="4072758"/>
            <a:ext cx="407450" cy="351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DEE729-0087-42ED-9E5B-069859DC6C58}"/>
              </a:ext>
            </a:extLst>
          </p:cNvPr>
          <p:cNvSpPr txBox="1"/>
          <p:nvPr/>
        </p:nvSpPr>
        <p:spPr>
          <a:xfrm>
            <a:off x="6026798" y="5277678"/>
            <a:ext cx="5989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结论：当心跳中断后，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不通网关将置自己为备机状态，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的通网关置自己为主机状态</a:t>
            </a:r>
          </a:p>
        </p:txBody>
      </p:sp>
    </p:spTree>
    <p:extLst>
      <p:ext uri="{BB962C8B-B14F-4D97-AF65-F5344CB8AC3E}">
        <p14:creationId xmlns:p14="http://schemas.microsoft.com/office/powerpoint/2010/main" val="5774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节点故障处理策略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FF74F6-F364-4C24-9689-0052BDD3F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16220"/>
              </p:ext>
            </p:extLst>
          </p:nvPr>
        </p:nvGraphicFramePr>
        <p:xfrm>
          <a:off x="5782034" y="831787"/>
          <a:ext cx="6125044" cy="451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62">
                  <a:extLst>
                    <a:ext uri="{9D8B030D-6E8A-4147-A177-3AD203B41FA5}">
                      <a16:colId xmlns:a16="http://schemas.microsoft.com/office/drawing/2014/main" val="1772061116"/>
                    </a:ext>
                  </a:extLst>
                </a:gridCol>
                <a:gridCol w="770573">
                  <a:extLst>
                    <a:ext uri="{9D8B030D-6E8A-4147-A177-3AD203B41FA5}">
                      <a16:colId xmlns:a16="http://schemas.microsoft.com/office/drawing/2014/main" val="2888969376"/>
                    </a:ext>
                  </a:extLst>
                </a:gridCol>
                <a:gridCol w="770573">
                  <a:extLst>
                    <a:ext uri="{9D8B030D-6E8A-4147-A177-3AD203B41FA5}">
                      <a16:colId xmlns:a16="http://schemas.microsoft.com/office/drawing/2014/main" val="3446357205"/>
                    </a:ext>
                  </a:extLst>
                </a:gridCol>
                <a:gridCol w="1516949">
                  <a:extLst>
                    <a:ext uri="{9D8B030D-6E8A-4147-A177-3AD203B41FA5}">
                      <a16:colId xmlns:a16="http://schemas.microsoft.com/office/drawing/2014/main" val="3283622020"/>
                    </a:ext>
                  </a:extLst>
                </a:gridCol>
                <a:gridCol w="1516949">
                  <a:extLst>
                    <a:ext uri="{9D8B030D-6E8A-4147-A177-3AD203B41FA5}">
                      <a16:colId xmlns:a16="http://schemas.microsoft.com/office/drawing/2014/main" val="1474113406"/>
                    </a:ext>
                  </a:extLst>
                </a:gridCol>
                <a:gridCol w="1100538">
                  <a:extLst>
                    <a:ext uri="{9D8B030D-6E8A-4147-A177-3AD203B41FA5}">
                      <a16:colId xmlns:a16="http://schemas.microsoft.com/office/drawing/2014/main" val="1836915496"/>
                    </a:ext>
                  </a:extLst>
                </a:gridCol>
              </a:tblGrid>
              <a:tr h="65313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当前主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故障表现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故障策略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8455"/>
                  </a:ext>
                </a:extLst>
              </a:tr>
              <a:tr h="462638">
                <a:tc rowSpan="6">
                  <a:txBody>
                    <a:bodyPr/>
                    <a:lstStyle/>
                    <a:p>
                      <a:endParaRPr lang="en-US" altLang="zh-CN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节点故障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、关机、死机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、或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ping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不通网关、心跳中断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通常什么都做不了，如果程序还能运行，则降备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比如主机关机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278121"/>
                  </a:ext>
                </a:extLst>
              </a:tr>
              <a:tr h="462638">
                <a:tc v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Ping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的通网关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心跳中断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68177"/>
                  </a:ext>
                </a:extLst>
              </a:tr>
              <a:tr h="462638">
                <a:tc v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Ping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的通网关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心跳中断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不做处理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70114"/>
                  </a:ext>
                </a:extLst>
              </a:tr>
              <a:tr h="46263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、关机、死机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、或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ping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不通网关、心跳中断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比如备机关机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95920"/>
                  </a:ext>
                </a:extLst>
              </a:tr>
              <a:tr h="462638">
                <a:tc v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、关机、死机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、或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ping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不通网关、心跳中断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通常什么都做不了，如果程序还能运行，则降备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34595"/>
                  </a:ext>
                </a:extLst>
              </a:tr>
              <a:tr h="555890">
                <a:tc v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50275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85A06FD-BEF1-4CA4-944F-EF1F43A1095E}"/>
              </a:ext>
            </a:extLst>
          </p:cNvPr>
          <p:cNvSpPr/>
          <p:nvPr/>
        </p:nvSpPr>
        <p:spPr>
          <a:xfrm>
            <a:off x="1429393" y="2796860"/>
            <a:ext cx="3389744" cy="4379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B18B15-E2F6-45FB-B119-D57F7E242E4F}"/>
              </a:ext>
            </a:extLst>
          </p:cNvPr>
          <p:cNvSpPr/>
          <p:nvPr/>
        </p:nvSpPr>
        <p:spPr>
          <a:xfrm>
            <a:off x="808144" y="4407832"/>
            <a:ext cx="1385454" cy="12230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Server1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A716DA-B038-4C63-A88D-05977ED6A64E}"/>
              </a:ext>
            </a:extLst>
          </p:cNvPr>
          <p:cNvSpPr/>
          <p:nvPr/>
        </p:nvSpPr>
        <p:spPr>
          <a:xfrm>
            <a:off x="3985461" y="4407832"/>
            <a:ext cx="1385454" cy="12230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Server2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2952BA5-D3F9-4282-BC89-CEBD4789F2F8}"/>
              </a:ext>
            </a:extLst>
          </p:cNvPr>
          <p:cNvCxnSpPr>
            <a:cxnSpLocks/>
          </p:cNvCxnSpPr>
          <p:nvPr/>
        </p:nvCxnSpPr>
        <p:spPr>
          <a:xfrm flipV="1">
            <a:off x="1304701" y="3234813"/>
            <a:ext cx="443345" cy="117302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A622F7A-133F-47E7-A2A1-2CB312656AE1}"/>
              </a:ext>
            </a:extLst>
          </p:cNvPr>
          <p:cNvCxnSpPr>
            <a:cxnSpLocks/>
          </p:cNvCxnSpPr>
          <p:nvPr/>
        </p:nvCxnSpPr>
        <p:spPr>
          <a:xfrm flipH="1" flipV="1">
            <a:off x="4643650" y="3234811"/>
            <a:ext cx="314036" cy="117302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44769CD-B478-4D16-97DE-AAD8AEB9DDEE}"/>
              </a:ext>
            </a:extLst>
          </p:cNvPr>
          <p:cNvCxnSpPr>
            <a:cxnSpLocks/>
          </p:cNvCxnSpPr>
          <p:nvPr/>
        </p:nvCxnSpPr>
        <p:spPr>
          <a:xfrm flipV="1">
            <a:off x="1586413" y="3234811"/>
            <a:ext cx="443345" cy="11730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7072E3-25C1-429D-A7D7-8D5E4DC59EAA}"/>
              </a:ext>
            </a:extLst>
          </p:cNvPr>
          <p:cNvCxnSpPr>
            <a:cxnSpLocks/>
          </p:cNvCxnSpPr>
          <p:nvPr/>
        </p:nvCxnSpPr>
        <p:spPr>
          <a:xfrm flipH="1" flipV="1">
            <a:off x="4320375" y="3234810"/>
            <a:ext cx="314036" cy="1173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C62F04B-9C51-4CBD-8B66-56374179F238}"/>
              </a:ext>
            </a:extLst>
          </p:cNvPr>
          <p:cNvSpPr/>
          <p:nvPr/>
        </p:nvSpPr>
        <p:spPr>
          <a:xfrm>
            <a:off x="1318280" y="1879938"/>
            <a:ext cx="16994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565349-7AA2-4D77-8A1D-8E6D69973F6D}"/>
              </a:ext>
            </a:extLst>
          </p:cNvPr>
          <p:cNvSpPr/>
          <p:nvPr/>
        </p:nvSpPr>
        <p:spPr>
          <a:xfrm>
            <a:off x="3313617" y="1879938"/>
            <a:ext cx="16994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E198E47-7057-4A90-B4FC-84F569EE0528}"/>
              </a:ext>
            </a:extLst>
          </p:cNvPr>
          <p:cNvCxnSpPr>
            <a:cxnSpLocks/>
          </p:cNvCxnSpPr>
          <p:nvPr/>
        </p:nvCxnSpPr>
        <p:spPr>
          <a:xfrm flipH="1">
            <a:off x="4082544" y="2249270"/>
            <a:ext cx="284014" cy="54758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DE6D00E-472B-4441-96A0-F0C37A01398C}"/>
              </a:ext>
            </a:extLst>
          </p:cNvPr>
          <p:cNvCxnSpPr>
            <a:cxnSpLocks/>
          </p:cNvCxnSpPr>
          <p:nvPr/>
        </p:nvCxnSpPr>
        <p:spPr>
          <a:xfrm>
            <a:off x="2325320" y="2249269"/>
            <a:ext cx="203200" cy="54759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758AF7A-D2DD-4A84-9423-469A977F0B3B}"/>
              </a:ext>
            </a:extLst>
          </p:cNvPr>
          <p:cNvSpPr/>
          <p:nvPr/>
        </p:nvSpPr>
        <p:spPr>
          <a:xfrm>
            <a:off x="1462353" y="5269307"/>
            <a:ext cx="407450" cy="351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21CADB1-BCDE-48AC-80F9-E871E3E3F806}"/>
              </a:ext>
            </a:extLst>
          </p:cNvPr>
          <p:cNvSpPr/>
          <p:nvPr/>
        </p:nvSpPr>
        <p:spPr>
          <a:xfrm>
            <a:off x="4438269" y="5265482"/>
            <a:ext cx="407450" cy="351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EB10E02-CA48-423C-AFB6-40C7BD8DE94B}"/>
              </a:ext>
            </a:extLst>
          </p:cNvPr>
          <p:cNvSpPr/>
          <p:nvPr/>
        </p:nvSpPr>
        <p:spPr>
          <a:xfrm>
            <a:off x="6363406" y="2049550"/>
            <a:ext cx="407450" cy="351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9E88A51-E3B4-4437-B9C6-658BD5E1805A}"/>
              </a:ext>
            </a:extLst>
          </p:cNvPr>
          <p:cNvSpPr/>
          <p:nvPr/>
        </p:nvSpPr>
        <p:spPr>
          <a:xfrm>
            <a:off x="6373162" y="3280646"/>
            <a:ext cx="407450" cy="351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4D1B934-08A2-4962-989F-CE61B27BAF22}"/>
              </a:ext>
            </a:extLst>
          </p:cNvPr>
          <p:cNvSpPr/>
          <p:nvPr/>
        </p:nvSpPr>
        <p:spPr>
          <a:xfrm>
            <a:off x="6373162" y="4860905"/>
            <a:ext cx="407450" cy="351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3CAF75-CCC1-4126-A6A4-FDB99E944125}"/>
              </a:ext>
            </a:extLst>
          </p:cNvPr>
          <p:cNvSpPr/>
          <p:nvPr/>
        </p:nvSpPr>
        <p:spPr>
          <a:xfrm>
            <a:off x="6363406" y="4450443"/>
            <a:ext cx="407450" cy="351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95B499-C915-4840-9A7E-8EC6AEA96F8B}"/>
              </a:ext>
            </a:extLst>
          </p:cNvPr>
          <p:cNvSpPr txBox="1"/>
          <p:nvPr/>
        </p:nvSpPr>
        <p:spPr>
          <a:xfrm>
            <a:off x="5823724" y="5585790"/>
            <a:ext cx="61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结论：节点故障和网络故障模式一样，可以统一为节点故障</a:t>
            </a:r>
          </a:p>
        </p:txBody>
      </p:sp>
    </p:spTree>
    <p:extLst>
      <p:ext uri="{BB962C8B-B14F-4D97-AF65-F5344CB8AC3E}">
        <p14:creationId xmlns:p14="http://schemas.microsoft.com/office/powerpoint/2010/main" val="19015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46661" y="2697723"/>
            <a:ext cx="36856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菱心" panose="02010609000101010101" pitchFamily="49" charset="-122"/>
                <a:ea typeface="迷你简菱心" panose="02010609000101010101" pitchFamily="49" charset="-122"/>
              </a:rPr>
              <a:t>谢谢！</a:t>
            </a:r>
            <a:endParaRPr lang="en-US" altLang="zh-CN" sz="8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4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659</Words>
  <Application>Microsoft Office PowerPoint</Application>
  <PresentationFormat>宽屏</PresentationFormat>
  <Paragraphs>202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方正尚酷简体</vt:lpstr>
      <vt:lpstr>汉仪大宋简</vt:lpstr>
      <vt:lpstr>迷你简菱心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changyi wu</cp:lastModifiedBy>
  <cp:revision>70</cp:revision>
  <dcterms:created xsi:type="dcterms:W3CDTF">2017-09-13T14:46:33Z</dcterms:created>
  <dcterms:modified xsi:type="dcterms:W3CDTF">2018-09-28T06:12:07Z</dcterms:modified>
</cp:coreProperties>
</file>