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46" r:id="rId5"/>
    <p:sldId id="350" r:id="rId6"/>
    <p:sldId id="347" r:id="rId7"/>
    <p:sldId id="348" r:id="rId8"/>
    <p:sldId id="349" r:id="rId9"/>
    <p:sldId id="351" r:id="rId10"/>
    <p:sldId id="352" r:id="rId11"/>
    <p:sldId id="308" r:id="rId12"/>
    <p:sldId id="320" r:id="rId13"/>
    <p:sldId id="311" r:id="rId14"/>
    <p:sldId id="319" r:id="rId15"/>
    <p:sldId id="317" r:id="rId16"/>
    <p:sldId id="315" r:id="rId17"/>
    <p:sldId id="314" r:id="rId18"/>
    <p:sldId id="31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A"/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 showGuides="1">
      <p:cViewPr varScale="1">
        <p:scale>
          <a:sx n="83" d="100"/>
          <a:sy n="83" d="100"/>
        </p:scale>
        <p:origin x="5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28FF-056E-4807-A9EF-A028244DD5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3E02-A5AE-490D-A87C-2D0AEFF1BE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95" y="6271491"/>
            <a:ext cx="12192000" cy="5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00B0F0"/>
              </a:solidFill>
            </a:endParaRPr>
          </a:p>
        </p:txBody>
      </p:sp>
      <p:pic>
        <p:nvPicPr>
          <p:cNvPr id="6" name="图片 5" descr="wslint虚线白色无背景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77384" y="6460120"/>
            <a:ext cx="1267780" cy="2092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6" y="6382329"/>
            <a:ext cx="379969" cy="3810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075131" y="6375277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微视联软件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7601" y="2162628"/>
            <a:ext cx="10392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WisdomReport</a:t>
            </a:r>
            <a:r>
              <a:rPr lang="en-US" altLang="zh-CN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 6000 </a:t>
            </a:r>
            <a:r>
              <a:rPr lang="zh-CN" altLang="en-US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迭代计划</a:t>
            </a:r>
            <a:endParaRPr lang="zh-CN" altLang="en-US" sz="4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2720" y="6026039"/>
            <a:ext cx="1039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成都微视联软件技术有限公司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0155" y="4418573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2018.11.5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12" name="图片 11" descr="智慧报告无背景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3127" y="5653284"/>
            <a:ext cx="1075712" cy="1075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11.5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14442" y="567493"/>
          <a:ext cx="10747885" cy="4761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503"/>
                <a:gridCol w="3030019"/>
                <a:gridCol w="2927927"/>
                <a:gridCol w="2115127"/>
                <a:gridCol w="1653309"/>
              </a:tblGrid>
              <a:tr h="642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 5~11.16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可维护性、可用性增强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11.19~11.23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11.26~11.30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、显示所有图片、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自由拍照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、电子文档：数据加备注、相似识别判定并由用户介入、重复识别结果判定并由用户介入、有效范围校验、常见公式开发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安全：超级管理员只有群组管理权限、仅超级管理员可重置密码、用户修改密码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端分表，报告和原始纪录也拆开？？？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、重做实验（适用于实验结果数据有异常）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、报告审批打回（适用于数据录入错误）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、密码强度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、药品名、批次过多的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过滤、分页显示优化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内容识别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、内容识别增强健壮性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、内容识别可维护性微重构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图片占用空间：大小合理化、调试图片输出受控制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配置工具：方法校验、参数学习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端资源纳入监控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、双机和网络异常容错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死掉容错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易部署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、版本二进制打包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、客户现场信息收集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checlist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和工具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易使用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自助学习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易维护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、告警和告警恢复：节点不可用告警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、操作日志（比如打印历史）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、升级：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、日志：整改、日志收集工具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计算机系统化验证报告、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发布计划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224672" y="448368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>
            <a:off x="2224672" y="236041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2224672" y="28937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224672" y="341091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2224672" y="1892948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314236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</a:pPr>
            <a:r>
              <a:rPr lang="zh-CN" altLang="en-US" sz="1200" b="1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指纹登录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和本地鉴权、二维码、图像引擎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82689" y="3965203"/>
            <a:ext cx="2232000" cy="3598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配置工具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682689" y="4515741"/>
            <a:ext cx="2232000" cy="4111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管理、微视联网站提供免费版本下载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682689" y="3472558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图像引擎运行在移动端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82689" y="4985359"/>
            <a:ext cx="2232000" cy="3539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数据库缓存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224672" y="395029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2224672" y="501706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2224672" y="58346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142369" y="4985359"/>
            <a:ext cx="2016000" cy="789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可追溯、文档引擎、双机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、神经网络训练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320511" y="2979912"/>
            <a:ext cx="2340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微视联网站提供支付渠道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682689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远程定位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320511" y="2344359"/>
            <a:ext cx="2340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网络指纹（或类似易用网络鉴权方式）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320510" y="4985360"/>
            <a:ext cx="2340000" cy="6067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多机集群、神经网络训练方式改进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320511" y="3965203"/>
            <a:ext cx="2340000" cy="446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网站提供自助配置和神经网络训练入口、配置工具提升普适性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320511" y="3452009"/>
            <a:ext cx="2340000" cy="42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移动端异构计算优化性能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10292" y="1881871"/>
            <a:ext cx="1328046" cy="3955905"/>
            <a:chOff x="1112536" y="1295456"/>
            <a:chExt cx="2161114" cy="3969561"/>
          </a:xfrm>
        </p:grpSpPr>
        <p:sp>
          <p:nvSpPr>
            <p:cNvPr id="27" name="梯形 9"/>
            <p:cNvSpPr/>
            <p:nvPr/>
          </p:nvSpPr>
          <p:spPr bwMode="auto">
            <a:xfrm>
              <a:off x="1112538" y="1295456"/>
              <a:ext cx="2057347" cy="3969561"/>
            </a:xfrm>
            <a:custGeom>
              <a:avLst/>
              <a:gdLst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1886125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-1" fmla="*/ 0 w 2057346"/>
                <a:gd name="connsiteY0-2" fmla="*/ 684884 h 684884"/>
                <a:gd name="connsiteX1-3" fmla="*/ 171221 w 2057346"/>
                <a:gd name="connsiteY1-4" fmla="*/ 0 h 684884"/>
                <a:gd name="connsiteX2-5" fmla="*/ 2013944 w 2057346"/>
                <a:gd name="connsiteY2-6" fmla="*/ 0 h 684884"/>
                <a:gd name="connsiteX3-7" fmla="*/ 2057346 w 2057346"/>
                <a:gd name="connsiteY3-8" fmla="*/ 684884 h 684884"/>
                <a:gd name="connsiteX4-9" fmla="*/ 0 w 2057346"/>
                <a:gd name="connsiteY4-10" fmla="*/ 684884 h 684884"/>
                <a:gd name="connsiteX0-11" fmla="*/ 0 w 2057346"/>
                <a:gd name="connsiteY0-12" fmla="*/ 684884 h 684884"/>
                <a:gd name="connsiteX1-13" fmla="*/ 53234 w 2057346"/>
                <a:gd name="connsiteY1-14" fmla="*/ 0 h 684884"/>
                <a:gd name="connsiteX2-15" fmla="*/ 2013944 w 2057346"/>
                <a:gd name="connsiteY2-16" fmla="*/ 0 h 684884"/>
                <a:gd name="connsiteX3-17" fmla="*/ 2057346 w 2057346"/>
                <a:gd name="connsiteY3-18" fmla="*/ 684884 h 684884"/>
                <a:gd name="connsiteX4-19" fmla="*/ 0 w 2057346"/>
                <a:gd name="connsiteY4-20" fmla="*/ 684884 h 684884"/>
                <a:gd name="connsiteX0-21" fmla="*/ 0 w 2057346"/>
                <a:gd name="connsiteY0-22" fmla="*/ 684884 h 684884"/>
                <a:gd name="connsiteX1-23" fmla="*/ 43402 w 2057346"/>
                <a:gd name="connsiteY1-24" fmla="*/ 0 h 684884"/>
                <a:gd name="connsiteX2-25" fmla="*/ 2013944 w 2057346"/>
                <a:gd name="connsiteY2-26" fmla="*/ 0 h 684884"/>
                <a:gd name="connsiteX3-27" fmla="*/ 2057346 w 2057346"/>
                <a:gd name="connsiteY3-28" fmla="*/ 684884 h 684884"/>
                <a:gd name="connsiteX4-29" fmla="*/ 0 w 2057346"/>
                <a:gd name="connsiteY4-30" fmla="*/ 684884 h 684884"/>
                <a:gd name="connsiteX0-31" fmla="*/ 0 w 2057346"/>
                <a:gd name="connsiteY0-32" fmla="*/ 684884 h 684884"/>
                <a:gd name="connsiteX1-33" fmla="*/ 43402 w 2057346"/>
                <a:gd name="connsiteY1-34" fmla="*/ 0 h 684884"/>
                <a:gd name="connsiteX2-35" fmla="*/ 1895957 w 2057346"/>
                <a:gd name="connsiteY2-36" fmla="*/ 0 h 684884"/>
                <a:gd name="connsiteX3-37" fmla="*/ 2057346 w 2057346"/>
                <a:gd name="connsiteY3-38" fmla="*/ 684884 h 684884"/>
                <a:gd name="connsiteX4-39" fmla="*/ 0 w 2057346"/>
                <a:gd name="connsiteY4-40" fmla="*/ 684884 h 684884"/>
                <a:gd name="connsiteX0-41" fmla="*/ 0 w 2057346"/>
                <a:gd name="connsiteY0-42" fmla="*/ 684884 h 684884"/>
                <a:gd name="connsiteX1-43" fmla="*/ 122060 w 2057346"/>
                <a:gd name="connsiteY1-44" fmla="*/ 5823 h 684884"/>
                <a:gd name="connsiteX2-45" fmla="*/ 1895957 w 2057346"/>
                <a:gd name="connsiteY2-46" fmla="*/ 0 h 684884"/>
                <a:gd name="connsiteX3-47" fmla="*/ 2057346 w 2057346"/>
                <a:gd name="connsiteY3-48" fmla="*/ 684884 h 684884"/>
                <a:gd name="connsiteX4-49" fmla="*/ 0 w 2057346"/>
                <a:gd name="connsiteY4-50" fmla="*/ 684884 h 684884"/>
                <a:gd name="connsiteX0-51" fmla="*/ 0 w 2057346"/>
                <a:gd name="connsiteY0-52" fmla="*/ 684884 h 684884"/>
                <a:gd name="connsiteX1-53" fmla="*/ 112228 w 2057346"/>
                <a:gd name="connsiteY1-54" fmla="*/ 1941 h 684884"/>
                <a:gd name="connsiteX2-55" fmla="*/ 1895957 w 2057346"/>
                <a:gd name="connsiteY2-56" fmla="*/ 0 h 684884"/>
                <a:gd name="connsiteX3-57" fmla="*/ 2057346 w 2057346"/>
                <a:gd name="connsiteY3-58" fmla="*/ 684884 h 684884"/>
                <a:gd name="connsiteX4-59" fmla="*/ 0 w 2057346"/>
                <a:gd name="connsiteY4-60" fmla="*/ 684884 h 684884"/>
                <a:gd name="connsiteX0-61" fmla="*/ 0 w 2057346"/>
                <a:gd name="connsiteY0-62" fmla="*/ 684884 h 684884"/>
                <a:gd name="connsiteX1-63" fmla="*/ 112228 w 2057346"/>
                <a:gd name="connsiteY1-64" fmla="*/ 1941 h 684884"/>
                <a:gd name="connsiteX2-65" fmla="*/ 1836963 w 2057346"/>
                <a:gd name="connsiteY2-66" fmla="*/ 0 h 684884"/>
                <a:gd name="connsiteX3-67" fmla="*/ 2057346 w 2057346"/>
                <a:gd name="connsiteY3-68" fmla="*/ 684884 h 684884"/>
                <a:gd name="connsiteX4-69" fmla="*/ 0 w 2057346"/>
                <a:gd name="connsiteY4-70" fmla="*/ 684884 h 684884"/>
                <a:gd name="connsiteX0-71" fmla="*/ 0 w 2057346"/>
                <a:gd name="connsiteY0-72" fmla="*/ 684884 h 684884"/>
                <a:gd name="connsiteX1-73" fmla="*/ 210551 w 2057346"/>
                <a:gd name="connsiteY1-74" fmla="*/ 7764 h 684884"/>
                <a:gd name="connsiteX2-75" fmla="*/ 1836963 w 2057346"/>
                <a:gd name="connsiteY2-76" fmla="*/ 0 h 684884"/>
                <a:gd name="connsiteX3-77" fmla="*/ 2057346 w 2057346"/>
                <a:gd name="connsiteY3-78" fmla="*/ 684884 h 684884"/>
                <a:gd name="connsiteX4-79" fmla="*/ 0 w 2057346"/>
                <a:gd name="connsiteY4-80" fmla="*/ 684884 h 684884"/>
                <a:gd name="connsiteX0-81" fmla="*/ 0 w 2057346"/>
                <a:gd name="connsiteY0-82" fmla="*/ 684884 h 684884"/>
                <a:gd name="connsiteX1-83" fmla="*/ 210551 w 2057346"/>
                <a:gd name="connsiteY1-84" fmla="*/ 7764 h 684884"/>
                <a:gd name="connsiteX2-85" fmla="*/ 1591157 w 2057346"/>
                <a:gd name="connsiteY2-86" fmla="*/ 0 h 684884"/>
                <a:gd name="connsiteX3-87" fmla="*/ 2057346 w 2057346"/>
                <a:gd name="connsiteY3-88" fmla="*/ 684884 h 684884"/>
                <a:gd name="connsiteX4-89" fmla="*/ 0 w 2057346"/>
                <a:gd name="connsiteY4-90" fmla="*/ 684884 h 684884"/>
                <a:gd name="connsiteX0-91" fmla="*/ 0 w 2057346"/>
                <a:gd name="connsiteY0-92" fmla="*/ 686825 h 686825"/>
                <a:gd name="connsiteX1-93" fmla="*/ 308873 w 2057346"/>
                <a:gd name="connsiteY1-94" fmla="*/ 0 h 686825"/>
                <a:gd name="connsiteX2-95" fmla="*/ 1591157 w 2057346"/>
                <a:gd name="connsiteY2-96" fmla="*/ 1941 h 686825"/>
                <a:gd name="connsiteX3-97" fmla="*/ 2057346 w 2057346"/>
                <a:gd name="connsiteY3-98" fmla="*/ 686825 h 686825"/>
                <a:gd name="connsiteX4-99" fmla="*/ 0 w 2057346"/>
                <a:gd name="connsiteY4-100" fmla="*/ 686825 h 686825"/>
                <a:gd name="connsiteX0-101" fmla="*/ 0 w 2057346"/>
                <a:gd name="connsiteY0-102" fmla="*/ 692648 h 692648"/>
                <a:gd name="connsiteX1-103" fmla="*/ 308873 w 2057346"/>
                <a:gd name="connsiteY1-104" fmla="*/ 5823 h 692648"/>
                <a:gd name="connsiteX2-105" fmla="*/ 1581324 w 2057346"/>
                <a:gd name="connsiteY2-106" fmla="*/ 0 h 692648"/>
                <a:gd name="connsiteX3-107" fmla="*/ 2057346 w 2057346"/>
                <a:gd name="connsiteY3-108" fmla="*/ 692648 h 692648"/>
                <a:gd name="connsiteX4-109" fmla="*/ 0 w 2057346"/>
                <a:gd name="connsiteY4-110" fmla="*/ 692648 h 692648"/>
                <a:gd name="connsiteX0-111" fmla="*/ 0 w 2057346"/>
                <a:gd name="connsiteY0-112" fmla="*/ 686825 h 686825"/>
                <a:gd name="connsiteX1-113" fmla="*/ 308873 w 2057346"/>
                <a:gd name="connsiteY1-114" fmla="*/ 0 h 686825"/>
                <a:gd name="connsiteX2-115" fmla="*/ 1561659 w 2057346"/>
                <a:gd name="connsiteY2-116" fmla="*/ 1941 h 686825"/>
                <a:gd name="connsiteX3-117" fmla="*/ 2057346 w 2057346"/>
                <a:gd name="connsiteY3-118" fmla="*/ 686825 h 686825"/>
                <a:gd name="connsiteX4-119" fmla="*/ 0 w 2057346"/>
                <a:gd name="connsiteY4-120" fmla="*/ 686825 h 686825"/>
                <a:gd name="connsiteX0-121" fmla="*/ 0 w 2057346"/>
                <a:gd name="connsiteY0-122" fmla="*/ 684884 h 684884"/>
                <a:gd name="connsiteX1-123" fmla="*/ 387531 w 2057346"/>
                <a:gd name="connsiteY1-124" fmla="*/ 7764 h 684884"/>
                <a:gd name="connsiteX2-125" fmla="*/ 1561659 w 2057346"/>
                <a:gd name="connsiteY2-126" fmla="*/ 0 h 684884"/>
                <a:gd name="connsiteX3-127" fmla="*/ 2057346 w 2057346"/>
                <a:gd name="connsiteY3-128" fmla="*/ 684884 h 684884"/>
                <a:gd name="connsiteX4-129" fmla="*/ 0 w 2057346"/>
                <a:gd name="connsiteY4-130" fmla="*/ 684884 h 684884"/>
                <a:gd name="connsiteX0-131" fmla="*/ 0 w 2057346"/>
                <a:gd name="connsiteY0-132" fmla="*/ 677120 h 677120"/>
                <a:gd name="connsiteX1-133" fmla="*/ 387531 w 2057346"/>
                <a:gd name="connsiteY1-134" fmla="*/ 0 h 677120"/>
                <a:gd name="connsiteX2-135" fmla="*/ 1561659 w 2057346"/>
                <a:gd name="connsiteY2-136" fmla="*/ 1941 h 677120"/>
                <a:gd name="connsiteX3-137" fmla="*/ 2057346 w 2057346"/>
                <a:gd name="connsiteY3-138" fmla="*/ 677120 h 677120"/>
                <a:gd name="connsiteX4-139" fmla="*/ 0 w 2057346"/>
                <a:gd name="connsiteY4-140" fmla="*/ 677120 h 677120"/>
                <a:gd name="connsiteX0-141" fmla="*/ 0 w 2057346"/>
                <a:gd name="connsiteY0-142" fmla="*/ 677120 h 677120"/>
                <a:gd name="connsiteX1-143" fmla="*/ 387531 w 2057346"/>
                <a:gd name="connsiteY1-144" fmla="*/ 0 h 677120"/>
                <a:gd name="connsiteX2-145" fmla="*/ 1630485 w 2057346"/>
                <a:gd name="connsiteY2-146" fmla="*/ 0 h 677120"/>
                <a:gd name="connsiteX3-147" fmla="*/ 2057346 w 2057346"/>
                <a:gd name="connsiteY3-148" fmla="*/ 677120 h 677120"/>
                <a:gd name="connsiteX4-149" fmla="*/ 0 w 2057346"/>
                <a:gd name="connsiteY4-150" fmla="*/ 677120 h 677120"/>
                <a:gd name="connsiteX0-151" fmla="*/ 0 w 2057346"/>
                <a:gd name="connsiteY0-152" fmla="*/ 677120 h 677120"/>
                <a:gd name="connsiteX1-153" fmla="*/ 556864 w 2057346"/>
                <a:gd name="connsiteY1-154" fmla="*/ 0 h 677120"/>
                <a:gd name="connsiteX2-155" fmla="*/ 1630485 w 2057346"/>
                <a:gd name="connsiteY2-156" fmla="*/ 0 h 677120"/>
                <a:gd name="connsiteX3-157" fmla="*/ 2057346 w 2057346"/>
                <a:gd name="connsiteY3-158" fmla="*/ 677120 h 677120"/>
                <a:gd name="connsiteX4-159" fmla="*/ 0 w 2057346"/>
                <a:gd name="connsiteY4-160" fmla="*/ 677120 h 677120"/>
                <a:gd name="connsiteX0-161" fmla="*/ 0 w 2057346"/>
                <a:gd name="connsiteY0-162" fmla="*/ 677120 h 677120"/>
                <a:gd name="connsiteX1-163" fmla="*/ 556864 w 2057346"/>
                <a:gd name="connsiteY1-164" fmla="*/ 0 h 677120"/>
                <a:gd name="connsiteX2-165" fmla="*/ 1545818 w 2057346"/>
                <a:gd name="connsiteY2-166" fmla="*/ 0 h 677120"/>
                <a:gd name="connsiteX3-167" fmla="*/ 2057346 w 2057346"/>
                <a:gd name="connsiteY3-168" fmla="*/ 677120 h 677120"/>
                <a:gd name="connsiteX4-169" fmla="*/ 0 w 2057346"/>
                <a:gd name="connsiteY4-170" fmla="*/ 677120 h 6771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57346" h="677120">
                  <a:moveTo>
                    <a:pt x="0" y="677120"/>
                  </a:moveTo>
                  <a:lnTo>
                    <a:pt x="556864" y="0"/>
                  </a:lnTo>
                  <a:lnTo>
                    <a:pt x="1545818" y="0"/>
                  </a:lnTo>
                  <a:lnTo>
                    <a:pt x="2057346" y="677120"/>
                  </a:lnTo>
                  <a:lnTo>
                    <a:pt x="0" y="677120"/>
                  </a:lnTo>
                  <a:close/>
                </a:path>
              </a:pathLst>
            </a:custGeom>
            <a:solidFill>
              <a:schemeClr val="accent4">
                <a:lumMod val="10000"/>
                <a:lumOff val="9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1227213" y="4439073"/>
              <a:ext cx="183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1307668" y="3905687"/>
              <a:ext cx="1692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356372" y="3372301"/>
              <a:ext cx="1584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437650" y="2838915"/>
              <a:ext cx="144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513960" y="2305529"/>
              <a:ext cx="129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1605286" y="1772143"/>
              <a:ext cx="111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文本框 33"/>
            <p:cNvSpPr txBox="1"/>
            <p:nvPr/>
          </p:nvSpPr>
          <p:spPr>
            <a:xfrm>
              <a:off x="1112539" y="4650238"/>
              <a:ext cx="216111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基本能力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3125" y="4002760"/>
              <a:ext cx="2057347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免费体验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12536" y="3436699"/>
              <a:ext cx="2057348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响应速度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60530" y="2398661"/>
              <a:ext cx="164830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支付渠道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21580" y="1848341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易使用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21580" y="1314955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易维护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21580" y="2906646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: 圆角 40"/>
          <p:cNvSpPr/>
          <p:nvPr/>
        </p:nvSpPr>
        <p:spPr bwMode="auto">
          <a:xfrm>
            <a:off x="289183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矩形: 圆角 41"/>
          <p:cNvSpPr/>
          <p:nvPr/>
        </p:nvSpPr>
        <p:spPr bwMode="auto">
          <a:xfrm>
            <a:off x="555876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: 圆角 42"/>
          <p:cNvSpPr/>
          <p:nvPr/>
        </p:nvSpPr>
        <p:spPr bwMode="auto">
          <a:xfrm>
            <a:off x="8231960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1575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en-US" altLang="zh-CN" sz="1400" b="1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解决有无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3~5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个小规模客户商用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8268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altLang="zh-CN" sz="1400" b="1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质量属性、可复制性催熟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10~20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小、中客户、免费版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34961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en-US" altLang="zh-CN" sz="1400" b="1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大规模可复制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客户，规模不限制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142369" y="3965203"/>
            <a:ext cx="2044087" cy="4687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常见参数可修改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68268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指纹、图像引擎提升准确率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320511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远程升级（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01399" y="5985970"/>
            <a:ext cx="261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8</a:t>
            </a:r>
            <a:r>
              <a:rPr lang="zh-CN" altLang="en-US" sz="1600" b="1" dirty="0">
                <a:solidFill>
                  <a:srgbClr val="6600FF"/>
                </a:solidFill>
              </a:rPr>
              <a:t>月可演示，</a:t>
            </a:r>
            <a:r>
              <a:rPr lang="en-US" altLang="zh-CN" sz="1600" b="1" dirty="0">
                <a:solidFill>
                  <a:srgbClr val="6600FF"/>
                </a:solidFill>
              </a:rPr>
              <a:t>9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  <a:endParaRPr lang="zh-CN" altLang="en-US" sz="1600" b="1" dirty="0">
              <a:solidFill>
                <a:srgbClr val="6600FF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7221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12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  <a:endParaRPr lang="zh-CN" altLang="en-US" sz="1600" b="1" dirty="0">
              <a:solidFill>
                <a:srgbClr val="6600FF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63914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19</a:t>
            </a:r>
            <a:r>
              <a:rPr lang="zh-CN" altLang="en-US" sz="1600" b="1">
                <a:solidFill>
                  <a:srgbClr val="6600FF"/>
                </a:solidFill>
              </a:rPr>
              <a:t>年</a:t>
            </a:r>
            <a:endParaRPr lang="zh-CN" altLang="en-US" sz="1600" b="1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10.19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63463" y="567493"/>
          <a:ext cx="11505259" cy="56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620"/>
                <a:gridCol w="3269672"/>
                <a:gridCol w="2032000"/>
                <a:gridCol w="2041237"/>
                <a:gridCol w="1948873"/>
                <a:gridCol w="1305857"/>
              </a:tblGrid>
              <a:tr h="501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1~5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8.1~10.19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及时重构、配置工具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 29~11.2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及时重构、可用、合规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11.5~11.9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合规、测试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11.12~11.16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3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 UI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、注册、登录、权限管理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、药品、原始记录模块化加载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、原始记录：录入、复核、修改、电子签名、查看、追溯（含图像）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、报告：录入、复核、修改、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电子签名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、查看、追溯（含图像）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、电子文档：文档合成、自动计算、可编辑区域控制、显示颜色、计算过程显示、精确位数、电子签名、页眉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、所有图片呈现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自由拍照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、通过网络批量导入识别（含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多个表）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、重构：文档引擎、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、重做试验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、电子文档：数据加备注、有效范围校验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设备信息快速输入（下拉选择和联想功能）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、补充合格特性：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注册信息完善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密码：强度、重置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安全：超期登出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电子签名关联手工签名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story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刷新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、测试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内容识别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、色谱仪图像识别：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转图片、图片电子签名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）区域识别：有表格线、无表格线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）内容识别：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PDF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：英文、数字识别率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99.9+%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拍照：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99+%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、从色谱仪</a:t>
                      </a: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直接提取内容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色谱仪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直接提取内容增强健壮性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、重构：内容识别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色谱仪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直接提取内容增强健壮性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、双机：启动、倒换、数据互备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端资源纳入监控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配置界面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电子文档配置持久化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、设备信息配置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配置优化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、升级：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日志：整改、收集工具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计算机系统化验证报告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安装资料、使用指导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技术白皮书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挑战迭代计划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10.8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（估计迭代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7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要用于合规性开发）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37126" y="567492"/>
          <a:ext cx="11605492" cy="547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892"/>
                <a:gridCol w="2013527"/>
                <a:gridCol w="1838037"/>
                <a:gridCol w="2189018"/>
                <a:gridCol w="2272145"/>
                <a:gridCol w="2202873"/>
              </a:tblGrid>
              <a:tr h="759547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8.1~9.25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9.26~9.30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10.8~10.12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10.15~10.19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593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、权限管理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、启动：加载文档模板和配置文件</a:t>
                      </a:r>
                      <a:endParaRPr lang="en-US" altLang="zh-CN" sz="13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、更换新的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、原始记录：追溯（不带图像追溯）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、报告：生成、复核、修改、追溯、电子签名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、原始纪录：电子签名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、电子文档：功能完善（计算过程、页眉）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、通过网络批量导入识别（迭代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和迭代</a:t>
                      </a:r>
                      <a:r>
                        <a:rPr lang="en-US" altLang="zh-CN" sz="13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3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3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、密码：密码强度、重置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、安全：超期登出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、图像追溯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设备信息快速输入（下拉选择和联想功能）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数据导出（放到</a:t>
                      </a:r>
                      <a:r>
                        <a:rPr lang="en-US" altLang="zh-CN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月）</a:t>
                      </a:r>
                      <a:endParaRPr lang="zh-CN" altLang="en-US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048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、有表格线色谱仪区域识别功能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、无表格线色谱仪区域识别准确率？？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、色谱仪数字：？？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、色谱仪阿拉伯数字识别率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、图像引擎：识别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3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、由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拉起、通过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传输图片、追溯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、色谱仪区域识别率：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有表格线：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无表格线：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、色谱仪区域识别率：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有表格线：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无表格线：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PDF: 99.9999%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55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、双机计算能力倒换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、双机数据倒换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、双机数据备份、恢复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工具，绑定</a:t>
                      </a:r>
                      <a:r>
                        <a:rPr lang="en-US" altLang="zh-CN" sz="13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，绑定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可修改，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、自动录入描述文件生成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683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endParaRPr lang="en-US" altLang="zh-CN" sz="13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、升级：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、日志：整改、收集工具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9.25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748" y="649576"/>
          <a:ext cx="11572107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643"/>
                <a:gridCol w="1977227"/>
                <a:gridCol w="1995055"/>
                <a:gridCol w="2299854"/>
                <a:gridCol w="2198255"/>
                <a:gridCol w="1644073"/>
              </a:tblGrid>
              <a:tr h="381591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9.1~9.25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9.26~9.30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10.8~10.12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10.15~10.19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265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、权限管理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、报告生成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、启动：加载文档模板和配置文件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、更换新的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、原始记录：追溯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、报告：复核、修改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、审批、电子签名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、报告：追溯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、图像引擎启动、通过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传输图片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、密码：重置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、安全：密码强度、超期登出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、数据导出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265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、有表格线色谱仪区域识别功能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、无表格线色谱仪区域识别准确率？？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、色谱仪数字：？？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、色谱仪阿拉伯数字识别率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76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、双机计算能力倒换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、双机数据倒换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、双机数据备份、恢复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76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，绑定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可修改，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、自动录入描述文件生成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227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端（取决招聘）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、日志：整改、收集工具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128239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迭代计划执行回顾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9.7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2872" y="741934"/>
          <a:ext cx="11215605" cy="538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/>
                <a:gridCol w="2405269"/>
                <a:gridCol w="2494722"/>
                <a:gridCol w="2286000"/>
                <a:gridCol w="2613990"/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、业务框架调整（处理集中在</a:t>
                      </a:r>
                      <a:r>
                        <a:rPr lang="en-US" altLang="zh-CN" sz="1600" dirty="0"/>
                        <a:t>DB</a:t>
                      </a:r>
                      <a:r>
                        <a:rPr lang="zh-CN" altLang="en-US" sz="1600" dirty="0"/>
                        <a:t>端）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、权限管理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、批次创建</a:t>
                      </a:r>
                      <a:endParaRPr lang="en-US" altLang="zh-CN" sz="16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、原始记录录入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、复核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、查看</a:t>
                      </a:r>
                      <a:endParaRPr lang="zh-CN" altLang="en-US" sz="16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、修改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、审批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、报告（未完成）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、数据追溯（未完成）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、按客户配置加载模板和配置文件（未完成）</a:t>
                      </a:r>
                      <a:endParaRPr lang="zh-CN" altLang="en-US" sz="16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鉴权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  <a:endParaRPr lang="zh-CN" altLang="en-US" sz="1000" dirty="0"/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录入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查询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审批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打印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可追溯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图像识别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有表格线色谱仪区域识别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97%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无表格线区域识别提升到？？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色谱仪阿拉伯数字识别到？？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可靠性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双机倒换（未完成）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自动录入描述文件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可维护性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界面优化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109766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8.31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2872" y="741935"/>
          <a:ext cx="11215605" cy="517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/>
                <a:gridCol w="2405269"/>
                <a:gridCol w="2494722"/>
                <a:gridCol w="2286000"/>
                <a:gridCol w="2613990"/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、启动页面、修改</a:t>
                      </a:r>
                      <a:r>
                        <a:rPr lang="en-US" altLang="zh-CN" sz="1000" dirty="0"/>
                        <a:t>IP</a:t>
                      </a:r>
                      <a:r>
                        <a:rPr lang="zh-CN" altLang="en-US" sz="1000" dirty="0"/>
                        <a:t>、登录、各模块加载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下载最新的配置文件包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、用户注册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鉴权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、群组创建删除、群组权限增删、群组成员增删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仅显示具备权限的入口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  <a:endParaRPr lang="zh-CN" altLang="en-US" sz="1000" dirty="0"/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录入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、批次录入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原始记录加载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、原始记录保存、复核、修改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、报告合成、录入、复核、修改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查询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、原始记录查询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、报告查询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审批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修改记录查看、审批执行、审批进度查看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打印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可追溯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数据归属和生成过程、原始图片查看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图像识别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色谱仪区域识别：无表格线</a:t>
                      </a:r>
                      <a:r>
                        <a:rPr lang="en-US" altLang="zh-CN" sz="1000" dirty="0"/>
                        <a:t>99%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99%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色谱仪区域识别：有表格线</a:t>
                      </a:r>
                      <a:r>
                        <a:rPr lang="en-US" altLang="zh-CN" sz="1000" dirty="0"/>
                        <a:t>50%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种天平区域识别：</a:t>
                      </a:r>
                      <a:r>
                        <a:rPr lang="en-US" altLang="zh-CN" sz="1000" dirty="0"/>
                        <a:t>99%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99.9%</a:t>
                      </a:r>
                      <a:r>
                        <a:rPr lang="zh-CN" altLang="en-US" sz="1000" dirty="0"/>
                        <a:t>、天平：</a:t>
                      </a:r>
                      <a:r>
                        <a:rPr lang="en-US" altLang="zh-CN" sz="1000" dirty="0"/>
                        <a:t>99%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色谱仪区域设别：有表格线</a:t>
                      </a:r>
                      <a:r>
                        <a:rPr lang="en-US" altLang="zh-CN" sz="1000" dirty="0"/>
                        <a:t>99%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PH</a:t>
                      </a:r>
                      <a:r>
                        <a:rPr lang="zh-CN" altLang="en-US" sz="1000" dirty="0"/>
                        <a:t>计、熔点仪区域识别：</a:t>
                      </a:r>
                      <a:r>
                        <a:rPr lang="en-US" altLang="zh-CN" sz="1000" dirty="0"/>
                        <a:t>99%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99%</a:t>
                      </a:r>
                      <a:r>
                        <a:rPr lang="zh-CN" altLang="en-US" sz="1000" dirty="0"/>
                        <a:t>，天平：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可靠性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自动录入描述文件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可维护性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界面优化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"/>
          <p:cNvSpPr txBox="1"/>
          <p:nvPr/>
        </p:nvSpPr>
        <p:spPr>
          <a:xfrm>
            <a:off x="720154" y="211364"/>
            <a:ext cx="1022558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APP</a:t>
            </a:r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：极致易用，无师自通</a:t>
            </a:r>
            <a:endParaRPr lang="zh-CN" altLang="en-US" sz="2800" b="1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47250" y="1181045"/>
            <a:ext cx="2595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323976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64059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4785955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2547" y="1738982"/>
            <a:ext cx="2874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注册、登录、人员管理、权限管理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药品模块化加载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原始记录：录入、复核、修改、自由拍照、电子签名、查看、追溯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报告：录入、复核、修改、电子签名、查看、追溯（含图像）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1038" y="1738982"/>
            <a:ext cx="28748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重做实验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报告审批驳回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报告归档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自主学习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易用性改进：样式合理性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重复登陆时，先前登录断开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密码强度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药品名、批次过滤、分页显示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操作提示准确性改进：审批时风险数据友好提醒、审批时未处理的数据精确提醒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各种细节、操作容错性改进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543872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大规模商用前待做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gray">
          <a:xfrm>
            <a:off x="8265768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9249" y="1738982"/>
            <a:ext cx="287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待梳理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12961" y="211364"/>
            <a:ext cx="105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晓荣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"/>
          <p:cNvSpPr txBox="1"/>
          <p:nvPr/>
        </p:nvSpPr>
        <p:spPr>
          <a:xfrm>
            <a:off x="720154" y="211364"/>
            <a:ext cx="1022558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电子文档：录入过程，极致智能，质检员爱不释手</a:t>
            </a:r>
            <a:endParaRPr lang="zh-CN" altLang="en-US" sz="2800" b="1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47250" y="1181045"/>
            <a:ext cx="2595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323976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64059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4785955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2547" y="1914471"/>
            <a:ext cx="2874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样式：可编辑区域、不同颜色数据、自动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手动录入、推导过程、数据边界值校验、有效位数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自动识别：色谱仪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自动处理：有关物质、含量、残留溶剂、平均值、方差、批次、自动签名、时间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容错：相似值用户选择、重复值用户提醒、输入值不足提醒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公式可快速扩展的架构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1038" y="1914471"/>
            <a:ext cx="28748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公式：炙灼残渣、干燥失重、？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不同厂家色谱仪普适性：不同厂家列头规范化、不同厂家色谱仪的识别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健壮性：数据源识别返回多组数据时，能够依次让用户确认结果、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543872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大规模商用前待做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gray">
          <a:xfrm>
            <a:off x="8265768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9249" y="1914471"/>
            <a:ext cx="2874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更多公式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用图片显示推动过程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基于机器学习的手动输入联想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图像引擎移植到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简单设备识别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12961" y="211364"/>
            <a:ext cx="105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"/>
          <p:cNvSpPr txBox="1"/>
          <p:nvPr/>
        </p:nvSpPr>
        <p:spPr>
          <a:xfrm>
            <a:off x="720154" y="211364"/>
            <a:ext cx="6474973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安全：符合</a:t>
            </a:r>
            <a:r>
              <a:rPr lang="en-US" altLang="zh-CN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3</a:t>
            </a:r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个法规，让客户敢用</a:t>
            </a:r>
            <a:endParaRPr lang="zh-CN" altLang="en-US" sz="2800" b="1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47250" y="1181045"/>
            <a:ext cx="2595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323976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64059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4785955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2547" y="1914471"/>
            <a:ext cx="2874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基于工作流的数据流转，预防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失误导致的数据修改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1038" y="1914471"/>
            <a:ext cx="2874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计算机系统化验证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：双机系统、告警、操作日志、硬盘空间不足的提醒和自保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药品数据管理规范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电子签名法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的传输、基于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的文档和图片签名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543872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大规模商用前待做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gray">
          <a:xfrm>
            <a:off x="8265768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9249" y="1914471"/>
            <a:ext cx="2874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国家安全生成监督管理总局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数据抢救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数据克隆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12961" y="211364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晓荣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"/>
          <p:cNvSpPr txBox="1"/>
          <p:nvPr/>
        </p:nvSpPr>
        <p:spPr>
          <a:xfrm>
            <a:off x="720154" y="211364"/>
            <a:ext cx="9458319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易实施：让非</a:t>
            </a:r>
            <a:r>
              <a:rPr lang="en-US" altLang="zh-CN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IT</a:t>
            </a:r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、大专学历人员也可完成部署和配置</a:t>
            </a:r>
            <a:endParaRPr lang="zh-CN" altLang="en-US" sz="2800" b="1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47250" y="1181045"/>
            <a:ext cx="2595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323976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64059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4785955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2547" y="1914471"/>
            <a:ext cx="287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1038" y="1914471"/>
            <a:ext cx="28748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：打包混淆，防止友商复制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傻瓜式部署：理清楚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端各模块加载过程，合理打包、有序自动加载，客户仅需要按照向导做极有限干预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文档引擎配置工具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：模板任意内容增删查改、页眉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配置工具：自动计算图标提醒、公式图片显示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电子文档版本管理：测试版本、可选择生成版本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543872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大规模商用前待做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gray">
          <a:xfrm>
            <a:off x="8265768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9249" y="1914471"/>
            <a:ext cx="287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配置文件加密：防止友商复制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模板管理：待理清楚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12961" y="167816"/>
            <a:ext cx="105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晓荣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忠庚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"/>
          <p:cNvSpPr txBox="1"/>
          <p:nvPr/>
        </p:nvSpPr>
        <p:spPr>
          <a:xfrm>
            <a:off x="720154" y="211364"/>
            <a:ext cx="9458319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易维护：让非</a:t>
            </a:r>
            <a:r>
              <a:rPr lang="en-US" altLang="zh-CN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IT</a:t>
            </a:r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、大专学历人员也可升级和修改配置</a:t>
            </a:r>
            <a:endParaRPr lang="zh-CN" altLang="en-US" sz="2800" b="1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47250" y="1181045"/>
            <a:ext cx="2595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323976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64059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4785955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2547" y="1914471"/>
            <a:ext cx="287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1038" y="1914471"/>
            <a:ext cx="2874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一键式定位信息收集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可手动升级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543872" y="1181045"/>
            <a:ext cx="2595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大规模商用前待做</a:t>
            </a:r>
            <a:endParaRPr kumimoji="1" lang="en-US" altLang="ko-KR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gray">
          <a:xfrm>
            <a:off x="8265768" y="1547758"/>
            <a:ext cx="3185032" cy="363450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5400000" scaled="1"/>
          </a:gradFill>
          <a:ln w="25400">
            <a:solidFill>
              <a:srgbClr val="99CC00"/>
            </a:solidFill>
            <a:rou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9249" y="1914471"/>
            <a:ext cx="2874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一键升级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文档引擎配置工具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配置正确性校验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12961" y="167816"/>
            <a:ext cx="105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晓荣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忠庚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"/>
          <p:cNvSpPr txBox="1"/>
          <p:nvPr/>
        </p:nvSpPr>
        <p:spPr>
          <a:xfrm>
            <a:off x="720154" y="100530"/>
            <a:ext cx="9458319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b="1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试用前迭代计划</a:t>
            </a:r>
            <a:endParaRPr lang="zh-CN" altLang="en-US" sz="2800" b="1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34109" y="567493"/>
          <a:ext cx="11259127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564"/>
                <a:gridCol w="2384464"/>
                <a:gridCol w="2520045"/>
                <a:gridCol w="2411053"/>
                <a:gridCol w="2632001"/>
              </a:tblGrid>
              <a:tr h="329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11.26~11.30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12.3~12.7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12.10~12.14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12.17~12.21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重做实验、报告审批驳回、备注、报告归档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自主学习、审批时风险数据友好提醒、审批时未处理数据精确提醒、样式合理性、重复登陆时先前登录断开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打印、求助、密码强度、药品名和批次过滤以及分页显示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各种细节、操作容错性改进、代码混淆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电子文档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文档引擎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公式：炙灼残渣、干燥失重、？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不同厂家色谱仪普适性：不同厂家列头规范化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电子文档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内容识别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indent="-17653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不同厂家色谱仪列头规范化、不同厂家色谱仪的识别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6530" indent="-17653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健壮性：数据源识别返回多组数据时，能够依次让用户确认结果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的传输、基于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的文档和图片签名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晓荣</a:t>
                      </a: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92075" indent="-92075"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硬盘空间不足告警、业务纪录操作日志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高辉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节点故障告警、硬盘空间不足自保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高辉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双机：启动、倒换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晓荣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单点登录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易实施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-Server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端备份方案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单机部署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：理清楚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端各模块加载过程，合理打包、有序自动加载，客户仅需要按照向导做极有限干预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晓荣</a:t>
                      </a: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端备份：林侨、民东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双机部署：通过客户端配置并启动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高辉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端备份：林侨、民东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易实施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文档配置工具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：模板任意内容增删查改、页眉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林侨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92075" indent="-92075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配置工具：自动计算图标提醒、公式图片显示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92075" indent="-92075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电子文档版本管理：发布测试版本、发布生产版本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indent="-17653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工具接过去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6530" indent="-17653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改进文档工具配置问题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配置文件加密，防止友商复制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易实施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系统配置客户端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indent="-176530">
                        <a:buFont typeface="+mj-lt"/>
                        <a:buAutoNum type="arabicPeriod"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0" lvl="0" indent="-17653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支撑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端单机启动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支撑双机启动、双机倒换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系统、文档配置文件保存到双机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端代码混淆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易维护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indent="-176530"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客户端支撑告警、操作日志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indent="-176530"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日志梳理、一键式定位信息收集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6530" indent="-176530">
                        <a:buFont typeface="+mj-lt"/>
                        <a:buAutoNum type="arabicPeriod"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可手动升级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"/>
          <p:cNvSpPr txBox="1"/>
          <p:nvPr/>
        </p:nvSpPr>
        <p:spPr>
          <a:xfrm>
            <a:off x="720154" y="100530"/>
            <a:ext cx="9458319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b="1" spc="30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有什么问题？</a:t>
            </a:r>
            <a:endParaRPr lang="zh-CN" altLang="en-US" sz="2800" b="1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6661" y="2697723"/>
            <a:ext cx="3685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菱心" panose="02010609000101010101" pitchFamily="49" charset="-122"/>
                <a:ea typeface="迷你简菱心" panose="02010609000101010101" pitchFamily="49" charset="-122"/>
              </a:rPr>
              <a:t>谢谢！</a:t>
            </a:r>
            <a:endParaRPr lang="en-US" altLang="zh-CN" sz="8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7050</Words>
  <Application>WPS 演示</Application>
  <PresentationFormat>宽屏</PresentationFormat>
  <Paragraphs>960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汉仪大宋简</vt:lpstr>
      <vt:lpstr>方正尚酷简体</vt:lpstr>
      <vt:lpstr>迷你简菱心</vt:lpstr>
      <vt:lpstr>Calibri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win 10</cp:lastModifiedBy>
  <cp:revision>274</cp:revision>
  <dcterms:created xsi:type="dcterms:W3CDTF">2017-09-13T14:46:00Z</dcterms:created>
  <dcterms:modified xsi:type="dcterms:W3CDTF">2018-11-26T03:46:56Z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2052-10.1.0.7697</vt:lpwstr>
  </property>
</Properties>
</file>