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6" r:id="rId3"/>
    <p:sldId id="320" r:id="rId4"/>
    <p:sldId id="321" r:id="rId5"/>
    <p:sldId id="323" r:id="rId6"/>
    <p:sldId id="324" r:id="rId7"/>
    <p:sldId id="318" r:id="rId8"/>
    <p:sldId id="322" r:id="rId9"/>
    <p:sldId id="308" r:id="rId10"/>
    <p:sldId id="311" r:id="rId11"/>
    <p:sldId id="319" r:id="rId12"/>
    <p:sldId id="317" r:id="rId13"/>
    <p:sldId id="315" r:id="rId14"/>
    <p:sldId id="314" r:id="rId15"/>
    <p:sldId id="31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A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83" d="100"/>
          <a:sy n="83" d="100"/>
        </p:scale>
        <p:origin x="5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B7883-5752-4186-AF8D-5C303AEC8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2D7E-1D7F-4892-A8F0-C5362DD09F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D7D46-9A23-4EE0-9B0A-FD5364301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766D0-4A93-4B83-9D66-1E9AF1181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5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5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5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6D8E2-1E06-41EF-A59A-C5CA75BA101B}"/>
              </a:ext>
            </a:extLst>
          </p:cNvPr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4330B-82D7-4A5C-B49C-7AA403F8A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B00CA-35D6-42B4-9841-A2C7EC956106}"/>
              </a:ext>
            </a:extLst>
          </p:cNvPr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6000 </a:t>
            </a:r>
            <a:r>
              <a:rPr lang="zh-CN" altLang="en-US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迭代计划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2018.11.5</a:t>
            </a:r>
          </a:p>
        </p:txBody>
      </p:sp>
      <p:pic>
        <p:nvPicPr>
          <p:cNvPr id="12" name="图片 11" descr="智慧报告无背景.png">
            <a:extLst>
              <a:ext uri="{FF2B5EF4-FFF2-40B4-BE49-F238E27FC236}">
                <a16:creationId xmlns:a16="http://schemas.microsoft.com/office/drawing/2014/main" id="{0C2F6303-CBB4-4320-956D-552A3256DC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发布计划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E34099-7CFC-4D59-8FFD-543BFC02B1A8}"/>
              </a:ext>
            </a:extLst>
          </p:cNvPr>
          <p:cNvCxnSpPr/>
          <p:nvPr/>
        </p:nvCxnSpPr>
        <p:spPr bwMode="auto">
          <a:xfrm>
            <a:off x="2224672" y="448368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D56D26-4E7D-4B4E-909B-689CBD5FB419}"/>
              </a:ext>
            </a:extLst>
          </p:cNvPr>
          <p:cNvCxnSpPr/>
          <p:nvPr/>
        </p:nvCxnSpPr>
        <p:spPr bwMode="auto">
          <a:xfrm>
            <a:off x="2224672" y="236041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C15E52-FD7F-4736-8756-EE588DF6E3DF}"/>
              </a:ext>
            </a:extLst>
          </p:cNvPr>
          <p:cNvCxnSpPr/>
          <p:nvPr/>
        </p:nvCxnSpPr>
        <p:spPr bwMode="auto">
          <a:xfrm>
            <a:off x="2224672" y="28937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32EE2-DE13-4B57-8CF0-C7D1BA3DD71C}"/>
              </a:ext>
            </a:extLst>
          </p:cNvPr>
          <p:cNvCxnSpPr/>
          <p:nvPr/>
        </p:nvCxnSpPr>
        <p:spPr bwMode="auto">
          <a:xfrm>
            <a:off x="2224672" y="341091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DA7F8B-8271-4D32-98E0-D740CDF18BFB}"/>
              </a:ext>
            </a:extLst>
          </p:cNvPr>
          <p:cNvCxnSpPr/>
          <p:nvPr/>
        </p:nvCxnSpPr>
        <p:spPr bwMode="auto">
          <a:xfrm>
            <a:off x="2224672" y="1892948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44E9114-5753-423F-ABCD-FD1665CA23BA}"/>
              </a:ext>
            </a:extLst>
          </p:cNvPr>
          <p:cNvSpPr/>
          <p:nvPr/>
        </p:nvSpPr>
        <p:spPr bwMode="auto">
          <a:xfrm>
            <a:off x="314236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指纹登录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和本地鉴权、二维码、图像引擎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13476-B5E9-4E07-B9F5-13D55D136862}"/>
              </a:ext>
            </a:extLst>
          </p:cNvPr>
          <p:cNvSpPr/>
          <p:nvPr/>
        </p:nvSpPr>
        <p:spPr bwMode="auto">
          <a:xfrm>
            <a:off x="5682689" y="3965203"/>
            <a:ext cx="2232000" cy="359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7798E6-FFC2-4B60-BCD6-8992E76B8C7B}"/>
              </a:ext>
            </a:extLst>
          </p:cNvPr>
          <p:cNvSpPr/>
          <p:nvPr/>
        </p:nvSpPr>
        <p:spPr bwMode="auto">
          <a:xfrm>
            <a:off x="5682689" y="4515741"/>
            <a:ext cx="2232000" cy="4111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管理、微视联网站提供免费版本下载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8FEF9-FA27-451A-AC8E-C3CF9034E590}"/>
              </a:ext>
            </a:extLst>
          </p:cNvPr>
          <p:cNvSpPr/>
          <p:nvPr/>
        </p:nvSpPr>
        <p:spPr bwMode="auto">
          <a:xfrm>
            <a:off x="5682689" y="3472558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图像引擎运行在移动端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1E947-FC53-4508-99A1-8CFD41E0A01C}"/>
              </a:ext>
            </a:extLst>
          </p:cNvPr>
          <p:cNvSpPr/>
          <p:nvPr/>
        </p:nvSpPr>
        <p:spPr bwMode="auto">
          <a:xfrm>
            <a:off x="5682689" y="4985359"/>
            <a:ext cx="2232000" cy="353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1173FD-C5CA-4237-9E74-7897ECD6AE88}"/>
              </a:ext>
            </a:extLst>
          </p:cNvPr>
          <p:cNvCxnSpPr/>
          <p:nvPr/>
        </p:nvCxnSpPr>
        <p:spPr bwMode="auto">
          <a:xfrm>
            <a:off x="2224672" y="395029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AC8C49-BB0C-49A2-9451-6FCC281A0D3A}"/>
              </a:ext>
            </a:extLst>
          </p:cNvPr>
          <p:cNvCxnSpPr/>
          <p:nvPr/>
        </p:nvCxnSpPr>
        <p:spPr bwMode="auto">
          <a:xfrm>
            <a:off x="2224672" y="501706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F41A0D-6BB7-42B2-BFF6-20DA37466F3C}"/>
              </a:ext>
            </a:extLst>
          </p:cNvPr>
          <p:cNvCxnSpPr/>
          <p:nvPr/>
        </p:nvCxnSpPr>
        <p:spPr bwMode="auto">
          <a:xfrm>
            <a:off x="2224672" y="58346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1B492D7-D1B6-4558-96A6-590243D46CC3}"/>
              </a:ext>
            </a:extLst>
          </p:cNvPr>
          <p:cNvSpPr/>
          <p:nvPr/>
        </p:nvSpPr>
        <p:spPr bwMode="auto">
          <a:xfrm>
            <a:off x="3142369" y="4985359"/>
            <a:ext cx="2016000" cy="789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可追溯、文档引擎、双机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、神经网络训练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FF4FE-2421-44D7-A2BB-D96F09CAE110}"/>
              </a:ext>
            </a:extLst>
          </p:cNvPr>
          <p:cNvSpPr/>
          <p:nvPr/>
        </p:nvSpPr>
        <p:spPr bwMode="auto">
          <a:xfrm>
            <a:off x="8320511" y="2979912"/>
            <a:ext cx="2340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微视联网站提供支付渠道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3E9BFF-E75D-41A8-BC33-0C7F5CF5F728}"/>
              </a:ext>
            </a:extLst>
          </p:cNvPr>
          <p:cNvSpPr/>
          <p:nvPr/>
        </p:nvSpPr>
        <p:spPr bwMode="auto">
          <a:xfrm>
            <a:off x="5682689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远程定位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5EC204-183D-4D71-941F-23D899995F3A}"/>
              </a:ext>
            </a:extLst>
          </p:cNvPr>
          <p:cNvSpPr/>
          <p:nvPr/>
        </p:nvSpPr>
        <p:spPr bwMode="auto">
          <a:xfrm>
            <a:off x="8320511" y="2344359"/>
            <a:ext cx="2340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网络指纹（或类似易用网络鉴权方式）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EF59D0-DDED-47CF-A0D3-61C5D64CBCA3}"/>
              </a:ext>
            </a:extLst>
          </p:cNvPr>
          <p:cNvSpPr/>
          <p:nvPr/>
        </p:nvSpPr>
        <p:spPr bwMode="auto">
          <a:xfrm>
            <a:off x="8320510" y="4985360"/>
            <a:ext cx="2340000" cy="606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多机集群、神经网络训练方式改进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FCF324-3182-4FE0-93AE-AE2E29946944}"/>
              </a:ext>
            </a:extLst>
          </p:cNvPr>
          <p:cNvSpPr/>
          <p:nvPr/>
        </p:nvSpPr>
        <p:spPr bwMode="auto">
          <a:xfrm>
            <a:off x="8320511" y="3965203"/>
            <a:ext cx="2340000" cy="446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网站提供自助配置和神经网络训练入口、配置工具提升普适性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E60F90-044C-4B0E-8155-C4CF590A92B7}"/>
              </a:ext>
            </a:extLst>
          </p:cNvPr>
          <p:cNvSpPr/>
          <p:nvPr/>
        </p:nvSpPr>
        <p:spPr bwMode="auto">
          <a:xfrm>
            <a:off x="8320511" y="3452009"/>
            <a:ext cx="2340000" cy="42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移动端异构计算优化性能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632737-0F48-4FE0-8C0B-812227354CEE}"/>
              </a:ext>
            </a:extLst>
          </p:cNvPr>
          <p:cNvGrpSpPr/>
          <p:nvPr/>
        </p:nvGrpSpPr>
        <p:grpSpPr>
          <a:xfrm>
            <a:off x="1310292" y="1881871"/>
            <a:ext cx="1328046" cy="3955905"/>
            <a:chOff x="1112536" y="1295456"/>
            <a:chExt cx="2161114" cy="3969561"/>
          </a:xfrm>
        </p:grpSpPr>
        <p:sp>
          <p:nvSpPr>
            <p:cNvPr id="27" name="梯形 9">
              <a:extLst>
                <a:ext uri="{FF2B5EF4-FFF2-40B4-BE49-F238E27FC236}">
                  <a16:creationId xmlns:a16="http://schemas.microsoft.com/office/drawing/2014/main" id="{6BF93E50-3511-4A33-A706-BD503FC8BD6D}"/>
                </a:ext>
              </a:extLst>
            </p:cNvPr>
            <p:cNvSpPr/>
            <p:nvPr/>
          </p:nvSpPr>
          <p:spPr bwMode="auto">
            <a:xfrm>
              <a:off x="1112538" y="1295456"/>
              <a:ext cx="2057347" cy="3969561"/>
            </a:xfrm>
            <a:custGeom>
              <a:avLst/>
              <a:gdLst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1886125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53234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22060 w 2057346"/>
                <a:gd name="connsiteY1" fmla="*/ 5823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5911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91157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92648 h 692648"/>
                <a:gd name="connsiteX1" fmla="*/ 308873 w 2057346"/>
                <a:gd name="connsiteY1" fmla="*/ 5823 h 692648"/>
                <a:gd name="connsiteX2" fmla="*/ 1581324 w 2057346"/>
                <a:gd name="connsiteY2" fmla="*/ 0 h 692648"/>
                <a:gd name="connsiteX3" fmla="*/ 2057346 w 2057346"/>
                <a:gd name="connsiteY3" fmla="*/ 692648 h 692648"/>
                <a:gd name="connsiteX4" fmla="*/ 0 w 2057346"/>
                <a:gd name="connsiteY4" fmla="*/ 692648 h 692648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61659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84884 h 684884"/>
                <a:gd name="connsiteX1" fmla="*/ 387531 w 2057346"/>
                <a:gd name="connsiteY1" fmla="*/ 7764 h 684884"/>
                <a:gd name="connsiteX2" fmla="*/ 1561659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561659 w 2057346"/>
                <a:gd name="connsiteY2" fmla="*/ 1941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545818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346" h="677120">
                  <a:moveTo>
                    <a:pt x="0" y="677120"/>
                  </a:moveTo>
                  <a:lnTo>
                    <a:pt x="556864" y="0"/>
                  </a:lnTo>
                  <a:lnTo>
                    <a:pt x="1545818" y="0"/>
                  </a:lnTo>
                  <a:lnTo>
                    <a:pt x="2057346" y="677120"/>
                  </a:lnTo>
                  <a:lnTo>
                    <a:pt x="0" y="67712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B71577-4E4E-466A-B024-01BC5619B6BA}"/>
                </a:ext>
              </a:extLst>
            </p:cNvPr>
            <p:cNvCxnSpPr/>
            <p:nvPr/>
          </p:nvCxnSpPr>
          <p:spPr bwMode="auto">
            <a:xfrm>
              <a:off x="1227213" y="4439073"/>
              <a:ext cx="183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C9C0C66-7315-4BB2-BB6E-8AAC86A1641C}"/>
                </a:ext>
              </a:extLst>
            </p:cNvPr>
            <p:cNvCxnSpPr/>
            <p:nvPr/>
          </p:nvCxnSpPr>
          <p:spPr bwMode="auto">
            <a:xfrm>
              <a:off x="1307668" y="3905687"/>
              <a:ext cx="1692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E65CB38-6151-44DD-A7B5-36AB9B1B3AEC}"/>
                </a:ext>
              </a:extLst>
            </p:cNvPr>
            <p:cNvCxnSpPr/>
            <p:nvPr/>
          </p:nvCxnSpPr>
          <p:spPr bwMode="auto">
            <a:xfrm>
              <a:off x="1356372" y="3372301"/>
              <a:ext cx="1584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DDEDDD7-1F2F-4090-A2F5-FF6246AB5B31}"/>
                </a:ext>
              </a:extLst>
            </p:cNvPr>
            <p:cNvCxnSpPr/>
            <p:nvPr/>
          </p:nvCxnSpPr>
          <p:spPr bwMode="auto">
            <a:xfrm>
              <a:off x="1437650" y="2838915"/>
              <a:ext cx="144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5E247A-4C95-46BE-AE53-A897A849696A}"/>
                </a:ext>
              </a:extLst>
            </p:cNvPr>
            <p:cNvCxnSpPr/>
            <p:nvPr/>
          </p:nvCxnSpPr>
          <p:spPr bwMode="auto">
            <a:xfrm>
              <a:off x="1513960" y="2305529"/>
              <a:ext cx="129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E11691-C4EA-4045-8B12-ADF9588D9587}"/>
                </a:ext>
              </a:extLst>
            </p:cNvPr>
            <p:cNvCxnSpPr/>
            <p:nvPr/>
          </p:nvCxnSpPr>
          <p:spPr bwMode="auto">
            <a:xfrm>
              <a:off x="1605286" y="1772143"/>
              <a:ext cx="111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E02F46-B52A-4047-AB20-2A27275CDCA9}"/>
                </a:ext>
              </a:extLst>
            </p:cNvPr>
            <p:cNvSpPr txBox="1"/>
            <p:nvPr/>
          </p:nvSpPr>
          <p:spPr>
            <a:xfrm>
              <a:off x="1112539" y="4650238"/>
              <a:ext cx="216111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基本能力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9C85CC-27B2-4360-9A94-2606D7383090}"/>
                </a:ext>
              </a:extLst>
            </p:cNvPr>
            <p:cNvSpPr txBox="1"/>
            <p:nvPr/>
          </p:nvSpPr>
          <p:spPr>
            <a:xfrm>
              <a:off x="1163125" y="4002760"/>
              <a:ext cx="2057347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免费体验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D76C10-7E57-474C-AD72-D784D2F27E56}"/>
                </a:ext>
              </a:extLst>
            </p:cNvPr>
            <p:cNvSpPr txBox="1"/>
            <p:nvPr/>
          </p:nvSpPr>
          <p:spPr>
            <a:xfrm>
              <a:off x="1112536" y="3436699"/>
              <a:ext cx="2057348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C28072-8324-46D1-A51A-ED130E14B73B}"/>
                </a:ext>
              </a:extLst>
            </p:cNvPr>
            <p:cNvSpPr txBox="1"/>
            <p:nvPr/>
          </p:nvSpPr>
          <p:spPr>
            <a:xfrm>
              <a:off x="1360530" y="2398661"/>
              <a:ext cx="164830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支付渠道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3C787EA-A22A-4C6F-B451-6236FDA91393}"/>
                </a:ext>
              </a:extLst>
            </p:cNvPr>
            <p:cNvSpPr txBox="1"/>
            <p:nvPr/>
          </p:nvSpPr>
          <p:spPr>
            <a:xfrm>
              <a:off x="1521580" y="1848341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易使用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0B1B7B-19FC-4C73-91ED-371F60690557}"/>
                </a:ext>
              </a:extLst>
            </p:cNvPr>
            <p:cNvSpPr txBox="1"/>
            <p:nvPr/>
          </p:nvSpPr>
          <p:spPr>
            <a:xfrm>
              <a:off x="1521580" y="1314955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E02FBC-96F5-4F98-BFB4-F3F236CD6E64}"/>
                </a:ext>
              </a:extLst>
            </p:cNvPr>
            <p:cNvSpPr txBox="1"/>
            <p:nvPr/>
          </p:nvSpPr>
          <p:spPr>
            <a:xfrm>
              <a:off x="1521580" y="2906646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61283A-8ECD-40E4-B720-3D8E5D68256B}"/>
              </a:ext>
            </a:extLst>
          </p:cNvPr>
          <p:cNvSpPr/>
          <p:nvPr/>
        </p:nvSpPr>
        <p:spPr bwMode="auto">
          <a:xfrm>
            <a:off x="289183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2DD392-AD27-4402-9CEB-9347319C65F4}"/>
              </a:ext>
            </a:extLst>
          </p:cNvPr>
          <p:cNvSpPr/>
          <p:nvPr/>
        </p:nvSpPr>
        <p:spPr bwMode="auto">
          <a:xfrm>
            <a:off x="555876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FF34C3-94B2-4EE9-9314-43E13F38C15E}"/>
              </a:ext>
            </a:extLst>
          </p:cNvPr>
          <p:cNvSpPr/>
          <p:nvPr/>
        </p:nvSpPr>
        <p:spPr bwMode="auto">
          <a:xfrm>
            <a:off x="8231960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CC09B6-3E70-4D91-9B63-DD062F6FEEFA}"/>
              </a:ext>
            </a:extLst>
          </p:cNvPr>
          <p:cNvSpPr txBox="1"/>
          <p:nvPr/>
        </p:nvSpPr>
        <p:spPr>
          <a:xfrm>
            <a:off x="301575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个小规模客户商用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F7BA1A-41C2-46BB-803A-2077FAA6A70E}"/>
              </a:ext>
            </a:extLst>
          </p:cNvPr>
          <p:cNvSpPr txBox="1"/>
          <p:nvPr/>
        </p:nvSpPr>
        <p:spPr>
          <a:xfrm>
            <a:off x="568268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质量属性、可复制性催熟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小、中客户、免费版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E585C-5F2A-4739-B5DE-D0DF6160CD7F}"/>
              </a:ext>
            </a:extLst>
          </p:cNvPr>
          <p:cNvSpPr txBox="1"/>
          <p:nvPr/>
        </p:nvSpPr>
        <p:spPr>
          <a:xfrm>
            <a:off x="834961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大规模可复制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客户，规模不限制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129B30-3CF0-4A46-BB92-CD13D711F612}"/>
              </a:ext>
            </a:extLst>
          </p:cNvPr>
          <p:cNvSpPr/>
          <p:nvPr/>
        </p:nvSpPr>
        <p:spPr bwMode="auto">
          <a:xfrm>
            <a:off x="3142369" y="3965203"/>
            <a:ext cx="2044087" cy="4687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常见参数可修改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4FE35-77D3-4D4B-BD90-27363C05179A}"/>
              </a:ext>
            </a:extLst>
          </p:cNvPr>
          <p:cNvSpPr/>
          <p:nvPr/>
        </p:nvSpPr>
        <p:spPr bwMode="auto">
          <a:xfrm>
            <a:off x="568268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指纹、图像引擎提升准确率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299FF6-76C4-4DDE-AE7C-BC702022170D}"/>
              </a:ext>
            </a:extLst>
          </p:cNvPr>
          <p:cNvSpPr/>
          <p:nvPr/>
        </p:nvSpPr>
        <p:spPr bwMode="auto">
          <a:xfrm>
            <a:off x="8320511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远程升级（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69E8DA-22C0-4063-9694-040A537C1BC8}"/>
              </a:ext>
            </a:extLst>
          </p:cNvPr>
          <p:cNvSpPr txBox="1"/>
          <p:nvPr/>
        </p:nvSpPr>
        <p:spPr>
          <a:xfrm>
            <a:off x="2801399" y="5985970"/>
            <a:ext cx="261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8</a:t>
            </a:r>
            <a:r>
              <a:rPr lang="zh-CN" altLang="en-US" sz="1600" b="1" dirty="0">
                <a:solidFill>
                  <a:srgbClr val="6600FF"/>
                </a:solidFill>
              </a:rPr>
              <a:t>月可演示，</a:t>
            </a:r>
            <a:r>
              <a:rPr lang="en-US" altLang="zh-CN" sz="1600" b="1" dirty="0">
                <a:solidFill>
                  <a:srgbClr val="6600FF"/>
                </a:solidFill>
              </a:rPr>
              <a:t>9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9249A6-D2FF-4A37-9D9A-32139F382417}"/>
              </a:ext>
            </a:extLst>
          </p:cNvPr>
          <p:cNvSpPr txBox="1"/>
          <p:nvPr/>
        </p:nvSpPr>
        <p:spPr>
          <a:xfrm>
            <a:off x="597221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12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39E71A-33F7-41C4-8A07-C0EE159857DE}"/>
              </a:ext>
            </a:extLst>
          </p:cNvPr>
          <p:cNvSpPr txBox="1"/>
          <p:nvPr/>
        </p:nvSpPr>
        <p:spPr>
          <a:xfrm>
            <a:off x="863914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19</a:t>
            </a:r>
            <a:r>
              <a:rPr lang="zh-CN" altLang="en-US" sz="1600" b="1">
                <a:solidFill>
                  <a:srgbClr val="6600FF"/>
                </a:solidFill>
              </a:rPr>
              <a:t>年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10.19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463" y="567493"/>
          <a:ext cx="11505259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620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3269672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041237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  <a:gridCol w="1305857">
                  <a:extLst>
                    <a:ext uri="{9D8B030D-6E8A-4147-A177-3AD203B41FA5}">
                      <a16:colId xmlns:a16="http://schemas.microsoft.com/office/drawing/2014/main" val="2646823755"/>
                    </a:ext>
                  </a:extLst>
                </a:gridCol>
              </a:tblGrid>
              <a:tr h="501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及时重构、配置工具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 29~11.2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及时重构、可用、合规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11.5~11.9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合规、测试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11.12~11.16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503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UI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、注册、登录、权限管理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、药品、原始记录模块化加载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、原始记录：录入、复核、修改、电子签名、查看、追溯（含图像）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、报告：录入、复核、修改、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、电子文档：文档合成、自动计算、可编辑区域控制、显示颜色、计算过程显示、精确位数、电子签名、页眉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、所有图片呈现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自由拍照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、通过网络批量导入识别（含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多个表）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、重构：文档引擎、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、重做试验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、电子文档：数据加备注、有效范围校验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设备信息快速输入（下拉选择和联想功能）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、补充合格特性：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注册信息完善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密码：强度、重置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安全：超期登出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电子签名关联手工签名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story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刷新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87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、色谱仪图像识别：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转图片、图片电子签名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）区域识别：有表格线、无表格线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）内容识别：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：英文、数字识别率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99.9+%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拍照：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99+%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、从色谱仪</a:t>
                      </a:r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色谱仪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直接提取内容增强健壮性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、重构：内容识别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色谱仪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直接提取内容增强健壮性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50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、双机：启动、倒换、数据互备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端资源纳入监控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50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配置界面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电子文档配置持久化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、设备信息配置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375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日志：整改、收集工具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08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计算机系统化验证报告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安装资料、使用指导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技术白皮书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48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挑战迭代计划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10.8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（估计迭代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7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要用于合规性开发）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126" y="567492"/>
          <a:ext cx="11605492" cy="547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892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759547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240593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3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、原始记录：追溯（不带图像追溯）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、报告：生成、复核、修改、追溯、电子签名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、原始纪录：电子签名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、电子文档：功能完善（计算过程、页眉）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、通过网络批量导入识别（迭代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和迭代</a:t>
                      </a:r>
                      <a:r>
                        <a:rPr lang="en-US" altLang="zh-CN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3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、密码：密码强度、重置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、安全：超期登出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、图像追溯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设备信息快速输入（下拉选择和联想功能）</a:t>
                      </a:r>
                      <a:endParaRPr lang="en-US" altLang="zh-CN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数据导出（放到</a:t>
                      </a:r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1595048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、图像引擎：识别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、由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拉起、通过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传输图片、追溯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、色谱仪区域识别率：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有表格线：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无表格线：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、色谱仪文字识别率：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打印纸数字：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打印纸英文：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打印纸汉字：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PDF: 99.9999%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35445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工具，绑定</a:t>
                      </a:r>
                      <a:r>
                        <a:rPr lang="en-US" altLang="zh-CN" sz="13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531683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3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9.25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1846"/>
              </p:ext>
            </p:extLst>
          </p:nvPr>
        </p:nvGraphicFramePr>
        <p:xfrm>
          <a:off x="379748" y="649576"/>
          <a:ext cx="11572107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43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1977227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198255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381591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9.1~9.25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9.26~9.30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10.8~10.12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10.15~10.19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可用、合规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10.22~10.26</a:t>
                      </a:r>
                    </a:p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、权限管理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、报告生成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、启动：加载文档模板和配置文件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、更换新的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、原始记录：追溯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、报告：复核、修改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、审批、电子签名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、报告：追溯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、图像引擎启动、通过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传输图片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、密码：重置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、安全：密码强度、超期登出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药品数据管理规范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合规特性补充开发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、数据导出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623265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、有表格线色谱仪区域识别功能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、无表格线色谱仪区域识别准确率？？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、色谱仪数字：？？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、色谱仪阿拉伯数字识别率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、无表格线色谱仪区域识别率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、色谱仪数字识别率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、双机计算能力倒换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死掉后能继续工作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、双机数据备份、恢复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17807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、客户信息收集工具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，绑定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可修改，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不变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、自动录入描述文件生成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534227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端（取决招聘）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升级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、日志：整改、收集工具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28239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迭代计划执行回顾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33180"/>
              </p:ext>
            </p:extLst>
          </p:nvPr>
        </p:nvGraphicFramePr>
        <p:xfrm>
          <a:off x="462872" y="741934"/>
          <a:ext cx="11215605" cy="538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、业务框架调整（处理集中在</a:t>
                      </a:r>
                      <a:r>
                        <a:rPr lang="en-US" altLang="zh-CN" sz="1600" dirty="0"/>
                        <a:t>DB</a:t>
                      </a:r>
                      <a:r>
                        <a:rPr lang="zh-CN" altLang="en-US" sz="1600" dirty="0"/>
                        <a:t>端）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、权限管理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、批次创建</a:t>
                      </a:r>
                      <a:endParaRPr lang="en-US" altLang="zh-CN" sz="16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、原始记录录入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、复核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、修改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、审批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、报告（未完成）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、数据追溯（未完成）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、按客户配置加载模板和配置文件（未完成）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鉴权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录入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查询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审批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打印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可追溯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图像识别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有表格线色谱仪区域识别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97%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无表格线区域识别提升到？？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色谱仪阿拉伯数字识别到？？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可靠性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双机倒换（未完成）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</a:p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可维护性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界面优化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109766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8.31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6436"/>
              </p:ext>
            </p:extLst>
          </p:nvPr>
        </p:nvGraphicFramePr>
        <p:xfrm>
          <a:off x="462872" y="741935"/>
          <a:ext cx="11215605" cy="51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、启动页面、修改</a:t>
                      </a:r>
                      <a:r>
                        <a:rPr lang="en-US" altLang="zh-CN" sz="1000" dirty="0"/>
                        <a:t>IP</a:t>
                      </a:r>
                      <a:r>
                        <a:rPr lang="zh-CN" altLang="en-US" sz="1000" dirty="0"/>
                        <a:t>、登录、各模块加载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下载最新的配置文件包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、用户注册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鉴权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、群组创建删除、群组权限增删、群组成员增删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仅显示具备权限的入口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录入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、批次录入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原始记录加载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、原始记录保存、复核、修改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、报告合成、录入、复核、修改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、报告查询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审批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修改记录查看、审批执行、审批进度查看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可追溯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数据归属和生成过程、原始图片查看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图像识别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色谱仪区域识别：无表格线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色谱仪区域识别：有表格线</a:t>
                      </a:r>
                      <a:r>
                        <a:rPr lang="en-US" altLang="zh-CN" sz="1000" dirty="0"/>
                        <a:t>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种天平区域识别：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99.9%</a:t>
                      </a:r>
                      <a:r>
                        <a:rPr lang="zh-CN" altLang="en-US" sz="1000" dirty="0"/>
                        <a:t>、天平：</a:t>
                      </a:r>
                      <a:r>
                        <a:rPr lang="en-US" altLang="zh-CN" sz="1000" dirty="0"/>
                        <a:t>99%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色谱仪区域设别：有表格线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en-US" altLang="zh-CN" sz="1000" dirty="0"/>
                        <a:t>PH</a:t>
                      </a:r>
                      <a:r>
                        <a:rPr lang="zh-CN" altLang="en-US" sz="1000" dirty="0"/>
                        <a:t>计、熔点仪区域识别：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99%</a:t>
                      </a:r>
                      <a:r>
                        <a:rPr lang="zh-CN" altLang="en-US" sz="1000" dirty="0"/>
                        <a:t>，天平：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可靠性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可维护性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界面优化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迭代计划回顾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11.5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33580"/>
              </p:ext>
            </p:extLst>
          </p:nvPr>
        </p:nvGraphicFramePr>
        <p:xfrm>
          <a:off x="797570" y="567493"/>
          <a:ext cx="10581630" cy="4600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270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4865560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</a:tblGrid>
              <a:tr h="52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8.1~10.19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基本功能完整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10.22~11.2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文档引擎重构、配置工具</a:t>
                      </a:r>
                      <a:endParaRPr lang="en-US" altLang="zh-CN" sz="1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34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UI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、注册、登录、权限管理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、药品、原始记录模块化加载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、原始记录：录入、复核、修改、电子签名、查看、追溯（含图像）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、报告：录入、复核、修改、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、查看、追溯（含图像）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、审批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、电子文档：文档合成、自动计算、可编辑区域控制、显示颜色、计算过程显示、精确位数、电子签名、页眉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、通过网络批量导入识别（含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多个表）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、重构：文档引擎，可大规模、低成本配置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易用性增强：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直接预览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、加备注、任务小红点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、容错性增强：录审分离、保存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复核二次确认、数据源识别返回多组数据时，能够依次让用户确认结果等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、安全：超期登出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104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、色谱仪图像识别：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转图片、图片电子签名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）区域识别：有表格线、无表格线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3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）内容识别：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PDF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：英文、数字识别率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99.9+%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拍照：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99+%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、从色谱仪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色谱仪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直接提取内容增强健壮性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、双机：启动、倒换、数据互备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05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电子文档配置工具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308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174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48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11.5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27391"/>
              </p:ext>
            </p:extLst>
          </p:nvPr>
        </p:nvGraphicFramePr>
        <p:xfrm>
          <a:off x="714442" y="567493"/>
          <a:ext cx="10747885" cy="4761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503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3030019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2646823755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4245082928"/>
                    </a:ext>
                  </a:extLst>
                </a:gridCol>
              </a:tblGrid>
              <a:tr h="642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 5~11.16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可维护性、可用性增强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11.19~11.23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11.26~11.30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134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、显示所有图片、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自由拍照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、电子文档：数据加备注、相似识别判定并由用户介入、重复识别结果判定并由用户介入、有效范围校验、常见公式开发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安全：超级管理员只有群组管理权限、仅超级管理员可重置密码、用户修改密码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、重构：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端分表，报告和原始纪录也拆开？？？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、重做实验（适用于实验结果数据有异常）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、报告审批打回（适用于数据录入错误）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、打印：原始记录、报告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、密码强度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、药品名、批次过多的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过滤、分页显示优化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6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、内容识别增强健壮性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、内容识别可维护性微重构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图片占用空间：大小合理化、调试图片输出受控制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76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配置工具：方法校验、参数学习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46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端资源纳入监控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、双机和网络异常容错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死掉容错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854670"/>
                  </a:ext>
                </a:extLst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易部署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、版本二进制打包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、客户现场信息收集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checlist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60190"/>
                  </a:ext>
                </a:extLst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易使用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自助学习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74473"/>
                  </a:ext>
                </a:extLst>
              </a:tr>
              <a:tr h="544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易维护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、通过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、告警和告警恢复：节点不可用告警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、操作日志（比如打印历史）</a:t>
                      </a:r>
                      <a:endParaRPr lang="en-US" altLang="zh-CN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、升级：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、日志：整改、日志收集工具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69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计算机系统化验证报告、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48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371A1E-31EE-4848-87CE-D6E2CAA635CB}"/>
              </a:ext>
            </a:extLst>
          </p:cNvPr>
          <p:cNvSpPr txBox="1"/>
          <p:nvPr/>
        </p:nvSpPr>
        <p:spPr>
          <a:xfrm>
            <a:off x="1071418" y="1089891"/>
            <a:ext cx="9809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告警、操作日志做在</a:t>
            </a:r>
            <a:r>
              <a:rPr lang="en-US" altLang="zh-CN" dirty="0"/>
              <a:t>PC</a:t>
            </a:r>
            <a:r>
              <a:rPr lang="zh-CN" altLang="en-US" dirty="0"/>
              <a:t>端还是</a:t>
            </a:r>
            <a:r>
              <a:rPr lang="en-US" altLang="zh-CN" dirty="0"/>
              <a:t>APP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先做几条基本告警：那几条？</a:t>
            </a:r>
            <a:endParaRPr lang="en-US" altLang="zh-CN" dirty="0"/>
          </a:p>
          <a:p>
            <a:r>
              <a:rPr lang="zh-CN" altLang="en-US" dirty="0"/>
              <a:t>先做几条基本操作日志：那几条？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结论：先做</a:t>
            </a:r>
            <a:r>
              <a:rPr lang="en-US" altLang="zh-CN" dirty="0"/>
              <a:t>PC</a:t>
            </a:r>
            <a:r>
              <a:rPr lang="zh-CN" altLang="en-US" dirty="0"/>
              <a:t>端，后做</a:t>
            </a:r>
            <a:r>
              <a:rPr lang="en-US" altLang="zh-CN" dirty="0"/>
              <a:t>APP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告警：先做节点失联</a:t>
            </a:r>
            <a:endParaRPr lang="en-US" altLang="zh-CN" dirty="0"/>
          </a:p>
          <a:p>
            <a:r>
              <a:rPr lang="zh-CN" altLang="en-US" dirty="0"/>
              <a:t>操作日志：打印报告、打印原始记录</a:t>
            </a:r>
          </a:p>
        </p:txBody>
      </p:sp>
      <p:sp>
        <p:nvSpPr>
          <p:cNvPr id="3" name="2">
            <a:extLst>
              <a:ext uri="{FF2B5EF4-FFF2-40B4-BE49-F238E27FC236}">
                <a16:creationId xmlns:a16="http://schemas.microsoft.com/office/drawing/2014/main" id="{6567B530-62CF-4A93-B039-991A0AEDF6E7}"/>
              </a:ext>
            </a:extLst>
          </p:cNvPr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OM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4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">
            <a:extLst>
              <a:ext uri="{FF2B5EF4-FFF2-40B4-BE49-F238E27FC236}">
                <a16:creationId xmlns:a16="http://schemas.microsoft.com/office/drawing/2014/main" id="{46E09372-79F9-4304-A42C-717287E51FEC}"/>
              </a:ext>
            </a:extLst>
          </p:cNvPr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重做实验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A0EA4-EE90-475F-A929-9C85BEA01D3C}"/>
              </a:ext>
            </a:extLst>
          </p:cNvPr>
          <p:cNvSpPr txBox="1"/>
          <p:nvPr/>
        </p:nvSpPr>
        <p:spPr>
          <a:xfrm>
            <a:off x="1071418" y="997527"/>
            <a:ext cx="10169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通常是某个实验本身的问题，导致客户需要多次重做实验才能确认数据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、最简单的方案就是把重做实验看作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个新批次，因此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把重做实验当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个新批次看待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、重做批次的命名方式，在批次号增加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-CZ0x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的编号，在批次页面显示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-CZ01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-CZ02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-CZ01-CZ01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-CZ01-CZ02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次重做）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、通过某个批次的“重做实验”入口（需要用户二次确认），可在小类层面选择重做范围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）重做的小类，初始化新的没有任何数据的小类模板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）不重做的小类，在新的重做批次下克隆一份数据（除了批次号不同，其它的数据生成时间、复核时间、录入人、复核人、修改信息都不变，即追溯结果和重做前的批次追溯结果相同）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）报告：方案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：克隆一份，但不能有电子签名；方案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：初始化到新模板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）整体克隆后，批检验记录处于作业状态，即克隆过程不会生成包含数据的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原始记录和报告，当重做的实验审批通过后才会生成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80E111-6265-4341-9082-EBEC5D34AF89}"/>
              </a:ext>
            </a:extLst>
          </p:cNvPr>
          <p:cNvSpPr txBox="1"/>
          <p:nvPr/>
        </p:nvSpPr>
        <p:spPr>
          <a:xfrm>
            <a:off x="2179782" y="5310909"/>
            <a:ext cx="828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结论：数据库分表重构和重做实验一起考虑</a:t>
            </a:r>
          </a:p>
        </p:txBody>
      </p:sp>
    </p:spTree>
    <p:extLst>
      <p:ext uri="{BB962C8B-B14F-4D97-AF65-F5344CB8AC3E}">
        <p14:creationId xmlns:p14="http://schemas.microsoft.com/office/powerpoint/2010/main" val="42871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">
            <a:extLst>
              <a:ext uri="{FF2B5EF4-FFF2-40B4-BE49-F238E27FC236}">
                <a16:creationId xmlns:a16="http://schemas.microsoft.com/office/drawing/2014/main" id="{46E09372-79F9-4304-A42C-717287E51FEC}"/>
              </a:ext>
            </a:extLst>
          </p:cNvPr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审批打回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A0EA4-EE90-475F-A929-9C85BEA01D3C}"/>
              </a:ext>
            </a:extLst>
          </p:cNvPr>
          <p:cNvSpPr txBox="1"/>
          <p:nvPr/>
        </p:nvSpPr>
        <p:spPr>
          <a:xfrm>
            <a:off x="1302326" y="1311564"/>
            <a:ext cx="10169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通常数据录入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处理错误导致打回，需要修改数据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、任何环节打回后，整个批检验记录返回到批检验记录作业状态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、客户通过修改数据、修改后数据的审批，完成矫正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、再次走审批流程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、审批历史记录，把打回前、打回后的都显示</a:t>
            </a:r>
          </a:p>
        </p:txBody>
      </p:sp>
    </p:spTree>
    <p:extLst>
      <p:ext uri="{BB962C8B-B14F-4D97-AF65-F5344CB8AC3E}">
        <p14:creationId xmlns:p14="http://schemas.microsoft.com/office/powerpoint/2010/main" val="26456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63588"/>
            <a:ext cx="105205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待纳入开发任务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57629"/>
              </p:ext>
            </p:extLst>
          </p:nvPr>
        </p:nvGraphicFramePr>
        <p:xfrm>
          <a:off x="720155" y="706037"/>
          <a:ext cx="8714511" cy="506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3207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6101304">
                  <a:extLst>
                    <a:ext uri="{9D8B030D-6E8A-4147-A177-3AD203B41FA5}">
                      <a16:colId xmlns:a16="http://schemas.microsoft.com/office/drawing/2014/main" val="3152820272"/>
                    </a:ext>
                  </a:extLst>
                </a:gridCol>
              </a:tblGrid>
              <a:tr h="182128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138834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推导公式更友好显示为图片，同时需要公式类型输入框，否则无法修改。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关键信息资产加密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电子签名关联手工签名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配置工具：公式分级、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自适应起始编号、自定义小公式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审批条件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ready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判断和不满足条件处提示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自动发现网络共享服务器，免手工输入服务器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电子文档：设备信息快速输入（下拉选择和联想功能）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设备信息配置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数据导出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License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公司网站：客户注册、版本上传、下载、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license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管理功能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辅助记录：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设备台账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试剂配置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0550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内容识别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08320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数据备份、恢复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0832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可配置性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可维护性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371A1E-31EE-4848-87CE-D6E2CAA635CB}"/>
              </a:ext>
            </a:extLst>
          </p:cNvPr>
          <p:cNvSpPr txBox="1"/>
          <p:nvPr/>
        </p:nvSpPr>
        <p:spPr>
          <a:xfrm>
            <a:off x="1006763" y="729672"/>
            <a:ext cx="98090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xml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合理性改进，比如全局性配置独立出来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配置工具和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端持久化、文档引擎打通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补充迭代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：文档引擎、色谱仪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、图片识别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林侨通过补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过程，将公共算法、图片识别、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、有无表格线理清楚，作为微重构输出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冉忠庚通过补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过程，将配置工具的业务理解清楚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、按迭代计划开发迭代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注意：将迭代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，注意编号、模块名、开发者人名不要忘记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、录入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的意义：迭代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作为测试线索；如果后续做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版本，各模块的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就是功能继承性的关键信息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、本周迭代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未完成同学，请加班一天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6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3474</Words>
  <Application>Microsoft Office PowerPoint</Application>
  <PresentationFormat>宽屏</PresentationFormat>
  <Paragraphs>528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changyi wu</cp:lastModifiedBy>
  <cp:revision>228</cp:revision>
  <dcterms:created xsi:type="dcterms:W3CDTF">2017-09-13T14:46:33Z</dcterms:created>
  <dcterms:modified xsi:type="dcterms:W3CDTF">2018-11-05T02:56:05Z</dcterms:modified>
</cp:coreProperties>
</file>