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11" r:id="rId3"/>
    <p:sldId id="313" r:id="rId4"/>
    <p:sldId id="308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A"/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23" autoAdjust="0"/>
    <p:restoredTop sz="95262" autoAdjust="0"/>
  </p:normalViewPr>
  <p:slideViewPr>
    <p:cSldViewPr snapToGrid="0" showGuides="1">
      <p:cViewPr varScale="1">
        <p:scale>
          <a:sx n="76" d="100"/>
          <a:sy n="76" d="100"/>
        </p:scale>
        <p:origin x="14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2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6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3399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0" y="184673"/>
            <a:ext cx="11871960" cy="6414247"/>
            <a:chOff x="0" y="184673"/>
            <a:chExt cx="11871960" cy="6414247"/>
          </a:xfrm>
        </p:grpSpPr>
        <p:sp>
          <p:nvSpPr>
            <p:cNvPr id="8" name="单圆角矩形 7"/>
            <p:cNvSpPr/>
            <p:nvPr userDrawn="1"/>
          </p:nvSpPr>
          <p:spPr>
            <a:xfrm>
              <a:off x="0" y="184673"/>
              <a:ext cx="9464040" cy="6400800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 userDrawn="1"/>
          </p:nvSpPr>
          <p:spPr>
            <a:xfrm>
              <a:off x="7924800" y="609600"/>
              <a:ext cx="3947160" cy="59893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 descr="wslint虚线白色无背景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909970" y="152420"/>
            <a:ext cx="2088000" cy="3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17601" y="2162628"/>
            <a:ext cx="1039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WisdomReport</a:t>
            </a:r>
            <a:r>
              <a:rPr lang="en-US" altLang="zh-CN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 6000 </a:t>
            </a:r>
            <a:r>
              <a:rPr lang="zh-CN" alt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迭代计划</a:t>
            </a:r>
            <a:endParaRPr lang="en-US" altLang="zh-CN" sz="48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1E424F-D3AA-46A7-BD75-A72418BECD86}"/>
              </a:ext>
            </a:extLst>
          </p:cNvPr>
          <p:cNvSpPr txBox="1"/>
          <p:nvPr/>
        </p:nvSpPr>
        <p:spPr>
          <a:xfrm>
            <a:off x="1202720" y="6026039"/>
            <a:ext cx="1039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成都微视联软件技术有限公司</a:t>
            </a:r>
            <a:endParaRPr lang="en-US" altLang="zh-CN" sz="2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67BD45-B25E-4294-A985-43F75BB7D818}"/>
              </a:ext>
            </a:extLst>
          </p:cNvPr>
          <p:cNvSpPr txBox="1"/>
          <p:nvPr/>
        </p:nvSpPr>
        <p:spPr>
          <a:xfrm>
            <a:off x="4680155" y="4418573"/>
            <a:ext cx="325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大宋简" panose="02010609000101010101" pitchFamily="49" charset="-122"/>
                <a:ea typeface="汉仪大宋简" panose="02010609000101010101" pitchFamily="49" charset="-122"/>
              </a:rPr>
              <a:t>2018.8.31</a:t>
            </a:r>
          </a:p>
        </p:txBody>
      </p:sp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发布计划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AE34099-7CFC-4D59-8FFD-543BFC02B1A8}"/>
              </a:ext>
            </a:extLst>
          </p:cNvPr>
          <p:cNvCxnSpPr/>
          <p:nvPr/>
        </p:nvCxnSpPr>
        <p:spPr bwMode="auto">
          <a:xfrm>
            <a:off x="2224672" y="4483680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D56D26-4E7D-4B4E-909B-689CBD5FB419}"/>
              </a:ext>
            </a:extLst>
          </p:cNvPr>
          <p:cNvCxnSpPr/>
          <p:nvPr/>
        </p:nvCxnSpPr>
        <p:spPr bwMode="auto">
          <a:xfrm>
            <a:off x="2224672" y="2360410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FC15E52-FD7F-4736-8756-EE588DF6E3DF}"/>
              </a:ext>
            </a:extLst>
          </p:cNvPr>
          <p:cNvCxnSpPr/>
          <p:nvPr/>
        </p:nvCxnSpPr>
        <p:spPr bwMode="auto">
          <a:xfrm>
            <a:off x="2224672" y="2893796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2732EE2-DE13-4B57-8CF0-C7D1BA3DD71C}"/>
              </a:ext>
            </a:extLst>
          </p:cNvPr>
          <p:cNvCxnSpPr/>
          <p:nvPr/>
        </p:nvCxnSpPr>
        <p:spPr bwMode="auto">
          <a:xfrm>
            <a:off x="2224672" y="3410914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DDA7F8B-8271-4D32-98E0-D740CDF18BFB}"/>
              </a:ext>
            </a:extLst>
          </p:cNvPr>
          <p:cNvCxnSpPr/>
          <p:nvPr/>
        </p:nvCxnSpPr>
        <p:spPr bwMode="auto">
          <a:xfrm>
            <a:off x="2224672" y="1892948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44E9114-5753-423F-ABCD-FD1665CA23BA}"/>
              </a:ext>
            </a:extLst>
          </p:cNvPr>
          <p:cNvSpPr/>
          <p:nvPr/>
        </p:nvSpPr>
        <p:spPr bwMode="auto">
          <a:xfrm>
            <a:off x="3142369" y="2344359"/>
            <a:ext cx="2016000" cy="540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指纹登录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和本地鉴权、二维码、图像引擎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E13476-B5E9-4E07-B9F5-13D55D136862}"/>
              </a:ext>
            </a:extLst>
          </p:cNvPr>
          <p:cNvSpPr/>
          <p:nvPr/>
        </p:nvSpPr>
        <p:spPr bwMode="auto">
          <a:xfrm>
            <a:off x="5682689" y="3965203"/>
            <a:ext cx="2232000" cy="3598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配置工具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7798E6-FFC2-4B60-BCD6-8992E76B8C7B}"/>
              </a:ext>
            </a:extLst>
          </p:cNvPr>
          <p:cNvSpPr/>
          <p:nvPr/>
        </p:nvSpPr>
        <p:spPr bwMode="auto">
          <a:xfrm>
            <a:off x="5682689" y="4515741"/>
            <a:ext cx="2232000" cy="4111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管理、微视联网站提供免费版本下载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C8FEF9-FA27-451A-AC8E-C3CF9034E590}"/>
              </a:ext>
            </a:extLst>
          </p:cNvPr>
          <p:cNvSpPr/>
          <p:nvPr/>
        </p:nvSpPr>
        <p:spPr bwMode="auto">
          <a:xfrm>
            <a:off x="5682689" y="3472558"/>
            <a:ext cx="2232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图像引擎运行在移动端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51E947-FC53-4508-99A1-8CFD41E0A01C}"/>
              </a:ext>
            </a:extLst>
          </p:cNvPr>
          <p:cNvSpPr/>
          <p:nvPr/>
        </p:nvSpPr>
        <p:spPr bwMode="auto">
          <a:xfrm>
            <a:off x="5682689" y="4985359"/>
            <a:ext cx="2232000" cy="3539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数据库缓存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51173FD-C5CA-4237-9E74-7897ECD6AE88}"/>
              </a:ext>
            </a:extLst>
          </p:cNvPr>
          <p:cNvCxnSpPr/>
          <p:nvPr/>
        </p:nvCxnSpPr>
        <p:spPr bwMode="auto">
          <a:xfrm>
            <a:off x="2224672" y="3950294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DAC8C49-BB0C-49A2-9451-6FCC281A0D3A}"/>
              </a:ext>
            </a:extLst>
          </p:cNvPr>
          <p:cNvCxnSpPr/>
          <p:nvPr/>
        </p:nvCxnSpPr>
        <p:spPr bwMode="auto">
          <a:xfrm>
            <a:off x="2224672" y="5017066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AF41A0D-6BB7-42B2-BFF6-20DA37466F3C}"/>
              </a:ext>
            </a:extLst>
          </p:cNvPr>
          <p:cNvCxnSpPr/>
          <p:nvPr/>
        </p:nvCxnSpPr>
        <p:spPr bwMode="auto">
          <a:xfrm>
            <a:off x="2224672" y="5834696"/>
            <a:ext cx="874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1B492D7-D1B6-4558-96A6-590243D46CC3}"/>
              </a:ext>
            </a:extLst>
          </p:cNvPr>
          <p:cNvSpPr/>
          <p:nvPr/>
        </p:nvSpPr>
        <p:spPr bwMode="auto">
          <a:xfrm>
            <a:off x="3142369" y="4985359"/>
            <a:ext cx="2016000" cy="7892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录入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可追溯、文档引擎、双机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、神经网络训练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7FF4FE-2421-44D7-A2BB-D96F09CAE110}"/>
              </a:ext>
            </a:extLst>
          </p:cNvPr>
          <p:cNvSpPr/>
          <p:nvPr/>
        </p:nvSpPr>
        <p:spPr bwMode="auto">
          <a:xfrm>
            <a:off x="8320511" y="2979912"/>
            <a:ext cx="2340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微视联网站提供支付渠道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33E9BFF-E75D-41A8-BC33-0C7F5CF5F728}"/>
              </a:ext>
            </a:extLst>
          </p:cNvPr>
          <p:cNvSpPr/>
          <p:nvPr/>
        </p:nvSpPr>
        <p:spPr bwMode="auto">
          <a:xfrm>
            <a:off x="5682689" y="1913249"/>
            <a:ext cx="2232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远程定位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5EC204-183D-4D71-941F-23D899995F3A}"/>
              </a:ext>
            </a:extLst>
          </p:cNvPr>
          <p:cNvSpPr/>
          <p:nvPr/>
        </p:nvSpPr>
        <p:spPr bwMode="auto">
          <a:xfrm>
            <a:off x="8320511" y="2344359"/>
            <a:ext cx="2340000" cy="540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网络指纹（或类似易用网络鉴权方式）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EF59D0-DDED-47CF-A0D3-61C5D64CBCA3}"/>
              </a:ext>
            </a:extLst>
          </p:cNvPr>
          <p:cNvSpPr/>
          <p:nvPr/>
        </p:nvSpPr>
        <p:spPr bwMode="auto">
          <a:xfrm>
            <a:off x="8320510" y="4985360"/>
            <a:ext cx="2340000" cy="6067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多机集群、神经网络训练方式改进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FCF324-3182-4FE0-93AE-AE2E29946944}"/>
              </a:ext>
            </a:extLst>
          </p:cNvPr>
          <p:cNvSpPr/>
          <p:nvPr/>
        </p:nvSpPr>
        <p:spPr bwMode="auto">
          <a:xfrm>
            <a:off x="8320511" y="3965203"/>
            <a:ext cx="2340000" cy="4466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网站提供自助配置和神经网络训练入口、配置工具提升普适性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0E60F90-044C-4B0E-8155-C4CF590A92B7}"/>
              </a:ext>
            </a:extLst>
          </p:cNvPr>
          <p:cNvSpPr/>
          <p:nvPr/>
        </p:nvSpPr>
        <p:spPr bwMode="auto">
          <a:xfrm>
            <a:off x="8320511" y="3452009"/>
            <a:ext cx="2340000" cy="4264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移动端异构计算优化性能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1632737-0F48-4FE0-8C0B-812227354CEE}"/>
              </a:ext>
            </a:extLst>
          </p:cNvPr>
          <p:cNvGrpSpPr/>
          <p:nvPr/>
        </p:nvGrpSpPr>
        <p:grpSpPr>
          <a:xfrm>
            <a:off x="1310292" y="1881871"/>
            <a:ext cx="1328046" cy="3955905"/>
            <a:chOff x="1112536" y="1295456"/>
            <a:chExt cx="2161114" cy="3969561"/>
          </a:xfrm>
        </p:grpSpPr>
        <p:sp>
          <p:nvSpPr>
            <p:cNvPr id="27" name="梯形 9">
              <a:extLst>
                <a:ext uri="{FF2B5EF4-FFF2-40B4-BE49-F238E27FC236}">
                  <a16:creationId xmlns:a16="http://schemas.microsoft.com/office/drawing/2014/main" id="{6BF93E50-3511-4A33-A706-BD503FC8BD6D}"/>
                </a:ext>
              </a:extLst>
            </p:cNvPr>
            <p:cNvSpPr/>
            <p:nvPr/>
          </p:nvSpPr>
          <p:spPr bwMode="auto">
            <a:xfrm>
              <a:off x="1112538" y="1295456"/>
              <a:ext cx="2057347" cy="3969561"/>
            </a:xfrm>
            <a:custGeom>
              <a:avLst/>
              <a:gdLst>
                <a:gd name="connsiteX0" fmla="*/ 0 w 2057346"/>
                <a:gd name="connsiteY0" fmla="*/ 684884 h 684884"/>
                <a:gd name="connsiteX1" fmla="*/ 171221 w 2057346"/>
                <a:gd name="connsiteY1" fmla="*/ 0 h 684884"/>
                <a:gd name="connsiteX2" fmla="*/ 1886125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171221 w 2057346"/>
                <a:gd name="connsiteY1" fmla="*/ 0 h 684884"/>
                <a:gd name="connsiteX2" fmla="*/ 2013944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53234 w 2057346"/>
                <a:gd name="connsiteY1" fmla="*/ 0 h 684884"/>
                <a:gd name="connsiteX2" fmla="*/ 2013944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43402 w 2057346"/>
                <a:gd name="connsiteY1" fmla="*/ 0 h 684884"/>
                <a:gd name="connsiteX2" fmla="*/ 2013944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43402 w 2057346"/>
                <a:gd name="connsiteY1" fmla="*/ 0 h 684884"/>
                <a:gd name="connsiteX2" fmla="*/ 1895957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122060 w 2057346"/>
                <a:gd name="connsiteY1" fmla="*/ 5823 h 684884"/>
                <a:gd name="connsiteX2" fmla="*/ 1895957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112228 w 2057346"/>
                <a:gd name="connsiteY1" fmla="*/ 1941 h 684884"/>
                <a:gd name="connsiteX2" fmla="*/ 1895957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112228 w 2057346"/>
                <a:gd name="connsiteY1" fmla="*/ 1941 h 684884"/>
                <a:gd name="connsiteX2" fmla="*/ 1836963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210551 w 2057346"/>
                <a:gd name="connsiteY1" fmla="*/ 7764 h 684884"/>
                <a:gd name="connsiteX2" fmla="*/ 1836963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4884 h 684884"/>
                <a:gd name="connsiteX1" fmla="*/ 210551 w 2057346"/>
                <a:gd name="connsiteY1" fmla="*/ 7764 h 684884"/>
                <a:gd name="connsiteX2" fmla="*/ 1591157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86825 h 686825"/>
                <a:gd name="connsiteX1" fmla="*/ 308873 w 2057346"/>
                <a:gd name="connsiteY1" fmla="*/ 0 h 686825"/>
                <a:gd name="connsiteX2" fmla="*/ 1591157 w 2057346"/>
                <a:gd name="connsiteY2" fmla="*/ 1941 h 686825"/>
                <a:gd name="connsiteX3" fmla="*/ 2057346 w 2057346"/>
                <a:gd name="connsiteY3" fmla="*/ 686825 h 686825"/>
                <a:gd name="connsiteX4" fmla="*/ 0 w 2057346"/>
                <a:gd name="connsiteY4" fmla="*/ 686825 h 686825"/>
                <a:gd name="connsiteX0" fmla="*/ 0 w 2057346"/>
                <a:gd name="connsiteY0" fmla="*/ 692648 h 692648"/>
                <a:gd name="connsiteX1" fmla="*/ 308873 w 2057346"/>
                <a:gd name="connsiteY1" fmla="*/ 5823 h 692648"/>
                <a:gd name="connsiteX2" fmla="*/ 1581324 w 2057346"/>
                <a:gd name="connsiteY2" fmla="*/ 0 h 692648"/>
                <a:gd name="connsiteX3" fmla="*/ 2057346 w 2057346"/>
                <a:gd name="connsiteY3" fmla="*/ 692648 h 692648"/>
                <a:gd name="connsiteX4" fmla="*/ 0 w 2057346"/>
                <a:gd name="connsiteY4" fmla="*/ 692648 h 692648"/>
                <a:gd name="connsiteX0" fmla="*/ 0 w 2057346"/>
                <a:gd name="connsiteY0" fmla="*/ 686825 h 686825"/>
                <a:gd name="connsiteX1" fmla="*/ 308873 w 2057346"/>
                <a:gd name="connsiteY1" fmla="*/ 0 h 686825"/>
                <a:gd name="connsiteX2" fmla="*/ 1561659 w 2057346"/>
                <a:gd name="connsiteY2" fmla="*/ 1941 h 686825"/>
                <a:gd name="connsiteX3" fmla="*/ 2057346 w 2057346"/>
                <a:gd name="connsiteY3" fmla="*/ 686825 h 686825"/>
                <a:gd name="connsiteX4" fmla="*/ 0 w 2057346"/>
                <a:gd name="connsiteY4" fmla="*/ 686825 h 686825"/>
                <a:gd name="connsiteX0" fmla="*/ 0 w 2057346"/>
                <a:gd name="connsiteY0" fmla="*/ 684884 h 684884"/>
                <a:gd name="connsiteX1" fmla="*/ 387531 w 2057346"/>
                <a:gd name="connsiteY1" fmla="*/ 7764 h 684884"/>
                <a:gd name="connsiteX2" fmla="*/ 1561659 w 2057346"/>
                <a:gd name="connsiteY2" fmla="*/ 0 h 684884"/>
                <a:gd name="connsiteX3" fmla="*/ 2057346 w 2057346"/>
                <a:gd name="connsiteY3" fmla="*/ 684884 h 684884"/>
                <a:gd name="connsiteX4" fmla="*/ 0 w 2057346"/>
                <a:gd name="connsiteY4" fmla="*/ 684884 h 684884"/>
                <a:gd name="connsiteX0" fmla="*/ 0 w 2057346"/>
                <a:gd name="connsiteY0" fmla="*/ 677120 h 677120"/>
                <a:gd name="connsiteX1" fmla="*/ 387531 w 2057346"/>
                <a:gd name="connsiteY1" fmla="*/ 0 h 677120"/>
                <a:gd name="connsiteX2" fmla="*/ 1561659 w 2057346"/>
                <a:gd name="connsiteY2" fmla="*/ 1941 h 677120"/>
                <a:gd name="connsiteX3" fmla="*/ 2057346 w 2057346"/>
                <a:gd name="connsiteY3" fmla="*/ 677120 h 677120"/>
                <a:gd name="connsiteX4" fmla="*/ 0 w 2057346"/>
                <a:gd name="connsiteY4" fmla="*/ 677120 h 677120"/>
                <a:gd name="connsiteX0" fmla="*/ 0 w 2057346"/>
                <a:gd name="connsiteY0" fmla="*/ 677120 h 677120"/>
                <a:gd name="connsiteX1" fmla="*/ 387531 w 2057346"/>
                <a:gd name="connsiteY1" fmla="*/ 0 h 677120"/>
                <a:gd name="connsiteX2" fmla="*/ 1630485 w 2057346"/>
                <a:gd name="connsiteY2" fmla="*/ 0 h 677120"/>
                <a:gd name="connsiteX3" fmla="*/ 2057346 w 2057346"/>
                <a:gd name="connsiteY3" fmla="*/ 677120 h 677120"/>
                <a:gd name="connsiteX4" fmla="*/ 0 w 2057346"/>
                <a:gd name="connsiteY4" fmla="*/ 677120 h 677120"/>
                <a:gd name="connsiteX0" fmla="*/ 0 w 2057346"/>
                <a:gd name="connsiteY0" fmla="*/ 677120 h 677120"/>
                <a:gd name="connsiteX1" fmla="*/ 556864 w 2057346"/>
                <a:gd name="connsiteY1" fmla="*/ 0 h 677120"/>
                <a:gd name="connsiteX2" fmla="*/ 1630485 w 2057346"/>
                <a:gd name="connsiteY2" fmla="*/ 0 h 677120"/>
                <a:gd name="connsiteX3" fmla="*/ 2057346 w 2057346"/>
                <a:gd name="connsiteY3" fmla="*/ 677120 h 677120"/>
                <a:gd name="connsiteX4" fmla="*/ 0 w 2057346"/>
                <a:gd name="connsiteY4" fmla="*/ 677120 h 677120"/>
                <a:gd name="connsiteX0" fmla="*/ 0 w 2057346"/>
                <a:gd name="connsiteY0" fmla="*/ 677120 h 677120"/>
                <a:gd name="connsiteX1" fmla="*/ 556864 w 2057346"/>
                <a:gd name="connsiteY1" fmla="*/ 0 h 677120"/>
                <a:gd name="connsiteX2" fmla="*/ 1545818 w 2057346"/>
                <a:gd name="connsiteY2" fmla="*/ 0 h 677120"/>
                <a:gd name="connsiteX3" fmla="*/ 2057346 w 2057346"/>
                <a:gd name="connsiteY3" fmla="*/ 677120 h 677120"/>
                <a:gd name="connsiteX4" fmla="*/ 0 w 2057346"/>
                <a:gd name="connsiteY4" fmla="*/ 677120 h 67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7346" h="677120">
                  <a:moveTo>
                    <a:pt x="0" y="677120"/>
                  </a:moveTo>
                  <a:lnTo>
                    <a:pt x="556864" y="0"/>
                  </a:lnTo>
                  <a:lnTo>
                    <a:pt x="1545818" y="0"/>
                  </a:lnTo>
                  <a:lnTo>
                    <a:pt x="2057346" y="677120"/>
                  </a:lnTo>
                  <a:lnTo>
                    <a:pt x="0" y="677120"/>
                  </a:lnTo>
                  <a:close/>
                </a:path>
              </a:pathLst>
            </a:custGeom>
            <a:solidFill>
              <a:schemeClr val="accent4">
                <a:lumMod val="10000"/>
                <a:lumOff val="9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AB71577-4E4E-466A-B024-01BC5619B6BA}"/>
                </a:ext>
              </a:extLst>
            </p:cNvPr>
            <p:cNvCxnSpPr/>
            <p:nvPr/>
          </p:nvCxnSpPr>
          <p:spPr bwMode="auto">
            <a:xfrm>
              <a:off x="1227213" y="4439073"/>
              <a:ext cx="1836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C9C0C66-7315-4BB2-BB6E-8AAC86A1641C}"/>
                </a:ext>
              </a:extLst>
            </p:cNvPr>
            <p:cNvCxnSpPr/>
            <p:nvPr/>
          </p:nvCxnSpPr>
          <p:spPr bwMode="auto">
            <a:xfrm>
              <a:off x="1307668" y="3905687"/>
              <a:ext cx="1692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E65CB38-6151-44DD-A7B5-36AB9B1B3AEC}"/>
                </a:ext>
              </a:extLst>
            </p:cNvPr>
            <p:cNvCxnSpPr/>
            <p:nvPr/>
          </p:nvCxnSpPr>
          <p:spPr bwMode="auto">
            <a:xfrm>
              <a:off x="1356372" y="3372301"/>
              <a:ext cx="1584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DDEDDD7-1F2F-4090-A2F5-FF6246AB5B31}"/>
                </a:ext>
              </a:extLst>
            </p:cNvPr>
            <p:cNvCxnSpPr/>
            <p:nvPr/>
          </p:nvCxnSpPr>
          <p:spPr bwMode="auto">
            <a:xfrm>
              <a:off x="1437650" y="2838915"/>
              <a:ext cx="1440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65E247A-4C95-46BE-AE53-A897A849696A}"/>
                </a:ext>
              </a:extLst>
            </p:cNvPr>
            <p:cNvCxnSpPr/>
            <p:nvPr/>
          </p:nvCxnSpPr>
          <p:spPr bwMode="auto">
            <a:xfrm>
              <a:off x="1513960" y="2305529"/>
              <a:ext cx="1296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1E11691-C4EA-4045-8B12-ADF9588D9587}"/>
                </a:ext>
              </a:extLst>
            </p:cNvPr>
            <p:cNvCxnSpPr/>
            <p:nvPr/>
          </p:nvCxnSpPr>
          <p:spPr bwMode="auto">
            <a:xfrm>
              <a:off x="1605286" y="1772143"/>
              <a:ext cx="1116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7E02F46-B52A-4047-AB20-2A27275CDCA9}"/>
                </a:ext>
              </a:extLst>
            </p:cNvPr>
            <p:cNvSpPr txBox="1"/>
            <p:nvPr/>
          </p:nvSpPr>
          <p:spPr>
            <a:xfrm>
              <a:off x="1112539" y="4650238"/>
              <a:ext cx="2161111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基本能力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E9C85CC-27B2-4360-9A94-2606D7383090}"/>
                </a:ext>
              </a:extLst>
            </p:cNvPr>
            <p:cNvSpPr txBox="1"/>
            <p:nvPr/>
          </p:nvSpPr>
          <p:spPr>
            <a:xfrm>
              <a:off x="1163125" y="4002760"/>
              <a:ext cx="2057347" cy="419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免费体验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7D76C10-7E57-474C-AD72-D784D2F27E56}"/>
                </a:ext>
              </a:extLst>
            </p:cNvPr>
            <p:cNvSpPr txBox="1"/>
            <p:nvPr/>
          </p:nvSpPr>
          <p:spPr>
            <a:xfrm>
              <a:off x="1112536" y="3436699"/>
              <a:ext cx="2057348" cy="419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响应速度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0C28072-8324-46D1-A51A-ED130E14B73B}"/>
                </a:ext>
              </a:extLst>
            </p:cNvPr>
            <p:cNvSpPr txBox="1"/>
            <p:nvPr/>
          </p:nvSpPr>
          <p:spPr>
            <a:xfrm>
              <a:off x="1360530" y="2398661"/>
              <a:ext cx="1648305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支付渠道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3C787EA-A22A-4C6F-B451-6236FDA91393}"/>
                </a:ext>
              </a:extLst>
            </p:cNvPr>
            <p:cNvSpPr txBox="1"/>
            <p:nvPr/>
          </p:nvSpPr>
          <p:spPr>
            <a:xfrm>
              <a:off x="1521580" y="1848341"/>
              <a:ext cx="1300446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易使用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50B1B7B-19FC-4C73-91ED-371F60690557}"/>
                </a:ext>
              </a:extLst>
            </p:cNvPr>
            <p:cNvSpPr txBox="1"/>
            <p:nvPr/>
          </p:nvSpPr>
          <p:spPr>
            <a:xfrm>
              <a:off x="1521580" y="1314955"/>
              <a:ext cx="1300446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易维护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5E02FBC-96F5-4F98-BFB4-F3F236CD6E64}"/>
                </a:ext>
              </a:extLst>
            </p:cNvPr>
            <p:cNvSpPr txBox="1"/>
            <p:nvPr/>
          </p:nvSpPr>
          <p:spPr>
            <a:xfrm>
              <a:off x="1521580" y="2906646"/>
              <a:ext cx="1300446" cy="41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成本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761283A-8ECD-40E4-B720-3D8E5D68256B}"/>
              </a:ext>
            </a:extLst>
          </p:cNvPr>
          <p:cNvSpPr/>
          <p:nvPr/>
        </p:nvSpPr>
        <p:spPr bwMode="auto">
          <a:xfrm>
            <a:off x="2891833" y="1116579"/>
            <a:ext cx="2368405" cy="4797459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A2DD392-AD27-4402-9CEB-9347319C65F4}"/>
              </a:ext>
            </a:extLst>
          </p:cNvPr>
          <p:cNvSpPr/>
          <p:nvPr/>
        </p:nvSpPr>
        <p:spPr bwMode="auto">
          <a:xfrm>
            <a:off x="5558763" y="1116579"/>
            <a:ext cx="2368405" cy="4797459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EFF34C3-94B2-4EE9-9314-43E13F38C15E}"/>
              </a:ext>
            </a:extLst>
          </p:cNvPr>
          <p:cNvSpPr/>
          <p:nvPr/>
        </p:nvSpPr>
        <p:spPr bwMode="auto">
          <a:xfrm>
            <a:off x="8231960" y="1116579"/>
            <a:ext cx="2368405" cy="4797459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0CC09B6-3E70-4D91-9B63-DD062F6FEEFA}"/>
              </a:ext>
            </a:extLst>
          </p:cNvPr>
          <p:cNvSpPr txBox="1"/>
          <p:nvPr/>
        </p:nvSpPr>
        <p:spPr>
          <a:xfrm>
            <a:off x="3015759" y="1265896"/>
            <a:ext cx="2092083" cy="5847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解决有无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3~5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个小规模客户商用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6F7BA1A-41C2-46BB-803A-2077FAA6A70E}"/>
              </a:ext>
            </a:extLst>
          </p:cNvPr>
          <p:cNvSpPr txBox="1"/>
          <p:nvPr/>
        </p:nvSpPr>
        <p:spPr>
          <a:xfrm>
            <a:off x="5682689" y="1265896"/>
            <a:ext cx="2092083" cy="5847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质量属性、可复制性催熟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10~20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小、中客户、免费版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7E585C-5F2A-4739-B5DE-D0DF6160CD7F}"/>
              </a:ext>
            </a:extLst>
          </p:cNvPr>
          <p:cNvSpPr txBox="1"/>
          <p:nvPr/>
        </p:nvSpPr>
        <p:spPr>
          <a:xfrm>
            <a:off x="8349619" y="1265896"/>
            <a:ext cx="2092083" cy="5847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</a:p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大规模可复制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100+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客户，规模不限制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3129B30-3CF0-4A46-BB92-CD13D711F612}"/>
              </a:ext>
            </a:extLst>
          </p:cNvPr>
          <p:cNvSpPr/>
          <p:nvPr/>
        </p:nvSpPr>
        <p:spPr bwMode="auto">
          <a:xfrm>
            <a:off x="3142369" y="3965203"/>
            <a:ext cx="2044087" cy="4687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spy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常见参数可修改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7D4FE35-77D3-4D4B-BD90-27363C05179A}"/>
              </a:ext>
            </a:extLst>
          </p:cNvPr>
          <p:cNvSpPr/>
          <p:nvPr/>
        </p:nvSpPr>
        <p:spPr bwMode="auto">
          <a:xfrm>
            <a:off x="5682689" y="2344359"/>
            <a:ext cx="2016000" cy="540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指纹、图像引擎提升准确率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299FF6-76C4-4DDE-AE7C-BC702022170D}"/>
              </a:ext>
            </a:extLst>
          </p:cNvPr>
          <p:cNvSpPr/>
          <p:nvPr/>
        </p:nvSpPr>
        <p:spPr bwMode="auto">
          <a:xfrm>
            <a:off x="8320511" y="1913249"/>
            <a:ext cx="2232000" cy="3747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远程升级（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B69E8DA-22C0-4063-9694-040A537C1BC8}"/>
              </a:ext>
            </a:extLst>
          </p:cNvPr>
          <p:cNvSpPr txBox="1"/>
          <p:nvPr/>
        </p:nvSpPr>
        <p:spPr>
          <a:xfrm>
            <a:off x="2801399" y="5985970"/>
            <a:ext cx="261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6600FF"/>
                </a:solidFill>
              </a:rPr>
              <a:t>8</a:t>
            </a:r>
            <a:r>
              <a:rPr lang="zh-CN" altLang="en-US" sz="1600" b="1" dirty="0">
                <a:solidFill>
                  <a:srgbClr val="6600FF"/>
                </a:solidFill>
              </a:rPr>
              <a:t>月可演示，</a:t>
            </a:r>
            <a:r>
              <a:rPr lang="en-US" altLang="zh-CN" sz="1600" b="1" dirty="0">
                <a:solidFill>
                  <a:srgbClr val="6600FF"/>
                </a:solidFill>
              </a:rPr>
              <a:t>9</a:t>
            </a:r>
            <a:r>
              <a:rPr lang="zh-CN" altLang="en-US" sz="1600" b="1" dirty="0">
                <a:solidFill>
                  <a:srgbClr val="6600FF"/>
                </a:solidFill>
              </a:rPr>
              <a:t>月发布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49249A6-D2FF-4A37-9D9A-32139F382417}"/>
              </a:ext>
            </a:extLst>
          </p:cNvPr>
          <p:cNvSpPr txBox="1"/>
          <p:nvPr/>
        </p:nvSpPr>
        <p:spPr>
          <a:xfrm>
            <a:off x="5972217" y="5985970"/>
            <a:ext cx="165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6600FF"/>
                </a:solidFill>
              </a:rPr>
              <a:t>12</a:t>
            </a:r>
            <a:r>
              <a:rPr lang="zh-CN" altLang="en-US" sz="1600" b="1" dirty="0">
                <a:solidFill>
                  <a:srgbClr val="6600FF"/>
                </a:solidFill>
              </a:rPr>
              <a:t>月发布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39E71A-33F7-41C4-8A07-C0EE159857DE}"/>
              </a:ext>
            </a:extLst>
          </p:cNvPr>
          <p:cNvSpPr txBox="1"/>
          <p:nvPr/>
        </p:nvSpPr>
        <p:spPr>
          <a:xfrm>
            <a:off x="8639147" y="5985970"/>
            <a:ext cx="1650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6600FF"/>
                </a:solidFill>
              </a:rPr>
              <a:t>19</a:t>
            </a:r>
            <a:r>
              <a:rPr lang="zh-CN" altLang="en-US" sz="1600" b="1">
                <a:solidFill>
                  <a:srgbClr val="6600FF"/>
                </a:solidFill>
              </a:rPr>
              <a:t>年</a:t>
            </a:r>
            <a:endParaRPr lang="zh-CN" altLang="en-US" sz="1600" b="1" dirty="0">
              <a:solidFill>
                <a:srgbClr val="66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6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"/>
          <p:cNvSpPr txBox="1"/>
          <p:nvPr/>
        </p:nvSpPr>
        <p:spPr>
          <a:xfrm>
            <a:off x="720155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迭代计划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C1A42D-B492-42A5-BC57-F8028A368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41516"/>
              </p:ext>
            </p:extLst>
          </p:nvPr>
        </p:nvGraphicFramePr>
        <p:xfrm>
          <a:off x="462872" y="825059"/>
          <a:ext cx="11215605" cy="5174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624">
                  <a:extLst>
                    <a:ext uri="{9D8B030D-6E8A-4147-A177-3AD203B41FA5}">
                      <a16:colId xmlns:a16="http://schemas.microsoft.com/office/drawing/2014/main" val="135842345"/>
                    </a:ext>
                  </a:extLst>
                </a:gridCol>
                <a:gridCol w="2405269">
                  <a:extLst>
                    <a:ext uri="{9D8B030D-6E8A-4147-A177-3AD203B41FA5}">
                      <a16:colId xmlns:a16="http://schemas.microsoft.com/office/drawing/2014/main" val="627163802"/>
                    </a:ext>
                  </a:extLst>
                </a:gridCol>
                <a:gridCol w="2494722">
                  <a:extLst>
                    <a:ext uri="{9D8B030D-6E8A-4147-A177-3AD203B41FA5}">
                      <a16:colId xmlns:a16="http://schemas.microsoft.com/office/drawing/2014/main" val="421543582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11353228"/>
                    </a:ext>
                  </a:extLst>
                </a:gridCol>
                <a:gridCol w="2613990">
                  <a:extLst>
                    <a:ext uri="{9D8B030D-6E8A-4147-A177-3AD203B41FA5}">
                      <a16:colId xmlns:a16="http://schemas.microsoft.com/office/drawing/2014/main" val="827490326"/>
                    </a:ext>
                  </a:extLst>
                </a:gridCol>
              </a:tblGrid>
              <a:tr h="5438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1</a:t>
                      </a:r>
                    </a:p>
                    <a:p>
                      <a:pPr algn="ctr"/>
                      <a:r>
                        <a:rPr lang="en-US" altLang="zh-CN" b="1" dirty="0"/>
                        <a:t>9.7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2</a:t>
                      </a:r>
                    </a:p>
                    <a:p>
                      <a:pPr algn="ctr"/>
                      <a:r>
                        <a:rPr lang="en-US" altLang="zh-CN" b="1" dirty="0"/>
                        <a:t>9.14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3</a:t>
                      </a:r>
                    </a:p>
                    <a:p>
                      <a:pPr algn="ctr"/>
                      <a:r>
                        <a:rPr lang="en-US" altLang="zh-CN" b="1" dirty="0"/>
                        <a:t>9.21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迭代</a:t>
                      </a:r>
                      <a:r>
                        <a:rPr lang="en-US" altLang="zh-CN" b="1" dirty="0"/>
                        <a:t>4</a:t>
                      </a:r>
                    </a:p>
                    <a:p>
                      <a:pPr algn="ctr"/>
                      <a:r>
                        <a:rPr lang="en-US" altLang="zh-CN" b="1" dirty="0"/>
                        <a:t>9.28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69686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启动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、启动页面、修改</a:t>
                      </a:r>
                      <a:r>
                        <a:rPr lang="en-US" altLang="zh-CN" sz="1000" dirty="0"/>
                        <a:t>IP</a:t>
                      </a:r>
                      <a:r>
                        <a:rPr lang="zh-CN" altLang="en-US" sz="1000" dirty="0"/>
                        <a:t>、登录、各模块加载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</a:t>
                      </a: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下载最新的配置文件包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、用户注册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双机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232875"/>
                  </a:ext>
                </a:extLst>
              </a:tr>
              <a:tr h="480848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鉴权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、群组创建删除、群组权限增删、群组成员增删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</a:t>
                      </a: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仅显示具备权限的入口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重置用户密码</a:t>
                      </a:r>
                    </a:p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835048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录入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、批次录入</a:t>
                      </a:r>
                      <a:endParaRPr lang="en-US" altLang="zh-CN" sz="1000" dirty="0"/>
                    </a:p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</a:rPr>
                        <a:t>原始记录加载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、原始记录保存、复核、修改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、报告合成、录入、复核、修改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751915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、原始记录查询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、报告查询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729531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审批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修改记录查看、审批执行、审批进度查看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81719"/>
                  </a:ext>
                </a:extLst>
              </a:tr>
              <a:tr h="138708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打印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原始记录、报告打印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931392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可追溯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数据归属和生成过程、原始图片查看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452778"/>
                  </a:ext>
                </a:extLst>
              </a:tr>
              <a:tr h="388492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图像识别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色谱仪区域识别：无表格线</a:t>
                      </a:r>
                      <a:r>
                        <a:rPr lang="en-US" altLang="zh-CN" sz="1000" dirty="0"/>
                        <a:t>99%</a:t>
                      </a:r>
                    </a:p>
                    <a:p>
                      <a:r>
                        <a:rPr lang="zh-CN" altLang="en-US" sz="1000" dirty="0"/>
                        <a:t>归一化图片、</a:t>
                      </a:r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并发识别、规模测试框架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色谱仪阿拉伯数字：</a:t>
                      </a:r>
                      <a:r>
                        <a:rPr lang="en-US" altLang="zh-CN" sz="1000" dirty="0"/>
                        <a:t>99%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色谱仪区域识别：有表格线</a:t>
                      </a:r>
                      <a:r>
                        <a:rPr lang="en-US" altLang="zh-CN" sz="1000" dirty="0"/>
                        <a:t>50%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种天平区域识别：</a:t>
                      </a:r>
                      <a:r>
                        <a:rPr lang="en-US" altLang="zh-CN" sz="1000" dirty="0"/>
                        <a:t>99%</a:t>
                      </a:r>
                    </a:p>
                    <a:p>
                      <a:r>
                        <a:rPr lang="zh-CN" altLang="en-US" sz="1000" dirty="0"/>
                        <a:t>色谱仪阿拉伯数字：</a:t>
                      </a:r>
                      <a:r>
                        <a:rPr lang="en-US" altLang="zh-CN" sz="1000" dirty="0"/>
                        <a:t>99.9%</a:t>
                      </a:r>
                      <a:r>
                        <a:rPr lang="zh-CN" altLang="en-US" sz="1000" dirty="0"/>
                        <a:t>、天平：</a:t>
                      </a:r>
                      <a:r>
                        <a:rPr lang="en-US" altLang="zh-CN" sz="1000" dirty="0"/>
                        <a:t>99%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色谱仪区域设别：有表格线</a:t>
                      </a:r>
                      <a:r>
                        <a:rPr lang="en-US" altLang="zh-CN" sz="1000" dirty="0"/>
                        <a:t>99%</a:t>
                      </a:r>
                    </a:p>
                    <a:p>
                      <a:r>
                        <a:rPr lang="en-US" altLang="zh-CN" sz="1000" dirty="0"/>
                        <a:t>PH</a:t>
                      </a:r>
                      <a:r>
                        <a:rPr lang="zh-CN" altLang="en-US" sz="1000" dirty="0"/>
                        <a:t>计、熔点仪区域识别：</a:t>
                      </a:r>
                      <a:r>
                        <a:rPr lang="en-US" altLang="zh-CN" sz="1000" dirty="0"/>
                        <a:t>99%</a:t>
                      </a:r>
                    </a:p>
                    <a:p>
                      <a:r>
                        <a:rPr lang="zh-CN" altLang="en-US" sz="1000" dirty="0"/>
                        <a:t>英文字符：</a:t>
                      </a:r>
                      <a:r>
                        <a:rPr lang="en-US" altLang="zh-CN" sz="1000" dirty="0"/>
                        <a:t>99%</a:t>
                      </a:r>
                      <a:r>
                        <a:rPr lang="zh-CN" altLang="en-US" sz="1000" dirty="0"/>
                        <a:t>，天平：</a:t>
                      </a:r>
                      <a:r>
                        <a:rPr lang="en-US" altLang="zh-CN" sz="1000" dirty="0"/>
                        <a:t>99.9%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通过</a:t>
                      </a:r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/>
                        <a:t>获取图片并返回结果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英文字符：</a:t>
                      </a:r>
                      <a:r>
                        <a:rPr lang="en-US" altLang="zh-CN" sz="1000" dirty="0"/>
                        <a:t>99.9%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325709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可靠性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双机倒换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死掉后能继续工作、双机数据恢复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321404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电子文档生成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导出</a:t>
                      </a:r>
                      <a:r>
                        <a:rPr lang="en-US" altLang="zh-CN" sz="1000" dirty="0"/>
                        <a:t>html</a:t>
                      </a:r>
                      <a:r>
                        <a:rPr lang="zh-CN" altLang="en-US" sz="1000" dirty="0"/>
                        <a:t>，绑定</a:t>
                      </a:r>
                      <a:r>
                        <a:rPr lang="en-US" altLang="zh-CN" sz="1000" dirty="0"/>
                        <a:t>ID</a:t>
                      </a:r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Doc</a:t>
                      </a:r>
                      <a:r>
                        <a:rPr lang="zh-CN" altLang="en-US" sz="1000" dirty="0"/>
                        <a:t>可修改，</a:t>
                      </a:r>
                      <a:r>
                        <a:rPr lang="en-US" altLang="zh-CN" sz="1000" dirty="0"/>
                        <a:t>ID</a:t>
                      </a:r>
                      <a:r>
                        <a:rPr lang="zh-CN" altLang="en-US" sz="1000" dirty="0"/>
                        <a:t>不变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客户信息收集工具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自动录入描述文件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3023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可维护性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Server</a:t>
                      </a:r>
                      <a:r>
                        <a:rPr lang="zh-CN" altLang="en-US" sz="1000" dirty="0"/>
                        <a:t>升级、</a:t>
                      </a:r>
                      <a:r>
                        <a:rPr lang="en-US" altLang="zh-CN" sz="1000" dirty="0"/>
                        <a:t>docker</a:t>
                      </a:r>
                      <a:r>
                        <a:rPr lang="zh-CN" altLang="en-US" sz="1000" dirty="0"/>
                        <a:t>化（？）</a:t>
                      </a:r>
                      <a:endParaRPr lang="en-US" altLang="zh-CN" sz="1000" dirty="0"/>
                    </a:p>
                    <a:p>
                      <a:r>
                        <a:rPr lang="zh-CN" altLang="en-US" sz="1000" dirty="0"/>
                        <a:t>整系统日志整改、日志收集工具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APP</a:t>
                      </a:r>
                      <a:r>
                        <a:rPr lang="zh-CN" altLang="en-US" sz="1000" dirty="0"/>
                        <a:t>升级</a:t>
                      </a:r>
                      <a:endParaRPr lang="en-US" altLang="zh-CN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378479"/>
                  </a:ext>
                </a:extLst>
              </a:tr>
              <a:tr h="284894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界面优化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界面排版优化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20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32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46661" y="2697723"/>
            <a:ext cx="36856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8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迷你简菱心" panose="02010609000101010101" pitchFamily="49" charset="-122"/>
                <a:ea typeface="迷你简菱心" panose="02010609000101010101" pitchFamily="49" charset="-122"/>
              </a:rPr>
              <a:t>谢谢！</a:t>
            </a:r>
            <a:endParaRPr lang="en-US" altLang="zh-CN" sz="88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45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687</Words>
  <Application>Microsoft Office PowerPoint</Application>
  <PresentationFormat>宽屏</PresentationFormat>
  <Paragraphs>112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方正尚酷简体</vt:lpstr>
      <vt:lpstr>汉仪大宋简</vt:lpstr>
      <vt:lpstr>迷你简菱心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329042986@qq.com</cp:lastModifiedBy>
  <cp:revision>73</cp:revision>
  <dcterms:created xsi:type="dcterms:W3CDTF">2017-09-13T14:46:33Z</dcterms:created>
  <dcterms:modified xsi:type="dcterms:W3CDTF">2018-08-31T07:35:20Z</dcterms:modified>
</cp:coreProperties>
</file>