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1655"/>
    <a:srgbClr val="93A9D8"/>
    <a:srgbClr val="CD7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28A6-EC80-5457-B02B-8137B974E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B1164-B547-4CF7-2CE8-0EAD7732D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EA77-FF0C-FD31-2ECC-21058B0A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FC35-C140-C975-26F2-2396951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E077-4F91-AA01-CA64-DB6AFF76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A2E0-054E-F7BE-EA4E-F8A6094C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F4D8D-7327-2290-B274-3DC62EE32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A394-F585-C469-3C39-7BCFE33B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FDF3-5370-6753-8C53-9BA05026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B2E0-73C2-8095-5430-B197FE88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98406-F911-3EAB-8C80-40A85E81B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F6498-B252-08CD-7003-529B12A1B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F8D6C-5AD6-F453-861E-5B5E3D9C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550C6-82B1-88FE-033D-064A7BA8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30E8-CE2E-7B81-920D-10705A33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35C3-0C0B-77FE-1350-A2D41264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CC24-1770-28FA-CF28-70666A87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48E6-5536-8D01-29AF-7FCEF39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742B-EE06-9996-0B50-03377573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A3B3-7F4E-17E6-6661-A3A3FB65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6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1DC-90DD-AF6C-CEB0-9EAD4280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C497-A2DF-0685-9C14-9E679DD3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DC24-5DA0-70F4-1FB5-B99DFCC6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0A48-15FC-515C-4C2B-601ABD6B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8EF78-051C-1BC8-DBD0-FD9A8ED7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8807-8F1F-3065-AF5A-55522439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6537-DB2E-B602-03B5-9F29A1C66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BFFFA-5190-DDE3-6412-4153C68CB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0D4C-DB35-96DA-7C95-A43B431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C3FD5-6739-5380-30AB-B8F4EDCB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C20F-15DD-AB91-BBB1-E93FCF2C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9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6EB3-7F68-38A8-BC69-4D9AA038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EBDB-8896-5277-2B00-679A4C93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3601B-E248-1F78-ED9D-ED9F78F5C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6451-2F36-2C1C-5251-2FD7BACE4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84FC7-A439-035D-35D5-6F15F020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A40A4-FCD8-9D89-6FD0-4E3ED527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8E868-2DF3-2457-18F0-37EEB951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9909-8FCF-3936-0C55-E5419921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62EC-5D85-D082-8A34-AB3BA859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A32FD-21AB-1942-7D57-7DF4EE21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8322B-4A46-0246-FF7E-D18F00C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7F26A-2E80-2384-9792-88E4F34D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C73C5-727A-C0E2-7593-B8CEDB52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597D5-FA6E-2855-BA60-EA5F59B4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39BFA-9C41-18A6-D1CE-08042D65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46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B04B-65DD-43A2-5699-459BA6BA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D05F-A819-333D-652C-6D5AF30CD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9D291-D76C-4C88-141E-96A0ED62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DEE55-F444-E623-DBF8-BF966564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400B3-E522-3EB7-8405-826442E0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B2BB0-3FF8-B7A9-605D-B5CE3087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5D82-B40A-2D5D-B8AB-F9292ADE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DB332-E13C-A810-BEBE-8D8F2A2DA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A27AB-D6BD-219C-AD25-D844EA49B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D0756-6DEE-8E29-F137-6317B9FD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97E3-CC98-4146-1124-802C8C86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14B43-F2D5-2189-827A-4F3789D1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4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7A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1CE2B-9003-3BC8-A6A1-FD05ADB3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ACABB-7B23-6424-993C-FBE385D6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611F-53E7-0688-229C-02D61684D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1D28-13F5-435A-8806-1D96D85B375B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78B1-DB47-4460-3C59-0726CE03F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8E1A-2598-534A-C595-3EEA6E9C7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8DF5-68D4-4E95-940D-900428AAE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9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7-023-01767-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uman Brain Organoids | Key Discovery | Vienna BioCenter">
            <a:extLst>
              <a:ext uri="{FF2B5EF4-FFF2-40B4-BE49-F238E27FC236}">
                <a16:creationId xmlns:a16="http://schemas.microsoft.com/office/drawing/2014/main" id="{6AAC1A53-37A1-B126-658B-C3CC8C9E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-29274"/>
            <a:ext cx="12192000" cy="688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B6C46-7FB8-A360-30B6-B9DC1E1F0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Gene expression profile at single cell level of hippocampal organoids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A0564-159F-C2A9-AEFB-9A446D184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1914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Century" panose="02040604050505020304" pitchFamily="18" charset="0"/>
              </a:rPr>
              <a:t>Anirudh Rao, Govinda K, </a:t>
            </a:r>
            <a:r>
              <a:rPr lang="en-IN" b="1" dirty="0" err="1">
                <a:solidFill>
                  <a:srgbClr val="FFFF00"/>
                </a:solidFill>
                <a:latin typeface="Century" panose="02040604050505020304" pitchFamily="18" charset="0"/>
              </a:rPr>
              <a:t>Nithish</a:t>
            </a:r>
            <a:r>
              <a:rPr lang="en-IN" b="1" dirty="0">
                <a:solidFill>
                  <a:srgbClr val="FFFF00"/>
                </a:solidFill>
                <a:latin typeface="Century" panose="02040604050505020304" pitchFamily="18" charset="0"/>
              </a:rPr>
              <a:t> Gokul, </a:t>
            </a:r>
          </a:p>
          <a:p>
            <a:r>
              <a:rPr lang="en-IN" b="1" dirty="0">
                <a:solidFill>
                  <a:srgbClr val="FFFF00"/>
                </a:solidFill>
                <a:latin typeface="Century" panose="02040604050505020304" pitchFamily="18" charset="0"/>
              </a:rPr>
              <a:t>Sanyukta </a:t>
            </a:r>
            <a:r>
              <a:rPr lang="en-IN" b="1" dirty="0" err="1">
                <a:solidFill>
                  <a:srgbClr val="FFFF00"/>
                </a:solidFill>
                <a:latin typeface="Century" panose="02040604050505020304" pitchFamily="18" charset="0"/>
              </a:rPr>
              <a:t>Gedam</a:t>
            </a:r>
            <a:r>
              <a:rPr lang="en-IN" b="1" dirty="0">
                <a:solidFill>
                  <a:srgbClr val="FFFF00"/>
                </a:solidFill>
                <a:latin typeface="Century" panose="02040604050505020304" pitchFamily="18" charset="0"/>
              </a:rPr>
              <a:t>, </a:t>
            </a:r>
            <a:r>
              <a:rPr lang="en-IN" b="1" dirty="0" err="1">
                <a:solidFill>
                  <a:srgbClr val="FFFF00"/>
                </a:solidFill>
                <a:latin typeface="Century" panose="02040604050505020304" pitchFamily="18" charset="0"/>
              </a:rPr>
              <a:t>Shankhanabha</a:t>
            </a:r>
            <a:r>
              <a:rPr lang="en-IN" b="1" dirty="0">
                <a:solidFill>
                  <a:srgbClr val="FFFF00"/>
                </a:solidFill>
                <a:latin typeface="Century" panose="02040604050505020304" pitchFamily="18" charset="0"/>
              </a:rPr>
              <a:t> Ghosh, </a:t>
            </a:r>
            <a:r>
              <a:rPr lang="en-IN" b="1" dirty="0" err="1">
                <a:solidFill>
                  <a:srgbClr val="FFFF00"/>
                </a:solidFill>
                <a:latin typeface="Century" panose="02040604050505020304" pitchFamily="18" charset="0"/>
              </a:rPr>
              <a:t>Shreeharsha</a:t>
            </a:r>
            <a:r>
              <a:rPr lang="en-IN" b="1" dirty="0">
                <a:solidFill>
                  <a:srgbClr val="FFFF00"/>
                </a:solidFill>
                <a:latin typeface="Century" panose="02040604050505020304" pitchFamily="18" charset="0"/>
              </a:rPr>
              <a:t> G Bhat</a:t>
            </a:r>
          </a:p>
        </p:txBody>
      </p:sp>
    </p:spTree>
    <p:extLst>
      <p:ext uri="{BB962C8B-B14F-4D97-AF65-F5344CB8AC3E}">
        <p14:creationId xmlns:p14="http://schemas.microsoft.com/office/powerpoint/2010/main" val="346734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Principal component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E99A4F-0391-CF61-5B5C-D5ED66180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15" y="1571101"/>
            <a:ext cx="8702792" cy="50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Principal component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CAE61-953C-5603-A4FE-61220E45E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45" y="1608728"/>
            <a:ext cx="8442910" cy="48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9262-30CC-9CA8-D0D4-A33A27E5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Century" panose="02040604050505020304" pitchFamily="18" charset="0"/>
              </a:rPr>
              <a:t>We then performed non-linear dimensionality reduction using UMAP, considering the first 5 principal components identified by the previous step.</a:t>
            </a:r>
          </a:p>
          <a:p>
            <a:pPr algn="just"/>
            <a:r>
              <a:rPr lang="en-IN" dirty="0">
                <a:latin typeface="Century" panose="02040604050505020304" pitchFamily="18" charset="0"/>
              </a:rPr>
              <a:t>The algorithm returned 7 communities that it found in the data.</a:t>
            </a:r>
          </a:p>
        </p:txBody>
      </p:sp>
    </p:spTree>
    <p:extLst>
      <p:ext uri="{BB962C8B-B14F-4D97-AF65-F5344CB8AC3E}">
        <p14:creationId xmlns:p14="http://schemas.microsoft.com/office/powerpoint/2010/main" val="2807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UMAP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0689E-D67D-B2B9-E69D-5AA198B3B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06" y="1547479"/>
            <a:ext cx="8548788" cy="49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9262-30CC-9CA8-D0D4-A33A27E5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Century" panose="02040604050505020304" pitchFamily="18" charset="0"/>
              </a:rPr>
              <a:t>Interpreting UMAP result by identifying the differentially expressed biomarkers in each of the communities.</a:t>
            </a:r>
          </a:p>
          <a:p>
            <a:pPr algn="just"/>
            <a:r>
              <a:rPr lang="en-IN" dirty="0">
                <a:latin typeface="Century" panose="02040604050505020304" pitchFamily="18" charset="0"/>
              </a:rPr>
              <a:t>Assigning cell types to the communities identified by UMAP and comparing to the hippocampus found </a:t>
            </a:r>
            <a:r>
              <a:rPr lang="en-IN" i="1" dirty="0">
                <a:latin typeface="Century" panose="02040604050505020304" pitchFamily="18" charset="0"/>
              </a:rPr>
              <a:t>in vivo</a:t>
            </a:r>
            <a:r>
              <a:rPr lang="en-IN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IN" dirty="0">
                <a:latin typeface="Century" panose="02040604050505020304" pitchFamily="18" charset="0"/>
              </a:rPr>
              <a:t>Comparing the transcriptomic signature and cell composition of 70 day organoids and 81 day organoids.</a:t>
            </a:r>
          </a:p>
          <a:p>
            <a:pPr algn="just"/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2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Century" panose="020406040505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34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9262-30CC-9CA8-D0D4-A33A27E5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entury" panose="02040604050505020304" pitchFamily="18" charset="0"/>
              </a:rPr>
              <a:t>Published in the NCBI </a:t>
            </a:r>
            <a:r>
              <a:rPr lang="en-IN" b="1" dirty="0">
                <a:latin typeface="Century" panose="02040604050505020304" pitchFamily="18" charset="0"/>
              </a:rPr>
              <a:t>Gene Expression Omnibus </a:t>
            </a:r>
            <a:r>
              <a:rPr lang="en-IN" dirty="0">
                <a:latin typeface="Century" panose="02040604050505020304" pitchFamily="18" charset="0"/>
              </a:rPr>
              <a:t>(GEO) on April 20, 2024 by Yan Wu’s group at the </a:t>
            </a:r>
            <a:r>
              <a:rPr lang="en-US" dirty="0">
                <a:latin typeface="Century" panose="02040604050505020304" pitchFamily="18" charset="0"/>
              </a:rPr>
              <a:t>Southern University of Science and Technology (</a:t>
            </a:r>
            <a:r>
              <a:rPr lang="en-US" dirty="0" err="1">
                <a:latin typeface="Century" panose="02040604050505020304" pitchFamily="18" charset="0"/>
              </a:rPr>
              <a:t>SUSTech</a:t>
            </a:r>
            <a:r>
              <a:rPr lang="en-US" dirty="0">
                <a:latin typeface="Century" panose="02040604050505020304" pitchFamily="18" charset="0"/>
              </a:rPr>
              <a:t>) in Shenzhen, China</a:t>
            </a: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Accession number – GSE264363</a:t>
            </a: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  <a:p>
            <a:endParaRPr lang="en-IN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1029" name="Picture 5" descr="How to deposit sequence data in the GEO database - YouTube">
            <a:extLst>
              <a:ext uri="{FF2B5EF4-FFF2-40B4-BE49-F238E27FC236}">
                <a16:creationId xmlns:a16="http://schemas.microsoft.com/office/drawing/2014/main" id="{F5728272-BD8D-7FD9-DC48-A7D34EC44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333" r="8725" b="51067"/>
          <a:stretch/>
        </p:blipFill>
        <p:spPr bwMode="auto">
          <a:xfrm>
            <a:off x="4023360" y="4586510"/>
            <a:ext cx="4453128" cy="101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9262-30CC-9CA8-D0D4-A33A27E5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389" y="1455821"/>
            <a:ext cx="5495223" cy="5224112"/>
          </a:xfrm>
        </p:spPr>
        <p:txBody>
          <a:bodyPr>
            <a:normAutofit/>
          </a:bodyPr>
          <a:lstStyle/>
          <a:p>
            <a:r>
              <a:rPr lang="en-IN" b="1" dirty="0">
                <a:latin typeface="Century" panose="02040604050505020304" pitchFamily="18" charset="0"/>
              </a:rPr>
              <a:t>Hippocampal organoids </a:t>
            </a:r>
            <a:r>
              <a:rPr lang="en-IN" dirty="0">
                <a:latin typeface="Century" panose="02040604050505020304" pitchFamily="18" charset="0"/>
              </a:rPr>
              <a:t>were developed from human induced pluripotent stem cells (IPSCs). </a:t>
            </a:r>
          </a:p>
          <a:p>
            <a:r>
              <a:rPr lang="en-IN" b="1" dirty="0">
                <a:latin typeface="Century" panose="02040604050505020304" pitchFamily="18" charset="0"/>
              </a:rPr>
              <a:t>Single-cell RNA sequencing </a:t>
            </a:r>
            <a:r>
              <a:rPr lang="en-IN" dirty="0">
                <a:latin typeface="Century" panose="02040604050505020304" pitchFamily="18" charset="0"/>
              </a:rPr>
              <a:t>(scRNA-Seq) was used to analyse the transcriptome of the organoid, and thus, the cell identities in the organoid.</a:t>
            </a:r>
          </a:p>
          <a:p>
            <a:r>
              <a:rPr lang="en-IN" dirty="0">
                <a:latin typeface="Century" panose="02040604050505020304" pitchFamily="18" charset="0"/>
              </a:rPr>
              <a:t>Samples from Day 70 and Day 81 organoids were used for scRNA-Seq.</a:t>
            </a:r>
          </a:p>
          <a:p>
            <a:endParaRPr lang="en-IN" dirty="0">
              <a:latin typeface="Century" panose="020406040505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31BB32-F048-716D-01B3-CBC52B52C934}"/>
              </a:ext>
            </a:extLst>
          </p:cNvPr>
          <p:cNvGrpSpPr/>
          <p:nvPr/>
        </p:nvGrpSpPr>
        <p:grpSpPr>
          <a:xfrm>
            <a:off x="6579802" y="429144"/>
            <a:ext cx="5114894" cy="1938671"/>
            <a:chOff x="2002347" y="3159633"/>
            <a:chExt cx="6208965" cy="2418207"/>
          </a:xfrm>
        </p:grpSpPr>
        <p:pic>
          <p:nvPicPr>
            <p:cNvPr id="2050" name="Picture 2" descr="Frontiers | Merits and challenges of iPSC-derived organoids for clinical  applications">
              <a:extLst>
                <a:ext uri="{FF2B5EF4-FFF2-40B4-BE49-F238E27FC236}">
                  <a16:creationId xmlns:a16="http://schemas.microsoft.com/office/drawing/2014/main" id="{718C467F-6A4C-7894-F821-931E6D6F1E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729" b="18103"/>
            <a:stretch/>
          </p:blipFill>
          <p:spPr bwMode="auto">
            <a:xfrm>
              <a:off x="2002347" y="3159633"/>
              <a:ext cx="6208965" cy="241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DA7B9-9752-2EC0-A3EE-54B28A7158EE}"/>
                </a:ext>
              </a:extLst>
            </p:cNvPr>
            <p:cNvSpPr/>
            <p:nvPr/>
          </p:nvSpPr>
          <p:spPr>
            <a:xfrm>
              <a:off x="7360920" y="5089525"/>
              <a:ext cx="521208" cy="485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052" name="Picture 4" descr="Hippocampus Damage: How to Improve Memory After Injury">
            <a:extLst>
              <a:ext uri="{FF2B5EF4-FFF2-40B4-BE49-F238E27FC236}">
                <a16:creationId xmlns:a16="http://schemas.microsoft.com/office/drawing/2014/main" id="{08F5FF7A-D00C-755D-1021-C85C7F5D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194" y="2616305"/>
            <a:ext cx="2535323" cy="169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173E12-52F1-724F-2B69-CB3840577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331" y="4559314"/>
            <a:ext cx="5238084" cy="1869542"/>
          </a:xfrm>
          <a:prstGeom prst="rect">
            <a:avLst/>
          </a:prstGeom>
        </p:spPr>
      </p:pic>
      <p:pic>
        <p:nvPicPr>
          <p:cNvPr id="2054" name="Picture 6" descr="Generation of functional hippocampal neurons from self-organizing human  embryonic stem cell-derived dorsomedial telencephalic tissue | Nature  Communications">
            <a:extLst>
              <a:ext uri="{FF2B5EF4-FFF2-40B4-BE49-F238E27FC236}">
                <a16:creationId xmlns:a16="http://schemas.microsoft.com/office/drawing/2014/main" id="{D6F86CBF-8F78-658E-8A3A-39A971CEF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6" r="83272"/>
          <a:stretch/>
        </p:blipFill>
        <p:spPr bwMode="auto">
          <a:xfrm>
            <a:off x="6789885" y="2616305"/>
            <a:ext cx="1755676" cy="169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7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9262-30CC-9CA8-D0D4-A33A27E5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3488" cy="4351338"/>
          </a:xfrm>
        </p:spPr>
        <p:txBody>
          <a:bodyPr/>
          <a:lstStyle/>
          <a:p>
            <a:r>
              <a:rPr lang="en-IN" dirty="0">
                <a:latin typeface="Century" panose="02040604050505020304" pitchFamily="18" charset="0"/>
              </a:rPr>
              <a:t>Contains 3 files for each organoid –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barcodes</a:t>
            </a:r>
            <a:r>
              <a:rPr lang="en-IN" dirty="0">
                <a:latin typeface="Century" panose="02040604050505020304" pitchFamily="18" charset="0"/>
              </a:rPr>
              <a:t>,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r>
              <a:rPr lang="en-IN" dirty="0">
                <a:latin typeface="Century" panose="02040604050505020304" pitchFamily="18" charset="0"/>
              </a:rPr>
              <a:t>,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IN" dirty="0">
                <a:latin typeface="Century" panose="02040604050505020304" pitchFamily="18" charset="0"/>
              </a:rPr>
              <a:t>.</a:t>
            </a:r>
          </a:p>
          <a:p>
            <a:r>
              <a:rPr lang="en-IN" dirty="0">
                <a:latin typeface="Century" panose="02040604050505020304" pitchFamily="18" charset="0"/>
              </a:rPr>
              <a:t>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barcodes</a:t>
            </a:r>
            <a:r>
              <a:rPr lang="en-IN" dirty="0">
                <a:latin typeface="Century" panose="02040604050505020304" pitchFamily="18" charset="0"/>
              </a:rPr>
              <a:t> file includes information about the cells (2,065,299 cells).</a:t>
            </a:r>
          </a:p>
          <a:p>
            <a:r>
              <a:rPr lang="en-IN" dirty="0">
                <a:latin typeface="Century" panose="02040604050505020304" pitchFamily="18" charset="0"/>
              </a:rPr>
              <a:t>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r>
              <a:rPr lang="en-IN" dirty="0">
                <a:latin typeface="Century" panose="02040604050505020304" pitchFamily="18" charset="0"/>
              </a:rPr>
              <a:t> file includes information about the genes (33,538 genes).</a:t>
            </a:r>
          </a:p>
          <a:p>
            <a:r>
              <a:rPr lang="en-IN" dirty="0">
                <a:latin typeface="Century" panose="02040604050505020304" pitchFamily="18" charset="0"/>
              </a:rPr>
              <a:t>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IN" dirty="0">
                <a:latin typeface="Century" panose="02040604050505020304" pitchFamily="18" charset="0"/>
              </a:rPr>
              <a:t> file describes the genes expressed in each cell.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E4412-DEC6-D826-E2F7-9292631A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246" y="1825625"/>
            <a:ext cx="3910193" cy="2576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7499E-8712-90E9-A5A3-1FF651EBCC76}"/>
              </a:ext>
            </a:extLst>
          </p:cNvPr>
          <p:cNvSpPr txBox="1"/>
          <p:nvPr/>
        </p:nvSpPr>
        <p:spPr>
          <a:xfrm>
            <a:off x="7354246" y="4700016"/>
            <a:ext cx="391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" panose="02040604050505020304" pitchFamily="18" charset="0"/>
              </a:rPr>
              <a:t>On average, a given cell expresses 1500 genes.</a:t>
            </a:r>
          </a:p>
          <a:p>
            <a:r>
              <a:rPr lang="en-IN" dirty="0">
                <a:latin typeface="Century" panose="02040604050505020304" pitchFamily="18" charset="0"/>
              </a:rPr>
              <a:t>On average, a given gene is expressed in 30 cells.</a:t>
            </a:r>
          </a:p>
        </p:txBody>
      </p:sp>
    </p:spTree>
    <p:extLst>
      <p:ext uri="{BB962C8B-B14F-4D97-AF65-F5344CB8AC3E}">
        <p14:creationId xmlns:p14="http://schemas.microsoft.com/office/powerpoint/2010/main" val="294979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Loading the data and 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9262-30CC-9CA8-D0D4-A33A27E5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entury" panose="02040604050505020304" pitchFamily="18" charset="0"/>
              </a:rPr>
              <a:t>The data from the 70 day old organoids was read into </a:t>
            </a:r>
            <a:r>
              <a:rPr lang="en-IN" b="1" dirty="0">
                <a:latin typeface="Century" panose="02040604050505020304" pitchFamily="18" charset="0"/>
                <a:cs typeface="Courier New" panose="02070309020205020404" pitchFamily="49" charset="0"/>
              </a:rPr>
              <a:t>R</a:t>
            </a:r>
            <a:r>
              <a:rPr lang="en-IN" dirty="0">
                <a:latin typeface="Century" panose="02040604050505020304" pitchFamily="18" charset="0"/>
              </a:rPr>
              <a:t> and the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Seurat</a:t>
            </a:r>
            <a:r>
              <a:rPr lang="en-IN" b="1" dirty="0">
                <a:latin typeface="Century" panose="02040604050505020304" pitchFamily="18" charset="0"/>
              </a:rPr>
              <a:t> library </a:t>
            </a:r>
            <a:r>
              <a:rPr lang="en-IN" dirty="0">
                <a:latin typeface="Century" panose="02040604050505020304" pitchFamily="18" charset="0"/>
              </a:rPr>
              <a:t>was used for data analysis.</a:t>
            </a:r>
          </a:p>
          <a:p>
            <a:r>
              <a:rPr lang="en-IN" dirty="0">
                <a:latin typeface="Century" panose="02040604050505020304" pitchFamily="18" charset="0"/>
              </a:rPr>
              <a:t>To keep the size of the gene expression matrix reasonable, we removed cells that expressed lesser than 30 genes.</a:t>
            </a:r>
          </a:p>
          <a:p>
            <a:r>
              <a:rPr lang="en-IN" dirty="0">
                <a:latin typeface="Century" panose="02040604050505020304" pitchFamily="18" charset="0"/>
              </a:rPr>
              <a:t>We also removed genes that were expressed in fewer than 1500 cells.</a:t>
            </a:r>
          </a:p>
          <a:p>
            <a:r>
              <a:rPr lang="en-IN" dirty="0">
                <a:latin typeface="Century" panose="02040604050505020304" pitchFamily="18" charset="0"/>
              </a:rPr>
              <a:t>This reduced the number of cells to be analysed to 83,262 and the number of genes to be analysed to 6,488.</a:t>
            </a:r>
          </a:p>
        </p:txBody>
      </p:sp>
      <p:pic>
        <p:nvPicPr>
          <p:cNvPr id="1026" name="Picture 2" descr="Installation Instructions for Seurat • Seurat">
            <a:extLst>
              <a:ext uri="{FF2B5EF4-FFF2-40B4-BE49-F238E27FC236}">
                <a16:creationId xmlns:a16="http://schemas.microsoft.com/office/drawing/2014/main" id="{68F0B716-2407-55E7-C92F-C18247C5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77" y="5115531"/>
            <a:ext cx="1606423" cy="160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65A8602-E3F8-78E1-757C-3C26A5FF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6157995"/>
            <a:ext cx="82204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Hao, Y., Stuart, T., Kowalski, M. H., Choudhary, S., Hoffman, P., Hartman, A., Srivastava, A., Molla, G.,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Madad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, S., Fernandez‐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Granda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, C., &amp;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Satija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, R.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(2023). Dictionary learning for integrative, multimodal and scalable single-cell analysis.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Nature Biotechnology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42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(2), 293–304.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  <a:hlinkClick r:id="rId3"/>
              </a:rPr>
              <a:t>https://doi.org/10.1038/s41587-023-01767-y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59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Normalisation and Ensembl mapping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F5E8-786E-407B-8134-2D8DA16C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entury" panose="02040604050505020304" pitchFamily="18" charset="0"/>
              </a:rPr>
              <a:t>We used the default </a:t>
            </a:r>
            <a:r>
              <a:rPr lang="en-IN" b="1" dirty="0">
                <a:latin typeface="Century" panose="02040604050505020304" pitchFamily="18" charset="0"/>
              </a:rPr>
              <a:t>log-normalisation</a:t>
            </a:r>
            <a:r>
              <a:rPr lang="en-IN" dirty="0">
                <a:latin typeface="Century" panose="02040604050505020304" pitchFamily="18" charset="0"/>
              </a:rPr>
              <a:t> method of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Seurat</a:t>
            </a:r>
            <a:r>
              <a:rPr lang="en-IN" dirty="0">
                <a:latin typeface="Century" panose="02040604050505020304" pitchFamily="18" charset="0"/>
              </a:rPr>
              <a:t> library.</a:t>
            </a:r>
          </a:p>
          <a:p>
            <a:r>
              <a:rPr lang="en-IN" dirty="0">
                <a:latin typeface="Century" panose="02040604050505020304" pitchFamily="18" charset="0"/>
              </a:rPr>
              <a:t>It normalises the gene expression measurements of each cell by the total expression of that cell.</a:t>
            </a:r>
          </a:p>
          <a:p>
            <a:r>
              <a:rPr lang="en-IN" dirty="0">
                <a:latin typeface="Century" panose="02040604050505020304" pitchFamily="18" charset="0"/>
              </a:rPr>
              <a:t>It then multiples the expression value by a scaling factor of 10,000 and takes the logarithm of the result. </a:t>
            </a:r>
          </a:p>
          <a:p>
            <a:endParaRPr lang="en-IN" dirty="0">
              <a:latin typeface="Century" panose="02040604050505020304" pitchFamily="18" charset="0"/>
            </a:endParaRPr>
          </a:p>
          <a:p>
            <a:r>
              <a:rPr lang="en-IN" dirty="0">
                <a:latin typeface="Century" panose="02040604050505020304" pitchFamily="18" charset="0"/>
              </a:rPr>
              <a:t>We then mapped the Ensembl IDs given in the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r>
              <a:rPr lang="en-IN" dirty="0">
                <a:latin typeface="Century" panose="02040604050505020304" pitchFamily="18" charset="0"/>
              </a:rPr>
              <a:t> file to their corresponding gene names.</a:t>
            </a:r>
          </a:p>
        </p:txBody>
      </p:sp>
      <p:pic>
        <p:nvPicPr>
          <p:cNvPr id="1026" name="Picture 2" descr="Ensembl name and logo policy">
            <a:extLst>
              <a:ext uri="{FF2B5EF4-FFF2-40B4-BE49-F238E27FC236}">
                <a16:creationId xmlns:a16="http://schemas.microsoft.com/office/drawing/2014/main" id="{B2C6F784-768F-70D0-8881-AB9649CC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05" y="5726476"/>
            <a:ext cx="2780347" cy="9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9262-30CC-9CA8-D0D4-A33A27E5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6"/>
            <a:ext cx="4575048" cy="5078095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Century" panose="02040604050505020304" pitchFamily="18" charset="0"/>
              </a:rPr>
              <a:t>We then identified the top 500 genes that showed the most cell-to-cell variation.</a:t>
            </a:r>
          </a:p>
          <a:p>
            <a:r>
              <a:rPr lang="en-IN" dirty="0">
                <a:latin typeface="Century" panose="02040604050505020304" pitchFamily="18" charset="0"/>
              </a:rPr>
              <a:t>We annotated the top 10 most variable genes in the plot shown on the right.</a:t>
            </a:r>
          </a:p>
          <a:p>
            <a:r>
              <a:rPr lang="en-IN" b="1" dirty="0">
                <a:latin typeface="Century" panose="02040604050505020304" pitchFamily="18" charset="0"/>
              </a:rPr>
              <a:t>Fibronectin 1 </a:t>
            </a:r>
            <a:r>
              <a:rPr lang="en-IN" dirty="0">
                <a:latin typeface="Century" panose="02040604050505020304" pitchFamily="18" charset="0"/>
              </a:rPr>
              <a:t>(FN1) shows the most variance.</a:t>
            </a:r>
          </a:p>
          <a:p>
            <a:r>
              <a:rPr lang="en-IN" b="1" dirty="0">
                <a:latin typeface="Century" panose="02040604050505020304" pitchFamily="18" charset="0"/>
              </a:rPr>
              <a:t>MALAT1</a:t>
            </a:r>
            <a:r>
              <a:rPr lang="en-IN" dirty="0">
                <a:latin typeface="Century" panose="02040604050505020304" pitchFamily="18" charset="0"/>
              </a:rPr>
              <a:t> has the highest average expression.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C7A9F-166F-CD8A-5221-CF087E245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659" y="1690688"/>
            <a:ext cx="5812301" cy="4506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224C48-B54F-B373-DB57-54E0C5685C48}"/>
              </a:ext>
            </a:extLst>
          </p:cNvPr>
          <p:cNvSpPr txBox="1"/>
          <p:nvPr/>
        </p:nvSpPr>
        <p:spPr>
          <a:xfrm>
            <a:off x="9585960" y="5167312"/>
            <a:ext cx="1005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MALAT1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741AA7-AC24-73F4-2AD5-A36CB8D48F6B}"/>
              </a:ext>
            </a:extLst>
          </p:cNvPr>
          <p:cNvCxnSpPr/>
          <p:nvPr/>
        </p:nvCxnSpPr>
        <p:spPr>
          <a:xfrm flipV="1">
            <a:off x="9585960" y="5372100"/>
            <a:ext cx="159173" cy="93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9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Feature selection –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9262-30CC-9CA8-D0D4-A33A27E5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entury" panose="02040604050505020304" pitchFamily="18" charset="0"/>
              </a:rPr>
              <a:t>FN1 – Fibronectin 1 – Involved in neuroprotection (Wang et al., 2013)</a:t>
            </a:r>
          </a:p>
          <a:p>
            <a:r>
              <a:rPr lang="en-IN" dirty="0">
                <a:latin typeface="Century" panose="02040604050505020304" pitchFamily="18" charset="0"/>
              </a:rPr>
              <a:t>TTR – Transthyretin – Involved in thyroxine and retinol transport, protects against fibril formation in neurons (Li et al., 2011)</a:t>
            </a:r>
          </a:p>
          <a:p>
            <a:r>
              <a:rPr lang="en-IN" dirty="0">
                <a:latin typeface="Century" panose="02040604050505020304" pitchFamily="18" charset="0"/>
              </a:rPr>
              <a:t>PTGDS – Prostaglandin D2 synthase – Synthesises a neuromodulator in the central nervous system (Shimizu et al., 1979)</a:t>
            </a:r>
          </a:p>
          <a:p>
            <a:r>
              <a:rPr lang="en-IN" dirty="0">
                <a:latin typeface="Century" panose="02040604050505020304" pitchFamily="18" charset="0"/>
              </a:rPr>
              <a:t>MALAT1 – Long non-coding RNA expressed ubiquitously in most mammalian cells (Arun et al., 2020)</a:t>
            </a:r>
          </a:p>
          <a:p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2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678-0211-A5A6-1051-406536B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" panose="02040604050505020304" pitchFamily="18" charset="0"/>
              </a:rPr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9262-30CC-9CA8-D0D4-A33A27E5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6"/>
            <a:ext cx="4575048" cy="5078095"/>
          </a:xfrm>
        </p:spPr>
        <p:txBody>
          <a:bodyPr>
            <a:normAutofit/>
          </a:bodyPr>
          <a:lstStyle/>
          <a:p>
            <a:r>
              <a:rPr lang="en-IN" dirty="0">
                <a:latin typeface="Century" panose="02040604050505020304" pitchFamily="18" charset="0"/>
              </a:rPr>
              <a:t>After scaling the data, we performed linear dimensionality reduction using PCA.</a:t>
            </a:r>
          </a:p>
          <a:p>
            <a:r>
              <a:rPr lang="en-IN" dirty="0">
                <a:latin typeface="Century" panose="02040604050505020304" pitchFamily="18" charset="0"/>
              </a:rPr>
              <a:t>We then used an </a:t>
            </a:r>
            <a:r>
              <a:rPr lang="en-IN" b="1" dirty="0">
                <a:latin typeface="Century" panose="02040604050505020304" pitchFamily="18" charset="0"/>
              </a:rPr>
              <a:t>elbow plot</a:t>
            </a:r>
            <a:r>
              <a:rPr lang="en-IN" dirty="0">
                <a:latin typeface="Century" panose="02040604050505020304" pitchFamily="18" charset="0"/>
              </a:rPr>
              <a:t> to determine how the explained variance changed with the principal components found by the algorithm.</a:t>
            </a:r>
          </a:p>
          <a:p>
            <a:r>
              <a:rPr lang="en-IN" dirty="0">
                <a:latin typeface="Century" panose="02040604050505020304" pitchFamily="18" charset="0"/>
              </a:rPr>
              <a:t>We decided to use the first 5 PCs for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0B67A-766A-08B4-EE58-346E47BB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79" y="1929789"/>
            <a:ext cx="6031613" cy="34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1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701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</vt:lpstr>
      <vt:lpstr>Courier New</vt:lpstr>
      <vt:lpstr>Office Theme</vt:lpstr>
      <vt:lpstr>Gene expression profile at single cell level of hippocampal organoids</vt:lpstr>
      <vt:lpstr>The dataset</vt:lpstr>
      <vt:lpstr>The dataset</vt:lpstr>
      <vt:lpstr>The dataset</vt:lpstr>
      <vt:lpstr>Loading the data and quality control</vt:lpstr>
      <vt:lpstr>Normalisation and Ensembl mapping</vt:lpstr>
      <vt:lpstr>Feature selection</vt:lpstr>
      <vt:lpstr>Feature selection – Interpretation</vt:lpstr>
      <vt:lpstr>Principal component analysis</vt:lpstr>
      <vt:lpstr>Principal component analysis</vt:lpstr>
      <vt:lpstr>Principal component analysis</vt:lpstr>
      <vt:lpstr>UMAP</vt:lpstr>
      <vt:lpstr>UMAP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expression profile at single cell level of hippocampal organoids</dc:title>
  <dc:creator>Anirudh Rao</dc:creator>
  <cp:lastModifiedBy>Anirudh Rao</cp:lastModifiedBy>
  <cp:revision>26</cp:revision>
  <dcterms:created xsi:type="dcterms:W3CDTF">2024-04-26T04:45:49Z</dcterms:created>
  <dcterms:modified xsi:type="dcterms:W3CDTF">2024-05-18T13:59:17Z</dcterms:modified>
</cp:coreProperties>
</file>