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0" r:id="rId3"/>
    <p:sldId id="294" r:id="rId4"/>
    <p:sldId id="268" r:id="rId5"/>
    <p:sldId id="259" r:id="rId6"/>
    <p:sldId id="291" r:id="rId7"/>
    <p:sldId id="292" r:id="rId8"/>
    <p:sldId id="293" r:id="rId9"/>
    <p:sldId id="257" r:id="rId10"/>
    <p:sldId id="258" r:id="rId11"/>
    <p:sldId id="279" r:id="rId12"/>
    <p:sldId id="280" r:id="rId13"/>
    <p:sldId id="281" r:id="rId14"/>
    <p:sldId id="295" r:id="rId15"/>
    <p:sldId id="260" r:id="rId16"/>
    <p:sldId id="261" r:id="rId17"/>
    <p:sldId id="278" r:id="rId18"/>
    <p:sldId id="262" r:id="rId19"/>
    <p:sldId id="277" r:id="rId20"/>
    <p:sldId id="263" r:id="rId21"/>
    <p:sldId id="264" r:id="rId22"/>
    <p:sldId id="265" r:id="rId23"/>
    <p:sldId id="266" r:id="rId24"/>
    <p:sldId id="267" r:id="rId25"/>
    <p:sldId id="269" r:id="rId26"/>
    <p:sldId id="270" r:id="rId27"/>
    <p:sldId id="271" r:id="rId28"/>
    <p:sldId id="285" r:id="rId29"/>
    <p:sldId id="286" r:id="rId30"/>
    <p:sldId id="287" r:id="rId31"/>
    <p:sldId id="289" r:id="rId32"/>
    <p:sldId id="288" r:id="rId33"/>
    <p:sldId id="272" r:id="rId34"/>
    <p:sldId id="273" r:id="rId35"/>
    <p:sldId id="274" r:id="rId36"/>
    <p:sldId id="275" r:id="rId37"/>
    <p:sldId id="276" r:id="rId38"/>
    <p:sldId id="282" r:id="rId39"/>
    <p:sldId id="283" r:id="rId40"/>
    <p:sldId id="284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1" autoAdjust="0"/>
    <p:restoredTop sz="94660"/>
  </p:normalViewPr>
  <p:slideViewPr>
    <p:cSldViewPr>
      <p:cViewPr varScale="1">
        <p:scale>
          <a:sx n="87" d="100"/>
          <a:sy n="87" d="100"/>
        </p:scale>
        <p:origin x="-106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5E0C-564A-4EDE-BB60-EF242CC8011B}" type="datetimeFigureOut">
              <a:rPr lang="en-US" smtClean="0"/>
              <a:pPr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7347F-68D4-40BF-868A-696DE5494E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5E0C-564A-4EDE-BB60-EF242CC8011B}" type="datetimeFigureOut">
              <a:rPr lang="en-US" smtClean="0"/>
              <a:pPr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7347F-68D4-40BF-868A-696DE5494E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5E0C-564A-4EDE-BB60-EF242CC8011B}" type="datetimeFigureOut">
              <a:rPr lang="en-US" smtClean="0"/>
              <a:pPr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7347F-68D4-40BF-868A-696DE5494E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5E0C-564A-4EDE-BB60-EF242CC8011B}" type="datetimeFigureOut">
              <a:rPr lang="en-US" smtClean="0"/>
              <a:pPr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7347F-68D4-40BF-868A-696DE5494E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5E0C-564A-4EDE-BB60-EF242CC8011B}" type="datetimeFigureOut">
              <a:rPr lang="en-US" smtClean="0"/>
              <a:pPr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7347F-68D4-40BF-868A-696DE5494E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5E0C-564A-4EDE-BB60-EF242CC8011B}" type="datetimeFigureOut">
              <a:rPr lang="en-US" smtClean="0"/>
              <a:pPr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7347F-68D4-40BF-868A-696DE5494E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5E0C-564A-4EDE-BB60-EF242CC8011B}" type="datetimeFigureOut">
              <a:rPr lang="en-US" smtClean="0"/>
              <a:pPr/>
              <a:t>4/28/2022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7347F-68D4-40BF-868A-696DE5494E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5E0C-564A-4EDE-BB60-EF242CC8011B}" type="datetimeFigureOut">
              <a:rPr lang="en-US" smtClean="0"/>
              <a:pPr/>
              <a:t>4/28/2022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7347F-68D4-40BF-868A-696DE5494E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5E0C-564A-4EDE-BB60-EF242CC8011B}" type="datetimeFigureOut">
              <a:rPr lang="en-US" smtClean="0"/>
              <a:pPr/>
              <a:t>4/28/2022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7347F-68D4-40BF-868A-696DE5494E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5E0C-564A-4EDE-BB60-EF242CC8011B}" type="datetimeFigureOut">
              <a:rPr lang="en-US" smtClean="0"/>
              <a:pPr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7347F-68D4-40BF-868A-696DE5494E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B5E0C-564A-4EDE-BB60-EF242CC8011B}" type="datetimeFigureOut">
              <a:rPr lang="en-US" smtClean="0"/>
              <a:pPr/>
              <a:t>4/28/2022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7347F-68D4-40BF-868A-696DE5494ED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B5E0C-564A-4EDE-BB60-EF242CC8011B}" type="datetimeFigureOut">
              <a:rPr lang="en-US" smtClean="0"/>
              <a:pPr/>
              <a:t>4/28/2022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7347F-68D4-40BF-868A-696DE5494ED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o003/StartProgramming/tree/master/BusinessIntelligence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Business_Intelligence" TargetMode="External"/><Relationship Id="rId2" Type="http://schemas.openxmlformats.org/officeDocument/2006/relationships/hyperlink" Target="https://de.wikipedia.org/wiki/Managemententscheidu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.wikipedia.org/wiki/Informationstechnik" TargetMode="External"/><Relationship Id="rId4" Type="http://schemas.openxmlformats.org/officeDocument/2006/relationships/hyperlink" Target="https://de.wikipedia.org/wiki/Software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2192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Willkommen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Business Intelligence - VHS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Power BI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914400"/>
            <a:ext cx="7709523" cy="4468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93050" y="1600200"/>
            <a:ext cx="63579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4912" y="1943894"/>
            <a:ext cx="6734175" cy="383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09600"/>
            <a:ext cx="8989946" cy="5358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Power BI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Power BI enables end-users to create their own reports, with or without IT assistance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943" y="3439957"/>
            <a:ext cx="1836738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180670"/>
            <a:ext cx="1133936" cy="1238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980" y="4452257"/>
            <a:ext cx="866775" cy="958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637" y="5421157"/>
            <a:ext cx="901201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275727"/>
            <a:ext cx="2791033" cy="256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>
            <a:stCxn id="1027" idx="3"/>
            <a:endCxn id="1026" idx="1"/>
          </p:cNvCxnSpPr>
          <p:nvPr/>
        </p:nvCxnSpPr>
        <p:spPr>
          <a:xfrm>
            <a:off x="2048336" y="3800135"/>
            <a:ext cx="1195607" cy="6304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028" idx="3"/>
            <a:endCxn id="1026" idx="1"/>
          </p:cNvCxnSpPr>
          <p:nvPr/>
        </p:nvCxnSpPr>
        <p:spPr>
          <a:xfrm flipV="1">
            <a:off x="1914755" y="4430557"/>
            <a:ext cx="1329188" cy="5007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029" idx="3"/>
            <a:endCxn id="1026" idx="1"/>
          </p:cNvCxnSpPr>
          <p:nvPr/>
        </p:nvCxnSpPr>
        <p:spPr>
          <a:xfrm flipV="1">
            <a:off x="1981838" y="4430557"/>
            <a:ext cx="1262105" cy="14168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026" idx="3"/>
            <a:endCxn id="1030" idx="1"/>
          </p:cNvCxnSpPr>
          <p:nvPr/>
        </p:nvCxnSpPr>
        <p:spPr>
          <a:xfrm>
            <a:off x="5080681" y="4430557"/>
            <a:ext cx="939119" cy="1255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711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1" y="1524001"/>
            <a:ext cx="8534400" cy="2925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33600"/>
            <a:ext cx="9154387" cy="2864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BI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800"/>
          </a:xfrm>
        </p:spPr>
        <p:txBody>
          <a:bodyPr/>
          <a:lstStyle/>
          <a:p>
            <a:r>
              <a:rPr lang="en-US" dirty="0" smtClean="0"/>
              <a:t>Power BI Desktop</a:t>
            </a:r>
          </a:p>
          <a:p>
            <a:r>
              <a:rPr lang="en-US" dirty="0" smtClean="0"/>
              <a:t>Power BI licensed user</a:t>
            </a:r>
          </a:p>
          <a:p>
            <a:r>
              <a:rPr lang="en-US" dirty="0" smtClean="0"/>
              <a:t>Power BI premium content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31702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TABLEAU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4495800"/>
            <a:ext cx="8229600" cy="220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TABLEAU Creator (edit + publish data)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TABLEAU Explorer (edit available data)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TABLEAU Viewer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 BI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87" y="2029619"/>
            <a:ext cx="7286625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38200" y="6400800"/>
            <a:ext cx="8001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https://docs.microsoft.com/de-de/power-bi/fundamentals/desktop-getting-started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i="1" dirty="0"/>
              <a:t>https://www.bankrate.com/retirement/best-and-worst-states-for-retirement/</a:t>
            </a: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i="1" dirty="0"/>
              <a:t>https://en.wikipedia.org/wiki/List_of_U.S._state_abbreviations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My intro</a:t>
            </a:r>
          </a:p>
          <a:p>
            <a:r>
              <a:rPr lang="en-US" dirty="0" smtClean="0"/>
              <a:t>Who has downloaded </a:t>
            </a:r>
            <a:r>
              <a:rPr lang="en-US" dirty="0" err="1" smtClean="0"/>
              <a:t>PowerBI</a:t>
            </a:r>
            <a:endParaRPr lang="en-US" dirty="0" smtClean="0"/>
          </a:p>
          <a:p>
            <a:r>
              <a:rPr lang="en-US" dirty="0" smtClean="0"/>
              <a:t>Your intro ( + </a:t>
            </a:r>
            <a:r>
              <a:rPr lang="en-US" dirty="0" err="1" smtClean="0"/>
              <a:t>Erwartungen</a:t>
            </a:r>
            <a:r>
              <a:rPr lang="en-US" dirty="0" smtClean="0"/>
              <a:t> ….) </a:t>
            </a:r>
          </a:p>
          <a:p>
            <a:r>
              <a:rPr lang="en-US" dirty="0" err="1" smtClean="0"/>
              <a:t>Datenbank</a:t>
            </a:r>
            <a:r>
              <a:rPr lang="en-US" dirty="0" smtClean="0"/>
              <a:t> ?</a:t>
            </a:r>
          </a:p>
          <a:p>
            <a:r>
              <a:rPr lang="en-US" dirty="0" smtClean="0"/>
              <a:t>BI</a:t>
            </a:r>
          </a:p>
          <a:p>
            <a:r>
              <a:rPr lang="en-US" dirty="0" smtClean="0"/>
              <a:t>Power BI</a:t>
            </a:r>
          </a:p>
          <a:p>
            <a:r>
              <a:rPr lang="en-US" dirty="0" smtClean="0"/>
              <a:t>TABLEAU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04800"/>
            <a:ext cx="7391399" cy="6224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81000"/>
            <a:ext cx="6409961" cy="574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52400"/>
            <a:ext cx="7403960" cy="6503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8909" y="381000"/>
            <a:ext cx="8875091" cy="544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838200"/>
            <a:ext cx="8630928" cy="52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04800"/>
            <a:ext cx="8083681" cy="6154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32072" y="1600200"/>
            <a:ext cx="4279856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0"/>
            <a:ext cx="6227273" cy="6757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PowerBI.com</a:t>
            </a:r>
            <a:endParaRPr lang="en-US" dirty="0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090300"/>
            <a:ext cx="8229600" cy="354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92296"/>
            <a:ext cx="8229600" cy="3741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2" y="1862931"/>
            <a:ext cx="741997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71845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560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40646"/>
            <a:ext cx="8229600" cy="3845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66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738302"/>
            <a:ext cx="8229600" cy="4249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TABLEAU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7113" y="1600200"/>
            <a:ext cx="670977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sz="1600" dirty="0" smtClean="0"/>
          </a:p>
          <a:p>
            <a:r>
              <a:rPr lang="en-US" sz="1600" dirty="0" smtClean="0"/>
              <a:t>https://help.tableau.com/current/guides/get-started-tutorial/de-de/get-started-tutorial-home.htm</a:t>
            </a:r>
            <a:endParaRPr lang="en-US" sz="1600" dirty="0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304800"/>
            <a:ext cx="5938838" cy="4816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304800"/>
            <a:ext cx="7029994" cy="597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8650" y="133350"/>
            <a:ext cx="7886700" cy="659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28600"/>
            <a:ext cx="5667963" cy="597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04800"/>
            <a:ext cx="7863417" cy="589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Download Power Bi + Tableau Public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https://github.com/rao003/StartProgramming/tree/master/BusinessIntelligence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+ online material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Intelligence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/>
              <a:t>Ziel ist die Gewinnung von Erkenntnissen aus den im Unternehmen vorhandenen Daten zur Unterstützung von </a:t>
            </a:r>
            <a:r>
              <a:rPr lang="de-DE" dirty="0">
                <a:hlinkClick r:id="rId2" tooltip="Managemententscheidung"/>
              </a:rPr>
              <a:t>Managemententscheidungen</a:t>
            </a:r>
            <a:r>
              <a:rPr lang="de-DE" dirty="0"/>
              <a:t>.</a:t>
            </a:r>
            <a:r>
              <a:rPr lang="de-DE" baseline="30000" dirty="0">
                <a:hlinkClick r:id="rId3"/>
              </a:rPr>
              <a:t>[3]</a:t>
            </a:r>
            <a:r>
              <a:rPr lang="de-DE" dirty="0"/>
              <a:t> Die Auswertung von Daten – über das eigene Unternehmen, die Mitbewerber oder die Marktentwicklung – geschieht mit Hilfe analytischer Konzepte sowie mehr oder weniger spezialisierter </a:t>
            </a:r>
            <a:r>
              <a:rPr lang="de-DE" dirty="0">
                <a:hlinkClick r:id="rId4" tooltip="Software"/>
              </a:rPr>
              <a:t>Software</a:t>
            </a:r>
            <a:r>
              <a:rPr lang="de-DE" dirty="0"/>
              <a:t> und </a:t>
            </a:r>
            <a:r>
              <a:rPr lang="de-DE" dirty="0">
                <a:hlinkClick r:id="rId5" tooltip="Informationstechnik"/>
              </a:rPr>
              <a:t>IT-Systeme</a:t>
            </a:r>
            <a:r>
              <a:rPr lang="de-DE" dirty="0"/>
              <a:t>. Mit den gewonnenen Erkenntnissen kann das Unternehmen seine Geschäftsabläufe sowie seine Kunden- und Lieferantenbeziehungen erfolgreicher machen; Aspekte hierbei können Kostensenkung, Risikoreduzierung und Wertschöpfung sein</a:t>
            </a:r>
            <a:r>
              <a:rPr lang="de-DE" dirty="0" smtClean="0"/>
              <a:t>.</a:t>
            </a:r>
          </a:p>
          <a:p>
            <a:endParaRPr lang="de-DE" dirty="0"/>
          </a:p>
          <a:p>
            <a:pPr>
              <a:buNone/>
            </a:pPr>
            <a:r>
              <a:rPr lang="de-DE" dirty="0" smtClean="0"/>
              <a:t>(wikipedia de)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457200"/>
            <a:ext cx="8108572" cy="566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81200"/>
            <a:ext cx="8229600" cy="2757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9313" y="1447800"/>
            <a:ext cx="9606113" cy="4225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4308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609600"/>
            <a:ext cx="7776433" cy="578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</Words>
  <Application>Microsoft Office PowerPoint</Application>
  <PresentationFormat>On-screen Show (4:3)</PresentationFormat>
  <Paragraphs>51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Willkommen  Business Intelligence - VHS</vt:lpstr>
      <vt:lpstr>AGENDA</vt:lpstr>
      <vt:lpstr>PowerPoint Presentation</vt:lpstr>
      <vt:lpstr>Download Power Bi + Tableau Public</vt:lpstr>
      <vt:lpstr>Business Intelligence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Architecture</vt:lpstr>
      <vt:lpstr>Architecture</vt:lpstr>
      <vt:lpstr>PowerPoint Presentation</vt:lpstr>
      <vt:lpstr>Power BI</vt:lpstr>
      <vt:lpstr>Tools</vt:lpstr>
      <vt:lpstr>Tools</vt:lpstr>
      <vt:lpstr>Power BI</vt:lpstr>
      <vt:lpstr>Power BI</vt:lpstr>
      <vt:lpstr>Data sources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PowerBI.com</vt:lpstr>
      <vt:lpstr>PowerPoint Presentation</vt:lpstr>
      <vt:lpstr>PowerPoint Presentation</vt:lpstr>
      <vt:lpstr>PowerPoint Presentation</vt:lpstr>
      <vt:lpstr>PowerPoint Presentation</vt:lpstr>
      <vt:lpstr>TABLEAU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Intelligence - VHS</dc:title>
  <dc:creator>rao003new</dc:creator>
  <cp:lastModifiedBy>rao7</cp:lastModifiedBy>
  <cp:revision>37</cp:revision>
  <dcterms:created xsi:type="dcterms:W3CDTF">2021-02-12T13:37:01Z</dcterms:created>
  <dcterms:modified xsi:type="dcterms:W3CDTF">2022-04-28T07:38:58Z</dcterms:modified>
</cp:coreProperties>
</file>