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dvent Pro SemiBold"/>
      <p:regular r:id="rId26"/>
      <p:bold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Share Tec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6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5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hareTec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3218488f9_0_2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3218488f9_0_2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712cc685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c712cc685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c712cc6852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c712cc6852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712cc685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712cc685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712cc6852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712cc6852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c3218488f9_0_2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c3218488f9_0_2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c71eda54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c71eda54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71eda54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71eda54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71eda548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c71eda548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71eda548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71eda548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c3218488f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c3218488f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3218488f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3218488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3218488f9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3218488f9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3218488f9_0_1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3218488f9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c3218488f9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c3218488f9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c6a007278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c6a007278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c6a00727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c6a00727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6a007278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6a007278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c3463b11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c3463b11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2" name="Google Shape;312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5" name="Google Shape;335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1" name="Google Shape;411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Google Shape;4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9" name="Google Shape;4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Loan Credit Risk Analysis</a:t>
            </a:r>
            <a:endParaRPr/>
          </a:p>
        </p:txBody>
      </p:sp>
      <p:sp>
        <p:nvSpPr>
          <p:cNvPr id="438" name="Google Shape;438;p25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Ridwan Olawin,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William Wu,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 Ta,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Hajun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"/>
          <p:cNvSpPr txBox="1"/>
          <p:nvPr>
            <p:ph type="title"/>
          </p:nvPr>
        </p:nvSpPr>
        <p:spPr>
          <a:xfrm>
            <a:off x="1786125" y="1496400"/>
            <a:ext cx="55194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Part 2: Model Implementation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 txBox="1"/>
          <p:nvPr>
            <p:ph type="ctrTitle"/>
          </p:nvPr>
        </p:nvSpPr>
        <p:spPr>
          <a:xfrm>
            <a:off x="2595450" y="357450"/>
            <a:ext cx="3954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1: Logistic Regression </a:t>
            </a:r>
            <a:endParaRPr sz="2300"/>
          </a:p>
        </p:txBody>
      </p:sp>
      <p:pic>
        <p:nvPicPr>
          <p:cNvPr id="525" name="Google Shape;5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780" y="1206800"/>
            <a:ext cx="4017165" cy="87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325" y="2161715"/>
            <a:ext cx="5422075" cy="121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2994" y="3447748"/>
            <a:ext cx="2392737" cy="107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type="ctrTitle"/>
          </p:nvPr>
        </p:nvSpPr>
        <p:spPr>
          <a:xfrm>
            <a:off x="3052650" y="357450"/>
            <a:ext cx="3219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2: Decision Tree </a:t>
            </a:r>
            <a:endParaRPr sz="2300"/>
          </a:p>
        </p:txBody>
      </p:sp>
      <p:pic>
        <p:nvPicPr>
          <p:cNvPr id="533" name="Google Shape;5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245" y="1234650"/>
            <a:ext cx="4081905" cy="80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400" y="2240475"/>
            <a:ext cx="5398000" cy="1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199" y="3476425"/>
            <a:ext cx="2200775" cy="9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37"/>
          <p:cNvCxnSpPr/>
          <p:nvPr/>
        </p:nvCxnSpPr>
        <p:spPr>
          <a:xfrm flipH="1" rot="5400000">
            <a:off x="2606105" y="3053029"/>
            <a:ext cx="3931800" cy="51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37"/>
          <p:cNvSpPr txBox="1"/>
          <p:nvPr>
            <p:ph idx="4294967295" type="ctrTitle"/>
          </p:nvPr>
        </p:nvSpPr>
        <p:spPr>
          <a:xfrm>
            <a:off x="3513750" y="285300"/>
            <a:ext cx="2193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3: KNN</a:t>
            </a:r>
            <a:endParaRPr sz="2300"/>
          </a:p>
        </p:txBody>
      </p:sp>
      <p:sp>
        <p:nvSpPr>
          <p:cNvPr id="542" name="Google Shape;542;p37"/>
          <p:cNvSpPr/>
          <p:nvPr/>
        </p:nvSpPr>
        <p:spPr>
          <a:xfrm>
            <a:off x="4578000" y="981925"/>
            <a:ext cx="4489800" cy="554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  </a:t>
            </a:r>
            <a:r>
              <a:rPr b="1" lang="en" sz="1700">
                <a:solidFill>
                  <a:schemeClr val="lt1"/>
                </a:solidFill>
              </a:rPr>
              <a:t>K = 10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80275" y="981925"/>
            <a:ext cx="4485300" cy="5541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                             </a:t>
            </a:r>
            <a:r>
              <a:rPr b="1" lang="en" sz="1700">
                <a:solidFill>
                  <a:schemeClr val="lt1"/>
                </a:solidFill>
              </a:rPr>
              <a:t>K = 5</a:t>
            </a:r>
            <a:endParaRPr b="1" sz="1700">
              <a:solidFill>
                <a:schemeClr val="lt1"/>
              </a:solidFill>
            </a:endParaRPr>
          </a:p>
        </p:txBody>
      </p:sp>
      <p:pic>
        <p:nvPicPr>
          <p:cNvPr id="544" name="Google Shape;5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5" y="1656963"/>
            <a:ext cx="3312805" cy="63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338" y="3405775"/>
            <a:ext cx="1981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1594" y="1676400"/>
            <a:ext cx="3312805" cy="59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93050" y="3405774"/>
            <a:ext cx="19842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75" y="2534425"/>
            <a:ext cx="4336050" cy="7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41900" y="2542525"/>
            <a:ext cx="4336050" cy="69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/>
          <p:nvPr>
            <p:ph type="ctrTitle"/>
          </p:nvPr>
        </p:nvSpPr>
        <p:spPr>
          <a:xfrm>
            <a:off x="3052650" y="357450"/>
            <a:ext cx="3219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4: Naive Bayes </a:t>
            </a:r>
            <a:endParaRPr sz="2300"/>
          </a:p>
        </p:txBody>
      </p:sp>
      <p:pic>
        <p:nvPicPr>
          <p:cNvPr id="555" name="Google Shape;5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450" y="1249525"/>
            <a:ext cx="3902625" cy="71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500" y="2252025"/>
            <a:ext cx="5224001" cy="9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200" y="3453471"/>
            <a:ext cx="2200775" cy="96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Part 3: Model Analysis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0"/>
          <p:cNvSpPr txBox="1"/>
          <p:nvPr>
            <p:ph type="ctrTitle"/>
          </p:nvPr>
        </p:nvSpPr>
        <p:spPr>
          <a:xfrm>
            <a:off x="2595450" y="357450"/>
            <a:ext cx="3954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1: Logistic Regression </a:t>
            </a:r>
            <a:endParaRPr sz="2300"/>
          </a:p>
        </p:txBody>
      </p:sp>
      <p:sp>
        <p:nvSpPr>
          <p:cNvPr id="568" name="Google Shape;568;p40"/>
          <p:cNvSpPr txBox="1"/>
          <p:nvPr/>
        </p:nvSpPr>
        <p:spPr>
          <a:xfrm>
            <a:off x="747500" y="1174650"/>
            <a:ext cx="76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 resulted in similar results to the majority of others algorithms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Correctly classified instances (CCI) metric is at the same level as decision tree and Knn at around 89% (89.2212%)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True Positive Rate (TP Rate) is close to 100% (99.4%)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ROC Area is the highest of all the test (87.2%)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accuracy for evaluating precision, recall and F-Measure for Class 0 (low risk transaction) is high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accuracy for Class 1 (high risk transaction) is much lower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May caused by small sample size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"/>
          <p:cNvSpPr txBox="1"/>
          <p:nvPr>
            <p:ph type="ctrTitle"/>
          </p:nvPr>
        </p:nvSpPr>
        <p:spPr>
          <a:xfrm>
            <a:off x="2500550" y="357450"/>
            <a:ext cx="3771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2: Decision Tree </a:t>
            </a:r>
            <a:endParaRPr sz="2300"/>
          </a:p>
        </p:txBody>
      </p:sp>
      <p:sp>
        <p:nvSpPr>
          <p:cNvPr id="574" name="Google Shape;574;p41"/>
          <p:cNvSpPr txBox="1"/>
          <p:nvPr/>
        </p:nvSpPr>
        <p:spPr>
          <a:xfrm>
            <a:off x="747500" y="1174650"/>
            <a:ext cx="76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Since our dataset consist mainly nominal data, we decide to use decision tree as it works best here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Decision tree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resulted in similar results to the majority of others algorithms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CCI is around 89% (89.2873%)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True Positive Rate is close to 100% (99.4%)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accuracy for evaluating precision, recall and F-Measure for Class 0 (low risk transaction) is high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accuracy for Class 1 (high risk transaction) is much lower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May caused by small sample size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ctrTitle"/>
          </p:nvPr>
        </p:nvSpPr>
        <p:spPr>
          <a:xfrm>
            <a:off x="3052650" y="357450"/>
            <a:ext cx="3219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3: KNN</a:t>
            </a:r>
            <a:endParaRPr sz="2300"/>
          </a:p>
        </p:txBody>
      </p:sp>
      <p:sp>
        <p:nvSpPr>
          <p:cNvPr id="580" name="Google Shape;580;p42"/>
          <p:cNvSpPr txBox="1"/>
          <p:nvPr/>
        </p:nvSpPr>
        <p:spPr>
          <a:xfrm>
            <a:off x="747500" y="1174650"/>
            <a:ext cx="7610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 high risk fraudulent credit transaction, KNN allows us to classify an incoming transaction by calculating a nearest point to new incoming transaction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Since we are working with a large dataset, we decided to use a large k-value to reduce the effect of a noisy dataset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k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= 5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CCI is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around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88% (88.3667%)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Rate is around 98% (98.6%)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k = 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CCI is around 89% (89.2619%)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Rate nearly 100% (99.9%)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result of testing with k = 10 is consistent with results in decision tree and logistic regression except for ROC Area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k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&gt; 10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■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 results for tests where k goes beyond 10 makes less sense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/>
          <p:nvPr>
            <p:ph type="ctrTitle"/>
          </p:nvPr>
        </p:nvSpPr>
        <p:spPr>
          <a:xfrm>
            <a:off x="3052650" y="357450"/>
            <a:ext cx="32199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Algorithm 4: Naive Bayes</a:t>
            </a:r>
            <a:endParaRPr sz="2300"/>
          </a:p>
        </p:txBody>
      </p:sp>
      <p:sp>
        <p:nvSpPr>
          <p:cNvPr id="586" name="Google Shape;586;p43"/>
          <p:cNvSpPr txBox="1"/>
          <p:nvPr/>
        </p:nvSpPr>
        <p:spPr>
          <a:xfrm>
            <a:off x="747500" y="1174650"/>
            <a:ext cx="761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Naive Bayes works best with an almost large training dataset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Naive Bayes result is the most insignificant and inaccurate of all the tests conducted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CCI is below 70% (69.23%) and significantly lower than other test results (88-89%)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TP Rate is much lower as well (70.4%) in comparison to other test (98-99%)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The accuracy for evaluating recall (0.593) and F-Measure (0.292) for Class 1 are significantly higher than those in other tests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 other tests, class 1’s recall ranges from 0.02 to 0.039 and its F-measure ranges from 0.04 to 0.073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idx="1" type="body"/>
          </p:nvPr>
        </p:nvSpPr>
        <p:spPr>
          <a:xfrm>
            <a:off x="597375" y="1063525"/>
            <a:ext cx="58542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FFFFFF"/>
                </a:solidFill>
              </a:rPr>
              <a:t>Credit cards are one of the most frequently used resource in countries around the world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Credit lenders have to always review the credit information of a loanee before issuing out a card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The credit information of a new loanee is almost always good at the beginning but loanees become defaulters in no short amount of time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Loanee defaulting leads to loss for credit lenders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FFFF"/>
                </a:solidFill>
              </a:rPr>
              <a:t>Goal of this project is to model a way with which to let a lender know whether a potential lender would become a high-risk or low-risk defaulter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444" name="Google Shape;444;p2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4"/>
          <p:cNvSpPr txBox="1"/>
          <p:nvPr>
            <p:ph type="title"/>
          </p:nvPr>
        </p:nvSpPr>
        <p:spPr>
          <a:xfrm>
            <a:off x="311700" y="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92" name="Google Shape;592;p44"/>
          <p:cNvSpPr txBox="1"/>
          <p:nvPr/>
        </p:nvSpPr>
        <p:spPr>
          <a:xfrm>
            <a:off x="981450" y="841800"/>
            <a:ext cx="7181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Common issue found in datasets that are used for classification is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imbalance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classes issue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Refers to a classification problem where the number of observation per class is not equally distributed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Reflects an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unequal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distribution of classes within a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 a balanced data, if there are 2 classes then 50% points for each of the classes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In our case, there was a 50:1 ratio between high-risk and low-risk classes which indicated significant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imbalance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Hence, the best classifying algorithm to model our data would be Decision Tree due to the extensive advantages it had on our pre-processed data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Exploratory analysis allowed us to understand and process the data correctly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7"/>
          <p:cNvSpPr txBox="1"/>
          <p:nvPr>
            <p:ph idx="4294967295" type="ctrTitle"/>
          </p:nvPr>
        </p:nvSpPr>
        <p:spPr>
          <a:xfrm>
            <a:off x="2909850" y="246750"/>
            <a:ext cx="3324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pic>
        <p:nvPicPr>
          <p:cNvPr id="450" name="Google Shape;4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00" y="904650"/>
            <a:ext cx="7538626" cy="40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455;p28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28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28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8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28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cxnSp>
        <p:nvCxnSpPr>
          <p:cNvPr id="460" name="Google Shape;460;p28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28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462" name="Google Shape;462;p28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8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465" name="Google Shape;465;p28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28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468" name="Google Shape;468;p28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8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471" name="Google Shape;471;p28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28"/>
          <p:cNvSpPr txBox="1"/>
          <p:nvPr>
            <p:ph idx="4294967295" type="ctrTitle"/>
          </p:nvPr>
        </p:nvSpPr>
        <p:spPr>
          <a:xfrm>
            <a:off x="610425" y="1808188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Pre-Processing</a:t>
            </a:r>
            <a:endParaRPr sz="1800"/>
          </a:p>
        </p:txBody>
      </p:sp>
      <p:sp>
        <p:nvSpPr>
          <p:cNvPr id="474" name="Google Shape;474;p28"/>
          <p:cNvSpPr txBox="1"/>
          <p:nvPr>
            <p:ph idx="4294967295" type="ctrTitle"/>
          </p:nvPr>
        </p:nvSpPr>
        <p:spPr>
          <a:xfrm>
            <a:off x="6720390" y="3438422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475" name="Google Shape;475;p28"/>
          <p:cNvSpPr txBox="1"/>
          <p:nvPr>
            <p:ph idx="4294967295" type="ctrTitle"/>
          </p:nvPr>
        </p:nvSpPr>
        <p:spPr>
          <a:xfrm>
            <a:off x="2647200" y="3580797"/>
            <a:ext cx="1881300" cy="4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Model implementation</a:t>
            </a:r>
            <a:endParaRPr sz="1800"/>
          </a:p>
        </p:txBody>
      </p:sp>
      <p:sp>
        <p:nvSpPr>
          <p:cNvPr id="476" name="Google Shape;476;p28"/>
          <p:cNvSpPr txBox="1"/>
          <p:nvPr>
            <p:ph idx="4294967295" type="ctrTitle"/>
          </p:nvPr>
        </p:nvSpPr>
        <p:spPr>
          <a:xfrm>
            <a:off x="4683938" y="1808188"/>
            <a:ext cx="1881300" cy="4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Analysis and Results</a:t>
            </a:r>
            <a:endParaRPr sz="1800"/>
          </a:p>
        </p:txBody>
      </p:sp>
      <p:sp>
        <p:nvSpPr>
          <p:cNvPr id="477" name="Google Shape;477;p28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</a:rPr>
              <a:t>Week 1-5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478" name="Google Shape;478;p28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Week 6-7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479" name="Google Shape;479;p28"/>
          <p:cNvSpPr txBox="1"/>
          <p:nvPr>
            <p:ph idx="4294967295" type="ctrTitle"/>
          </p:nvPr>
        </p:nvSpPr>
        <p:spPr>
          <a:xfrm>
            <a:off x="49814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Week 8</a:t>
            </a:r>
            <a:endParaRPr sz="2400">
              <a:solidFill>
                <a:schemeClr val="accent3"/>
              </a:solidFill>
            </a:endParaRPr>
          </a:p>
        </p:txBody>
      </p:sp>
      <p:sp>
        <p:nvSpPr>
          <p:cNvPr id="480" name="Google Shape;480;p28"/>
          <p:cNvSpPr txBox="1"/>
          <p:nvPr>
            <p:ph idx="4294967295" type="ctrTitle"/>
          </p:nvPr>
        </p:nvSpPr>
        <p:spPr>
          <a:xfrm>
            <a:off x="70181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</a:rPr>
              <a:t>Week 9</a:t>
            </a:r>
            <a:endParaRPr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Part1: Preprocess</a:t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type="ctrTitle"/>
          </p:nvPr>
        </p:nvSpPr>
        <p:spPr>
          <a:xfrm>
            <a:off x="618825" y="411675"/>
            <a:ext cx="5601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numeric data to binary </a:t>
            </a:r>
            <a:r>
              <a:rPr lang="en"/>
              <a:t> </a:t>
            </a:r>
            <a:endParaRPr/>
          </a:p>
        </p:txBody>
      </p:sp>
      <p:sp>
        <p:nvSpPr>
          <p:cNvPr id="491" name="Google Shape;491;p30"/>
          <p:cNvSpPr txBox="1"/>
          <p:nvPr/>
        </p:nvSpPr>
        <p:spPr>
          <a:xfrm>
            <a:off x="747500" y="1174650"/>
            <a:ext cx="346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On first look at the data, it was noted that the data type for some columns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supposed to be binary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were in numeric form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Approach was to use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Weka’s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Unsupervised attribute conversion filter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Example of a major attribute converted is the target label which is the label focused on to be predicted by our model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2" name="Google Shape;4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225" y="1061775"/>
            <a:ext cx="4630000" cy="349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 txBox="1"/>
          <p:nvPr>
            <p:ph type="ctrTitle"/>
          </p:nvPr>
        </p:nvSpPr>
        <p:spPr>
          <a:xfrm>
            <a:off x="618825" y="411675"/>
            <a:ext cx="6713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data</a:t>
            </a:r>
            <a:endParaRPr/>
          </a:p>
        </p:txBody>
      </p:sp>
      <p:sp>
        <p:nvSpPr>
          <p:cNvPr id="498" name="Google Shape;498;p31"/>
          <p:cNvSpPr txBox="1"/>
          <p:nvPr/>
        </p:nvSpPr>
        <p:spPr>
          <a:xfrm>
            <a:off x="747500" y="1174650"/>
            <a:ext cx="412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After changing the numeric data type, we noticed some values were missing while looking at the descriptive statistics of different attributes.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For example, we noticed the AMT_GOODS_PRICE attribute had about 1% of its values missing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Approach was to use Weka’s unsupervised replacemissingvalues filter on the different attributes with missing values.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What the weka approach did was to replace the missing rows with averages and modes of the column as a whole based on certain constraints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99" name="Google Shape;4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900" y="1389088"/>
            <a:ext cx="3962800" cy="298813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1"/>
          <p:cNvSpPr txBox="1"/>
          <p:nvPr/>
        </p:nvSpPr>
        <p:spPr>
          <a:xfrm>
            <a:off x="1830975" y="1747125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ctrTitle"/>
          </p:nvPr>
        </p:nvSpPr>
        <p:spPr>
          <a:xfrm>
            <a:off x="618825" y="411675"/>
            <a:ext cx="65061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Outliers and Extreme Values</a:t>
            </a:r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793250" y="1471125"/>
            <a:ext cx="3620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After handling the missing data, we decided to remove outliers and extreme values from our data.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step had to be done before discretizing numeric data into nominal ones.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 used Weka’s Interquartile Filter that produced attribute “outlier” and “extreme values”. </a:t>
            </a: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Then, we used “RemoveWithValues” Filter to remove them.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7" name="Google Shape;5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22550"/>
            <a:ext cx="4425850" cy="28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3764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 txBox="1"/>
          <p:nvPr>
            <p:ph type="ctrTitle"/>
          </p:nvPr>
        </p:nvSpPr>
        <p:spPr>
          <a:xfrm>
            <a:off x="618825" y="411675"/>
            <a:ext cx="5164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Discretizing Numeric to Nominal</a:t>
            </a:r>
            <a:endParaRPr/>
          </a:p>
        </p:txBody>
      </p:sp>
      <p:sp>
        <p:nvSpPr>
          <p:cNvPr id="513" name="Google Shape;513;p33"/>
          <p:cNvSpPr txBox="1"/>
          <p:nvPr/>
        </p:nvSpPr>
        <p:spPr>
          <a:xfrm>
            <a:off x="618825" y="1272200"/>
            <a:ext cx="3533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After handling missing data and removing outliers and extreme values, we now discretize the numeric data into nominal ones.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Discretizing numeric data into bins would help us analyze our data more efficiently than using the continuous values.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This is done by using “Discretize” filter from Weka’s Unsupervised Attribute section.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aven Pro"/>
              <a:buChar char="●"/>
            </a:pPr>
            <a:r>
              <a:rPr lang="en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We choose the “binRangePrecision” to be 0, so that we do not get decimal values, and select 7 bins.</a:t>
            </a:r>
            <a:endParaRPr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4" name="Google Shape;5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550" y="1141875"/>
            <a:ext cx="4642051" cy="346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