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317" r:id="rId3"/>
    <p:sldId id="258" r:id="rId4"/>
    <p:sldId id="259" r:id="rId5"/>
    <p:sldId id="311" r:id="rId6"/>
    <p:sldId id="312" r:id="rId7"/>
    <p:sldId id="261" r:id="rId8"/>
    <p:sldId id="262" r:id="rId9"/>
    <p:sldId id="263" r:id="rId10"/>
    <p:sldId id="264" r:id="rId11"/>
    <p:sldId id="313" r:id="rId12"/>
    <p:sldId id="265" r:id="rId13"/>
    <p:sldId id="314" r:id="rId14"/>
    <p:sldId id="315" r:id="rId15"/>
    <p:sldId id="316" r:id="rId16"/>
    <p:sldId id="318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Nunito Light" pitchFamily="2" charset="0"/>
      <p:regular r:id="rId20"/>
      <p: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SemiBold" panose="000007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4A4D85-3837-4F77-81B9-1989A51A1E9C}">
  <a:tblStyle styleId="{534A4D85-3837-4F77-81B9-1989A51A1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7271CF4E-AAD2-0E3C-E602-E33D88994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>
            <a:extLst>
              <a:ext uri="{FF2B5EF4-FFF2-40B4-BE49-F238E27FC236}">
                <a16:creationId xmlns:a16="http://schemas.microsoft.com/office/drawing/2014/main" id="{0636EA5C-8D41-B7E9-834C-7F7F03B49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>
            <a:extLst>
              <a:ext uri="{FF2B5EF4-FFF2-40B4-BE49-F238E27FC236}">
                <a16:creationId xmlns:a16="http://schemas.microsoft.com/office/drawing/2014/main" id="{0A5CEC32-C32F-771E-5FCF-F875638BDE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4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980B80B5-F7B4-7007-8413-39EC5ECCE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>
            <a:extLst>
              <a:ext uri="{FF2B5EF4-FFF2-40B4-BE49-F238E27FC236}">
                <a16:creationId xmlns:a16="http://schemas.microsoft.com/office/drawing/2014/main" id="{FFA8691C-586E-B7BD-F23C-66C08BC02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>
            <a:extLst>
              <a:ext uri="{FF2B5EF4-FFF2-40B4-BE49-F238E27FC236}">
                <a16:creationId xmlns:a16="http://schemas.microsoft.com/office/drawing/2014/main" id="{48026A13-B5DF-4F3A-7CBD-66560CADA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520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2050F936-8722-E830-7305-894728069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>
            <a:extLst>
              <a:ext uri="{FF2B5EF4-FFF2-40B4-BE49-F238E27FC236}">
                <a16:creationId xmlns:a16="http://schemas.microsoft.com/office/drawing/2014/main" id="{F0A1B2B1-4603-297C-C0B8-44EA61BF9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>
            <a:extLst>
              <a:ext uri="{FF2B5EF4-FFF2-40B4-BE49-F238E27FC236}">
                <a16:creationId xmlns:a16="http://schemas.microsoft.com/office/drawing/2014/main" id="{58C3FE4A-224E-B610-776F-7F21C58932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73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FB675651-EC27-2EC2-4227-7FF58DEDA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>
            <a:extLst>
              <a:ext uri="{FF2B5EF4-FFF2-40B4-BE49-F238E27FC236}">
                <a16:creationId xmlns:a16="http://schemas.microsoft.com/office/drawing/2014/main" id="{9F2AF73F-8725-238C-B706-C9FF08BB6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>
            <a:extLst>
              <a:ext uri="{FF2B5EF4-FFF2-40B4-BE49-F238E27FC236}">
                <a16:creationId xmlns:a16="http://schemas.microsoft.com/office/drawing/2014/main" id="{8E4BB7E4-E982-A523-27AE-21F466C315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61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d4e97ef0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d4e97ef0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da052de2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da052de2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da052de2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da052de2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da052de2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da052de2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d4e97ef0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d4e97ef0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15C745FF-43F0-279E-5C5A-A8656CFC1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d4e97ef00_0_199:notes">
            <a:extLst>
              <a:ext uri="{FF2B5EF4-FFF2-40B4-BE49-F238E27FC236}">
                <a16:creationId xmlns:a16="http://schemas.microsoft.com/office/drawing/2014/main" id="{2E9699D1-F5BA-1B43-5D9C-3DC4008A37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d4e97ef00_0_199:notes">
            <a:extLst>
              <a:ext uri="{FF2B5EF4-FFF2-40B4-BE49-F238E27FC236}">
                <a16:creationId xmlns:a16="http://schemas.microsoft.com/office/drawing/2014/main" id="{5031022F-A67A-8AFB-6523-8B670058A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6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145808" y="16352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2145808" y="19919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2"/>
          </p:nvPr>
        </p:nvSpPr>
        <p:spPr>
          <a:xfrm>
            <a:off x="5910993" y="16352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5910986" y="19919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4"/>
          </p:nvPr>
        </p:nvSpPr>
        <p:spPr>
          <a:xfrm>
            <a:off x="2145808" y="30686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2145808" y="34253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6"/>
          </p:nvPr>
        </p:nvSpPr>
        <p:spPr>
          <a:xfrm>
            <a:off x="5910993" y="30686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7"/>
          </p:nvPr>
        </p:nvSpPr>
        <p:spPr>
          <a:xfrm>
            <a:off x="5910986" y="34253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634050" y="46085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221675"/>
            <a:ext cx="4387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2925"/>
            <a:ext cx="11262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2899550"/>
            <a:ext cx="23694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67638" y="2711350"/>
            <a:ext cx="294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4933895" y="2711350"/>
            <a:ext cx="294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933895" y="3068050"/>
            <a:ext cx="29424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267638" y="3068050"/>
            <a:ext cx="29424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338275" y="1415713"/>
            <a:ext cx="50925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338275" y="2543688"/>
            <a:ext cx="50925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0800000" flipH="1">
            <a:off x="0" y="0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772463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772463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>
            <a:off x="5474937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5474937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733038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1772463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1772463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474937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5474937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1030563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3038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13225" y="1584850"/>
            <a:ext cx="43386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713225" y="2922025"/>
            <a:ext cx="43386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3706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406975" y="-95120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969750" y="3381325"/>
            <a:ext cx="3345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69750" y="1405475"/>
            <a:ext cx="7204500" cy="15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8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4344199" y="13178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UTMS-A University Transport Management System</a:t>
            </a:r>
            <a:endParaRPr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5550749" y="3275950"/>
            <a:ext cx="3744576" cy="1342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Zaeem Nazir</a:t>
            </a:r>
            <a:endParaRPr dirty="0">
              <a:solidFill>
                <a:schemeClr val="accent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7806202" y="2808744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-701352" y="-54200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2505636" y="32925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building with trees and cars in front of it">
            <a:extLst>
              <a:ext uri="{FF2B5EF4-FFF2-40B4-BE49-F238E27FC236}">
                <a16:creationId xmlns:a16="http://schemas.microsoft.com/office/drawing/2014/main" id="{3E5AC84D-E1A9-F3A8-F2CA-0A2DFA67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017" y="1203744"/>
            <a:ext cx="4422216" cy="32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6693075" y="-18873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8183775" y="2619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CD2CCA7-4BED-482D-7D5C-721073D17627}"/>
              </a:ext>
            </a:extLst>
          </p:cNvPr>
          <p:cNvSpPr>
            <a:spLocks noGrp="1"/>
          </p:cNvSpPr>
          <p:nvPr/>
        </p:nvSpPr>
        <p:spPr>
          <a:xfrm>
            <a:off x="-1437702" y="-2911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– 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UTMS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83F482AA-F691-1BB0-BB51-5EF2B8E9F8C0}"/>
              </a:ext>
            </a:extLst>
          </p:cNvPr>
          <p:cNvSpPr/>
          <p:nvPr/>
        </p:nvSpPr>
        <p:spPr>
          <a:xfrm>
            <a:off x="846095" y="740978"/>
            <a:ext cx="2800488" cy="119705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Interface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registration &amp; login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and challan selection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dashboard</a:t>
            </a:r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82CF2478-2D73-6368-D4CE-E6513BC293C1}"/>
              </a:ext>
            </a:extLst>
          </p:cNvPr>
          <p:cNvSpPr/>
          <p:nvPr/>
        </p:nvSpPr>
        <p:spPr>
          <a:xfrm>
            <a:off x="3798616" y="740978"/>
            <a:ext cx="2800488" cy="11970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Interface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with authentication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routes, buses, drivers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 challans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D39C562F-AEE2-3BA7-F009-79B2D0FE374D}"/>
              </a:ext>
            </a:extLst>
          </p:cNvPr>
          <p:cNvSpPr/>
          <p:nvPr/>
        </p:nvSpPr>
        <p:spPr>
          <a:xfrm>
            <a:off x="3798616" y="2084117"/>
            <a:ext cx="2800488" cy="1288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(Student/Admin)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system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FB1D40E9-D44B-B712-62E4-3A8C10E9FF91}"/>
              </a:ext>
            </a:extLst>
          </p:cNvPr>
          <p:cNvSpPr/>
          <p:nvPr/>
        </p:nvSpPr>
        <p:spPr>
          <a:xfrm>
            <a:off x="2398372" y="3518695"/>
            <a:ext cx="2669387" cy="11970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esktop friendly UI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HTML, CSS &amp; React.js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45D67F4D-D107-19E5-21D2-57408295BB0E}"/>
              </a:ext>
            </a:extLst>
          </p:cNvPr>
          <p:cNvSpPr/>
          <p:nvPr/>
        </p:nvSpPr>
        <p:spPr>
          <a:xfrm>
            <a:off x="846095" y="2084117"/>
            <a:ext cx="2800488" cy="128849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APIs built using Node.js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communication with MongoDB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>
          <a:extLst>
            <a:ext uri="{FF2B5EF4-FFF2-40B4-BE49-F238E27FC236}">
              <a16:creationId xmlns:a16="http://schemas.microsoft.com/office/drawing/2014/main" id="{A1DC8DC7-DD59-9AB6-7C7D-3FEB3B62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>
            <a:extLst>
              <a:ext uri="{FF2B5EF4-FFF2-40B4-BE49-F238E27FC236}">
                <a16:creationId xmlns:a16="http://schemas.microsoft.com/office/drawing/2014/main" id="{C002DCB3-E8F7-24BF-D3BA-4EF57C9D8432}"/>
              </a:ext>
            </a:extLst>
          </p:cNvPr>
          <p:cNvSpPr/>
          <p:nvPr/>
        </p:nvSpPr>
        <p:spPr>
          <a:xfrm>
            <a:off x="6693075" y="-18873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Google Shape;353;p41">
            <a:extLst>
              <a:ext uri="{FF2B5EF4-FFF2-40B4-BE49-F238E27FC236}">
                <a16:creationId xmlns:a16="http://schemas.microsoft.com/office/drawing/2014/main" id="{5128C744-0E21-2C5E-F011-787967A32004}"/>
              </a:ext>
            </a:extLst>
          </p:cNvPr>
          <p:cNvSpPr/>
          <p:nvPr/>
        </p:nvSpPr>
        <p:spPr>
          <a:xfrm>
            <a:off x="8183775" y="2619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0495A-FB77-F122-7A4E-6F2F16D5C722}"/>
              </a:ext>
            </a:extLst>
          </p:cNvPr>
          <p:cNvSpPr>
            <a:spLocks noGrp="1"/>
          </p:cNvSpPr>
          <p:nvPr/>
        </p:nvSpPr>
        <p:spPr>
          <a:xfrm>
            <a:off x="-791175" y="292055"/>
            <a:ext cx="8229600" cy="71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B72DB82-373A-F902-E551-8952A7BBFB71}"/>
              </a:ext>
            </a:extLst>
          </p:cNvPr>
          <p:cNvSpPr/>
          <p:nvPr/>
        </p:nvSpPr>
        <p:spPr>
          <a:xfrm>
            <a:off x="640080" y="1296641"/>
            <a:ext cx="7315200" cy="4664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212121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December: Project planning, requirement gathering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B1D225-7A6C-7618-92C1-D96AE8D0F0EE}"/>
              </a:ext>
            </a:extLst>
          </p:cNvPr>
          <p:cNvSpPr/>
          <p:nvPr/>
        </p:nvSpPr>
        <p:spPr>
          <a:xfrm>
            <a:off x="640080" y="1911843"/>
            <a:ext cx="7315200" cy="4707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212121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January: Frontend UI development (React.js)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EC7256-B025-4724-F477-34D6D35F5A10}"/>
              </a:ext>
            </a:extLst>
          </p:cNvPr>
          <p:cNvSpPr/>
          <p:nvPr/>
        </p:nvSpPr>
        <p:spPr>
          <a:xfrm>
            <a:off x="640080" y="2525477"/>
            <a:ext cx="7315200" cy="4707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212121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February: Backend setup with Node.js &amp; Express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5D04C1-88DF-8246-6F63-EF02626A9811}"/>
              </a:ext>
            </a:extLst>
          </p:cNvPr>
          <p:cNvSpPr/>
          <p:nvPr/>
        </p:nvSpPr>
        <p:spPr>
          <a:xfrm>
            <a:off x="640080" y="3175579"/>
            <a:ext cx="7315200" cy="4352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212121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March: Database integration with MongoDB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ED1E2F-C3A5-12B0-E349-7B5BF090A813}"/>
              </a:ext>
            </a:extLst>
          </p:cNvPr>
          <p:cNvSpPr/>
          <p:nvPr/>
        </p:nvSpPr>
        <p:spPr>
          <a:xfrm>
            <a:off x="640080" y="3757962"/>
            <a:ext cx="7315200" cy="4352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212121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April: User and Admin functionalities implemented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FDB4F0-6A65-532B-D87B-823D0298FCB6}"/>
              </a:ext>
            </a:extLst>
          </p:cNvPr>
          <p:cNvSpPr/>
          <p:nvPr/>
        </p:nvSpPr>
        <p:spPr>
          <a:xfrm>
            <a:off x="640080" y="4340345"/>
            <a:ext cx="7315200" cy="4352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212121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May: Testing, bug fixing, final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2482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 idx="8"/>
          </p:nvPr>
        </p:nvSpPr>
        <p:spPr>
          <a:xfrm>
            <a:off x="332500" y="28132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8050000" y="428982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366;p42">
            <a:extLst>
              <a:ext uri="{FF2B5EF4-FFF2-40B4-BE49-F238E27FC236}">
                <a16:creationId xmlns:a16="http://schemas.microsoft.com/office/drawing/2014/main" id="{8D919E81-FD7C-0419-73C1-8CD0830E8E5E}"/>
              </a:ext>
            </a:extLst>
          </p:cNvPr>
          <p:cNvSpPr txBox="1">
            <a:spLocks/>
          </p:cNvSpPr>
          <p:nvPr/>
        </p:nvSpPr>
        <p:spPr>
          <a:xfrm>
            <a:off x="3152817" y="4623079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Home Layout</a:t>
            </a:r>
          </a:p>
        </p:txBody>
      </p:sp>
      <p:pic>
        <p:nvPicPr>
          <p:cNvPr id="20" name="Picture 19" descr="A building with trees and cars in front of it&#10;&#10;AI-generated content may be incorrect.">
            <a:extLst>
              <a:ext uri="{FF2B5EF4-FFF2-40B4-BE49-F238E27FC236}">
                <a16:creationId xmlns:a16="http://schemas.microsoft.com/office/drawing/2014/main" id="{948ED244-2367-5719-4A25-BE652FA3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285"/>
            <a:ext cx="9143999" cy="3700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CB71CEF2-CE13-1D95-943D-4BF1AA0BA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>
            <a:extLst>
              <a:ext uri="{FF2B5EF4-FFF2-40B4-BE49-F238E27FC236}">
                <a16:creationId xmlns:a16="http://schemas.microsoft.com/office/drawing/2014/main" id="{C822947A-204C-B39A-B49F-6844C456987B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32500" y="28132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42">
            <a:extLst>
              <a:ext uri="{FF2B5EF4-FFF2-40B4-BE49-F238E27FC236}">
                <a16:creationId xmlns:a16="http://schemas.microsoft.com/office/drawing/2014/main" id="{9F783FBB-C161-36AF-8A42-03389B59D217}"/>
              </a:ext>
            </a:extLst>
          </p:cNvPr>
          <p:cNvSpPr/>
          <p:nvPr/>
        </p:nvSpPr>
        <p:spPr>
          <a:xfrm>
            <a:off x="8050000" y="428982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366;p42">
            <a:extLst>
              <a:ext uri="{FF2B5EF4-FFF2-40B4-BE49-F238E27FC236}">
                <a16:creationId xmlns:a16="http://schemas.microsoft.com/office/drawing/2014/main" id="{E538A817-DF02-0AAC-28D6-E2D1897DB4DC}"/>
              </a:ext>
            </a:extLst>
          </p:cNvPr>
          <p:cNvSpPr txBox="1">
            <a:spLocks/>
          </p:cNvSpPr>
          <p:nvPr/>
        </p:nvSpPr>
        <p:spPr>
          <a:xfrm>
            <a:off x="1786726" y="46882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Student Registration and Login</a:t>
            </a:r>
          </a:p>
        </p:txBody>
      </p:sp>
      <p:pic>
        <p:nvPicPr>
          <p:cNvPr id="3" name="Picture 2" descr="A green and white bus&#10;&#10;AI-generated content may be incorrect.">
            <a:extLst>
              <a:ext uri="{FF2B5EF4-FFF2-40B4-BE49-F238E27FC236}">
                <a16:creationId xmlns:a16="http://schemas.microsoft.com/office/drawing/2014/main" id="{CEE540B0-6799-1B66-8584-B2B84584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45"/>
          <a:stretch/>
        </p:blipFill>
        <p:spPr>
          <a:xfrm>
            <a:off x="1244906" y="783864"/>
            <a:ext cx="3095740" cy="3904361"/>
          </a:xfrm>
          <a:prstGeom prst="rect">
            <a:avLst/>
          </a:prstGeom>
        </p:spPr>
      </p:pic>
      <p:pic>
        <p:nvPicPr>
          <p:cNvPr id="5" name="Picture 4" descr="A green and white bus in front of a building&#10;&#10;AI-generated content may be incorrect.">
            <a:extLst>
              <a:ext uri="{FF2B5EF4-FFF2-40B4-BE49-F238E27FC236}">
                <a16:creationId xmlns:a16="http://schemas.microsoft.com/office/drawing/2014/main" id="{BCE8C5C4-CE28-4BF6-9106-EA48D0F9F2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145"/>
          <a:stretch/>
        </p:blipFill>
        <p:spPr>
          <a:xfrm>
            <a:off x="4803356" y="771692"/>
            <a:ext cx="3095741" cy="39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9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F8260EFD-5B2B-1E8D-512A-56C0C66D5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>
            <a:extLst>
              <a:ext uri="{FF2B5EF4-FFF2-40B4-BE49-F238E27FC236}">
                <a16:creationId xmlns:a16="http://schemas.microsoft.com/office/drawing/2014/main" id="{CE082B13-A337-15F2-FD9F-70B53EEDF44A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32500" y="28132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42">
            <a:extLst>
              <a:ext uri="{FF2B5EF4-FFF2-40B4-BE49-F238E27FC236}">
                <a16:creationId xmlns:a16="http://schemas.microsoft.com/office/drawing/2014/main" id="{EC3A76A5-B21D-5D0B-6E3F-3B938103EF90}"/>
              </a:ext>
            </a:extLst>
          </p:cNvPr>
          <p:cNvSpPr/>
          <p:nvPr/>
        </p:nvSpPr>
        <p:spPr>
          <a:xfrm>
            <a:off x="8050000" y="428982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366;p42">
            <a:extLst>
              <a:ext uri="{FF2B5EF4-FFF2-40B4-BE49-F238E27FC236}">
                <a16:creationId xmlns:a16="http://schemas.microsoft.com/office/drawing/2014/main" id="{FE418FE3-449C-12FF-A2EB-842E8C6B57CF}"/>
              </a:ext>
            </a:extLst>
          </p:cNvPr>
          <p:cNvSpPr txBox="1">
            <a:spLocks/>
          </p:cNvSpPr>
          <p:nvPr/>
        </p:nvSpPr>
        <p:spPr>
          <a:xfrm>
            <a:off x="3108750" y="4623079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Admin Page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3402F2-AC7D-C4C9-9A8E-B9FCAF37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745"/>
          <a:stretch/>
        </p:blipFill>
        <p:spPr>
          <a:xfrm>
            <a:off x="0" y="921995"/>
            <a:ext cx="9144000" cy="35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92B4AE81-D608-0B88-CAB3-1E12BF1DB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>
            <a:extLst>
              <a:ext uri="{FF2B5EF4-FFF2-40B4-BE49-F238E27FC236}">
                <a16:creationId xmlns:a16="http://schemas.microsoft.com/office/drawing/2014/main" id="{DE4A1D2F-B1A6-5C8A-77D5-90883BA5EB02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32500" y="28132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42">
            <a:extLst>
              <a:ext uri="{FF2B5EF4-FFF2-40B4-BE49-F238E27FC236}">
                <a16:creationId xmlns:a16="http://schemas.microsoft.com/office/drawing/2014/main" id="{4B66FC01-FBDE-24E9-3EA9-299E4B620B8D}"/>
              </a:ext>
            </a:extLst>
          </p:cNvPr>
          <p:cNvSpPr/>
          <p:nvPr/>
        </p:nvSpPr>
        <p:spPr>
          <a:xfrm>
            <a:off x="8050000" y="428982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366;p42">
            <a:extLst>
              <a:ext uri="{FF2B5EF4-FFF2-40B4-BE49-F238E27FC236}">
                <a16:creationId xmlns:a16="http://schemas.microsoft.com/office/drawing/2014/main" id="{7F7DADAB-9ED3-4470-F2D6-6F515BCA2FED}"/>
              </a:ext>
            </a:extLst>
          </p:cNvPr>
          <p:cNvSpPr txBox="1">
            <a:spLocks/>
          </p:cNvSpPr>
          <p:nvPr/>
        </p:nvSpPr>
        <p:spPr>
          <a:xfrm>
            <a:off x="2624008" y="46653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Generated challan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02B771-1BDD-2367-E84A-6CECA7E1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43" r="4992"/>
          <a:stretch/>
        </p:blipFill>
        <p:spPr>
          <a:xfrm>
            <a:off x="332500" y="888323"/>
            <a:ext cx="8180724" cy="36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3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2572-AF2C-3B81-A566-F74B3124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660" y="341523"/>
            <a:ext cx="5086540" cy="1389302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  <p:pic>
        <p:nvPicPr>
          <p:cNvPr id="5" name="Picture 4" descr="A close-up of a question and answer&#10;&#10;AI-generated content may be incorrect.">
            <a:extLst>
              <a:ext uri="{FF2B5EF4-FFF2-40B4-BE49-F238E27FC236}">
                <a16:creationId xmlns:a16="http://schemas.microsoft.com/office/drawing/2014/main" id="{972206AD-BF37-A12B-5B2F-B15B23FD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3" y="1268776"/>
            <a:ext cx="6421227" cy="33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8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964A3714-6EFD-0C41-191A-C425BF2D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>
            <a:extLst>
              <a:ext uri="{FF2B5EF4-FFF2-40B4-BE49-F238E27FC236}">
                <a16:creationId xmlns:a16="http://schemas.microsoft.com/office/drawing/2014/main" id="{50264C98-4B8A-ED92-14AB-09245ECB06F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6772" y="922141"/>
            <a:ext cx="6544018" cy="809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of Team</a:t>
            </a:r>
            <a:endParaRPr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p33">
            <a:extLst>
              <a:ext uri="{FF2B5EF4-FFF2-40B4-BE49-F238E27FC236}">
                <a16:creationId xmlns:a16="http://schemas.microsoft.com/office/drawing/2014/main" id="{5A060F47-9162-47F7-3BED-F516766A0C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0054" y="3760572"/>
            <a:ext cx="2688568" cy="137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 Sultan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(21-UON-0906)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 Web developer</a:t>
            </a:r>
            <a:endParaRPr b="1" dirty="0">
              <a:solidFill>
                <a:schemeClr val="accent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3">
            <a:extLst>
              <a:ext uri="{FF2B5EF4-FFF2-40B4-BE49-F238E27FC236}">
                <a16:creationId xmlns:a16="http://schemas.microsoft.com/office/drawing/2014/main" id="{14BB1B0B-9E3E-995C-8077-F499782E016F}"/>
              </a:ext>
            </a:extLst>
          </p:cNvPr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33">
            <a:extLst>
              <a:ext uri="{FF2B5EF4-FFF2-40B4-BE49-F238E27FC236}">
                <a16:creationId xmlns:a16="http://schemas.microsoft.com/office/drawing/2014/main" id="{75EC210C-4208-9486-3CF0-FAD9DE70A138}"/>
              </a:ext>
            </a:extLst>
          </p:cNvPr>
          <p:cNvSpPr/>
          <p:nvPr/>
        </p:nvSpPr>
        <p:spPr>
          <a:xfrm>
            <a:off x="7806202" y="2808744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Google Shape;239;p33">
            <a:extLst>
              <a:ext uri="{FF2B5EF4-FFF2-40B4-BE49-F238E27FC236}">
                <a16:creationId xmlns:a16="http://schemas.microsoft.com/office/drawing/2014/main" id="{52043D20-178B-BFD6-C7DE-93EEEE128289}"/>
              </a:ext>
            </a:extLst>
          </p:cNvPr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p33">
            <a:extLst>
              <a:ext uri="{FF2B5EF4-FFF2-40B4-BE49-F238E27FC236}">
                <a16:creationId xmlns:a16="http://schemas.microsoft.com/office/drawing/2014/main" id="{034D6DBC-E684-8F13-2FF3-AFD56206CBD3}"/>
              </a:ext>
            </a:extLst>
          </p:cNvPr>
          <p:cNvSpPr/>
          <p:nvPr/>
        </p:nvSpPr>
        <p:spPr>
          <a:xfrm>
            <a:off x="-701352" y="-54200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33">
            <a:extLst>
              <a:ext uri="{FF2B5EF4-FFF2-40B4-BE49-F238E27FC236}">
                <a16:creationId xmlns:a16="http://schemas.microsoft.com/office/drawing/2014/main" id="{9B444C65-AC7B-AB3D-41A7-6DF87FBE2DBC}"/>
              </a:ext>
            </a:extLst>
          </p:cNvPr>
          <p:cNvSpPr/>
          <p:nvPr/>
        </p:nvSpPr>
        <p:spPr>
          <a:xfrm>
            <a:off x="2505636" y="32925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in a suit and tie&#10;&#10;AI-generated content may be incorrect.">
            <a:extLst>
              <a:ext uri="{FF2B5EF4-FFF2-40B4-BE49-F238E27FC236}">
                <a16:creationId xmlns:a16="http://schemas.microsoft.com/office/drawing/2014/main" id="{2FB17097-D5E4-21EE-348E-4DEF1C92F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8" y="1825679"/>
            <a:ext cx="1999645" cy="19474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person with red hair wearing a suit&#10;&#10;AI-generated content may be incorrect.">
            <a:extLst>
              <a:ext uri="{FF2B5EF4-FFF2-40B4-BE49-F238E27FC236}">
                <a16:creationId xmlns:a16="http://schemas.microsoft.com/office/drawing/2014/main" id="{E12E081B-FCB9-F5FC-9F58-6B5D4ACBA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900" y="1763766"/>
            <a:ext cx="2007299" cy="20072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Google Shape;235;p33">
            <a:extLst>
              <a:ext uri="{FF2B5EF4-FFF2-40B4-BE49-F238E27FC236}">
                <a16:creationId xmlns:a16="http://schemas.microsoft.com/office/drawing/2014/main" id="{AFA8494A-C8EE-E197-345C-170BBC29E43E}"/>
              </a:ext>
            </a:extLst>
          </p:cNvPr>
          <p:cNvSpPr txBox="1">
            <a:spLocks/>
          </p:cNvSpPr>
          <p:nvPr/>
        </p:nvSpPr>
        <p:spPr>
          <a:xfrm>
            <a:off x="5574536" y="3750446"/>
            <a:ext cx="2721166" cy="137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8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Zeenat Arooj</a:t>
            </a:r>
          </a:p>
          <a:p>
            <a:pPr marL="0" indent="0"/>
            <a:r>
              <a:rPr lang="en-US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(21-UON-0948)</a:t>
            </a:r>
          </a:p>
          <a:p>
            <a:pPr marL="0" indent="0"/>
            <a:r>
              <a:rPr lang="en-US" b="1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Project Management </a:t>
            </a:r>
          </a:p>
        </p:txBody>
      </p:sp>
      <p:sp>
        <p:nvSpPr>
          <p:cNvPr id="8" name="Google Shape;235;p33">
            <a:extLst>
              <a:ext uri="{FF2B5EF4-FFF2-40B4-BE49-F238E27FC236}">
                <a16:creationId xmlns:a16="http://schemas.microsoft.com/office/drawing/2014/main" id="{CA789535-6D71-F0FE-59F3-C2AB6BE234B5}"/>
              </a:ext>
            </a:extLst>
          </p:cNvPr>
          <p:cNvSpPr txBox="1">
            <a:spLocks/>
          </p:cNvSpPr>
          <p:nvPr/>
        </p:nvSpPr>
        <p:spPr>
          <a:xfrm>
            <a:off x="3296385" y="3782807"/>
            <a:ext cx="2551229" cy="137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8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Adeel</a:t>
            </a:r>
          </a:p>
          <a:p>
            <a:pPr marL="0" indent="0"/>
            <a:r>
              <a:rPr lang="en-US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(21-UON-0923)</a:t>
            </a:r>
          </a:p>
          <a:p>
            <a:pPr marL="0" indent="0"/>
            <a:r>
              <a:rPr lang="en-US" b="1" dirty="0">
                <a:solidFill>
                  <a:schemeClr val="accent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designer</a:t>
            </a:r>
          </a:p>
        </p:txBody>
      </p:sp>
      <p:pic>
        <p:nvPicPr>
          <p:cNvPr id="3" name="Picture 2" descr="A person in a suit and tie&#10;&#10;AI-generated content may be incorrect.">
            <a:extLst>
              <a:ext uri="{FF2B5EF4-FFF2-40B4-BE49-F238E27FC236}">
                <a16:creationId xmlns:a16="http://schemas.microsoft.com/office/drawing/2014/main" id="{306E0243-52A2-DB28-CB56-C64D45863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008" y="1782836"/>
            <a:ext cx="2007299" cy="1999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8762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1772463" y="1654725"/>
            <a:ext cx="26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roject title and problem statement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2"/>
          </p:nvPr>
        </p:nvSpPr>
        <p:spPr>
          <a:xfrm>
            <a:off x="5474937" y="1654725"/>
            <a:ext cx="26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scope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 idx="4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title" idx="5"/>
          </p:nvPr>
        </p:nvSpPr>
        <p:spPr>
          <a:xfrm>
            <a:off x="4733038" y="1654725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35"/>
          <p:cNvSpPr txBox="1">
            <a:spLocks noGrp="1"/>
          </p:cNvSpPr>
          <p:nvPr>
            <p:ph type="title" idx="7"/>
          </p:nvPr>
        </p:nvSpPr>
        <p:spPr>
          <a:xfrm>
            <a:off x="1772463" y="2873904"/>
            <a:ext cx="26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Google Shape;267;p35"/>
          <p:cNvSpPr txBox="1">
            <a:spLocks noGrp="1"/>
          </p:cNvSpPr>
          <p:nvPr>
            <p:ph type="title" idx="9"/>
          </p:nvPr>
        </p:nvSpPr>
        <p:spPr>
          <a:xfrm>
            <a:off x="5438400" y="2897875"/>
            <a:ext cx="26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Google Shape;269;p35"/>
          <p:cNvSpPr txBox="1">
            <a:spLocks noGrp="1"/>
          </p:cNvSpPr>
          <p:nvPr>
            <p:ph type="title" idx="14"/>
          </p:nvPr>
        </p:nvSpPr>
        <p:spPr>
          <a:xfrm>
            <a:off x="1030563" y="2873904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35"/>
          <p:cNvSpPr txBox="1">
            <a:spLocks noGrp="1"/>
          </p:cNvSpPr>
          <p:nvPr>
            <p:ph type="title" idx="15"/>
          </p:nvPr>
        </p:nvSpPr>
        <p:spPr>
          <a:xfrm>
            <a:off x="4733038" y="2883907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1" name="Google Shape;271;p35"/>
          <p:cNvCxnSpPr/>
          <p:nvPr/>
        </p:nvCxnSpPr>
        <p:spPr>
          <a:xfrm>
            <a:off x="1030563" y="2089200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5"/>
          <p:cNvCxnSpPr/>
          <p:nvPr/>
        </p:nvCxnSpPr>
        <p:spPr>
          <a:xfrm>
            <a:off x="4733038" y="2089200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5"/>
          <p:cNvCxnSpPr/>
          <p:nvPr/>
        </p:nvCxnSpPr>
        <p:spPr>
          <a:xfrm>
            <a:off x="1030563" y="3245194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35"/>
          <p:cNvCxnSpPr/>
          <p:nvPr/>
        </p:nvCxnSpPr>
        <p:spPr>
          <a:xfrm>
            <a:off x="4733038" y="3243978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5"/>
          <p:cNvSpPr/>
          <p:nvPr/>
        </p:nvSpPr>
        <p:spPr>
          <a:xfrm>
            <a:off x="7514650" y="-13406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6586200" y="-5953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E61B03-AB36-4C43-2CD3-28B18B814888}"/>
              </a:ext>
            </a:extLst>
          </p:cNvPr>
          <p:cNvSpPr txBox="1"/>
          <p:nvPr/>
        </p:nvSpPr>
        <p:spPr>
          <a:xfrm>
            <a:off x="1062920" y="3945405"/>
            <a:ext cx="66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311D73-4577-A090-B952-884E58506794}"/>
              </a:ext>
            </a:extLst>
          </p:cNvPr>
          <p:cNvSpPr txBox="1"/>
          <p:nvPr/>
        </p:nvSpPr>
        <p:spPr>
          <a:xfrm>
            <a:off x="4721553" y="3819237"/>
            <a:ext cx="688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cxnSp>
        <p:nvCxnSpPr>
          <p:cNvPr id="31" name="Google Shape;271;p35">
            <a:extLst>
              <a:ext uri="{FF2B5EF4-FFF2-40B4-BE49-F238E27FC236}">
                <a16:creationId xmlns:a16="http://schemas.microsoft.com/office/drawing/2014/main" id="{6DEF9FDE-8DBD-42A6-55C8-8EFDE4B99462}"/>
              </a:ext>
            </a:extLst>
          </p:cNvPr>
          <p:cNvCxnSpPr/>
          <p:nvPr/>
        </p:nvCxnSpPr>
        <p:spPr>
          <a:xfrm>
            <a:off x="1030563" y="4450621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271;p35">
            <a:extLst>
              <a:ext uri="{FF2B5EF4-FFF2-40B4-BE49-F238E27FC236}">
                <a16:creationId xmlns:a16="http://schemas.microsoft.com/office/drawing/2014/main" id="{9545E24D-BBF6-5E09-76A6-6C196B12D9D1}"/>
              </a:ext>
            </a:extLst>
          </p:cNvPr>
          <p:cNvCxnSpPr/>
          <p:nvPr/>
        </p:nvCxnSpPr>
        <p:spPr>
          <a:xfrm>
            <a:off x="4733038" y="4395536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258;p35">
            <a:extLst>
              <a:ext uri="{FF2B5EF4-FFF2-40B4-BE49-F238E27FC236}">
                <a16:creationId xmlns:a16="http://schemas.microsoft.com/office/drawing/2014/main" id="{1C032563-DA61-60E0-889B-7F767C8AC35C}"/>
              </a:ext>
            </a:extLst>
          </p:cNvPr>
          <p:cNvSpPr txBox="1">
            <a:spLocks/>
          </p:cNvSpPr>
          <p:nvPr/>
        </p:nvSpPr>
        <p:spPr>
          <a:xfrm>
            <a:off x="1703120" y="4075618"/>
            <a:ext cx="2638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3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arch. And Design</a:t>
            </a:r>
          </a:p>
        </p:txBody>
      </p:sp>
      <p:sp>
        <p:nvSpPr>
          <p:cNvPr id="34" name="Google Shape;258;p35">
            <a:extLst>
              <a:ext uri="{FF2B5EF4-FFF2-40B4-BE49-F238E27FC236}">
                <a16:creationId xmlns:a16="http://schemas.microsoft.com/office/drawing/2014/main" id="{539A5EA9-8B7B-7757-6930-D9499EA2E6CF}"/>
              </a:ext>
            </a:extLst>
          </p:cNvPr>
          <p:cNvSpPr txBox="1">
            <a:spLocks/>
          </p:cNvSpPr>
          <p:nvPr/>
        </p:nvSpPr>
        <p:spPr>
          <a:xfrm>
            <a:off x="5398738" y="4028515"/>
            <a:ext cx="2638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3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progress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322400" y="807589"/>
            <a:ext cx="43386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UTMS</a:t>
            </a:r>
            <a:endParaRPr sz="5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Google Shape;283;p36"/>
          <p:cNvSpPr txBox="1">
            <a:spLocks noGrp="1"/>
          </p:cNvSpPr>
          <p:nvPr>
            <p:ph type="subTitle" idx="1"/>
          </p:nvPr>
        </p:nvSpPr>
        <p:spPr>
          <a:xfrm>
            <a:off x="322400" y="1978253"/>
            <a:ext cx="4729425" cy="2093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transport management in universities leads to inefficiencies, poor record-keeping, and lack of communication between students and the admin. There is a need for a centralized digital system to streamline challan generation, route management, and overall transport operations.</a:t>
            </a:r>
            <a:endParaRPr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4" name="Google Shape;284;p36"/>
          <p:cNvCxnSpPr/>
          <p:nvPr/>
        </p:nvCxnSpPr>
        <p:spPr>
          <a:xfrm>
            <a:off x="369438" y="1655403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6"/>
          <p:cNvSpPr/>
          <p:nvPr/>
        </p:nvSpPr>
        <p:spPr>
          <a:xfrm>
            <a:off x="1451238" y="409157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6192800" y="6721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83;p36">
            <a:extLst>
              <a:ext uri="{FF2B5EF4-FFF2-40B4-BE49-F238E27FC236}">
                <a16:creationId xmlns:a16="http://schemas.microsoft.com/office/drawing/2014/main" id="{18D35091-8BAD-625E-85FE-D39E8D15E82F}"/>
              </a:ext>
            </a:extLst>
          </p:cNvPr>
          <p:cNvSpPr txBox="1">
            <a:spLocks/>
          </p:cNvSpPr>
          <p:nvPr/>
        </p:nvSpPr>
        <p:spPr>
          <a:xfrm>
            <a:off x="1641738" y="1503649"/>
            <a:ext cx="4233493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Transport Management System</a:t>
            </a:r>
          </a:p>
        </p:txBody>
      </p:sp>
      <p:pic>
        <p:nvPicPr>
          <p:cNvPr id="6" name="Picture 5" descr="A green and white bus in front of a building&#10;&#10;AI-generated content may be incorrect.">
            <a:extLst>
              <a:ext uri="{FF2B5EF4-FFF2-40B4-BE49-F238E27FC236}">
                <a16:creationId xmlns:a16="http://schemas.microsoft.com/office/drawing/2014/main" id="{D53AEBD1-E0B0-9FD8-63BC-D783B1A3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59" r="34338" b="7359"/>
          <a:stretch/>
        </p:blipFill>
        <p:spPr>
          <a:xfrm>
            <a:off x="5051825" y="1273789"/>
            <a:ext cx="4092175" cy="2721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0185-2A70-1E13-3181-A68A907F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281" y="238825"/>
            <a:ext cx="4104600" cy="892200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B8992-A87A-4DD4-BDBA-F339706F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2186" y="2571750"/>
            <a:ext cx="2553853" cy="1989774"/>
          </a:xfrm>
        </p:spPr>
        <p:txBody>
          <a:bodyPr/>
          <a:lstStyle/>
          <a:p>
            <a:pPr marL="13970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  <a:p>
            <a:pPr marL="139700" indent="0">
              <a:buNone/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Transparency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 clear status tracking of challans (paid/unpaid) and student-route assignments.</a:t>
            </a:r>
          </a:p>
        </p:txBody>
      </p:sp>
      <p:pic>
        <p:nvPicPr>
          <p:cNvPr id="9" name="Picture 8" descr="A hand holding a phone next to a school bus&#10;&#10;AI-generated content may be incorrect.">
            <a:extLst>
              <a:ext uri="{FF2B5EF4-FFF2-40B4-BE49-F238E27FC236}">
                <a16:creationId xmlns:a16="http://schemas.microsoft.com/office/drawing/2014/main" id="{FFD6F6DC-336D-7D09-AED1-699E0300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3" t="43304" r="2989"/>
          <a:stretch/>
        </p:blipFill>
        <p:spPr>
          <a:xfrm>
            <a:off x="51684" y="2300948"/>
            <a:ext cx="3302786" cy="215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E4D76D2-5239-C296-7800-7E26120339B4}"/>
              </a:ext>
            </a:extLst>
          </p:cNvPr>
          <p:cNvSpPr txBox="1">
            <a:spLocks/>
          </p:cNvSpPr>
          <p:nvPr/>
        </p:nvSpPr>
        <p:spPr>
          <a:xfrm>
            <a:off x="141857" y="4298564"/>
            <a:ext cx="41046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Transport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A0A87-210D-79FD-B02B-0263C816859E}"/>
              </a:ext>
            </a:extLst>
          </p:cNvPr>
          <p:cNvSpPr txBox="1"/>
          <p:nvPr/>
        </p:nvSpPr>
        <p:spPr>
          <a:xfrm>
            <a:off x="3586571" y="699974"/>
            <a:ext cx="2233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</a:p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Digitize Transport Operations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Develop a centralized web-based system for managing university transport efficiently.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00ED7-2D40-D7E3-B64E-3E4038BF0067}"/>
              </a:ext>
            </a:extLst>
          </p:cNvPr>
          <p:cNvSpPr txBox="1"/>
          <p:nvPr/>
        </p:nvSpPr>
        <p:spPr>
          <a:xfrm>
            <a:off x="5863727" y="581976"/>
            <a:ext cx="223367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</a:p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Self-Service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 students to register, select routes, and generate transport challans through an online portal.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254DA-9B15-DDA2-C237-8A96AD7391AD}"/>
              </a:ext>
            </a:extLst>
          </p:cNvPr>
          <p:cNvSpPr txBox="1"/>
          <p:nvPr/>
        </p:nvSpPr>
        <p:spPr>
          <a:xfrm>
            <a:off x="3629347" y="2735785"/>
            <a:ext cx="210656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Provide admin with tools to approve challans and manage buses, drivers, and routes.</a:t>
            </a:r>
          </a:p>
        </p:txBody>
      </p:sp>
    </p:spTree>
    <p:extLst>
      <p:ext uri="{BB962C8B-B14F-4D97-AF65-F5344CB8AC3E}">
        <p14:creationId xmlns:p14="http://schemas.microsoft.com/office/powerpoint/2010/main" val="89595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FEC46-2699-D751-54CF-1179881AD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7954-AE48-00EC-2167-5413B257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44" y="188280"/>
            <a:ext cx="4104600" cy="892200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E4665-1E22-A4BE-0541-7A88DCAEA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312" y="960818"/>
            <a:ext cx="1990262" cy="1741341"/>
          </a:xfrm>
        </p:spPr>
        <p:txBody>
          <a:bodyPr/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Web-based system with separate portals for students and admins.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7AAA71-95A0-B17F-64E7-A295D9E3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678"/>
          <a:stretch/>
        </p:blipFill>
        <p:spPr>
          <a:xfrm>
            <a:off x="0" y="2933518"/>
            <a:ext cx="9144000" cy="21683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B7464113-F946-A512-7A4E-7A37A66B447C}"/>
              </a:ext>
            </a:extLst>
          </p:cNvPr>
          <p:cNvSpPr txBox="1">
            <a:spLocks/>
          </p:cNvSpPr>
          <p:nvPr/>
        </p:nvSpPr>
        <p:spPr>
          <a:xfrm>
            <a:off x="6835811" y="960817"/>
            <a:ext cx="1990262" cy="174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Font typeface="Nunito Light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Nunito Light"/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 students with updates and approval from admin.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946551-96EA-1CC4-E067-43291EA0A94F}"/>
              </a:ext>
            </a:extLst>
          </p:cNvPr>
          <p:cNvSpPr txBox="1">
            <a:spLocks/>
          </p:cNvSpPr>
          <p:nvPr/>
        </p:nvSpPr>
        <p:spPr>
          <a:xfrm>
            <a:off x="5070524" y="996221"/>
            <a:ext cx="1990262" cy="174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Font typeface="Nunito Light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Nunito Light"/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Nunito Light"/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 can approve challans and manage buses, routes, and drivers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35E7B08-9E20-DEC8-5390-94BE8AD57EB7}"/>
              </a:ext>
            </a:extLst>
          </p:cNvPr>
          <p:cNvSpPr txBox="1">
            <a:spLocks/>
          </p:cNvSpPr>
          <p:nvPr/>
        </p:nvSpPr>
        <p:spPr>
          <a:xfrm>
            <a:off x="3341599" y="1000297"/>
            <a:ext cx="1990262" cy="174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Font typeface="Nunito Light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Nunito Light"/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Nunito Light"/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register, select routes, and generate challans..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0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404753" y="563301"/>
            <a:ext cx="4387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ethodology 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38"/>
          <p:cNvSpPr txBox="1">
            <a:spLocks noGrp="1"/>
          </p:cNvSpPr>
          <p:nvPr>
            <p:ph type="subTitle" idx="1"/>
          </p:nvPr>
        </p:nvSpPr>
        <p:spPr>
          <a:xfrm>
            <a:off x="195217" y="1449076"/>
            <a:ext cx="8987431" cy="96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Discover: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Talked to students and admins to understand transport issues and gather key requirements.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-1607075" y="34169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302;p38">
            <a:extLst>
              <a:ext uri="{FF2B5EF4-FFF2-40B4-BE49-F238E27FC236}">
                <a16:creationId xmlns:a16="http://schemas.microsoft.com/office/drawing/2014/main" id="{AB62E12E-C54D-CD2A-F139-55FF08C3985F}"/>
              </a:ext>
            </a:extLst>
          </p:cNvPr>
          <p:cNvSpPr txBox="1">
            <a:spLocks/>
          </p:cNvSpPr>
          <p:nvPr/>
        </p:nvSpPr>
        <p:spPr>
          <a:xfrm>
            <a:off x="404753" y="1163524"/>
            <a:ext cx="4387799" cy="41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Stepwise incremental approach of developing UTMS</a:t>
            </a:r>
          </a:p>
        </p:txBody>
      </p:sp>
      <p:sp>
        <p:nvSpPr>
          <p:cNvPr id="11" name="Google Shape;302;p38">
            <a:extLst>
              <a:ext uri="{FF2B5EF4-FFF2-40B4-BE49-F238E27FC236}">
                <a16:creationId xmlns:a16="http://schemas.microsoft.com/office/drawing/2014/main" id="{AA6C20E6-3693-5301-9FDC-AF5F6C32D564}"/>
              </a:ext>
            </a:extLst>
          </p:cNvPr>
          <p:cNvSpPr txBox="1">
            <a:spLocks/>
          </p:cNvSpPr>
          <p:nvPr/>
        </p:nvSpPr>
        <p:spPr>
          <a:xfrm>
            <a:off x="1062949" y="2719641"/>
            <a:ext cx="7778224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Build: Frontend: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React.js + HTML/CSS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Node.js + Express.js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Google Shape;302;p38">
            <a:extLst>
              <a:ext uri="{FF2B5EF4-FFF2-40B4-BE49-F238E27FC236}">
                <a16:creationId xmlns:a16="http://schemas.microsoft.com/office/drawing/2014/main" id="{1982E960-4F4E-3637-4DAB-521FC8BC3537}"/>
              </a:ext>
            </a:extLst>
          </p:cNvPr>
          <p:cNvSpPr txBox="1">
            <a:spLocks/>
          </p:cNvSpPr>
          <p:nvPr/>
        </p:nvSpPr>
        <p:spPr>
          <a:xfrm>
            <a:off x="534268" y="2104054"/>
            <a:ext cx="8437913" cy="72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Plan: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Sketched user flows and system architecture with a focus on simplicity and usability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02;p38">
            <a:extLst>
              <a:ext uri="{FF2B5EF4-FFF2-40B4-BE49-F238E27FC236}">
                <a16:creationId xmlns:a16="http://schemas.microsoft.com/office/drawing/2014/main" id="{0D8ABB02-BF28-4201-E3C5-54950FFE3B4A}"/>
              </a:ext>
            </a:extLst>
          </p:cNvPr>
          <p:cNvSpPr txBox="1">
            <a:spLocks/>
          </p:cNvSpPr>
          <p:nvPr/>
        </p:nvSpPr>
        <p:spPr>
          <a:xfrm>
            <a:off x="1512434" y="3323357"/>
            <a:ext cx="7255663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Fix: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all features manually — from challan generation to route management — and squashed bugs!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302;p38">
            <a:extLst>
              <a:ext uri="{FF2B5EF4-FFF2-40B4-BE49-F238E27FC236}">
                <a16:creationId xmlns:a16="http://schemas.microsoft.com/office/drawing/2014/main" id="{E922F734-F41C-0338-170F-EC4DABCEADBA}"/>
              </a:ext>
            </a:extLst>
          </p:cNvPr>
          <p:cNvSpPr txBox="1">
            <a:spLocks/>
          </p:cNvSpPr>
          <p:nvPr/>
        </p:nvSpPr>
        <p:spPr>
          <a:xfrm>
            <a:off x="2109820" y="3979976"/>
            <a:ext cx="703418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&amp; Demo: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 the system locally for testing and presentation. Ready to scale and deploy in the future!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title"/>
          </p:nvPr>
        </p:nvSpPr>
        <p:spPr>
          <a:xfrm>
            <a:off x="1442763" y="84992"/>
            <a:ext cx="678565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5" name="Google Shape;315;p39"/>
          <p:cNvCxnSpPr/>
          <p:nvPr/>
        </p:nvCxnSpPr>
        <p:spPr>
          <a:xfrm>
            <a:off x="3060888" y="1232120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39"/>
          <p:cNvSpPr/>
          <p:nvPr/>
        </p:nvSpPr>
        <p:spPr>
          <a:xfrm>
            <a:off x="7693750" y="-5789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7317125" y="5931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-527650" y="3634125"/>
            <a:ext cx="1042800" cy="1043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1F8628DF-007C-D1CF-5DDF-B99B9E916F4A}"/>
              </a:ext>
            </a:extLst>
          </p:cNvPr>
          <p:cNvSpPr/>
          <p:nvPr/>
        </p:nvSpPr>
        <p:spPr>
          <a:xfrm>
            <a:off x="160659" y="800491"/>
            <a:ext cx="5029200" cy="5531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00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Frontend: React.js, HTML, CSS</a:t>
            </a: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E12036B9-1171-3B66-B52E-67CC74199E4E}"/>
              </a:ext>
            </a:extLst>
          </p:cNvPr>
          <p:cNvSpPr/>
          <p:nvPr/>
        </p:nvSpPr>
        <p:spPr>
          <a:xfrm>
            <a:off x="3875382" y="1514997"/>
            <a:ext cx="5029200" cy="568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00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Backend: Node.js, Express.js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63F5BE4-83EC-6F15-2802-9F50BEFAE56D}"/>
              </a:ext>
            </a:extLst>
          </p:cNvPr>
          <p:cNvSpPr/>
          <p:nvPr/>
        </p:nvSpPr>
        <p:spPr>
          <a:xfrm>
            <a:off x="165288" y="2223359"/>
            <a:ext cx="5029200" cy="568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00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Database: MongoDB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91BA16D0-270A-FE0E-0442-B1AD8414B4B7}"/>
              </a:ext>
            </a:extLst>
          </p:cNvPr>
          <p:cNvSpPr/>
          <p:nvPr/>
        </p:nvSpPr>
        <p:spPr>
          <a:xfrm>
            <a:off x="3875382" y="2942247"/>
            <a:ext cx="5029200" cy="563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00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Languages: 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HTML, CSS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22E15148-BDDA-111A-8208-222AC06418D4}"/>
              </a:ext>
            </a:extLst>
          </p:cNvPr>
          <p:cNvSpPr/>
          <p:nvPr/>
        </p:nvSpPr>
        <p:spPr>
          <a:xfrm>
            <a:off x="165288" y="3634125"/>
            <a:ext cx="5029200" cy="51521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00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Tools: VS Code, GitHub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D2B67001-EA66-C01A-07EF-BC3AF061053C}"/>
              </a:ext>
            </a:extLst>
          </p:cNvPr>
          <p:cNvSpPr/>
          <p:nvPr/>
        </p:nvSpPr>
        <p:spPr>
          <a:xfrm>
            <a:off x="3875382" y="4298000"/>
            <a:ext cx="5029200" cy="504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00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Platform: Web-based (Localhost)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/>
          <p:nvPr/>
        </p:nvSpPr>
        <p:spPr>
          <a:xfrm>
            <a:off x="6472350" y="43799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6940063" y="36156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-928950" y="-9649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7967400" y="3247975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DA8F2E-4260-FC5B-5F93-31B337F150A7}"/>
              </a:ext>
            </a:extLst>
          </p:cNvPr>
          <p:cNvSpPr>
            <a:spLocks noGrp="1"/>
          </p:cNvSpPr>
          <p:nvPr/>
        </p:nvSpPr>
        <p:spPr>
          <a:xfrm>
            <a:off x="611436" y="2467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Campus Wheel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0268-D6E9-E211-5332-C16B056B0D37}"/>
              </a:ext>
            </a:extLst>
          </p:cNvPr>
          <p:cNvSpPr/>
          <p:nvPr/>
        </p:nvSpPr>
        <p:spPr>
          <a:xfrm>
            <a:off x="457200" y="1314291"/>
            <a:ext cx="3200400" cy="1097280"/>
          </a:xfrm>
          <a:prstGeom prst="rect">
            <a:avLst/>
          </a:prstGeom>
          <a:solidFill>
            <a:srgbClr val="CCE5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>
                <a:solidFill>
                  <a:srgbClr val="003366"/>
                </a:solidFill>
              </a:defRPr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Portal</a:t>
            </a:r>
          </a:p>
          <a:p>
            <a:pPr>
              <a:defRPr sz="1400">
                <a:solidFill>
                  <a:srgbClr val="0033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>
              <a:defRPr sz="1400">
                <a:solidFill>
                  <a:srgbClr val="0033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selection</a:t>
            </a:r>
          </a:p>
          <a:p>
            <a:pPr>
              <a:defRPr sz="1400">
                <a:solidFill>
                  <a:srgbClr val="0033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Challan 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2902E-1C2E-4869-F2D7-0AE881C0D371}"/>
              </a:ext>
            </a:extLst>
          </p:cNvPr>
          <p:cNvSpPr/>
          <p:nvPr/>
        </p:nvSpPr>
        <p:spPr>
          <a:xfrm>
            <a:off x="4434290" y="1314291"/>
            <a:ext cx="3200400" cy="1097280"/>
          </a:xfrm>
          <a:prstGeom prst="rect">
            <a:avLst/>
          </a:prstGeom>
          <a:solidFill>
            <a:srgbClr val="CCE5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>
                <a:solidFill>
                  <a:srgbClr val="003366"/>
                </a:solidFill>
              </a:defRPr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Portal</a:t>
            </a:r>
          </a:p>
          <a:p>
            <a:pPr>
              <a:defRPr sz="1400">
                <a:solidFill>
                  <a:srgbClr val="0033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 challans</a:t>
            </a:r>
          </a:p>
          <a:p>
            <a:pPr>
              <a:defRPr sz="1400">
                <a:solidFill>
                  <a:srgbClr val="0033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buses/routes/drivers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B77B3-F373-8C8C-83AE-8341E829864F}"/>
              </a:ext>
            </a:extLst>
          </p:cNvPr>
          <p:cNvSpPr/>
          <p:nvPr/>
        </p:nvSpPr>
        <p:spPr>
          <a:xfrm>
            <a:off x="2627523" y="2671719"/>
            <a:ext cx="2743200" cy="914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>
                <a:solidFill>
                  <a:srgbClr val="003300"/>
                </a:solidFill>
              </a:defRPr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</a:t>
            </a:r>
          </a:p>
          <a:p>
            <a:pPr>
              <a:defRPr sz="1400">
                <a:solidFill>
                  <a:srgbClr val="0033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(Node.js + Express.js)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48610-9F18-9952-24BF-20B672D17013}"/>
              </a:ext>
            </a:extLst>
          </p:cNvPr>
          <p:cNvSpPr/>
          <p:nvPr/>
        </p:nvSpPr>
        <p:spPr>
          <a:xfrm>
            <a:off x="2627523" y="3872125"/>
            <a:ext cx="2743200" cy="9144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>
                <a:solidFill>
                  <a:srgbClr val="660066"/>
                </a:solidFill>
              </a:defRPr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>
              <a:defRPr sz="1400">
                <a:solidFill>
                  <a:srgbClr val="6600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(MongoDB)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600</Words>
  <Application>Microsoft Office PowerPoint</Application>
  <PresentationFormat>On-screen Show (16:9)</PresentationFormat>
  <Paragraphs>114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Times New Roman</vt:lpstr>
      <vt:lpstr>Poppins</vt:lpstr>
      <vt:lpstr>Arial</vt:lpstr>
      <vt:lpstr>Nunito Light</vt:lpstr>
      <vt:lpstr>Poppins SemiBold</vt:lpstr>
      <vt:lpstr>Bebas Neue</vt:lpstr>
      <vt:lpstr>Computer Science &amp; Mathematics Major For College: Mathematics by Slidesgo</vt:lpstr>
      <vt:lpstr>UTMS-A University Transport Management System</vt:lpstr>
      <vt:lpstr>Brief Introduction of Team</vt:lpstr>
      <vt:lpstr>Project title and problem statement</vt:lpstr>
      <vt:lpstr>Title: UTMS</vt:lpstr>
      <vt:lpstr>Objectives</vt:lpstr>
      <vt:lpstr>Scope</vt:lpstr>
      <vt:lpstr>Methodology </vt:lpstr>
      <vt:lpstr>Tools and Technologies</vt:lpstr>
      <vt:lpstr>PowerPoint Presentation</vt:lpstr>
      <vt:lpstr>PowerPoint Presentation</vt:lpstr>
      <vt:lpstr>PowerPoint Presentation</vt:lpstr>
      <vt:lpstr>Visual Representation</vt:lpstr>
      <vt:lpstr>Visual Representation</vt:lpstr>
      <vt:lpstr>Visual Representation</vt:lpstr>
      <vt:lpstr>Visual Representation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hurram mughal</cp:lastModifiedBy>
  <cp:revision>15</cp:revision>
  <dcterms:modified xsi:type="dcterms:W3CDTF">2025-06-05T05:08:38Z</dcterms:modified>
</cp:coreProperties>
</file>