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2" r:id="rId13"/>
    <p:sldId id="274" r:id="rId14"/>
    <p:sldId id="276" r:id="rId15"/>
    <p:sldId id="278" r:id="rId16"/>
    <p:sldId id="277" r:id="rId17"/>
    <p:sldId id="279" r:id="rId18"/>
    <p:sldId id="298" r:id="rId19"/>
    <p:sldId id="289" r:id="rId20"/>
    <p:sldId id="299" r:id="rId21"/>
    <p:sldId id="300" r:id="rId22"/>
    <p:sldId id="295" r:id="rId23"/>
    <p:sldId id="296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AE941A9-4E68-4535-8274-711E348FC9D7}">
          <p14:sldIdLst>
            <p14:sldId id="256"/>
            <p14:sldId id="258"/>
            <p14:sldId id="260"/>
            <p14:sldId id="261"/>
            <p14:sldId id="262"/>
            <p14:sldId id="263"/>
            <p14:sldId id="264"/>
          </p14:sldIdLst>
        </p14:section>
        <p14:section name="Untitled Section" id="{10C42E2B-E566-418C-AEF7-836194853B97}">
          <p14:sldIdLst>
            <p14:sldId id="265"/>
            <p14:sldId id="267"/>
            <p14:sldId id="268"/>
            <p14:sldId id="269"/>
            <p14:sldId id="272"/>
            <p14:sldId id="274"/>
            <p14:sldId id="276"/>
            <p14:sldId id="278"/>
            <p14:sldId id="277"/>
            <p14:sldId id="279"/>
            <p14:sldId id="298"/>
            <p14:sldId id="289"/>
            <p14:sldId id="299"/>
            <p14:sldId id="300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96" y="48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b53b5ae0_1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249" name="Google Shape;249;g117b53b5ae0_1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c7840dda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c7840ddab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3c7840ddab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783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/>
          <p:nvPr/>
        </p:nvSpPr>
        <p:spPr>
          <a:xfrm>
            <a:off x="0" y="11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37"/>
          <p:cNvCxnSpPr/>
          <p:nvPr/>
        </p:nvCxnSpPr>
        <p:spPr>
          <a:xfrm>
            <a:off x="12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242944" y="192204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Project Introduction.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09962" y="2954882"/>
            <a:ext cx="11772076" cy="123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Project Statement: 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One of the leading vehicle fuel pump manufacturers. These pumps are used to take fuel as input and push fuel as output at a high velocity. More the velocity, more is the speed at which vehicle will move.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8;p2">
            <a:extLst>
              <a:ext uri="{FF2B5EF4-FFF2-40B4-BE49-F238E27FC236}">
                <a16:creationId xmlns:a16="http://schemas.microsoft.com/office/drawing/2014/main" id="{B5A37CF8-3540-8295-AB95-96743380672D}"/>
              </a:ext>
            </a:extLst>
          </p:cNvPr>
          <p:cNvSpPr txBox="1"/>
          <p:nvPr/>
        </p:nvSpPr>
        <p:spPr>
          <a:xfrm>
            <a:off x="60643" y="5699973"/>
            <a:ext cx="5440101" cy="49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Prepared By: Muhammad Ali Talha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8;p2">
            <a:extLst>
              <a:ext uri="{FF2B5EF4-FFF2-40B4-BE49-F238E27FC236}">
                <a16:creationId xmlns:a16="http://schemas.microsoft.com/office/drawing/2014/main" id="{83AC4B3E-181C-08BF-EBEB-4AD507710010}"/>
              </a:ext>
            </a:extLst>
          </p:cNvPr>
          <p:cNvSpPr txBox="1"/>
          <p:nvPr/>
        </p:nvSpPr>
        <p:spPr>
          <a:xfrm>
            <a:off x="2753033" y="2108652"/>
            <a:ext cx="6269496" cy="49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Times New Roman"/>
                <a:ea typeface="Times New Roman"/>
                <a:cs typeface="Times New Roman"/>
                <a:sym typeface="Times New Roman"/>
              </a:rPr>
              <a:t>Project Statement</a:t>
            </a:r>
            <a:endParaRPr sz="24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228600" y="177788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 Information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7303" y="6040102"/>
            <a:ext cx="2592012" cy="8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/>
          <p:nvPr/>
        </p:nvSpPr>
        <p:spPr>
          <a:xfrm>
            <a:off x="32686" y="659753"/>
            <a:ext cx="11930714" cy="64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Based on the summary of statistics, the following columns have potential data quality issues that you should investigate:</a:t>
            </a:r>
          </a:p>
          <a:p>
            <a:b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Torque(Nm):</a:t>
            </a:r>
          </a:p>
          <a:p>
            <a:b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The minimum value is `0.0 Nm`, which is unusual for torque data. Investigate `why there are zero values` and whether they are valid. Depending on the context, these values might indicate an issue with data collection or entry.</a:t>
            </a:r>
          </a:p>
          <a:p>
            <a:b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GB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Spindle_Speed</a:t>
            </a:r>
            <a: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(RPM):</a:t>
            </a:r>
          </a:p>
          <a:p>
            <a:b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The minimum value `is 0.0 RPM`, which is unusual for spindle speed. Investigate `why there are zero values` and whether they are valid. Similar to torque, these values might indicate an issue with data collection or entry.</a:t>
            </a:r>
          </a:p>
          <a:p>
            <a:b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GB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Spindle_Vibration</a:t>
            </a:r>
            <a: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(µm):</a:t>
            </a:r>
          </a:p>
          <a:p>
            <a:b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The range of values seems reasonable, but `there's a negative minimum value (-0.461 µm)`. Check whether negative values make sense in the context of spindle vibration measurements.</a:t>
            </a:r>
          </a:p>
          <a:p>
            <a:b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GB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Hydraulic_Pressure</a:t>
            </a:r>
            <a: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(bar):</a:t>
            </a:r>
          </a:p>
          <a:p>
            <a:b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The minimum value is `-14.326454 bar`, which is unusual for pressure data. `Investigate why there are negative values` and whether they are valid. Negative pressure values are unexpected.</a:t>
            </a:r>
          </a:p>
          <a:p>
            <a:b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GB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Coolant_Temperature</a:t>
            </a:r>
            <a: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b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b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The minimum temperature is `10.4°C`, which is relatively low for a coolant temperature. Investigate whether this value is within the valid range for coolant temperature. The maximum value of 98.2°C is also relatively high and should be validated.</a:t>
            </a:r>
          </a:p>
          <a:p>
            <a:br>
              <a:rPr lang="en-GB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endParaRPr lang="en-GB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5886300" y="2366355"/>
            <a:ext cx="630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0F9139-C165-26B2-F3E5-9CAED45E0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30946"/>
              </p:ext>
            </p:extLst>
          </p:nvPr>
        </p:nvGraphicFramePr>
        <p:xfrm>
          <a:off x="403124" y="1022554"/>
          <a:ext cx="10933470" cy="493579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44490">
                  <a:extLst>
                    <a:ext uri="{9D8B030D-6E8A-4147-A177-3AD203B41FA5}">
                      <a16:colId xmlns:a16="http://schemas.microsoft.com/office/drawing/2014/main" val="2522137503"/>
                    </a:ext>
                  </a:extLst>
                </a:gridCol>
                <a:gridCol w="3644490">
                  <a:extLst>
                    <a:ext uri="{9D8B030D-6E8A-4147-A177-3AD203B41FA5}">
                      <a16:colId xmlns:a16="http://schemas.microsoft.com/office/drawing/2014/main" val="1258514276"/>
                    </a:ext>
                  </a:extLst>
                </a:gridCol>
                <a:gridCol w="3644490">
                  <a:extLst>
                    <a:ext uri="{9D8B030D-6E8A-4147-A177-3AD203B41FA5}">
                      <a16:colId xmlns:a16="http://schemas.microsoft.com/office/drawing/2014/main" val="4171643267"/>
                    </a:ext>
                  </a:extLst>
                </a:gridCol>
              </a:tblGrid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Column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 of NAN  rows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0024697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Machine_ID                    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985065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Assembly_Line_No              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9875898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Hydraulic_Pressure(bar)      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2490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3411427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Coolant_Pressure(bar)          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0900215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Air_System_Pressure(bar)      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215698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Coolant_Temperature            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4899035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Hydraulic_Oil_Temperature(°C)  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9543805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Spindle_Bearing_Temperature(°C)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3418643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Spindle_Vibration(µm)          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3993029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Tool_Vibration(µm)            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7493939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Spindle_Speed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(RPM)             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383944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Voltage(volts)                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0817879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Torque(Nm)                    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2846924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Cutting(kN)                  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2493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float64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2283173"/>
                  </a:ext>
                </a:extLst>
              </a:tr>
              <a:tr h="30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Downtime                    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 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object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48964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7b53b5ae0_10_104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lvl="0"/>
            <a:r>
              <a:rPr lang="en-US">
                <a:sym typeface="Times New Roman"/>
              </a:rPr>
              <a:t>System Requirements</a:t>
            </a:r>
          </a:p>
        </p:txBody>
      </p:sp>
      <p:pic>
        <p:nvPicPr>
          <p:cNvPr id="252" name="Google Shape;252;g117b53b5ae0_1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0E664D-DC86-633E-9150-22CA942A0D55}"/>
              </a:ext>
            </a:extLst>
          </p:cNvPr>
          <p:cNvSpPr txBox="1"/>
          <p:nvPr/>
        </p:nvSpPr>
        <p:spPr>
          <a:xfrm>
            <a:off x="494071" y="1069258"/>
            <a:ext cx="11697929" cy="471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73E04-E042-DC2B-DE50-671343741013}"/>
              </a:ext>
            </a:extLst>
          </p:cNvPr>
          <p:cNvSpPr/>
          <p:nvPr/>
        </p:nvSpPr>
        <p:spPr>
          <a:xfrm>
            <a:off x="727587" y="1415845"/>
            <a:ext cx="1524000" cy="1052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Official 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0DACA-AA3A-F294-3564-7F58C99E2F96}"/>
              </a:ext>
            </a:extLst>
          </p:cNvPr>
          <p:cNvSpPr/>
          <p:nvPr/>
        </p:nvSpPr>
        <p:spPr>
          <a:xfrm>
            <a:off x="3406878" y="1415845"/>
            <a:ext cx="1524000" cy="1052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 Charter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C785B-3B5C-D84F-7F39-D8C4355A56F3}"/>
              </a:ext>
            </a:extLst>
          </p:cNvPr>
          <p:cNvSpPr/>
          <p:nvPr/>
        </p:nvSpPr>
        <p:spPr>
          <a:xfrm>
            <a:off x="6142703" y="1415845"/>
            <a:ext cx="1524000" cy="1052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Checklist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7D98E-0021-83EA-206C-10D04E9A3F40}"/>
              </a:ext>
            </a:extLst>
          </p:cNvPr>
          <p:cNvSpPr/>
          <p:nvPr/>
        </p:nvSpPr>
        <p:spPr>
          <a:xfrm>
            <a:off x="9220200" y="1415845"/>
            <a:ext cx="1524000" cy="1052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Research Tracker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0482B-DB59-4DB5-9837-282409582EAC}"/>
              </a:ext>
            </a:extLst>
          </p:cNvPr>
          <p:cNvSpPr/>
          <p:nvPr/>
        </p:nvSpPr>
        <p:spPr>
          <a:xfrm>
            <a:off x="9220200" y="3269226"/>
            <a:ext cx="1524000" cy="1052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C14D57-898B-32BD-1473-45E971DEC43C}"/>
              </a:ext>
            </a:extLst>
          </p:cNvPr>
          <p:cNvSpPr/>
          <p:nvPr/>
        </p:nvSpPr>
        <p:spPr>
          <a:xfrm>
            <a:off x="6264377" y="3338052"/>
            <a:ext cx="1524000" cy="1052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A8D1DF-2767-39D0-DB0C-57DCAE7C2714}"/>
              </a:ext>
            </a:extLst>
          </p:cNvPr>
          <p:cNvSpPr/>
          <p:nvPr/>
        </p:nvSpPr>
        <p:spPr>
          <a:xfrm>
            <a:off x="3558048" y="3338052"/>
            <a:ext cx="1524000" cy="1052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EDA on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6357C4-6F3C-4203-1022-9682F8E3171B}"/>
              </a:ext>
            </a:extLst>
          </p:cNvPr>
          <p:cNvSpPr/>
          <p:nvPr/>
        </p:nvSpPr>
        <p:spPr>
          <a:xfrm>
            <a:off x="727587" y="3372464"/>
            <a:ext cx="1524000" cy="1052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EDA on Python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9893EBF-E5C5-4AB6-2865-0D0A9E921536}"/>
              </a:ext>
            </a:extLst>
          </p:cNvPr>
          <p:cNvSpPr/>
          <p:nvPr/>
        </p:nvSpPr>
        <p:spPr>
          <a:xfrm>
            <a:off x="2251587" y="1848465"/>
            <a:ext cx="1155291" cy="934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18A6FD4-D6F8-E54F-C410-DABF58B40954}"/>
              </a:ext>
            </a:extLst>
          </p:cNvPr>
          <p:cNvSpPr/>
          <p:nvPr/>
        </p:nvSpPr>
        <p:spPr>
          <a:xfrm>
            <a:off x="4959145" y="1868131"/>
            <a:ext cx="1155291" cy="934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C871FAC-B035-5ED2-CB9D-D51DA3804A28}"/>
              </a:ext>
            </a:extLst>
          </p:cNvPr>
          <p:cNvSpPr/>
          <p:nvPr/>
        </p:nvSpPr>
        <p:spPr>
          <a:xfrm>
            <a:off x="7788377" y="1895168"/>
            <a:ext cx="1155291" cy="934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95BE861-2F6F-810B-40D7-61F6B8356321}"/>
              </a:ext>
            </a:extLst>
          </p:cNvPr>
          <p:cNvSpPr/>
          <p:nvPr/>
        </p:nvSpPr>
        <p:spPr>
          <a:xfrm rot="5400000">
            <a:off x="9696145" y="2795741"/>
            <a:ext cx="591774" cy="113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014C214-C94B-2357-83BF-E5DF7955E597}"/>
              </a:ext>
            </a:extLst>
          </p:cNvPr>
          <p:cNvSpPr/>
          <p:nvPr/>
        </p:nvSpPr>
        <p:spPr>
          <a:xfrm rot="10800000">
            <a:off x="7895302" y="3795252"/>
            <a:ext cx="1155291" cy="934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076368B-1925-B8B9-89F0-5A15662920FC}"/>
              </a:ext>
            </a:extLst>
          </p:cNvPr>
          <p:cNvSpPr/>
          <p:nvPr/>
        </p:nvSpPr>
        <p:spPr>
          <a:xfrm rot="10800000">
            <a:off x="5109085" y="3783217"/>
            <a:ext cx="1155291" cy="934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06DD10A-9422-BD24-170E-5218DDE3A5B4}"/>
              </a:ext>
            </a:extLst>
          </p:cNvPr>
          <p:cNvSpPr/>
          <p:nvPr/>
        </p:nvSpPr>
        <p:spPr>
          <a:xfrm rot="10800000">
            <a:off x="2403985" y="3851787"/>
            <a:ext cx="1155291" cy="934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697CD-C93F-0286-CD26-1D250B27B87A}"/>
              </a:ext>
            </a:extLst>
          </p:cNvPr>
          <p:cNvSpPr/>
          <p:nvPr/>
        </p:nvSpPr>
        <p:spPr>
          <a:xfrm>
            <a:off x="5109084" y="5262715"/>
            <a:ext cx="1524000" cy="1052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Presentation on findings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88451B0-6FAD-D12F-EA64-53891513033C}"/>
              </a:ext>
            </a:extLst>
          </p:cNvPr>
          <p:cNvCxnSpPr/>
          <p:nvPr/>
        </p:nvCxnSpPr>
        <p:spPr>
          <a:xfrm>
            <a:off x="1317520" y="4424516"/>
            <a:ext cx="3328220" cy="1547346"/>
          </a:xfrm>
          <a:prstGeom prst="curvedConnector3">
            <a:avLst>
              <a:gd name="adj1" fmla="val 43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267450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AB272-EC1C-A2E2-2032-537356948644}"/>
              </a:ext>
            </a:extLst>
          </p:cNvPr>
          <p:cNvSpPr txBox="1"/>
          <p:nvPr/>
        </p:nvSpPr>
        <p:spPr>
          <a:xfrm>
            <a:off x="353961" y="1258529"/>
            <a:ext cx="112855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was performed on SQL and Python to explore the data and clean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has its limitation so </a:t>
            </a:r>
            <a:r>
              <a:rPr lang="en-US" dirty="0" err="1"/>
              <a:t>onlyt</a:t>
            </a:r>
            <a:r>
              <a:rPr lang="en-US" dirty="0"/>
              <a:t> he information about the mean, </a:t>
            </a:r>
            <a:r>
              <a:rPr lang="en-US" dirty="0" err="1"/>
              <a:t>meadian</a:t>
            </a:r>
            <a:r>
              <a:rPr lang="en-US" dirty="0"/>
              <a:t>, mode, SD, Variance  and general mathematical operation was 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Later we performed EDA on Python. To get deep dive into out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missing values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 were detected in the outliers, but they were easy to handle.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relationship between different variable was taken place to get to know more insides about the 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Missing Values Observation </a:t>
            </a:r>
            <a:endParaRPr/>
          </a:p>
        </p:txBody>
      </p:sp>
      <p:sp>
        <p:nvSpPr>
          <p:cNvPr id="292" name="Google Shape;292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914400" y="12954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5257800" y="4152900"/>
            <a:ext cx="6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704850" y="11049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ABCEF0-2634-B2B6-28D4-E83FCD44A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86701"/>
              </p:ext>
            </p:extLst>
          </p:nvPr>
        </p:nvGraphicFramePr>
        <p:xfrm>
          <a:off x="1248698" y="1104900"/>
          <a:ext cx="9370142" cy="4910008"/>
        </p:xfrm>
        <a:graphic>
          <a:graphicData uri="http://schemas.openxmlformats.org/drawingml/2006/table">
            <a:tbl>
              <a:tblPr firstRow="1" bandRow="1">
                <a:tableStyleId>{2C2D7396-3E8A-4C48-A43C-EBEA59809495}</a:tableStyleId>
              </a:tblPr>
              <a:tblGrid>
                <a:gridCol w="4449589">
                  <a:extLst>
                    <a:ext uri="{9D8B030D-6E8A-4147-A177-3AD203B41FA5}">
                      <a16:colId xmlns:a16="http://schemas.microsoft.com/office/drawing/2014/main" val="4012814049"/>
                    </a:ext>
                  </a:extLst>
                </a:gridCol>
                <a:gridCol w="4920553">
                  <a:extLst>
                    <a:ext uri="{9D8B030D-6E8A-4147-A177-3AD203B41FA5}">
                      <a16:colId xmlns:a16="http://schemas.microsoft.com/office/drawing/2014/main" val="3016279878"/>
                    </a:ext>
                  </a:extLst>
                </a:gridCol>
              </a:tblGrid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Missing_Value_Percentage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2562822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                   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3596347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Machine_ID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             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7646918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Assembly_Line_No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       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2215740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Hydraulic_Pressure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(bar)  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082108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Coolant_Pressure(bar)    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0761763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Air_System_Pressure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(bar)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4129847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Coolant_Temperature      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8011831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Hydraulic_Oil_Temperature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(°C)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1813940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Spindle_Bearing_Temperature(°C)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7445800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Spindle_Vibration(µm)    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2911383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Tool_Vibration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(µm)      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0097023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Spindle_Speed(RPM)      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280629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Voltage(volts)          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3702814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Torque(Nm)              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3632926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Cutting(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             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595014"/>
                  </a:ext>
                </a:extLst>
              </a:tr>
              <a:tr h="28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Downtime                         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26611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c7840ddab_0_47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700"/>
          </a:xfrm>
          <a:prstGeom prst="rect">
            <a:avLst/>
          </a:prstGeom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316" name="Google Shape;316;g23c7840ddab_0_47"/>
          <p:cNvSpPr txBox="1"/>
          <p:nvPr/>
        </p:nvSpPr>
        <p:spPr>
          <a:xfrm>
            <a:off x="383125" y="40037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CD089-CCAC-CFDD-3DCB-B9DB600DBA13}"/>
              </a:ext>
            </a:extLst>
          </p:cNvPr>
          <p:cNvSpPr txBox="1"/>
          <p:nvPr/>
        </p:nvSpPr>
        <p:spPr>
          <a:xfrm>
            <a:off x="766916" y="1150374"/>
            <a:ext cx="103238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First Moment of Business Decision:</a:t>
            </a:r>
          </a:p>
          <a:p>
            <a:endParaRPr lang="en-US" sz="1800" dirty="0"/>
          </a:p>
          <a:p>
            <a:r>
              <a:rPr lang="en-US" sz="1800" dirty="0"/>
              <a:t>- Summary of Statistical Analysis for Various Parameters:</a:t>
            </a:r>
          </a:p>
          <a:p>
            <a:r>
              <a:rPr lang="en-US" sz="1800" dirty="0"/>
              <a:t>  - Hydraulic Pressure: Mean: 101.41, Median: 96.76</a:t>
            </a:r>
          </a:p>
          <a:p>
            <a:r>
              <a:rPr lang="en-US" sz="1800" dirty="0"/>
              <a:t>  - Coolant Pressure: Mean: 4.95, Median: 4.94</a:t>
            </a:r>
          </a:p>
          <a:p>
            <a:r>
              <a:rPr lang="en-US" sz="1800" dirty="0"/>
              <a:t>  - Air System Pressure: Mean: 6.50, Median: 6.51</a:t>
            </a:r>
          </a:p>
          <a:p>
            <a:r>
              <a:rPr lang="en-US" sz="1800" dirty="0"/>
              <a:t>  - Coolant Temperature: Mean: 18.56, Median: 21.20, Mode: 35.6</a:t>
            </a:r>
          </a:p>
          <a:p>
            <a:r>
              <a:rPr lang="en-US" sz="1800" dirty="0"/>
              <a:t>  - Hydraulic Oil Temperature: Mean: 47.62, Median: 47.70, Mode: 50.1</a:t>
            </a:r>
          </a:p>
          <a:p>
            <a:r>
              <a:rPr lang="en-US" sz="1800" dirty="0"/>
              <a:t>  - Spindle Bearing Temperature: Mean: 35.06, Median: 35.10, Mode: 37.6</a:t>
            </a:r>
          </a:p>
          <a:p>
            <a:r>
              <a:rPr lang="en-US" sz="1800" dirty="0"/>
              <a:t>  - Spindle Vibration: Mean: 1.01, Median: 1.01, Mode: 1.236</a:t>
            </a:r>
          </a:p>
          <a:p>
            <a:r>
              <a:rPr lang="en-US" sz="1800" dirty="0"/>
              <a:t>  - Tool Vibration: Mean: 25.41, Median: 25.46, Mode: 29.79</a:t>
            </a:r>
          </a:p>
          <a:p>
            <a:r>
              <a:rPr lang="en-US" sz="1800" dirty="0"/>
              <a:t>  - Spindle Speed: Mean: 20274.79, Median: 20137.50, Mode: 17919</a:t>
            </a:r>
          </a:p>
          <a:p>
            <a:r>
              <a:rPr lang="en-US" sz="1800" dirty="0"/>
              <a:t>  - Voltage: Mean: 348.99, Median: 349.00, Mode: 349</a:t>
            </a:r>
          </a:p>
          <a:p>
            <a:r>
              <a:rPr lang="en-US" sz="1800" dirty="0"/>
              <a:t>  - Torque: Mean: 25.23, Median: 24.65, Mode: 24.65</a:t>
            </a:r>
          </a:p>
          <a:p>
            <a:r>
              <a:rPr lang="en-US" sz="1800" dirty="0"/>
              <a:t>  - Cutting Force: Mean: 2.78, Median: 2.78, Mode: 2.78</a:t>
            </a:r>
          </a:p>
          <a:p>
            <a:r>
              <a:rPr lang="en-US" sz="1800" dirty="0"/>
              <a:t>- Outliers may be present in some parameters, especially when the mean and median values differ significantly. Other parameters exhibit relatively stable distributions with close mean and median values.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dirty="0"/>
          </a:p>
        </p:txBody>
      </p:sp>
      <p:pic>
        <p:nvPicPr>
          <p:cNvPr id="306" name="Google Shape;30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03BC9-D28F-FB96-BDE6-D2E58C5FFFFF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7D865-FD04-B500-1979-0B9504A7B520}"/>
              </a:ext>
            </a:extLst>
          </p:cNvPr>
          <p:cNvSpPr txBox="1"/>
          <p:nvPr/>
        </p:nvSpPr>
        <p:spPr>
          <a:xfrm>
            <a:off x="747252" y="1101213"/>
            <a:ext cx="10903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u="sng" dirty="0"/>
              <a:t>Second Moment of Business </a:t>
            </a:r>
            <a:r>
              <a:rPr lang="en-GB" sz="1800" b="1" u="sng" dirty="0" err="1"/>
              <a:t>Decison</a:t>
            </a:r>
            <a:endParaRPr lang="en-GB" sz="1800" b="1" u="sng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- Variance and Standard Deviation: High variance and standard deviation in hydraulic pressure suggest significant pressure fluctuations, while low values for coolant and air system pressure indicate more stable conditions.</a:t>
            </a:r>
          </a:p>
          <a:p>
            <a:endParaRPr lang="en-GB" sz="1800" dirty="0"/>
          </a:p>
          <a:p>
            <a:r>
              <a:rPr lang="en-GB" sz="1800" dirty="0"/>
              <a:t>- Minimum and Maximum: The minimum and maximum values show the range of each parameter, helping identify potential issues (e.g., negative pressure readings for hydraulic pressure).</a:t>
            </a:r>
          </a:p>
          <a:p>
            <a:endParaRPr lang="en-GB" sz="1800" dirty="0"/>
          </a:p>
          <a:p>
            <a:r>
              <a:rPr lang="en-GB" sz="1800" dirty="0"/>
              <a:t>- Data Stability: Understanding variance and standard deviation aids in evaluating data stability and consistency, supporting informed business decisions and quality control.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205513"/>
            <a:ext cx="10515600" cy="48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dirty="0"/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28600" y="1318752"/>
            <a:ext cx="11034000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Third </a:t>
            </a:r>
            <a:r>
              <a:rPr lang="en-GB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momemnt</a:t>
            </a:r>
            <a:r>
              <a:rPr lang="en-GB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of Business Decision:</a:t>
            </a:r>
          </a:p>
          <a:p>
            <a:endParaRPr lang="en-GB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Coolant Pressure (bar):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Positive skewness (0.147081) suggests a right-skewed distribution with a longer right tail, indicating higher-than-average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Air System Pressure (bar):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Slight negative skewness (-0.052899) implies a left-skewed distribution with a slightly longer left tail, suggesting lower-than-average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Coolant Temperature: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Positive skewness (0.108301) indicates a right-skewed distribution with a longer right tail, signifying the presence of higher-than-average temperatures.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Hydraulic Oil Temperature (°C):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Skewness close to zero (-0.002291) suggests an approximately symmetric distribution, with data points evenly distributed around the mean.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Spindle Bearing Temperature (°C):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Slight negative skewness (-0.035942) hints at a left-skewed distribution with a slightly longer left tail, indicating lower-than-average temperatures.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Spindle Vibration (µm):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Skewness close to zero (0.001532) indicates an approximately symmetric distribution, with data points evenly distributed around the mean.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Tool Vibration (µm):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Negative skewness (-0.061005) implies a left-skewed distribution with a longer left tail, suggesting lower-than-average tool vibrations.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205513"/>
            <a:ext cx="10515600" cy="48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dirty="0"/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28600" y="1318752"/>
            <a:ext cx="110340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Spindle Speed (RPM):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Moderately negative skewness (-0.172475) indicates a left-skewed distribution with a noticeable left tail, suggesting lower-than-average spindle speeds.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Voltage (volts):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Negative skewness (-0.028658) implies a slight left-skew, with a slightly longer left tail and some lower-than-average voltage readings.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Torque (Nm):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Positive skewness (0.030578) suggests a right-skewed distribution with a longer right tail, indicating higher-than-average torque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Cutting (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kN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Positive skewness (0.113963) implies a right-skewed distribution with a longer right tail, suggesting higher-than-average cutting force values.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61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>
            <a:spLocks noGrp="1"/>
          </p:cNvSpPr>
          <p:nvPr>
            <p:ph type="title"/>
          </p:nvPr>
        </p:nvSpPr>
        <p:spPr>
          <a:xfrm>
            <a:off x="228601" y="180727"/>
            <a:ext cx="1170214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1" name="Google Shape;4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with different colored bars">
            <a:extLst>
              <a:ext uri="{FF2B5EF4-FFF2-40B4-BE49-F238E27FC236}">
                <a16:creationId xmlns:a16="http://schemas.microsoft.com/office/drawing/2014/main" id="{466BC177-FA01-F381-710B-0129F89A0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57" y="838200"/>
            <a:ext cx="9724103" cy="48153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242944" y="192204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Leadership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4089805" y="2613415"/>
            <a:ext cx="4012389" cy="1107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Muhammad Ali Talha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Internee at 360digitmg</a:t>
            </a:r>
            <a:endParaRPr sz="19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https://www.linkedin.com/in/raoalitalha/</a:t>
            </a:r>
            <a:endParaRPr sz="1400" b="1" i="0" u="none" strike="noStrike" cap="none" dirty="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95CE-F09B-342D-1EDD-DB230D26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500"/>
            <a:ext cx="10515600" cy="480041"/>
          </a:xfrm>
        </p:spPr>
        <p:txBody>
          <a:bodyPr/>
          <a:lstStyle/>
          <a:p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 lang="en-US" dirty="0"/>
          </a:p>
        </p:txBody>
      </p:sp>
      <p:pic>
        <p:nvPicPr>
          <p:cNvPr id="4" name="Picture 3" descr="A group of blue graphs">
            <a:extLst>
              <a:ext uri="{FF2B5EF4-FFF2-40B4-BE49-F238E27FC236}">
                <a16:creationId xmlns:a16="http://schemas.microsoft.com/office/drawing/2014/main" id="{43BE2560-DF2B-83DE-95E1-7F55EC51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1111045"/>
            <a:ext cx="11346425" cy="505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6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5E3E-35C3-1810-E316-29ACA9D6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500"/>
            <a:ext cx="10515600" cy="480041"/>
          </a:xfrm>
        </p:spPr>
        <p:txBody>
          <a:bodyPr/>
          <a:lstStyle/>
          <a:p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 lang="en-US" dirty="0"/>
          </a:p>
        </p:txBody>
      </p:sp>
      <p:pic>
        <p:nvPicPr>
          <p:cNvPr id="4" name="Picture 3" descr="A chart with a missing value">
            <a:extLst>
              <a:ext uri="{FF2B5EF4-FFF2-40B4-BE49-F238E27FC236}">
                <a16:creationId xmlns:a16="http://schemas.microsoft.com/office/drawing/2014/main" id="{D1BBEAF6-E13B-517D-7190-F02A4DD3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87" y="781664"/>
            <a:ext cx="10144432" cy="52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78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>
            <a:spLocks noGrp="1"/>
          </p:cNvSpPr>
          <p:nvPr>
            <p:ph type="title"/>
          </p:nvPr>
        </p:nvSpPr>
        <p:spPr>
          <a:xfrm>
            <a:off x="76200" y="115403"/>
            <a:ext cx="10744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Queries ? 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6998" y="1168646"/>
            <a:ext cx="7218003" cy="452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9"/>
            <a:ext cx="2276467" cy="706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41" name="Google Shape;141;gf3a8d4be09_2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9989" y="6038978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4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details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9" name="Google Shape;149;gf3a8d4be09_2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f3a8d4be09_2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100" y="1015300"/>
            <a:ext cx="10076273" cy="4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838200" y="76016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7A16-4BF2-9E28-F1B6-185E8826E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Business Problem: Machines which manufacture the pumps. Unplanned machine downtime which is leading to loss of productivity.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39788" y="76016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2"/>
          </p:nvPr>
        </p:nvSpPr>
        <p:spPr>
          <a:xfrm>
            <a:off x="839750" y="3007550"/>
            <a:ext cx="51579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/>
          <a:p>
            <a:pPr indent="-457200"/>
            <a:r>
              <a:rPr lang="en-US" dirty="0">
                <a:sym typeface="Proxima Nova"/>
              </a:rPr>
              <a:t>Minimize unplanned machine downtime.</a:t>
            </a:r>
            <a:endParaRPr dirty="0">
              <a:sym typeface="Proxima Nova"/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100"/>
              <a:t>Constraints</a:t>
            </a:r>
            <a:endParaRPr sz="3100"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A444F-23E2-29BC-576A-BCF5F774ABE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172203" y="3007549"/>
            <a:ext cx="5183188" cy="3182113"/>
          </a:xfrm>
        </p:spPr>
        <p:txBody>
          <a:bodyPr/>
          <a:lstStyle/>
          <a:p>
            <a:r>
              <a:rPr lang="en-IN" dirty="0"/>
              <a:t>Minimize maintenance cost.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194992" y="192071"/>
            <a:ext cx="104601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CRISP-ML(Q) Methodology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There are six stages of CRISP-ML(Q) Methodology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1.Business and data understanding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2.Data preparation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3.model building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4.Model evaluation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5.Model deployment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6.Monitoring and maintenance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lvl="0"/>
            <a:r>
              <a:rPr lang="en-US" dirty="0">
                <a:sym typeface="Times New Roman"/>
              </a:rPr>
              <a:t>Technical Stacks</a:t>
            </a: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19c79fd7f2_1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59B366-F4A1-F393-45EC-6A0F7DDE564E}"/>
              </a:ext>
            </a:extLst>
          </p:cNvPr>
          <p:cNvSpPr txBox="1"/>
          <p:nvPr/>
        </p:nvSpPr>
        <p:spPr>
          <a:xfrm>
            <a:off x="612775" y="1307690"/>
            <a:ext cx="85312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Excel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SQL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Draw.io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Google Scholar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52400" y="177798"/>
            <a:ext cx="105918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6038863" y="1028808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9037" y="953729"/>
            <a:ext cx="11081582" cy="615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Data was collected from the machines and analyzed its different variable which may affect the performance of the machine performance and c=also cause the machine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downtime.The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various component of the machinery along with some info about the machine structure was compiled and gather.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Following are the variables: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Date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Machine_ID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Assembly_Line_No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Hydraulic_Pressure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(bar)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Coolant_Pressure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(bar)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Air_System_Pressure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(bar)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Coolant_Temperature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Hydraulic_Oil_Temperature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(Â°C)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Spindle_Bearing_Temperature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(Â°C)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Spindle_Vibration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Âµm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Tool_Vibration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Âµm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Spindle_Speed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(RPM)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Voltage(volts)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Torque(Nm)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Cutting(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Downtime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1616</Words>
  <Application>Microsoft Office PowerPoint</Application>
  <PresentationFormat>Widescreen</PresentationFormat>
  <Paragraphs>253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Georgia</vt:lpstr>
      <vt:lpstr>Consolas</vt:lpstr>
      <vt:lpstr>Arial</vt:lpstr>
      <vt:lpstr>Calibri</vt:lpstr>
      <vt:lpstr>Roboto</vt:lpstr>
      <vt:lpstr>Times New Roman</vt:lpstr>
      <vt:lpstr>Söhne</vt:lpstr>
      <vt:lpstr>Office Theme</vt:lpstr>
      <vt:lpstr>Project Introduction.</vt:lpstr>
      <vt:lpstr>Project Leadership</vt:lpstr>
      <vt:lpstr>Contents</vt:lpstr>
      <vt:lpstr>Project Overview and Scope</vt:lpstr>
      <vt:lpstr>Business Problem</vt:lpstr>
      <vt:lpstr>Business Objective</vt:lpstr>
      <vt:lpstr>CRISP-ML(Q) Methodology  There are six stages of CRISP-ML(Q) Methodology  1.Business and data understanding  2.Data preparation  3.model building   4.Model evaluation  5.Model deployment  6.Monitoring and maintenance</vt:lpstr>
      <vt:lpstr>Technical Stacks</vt:lpstr>
      <vt:lpstr>Data Collection and Understanding  </vt:lpstr>
      <vt:lpstr>Data  Information </vt:lpstr>
      <vt:lpstr>Data Dictionary </vt:lpstr>
      <vt:lpstr>System Requirements</vt:lpstr>
      <vt:lpstr>Exploratory Data Analysis [EDA]</vt:lpstr>
      <vt:lpstr>Missing Values Observation </vt:lpstr>
      <vt:lpstr>Data Preprocessing</vt:lpstr>
      <vt:lpstr>Data Preprocessing</vt:lpstr>
      <vt:lpstr>Data Preprocessing</vt:lpstr>
      <vt:lpstr>Data Preprocessing</vt:lpstr>
      <vt:lpstr>Data Visualization </vt:lpstr>
      <vt:lpstr>Data Visualization </vt:lpstr>
      <vt:lpstr>Data Visualization </vt:lpstr>
      <vt:lpstr>Queries ?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Muhammad Ali Talha</cp:lastModifiedBy>
  <cp:revision>6</cp:revision>
  <dcterms:created xsi:type="dcterms:W3CDTF">2022-02-16T01:47:29Z</dcterms:created>
  <dcterms:modified xsi:type="dcterms:W3CDTF">2023-11-06T03:29:41Z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2023-11-06T01:02:53Z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df31900c-41af-4685-959f-a68eea9a6cb5</vt:lpwstr>
  </property>
  <property fmtid="{D5CDD505-2E9C-101B-9397-08002B2CF9AE}" pid="8" name="MSIP_Label_defa4170-0d19-0005-0004-bc88714345d2_ActionId">
    <vt:lpwstr>92696f94-df86-4e7b-914f-0f057b109a25</vt:lpwstr>
  </property>
  <property fmtid="{D5CDD505-2E9C-101B-9397-08002B2CF9AE}" pid="9" name="MSIP_Label_defa4170-0d19-0005-0004-bc88714345d2_ContentBits">
    <vt:lpwstr>0</vt:lpwstr>
  </property>
</Properties>
</file>