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2" r:id="rId5"/>
    <p:sldId id="263" r:id="rId6"/>
    <p:sldId id="258" r:id="rId7"/>
    <p:sldId id="260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84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106-1E39-5548-AEBE-508C0C28E37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tlib.org/bla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BLAS and LAPACK</a:t>
            </a:r>
            <a:endParaRPr lang="en-US" sz="5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Devin A. Matthews</a:t>
            </a:r>
          </a:p>
          <a:p>
            <a:r>
              <a:rPr lang="en-US" dirty="0" smtClean="0"/>
              <a:t>UT Austin</a:t>
            </a:r>
          </a:p>
          <a:p>
            <a:endParaRPr lang="en-US" dirty="0"/>
          </a:p>
          <a:p>
            <a:r>
              <a:rPr lang="en-US" dirty="0" err="1" smtClean="0"/>
              <a:t>MolSSI</a:t>
            </a:r>
            <a:r>
              <a:rPr lang="en-US" dirty="0" smtClean="0"/>
              <a:t> Software Summer School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level 3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9285" y="3991622"/>
            <a:ext cx="64181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dgemm</a:t>
            </a:r>
            <a:r>
              <a:rPr lang="en-US" dirty="0" smtClean="0">
                <a:latin typeface="Courier New"/>
                <a:cs typeface="Courier New"/>
              </a:rPr>
              <a:t>(character*1 </a:t>
            </a:r>
            <a:r>
              <a:rPr lang="en-US" b="1" dirty="0" err="1" smtClean="0">
                <a:latin typeface="Courier New"/>
                <a:cs typeface="Courier New"/>
              </a:rPr>
              <a:t>transa</a:t>
            </a:r>
            <a:r>
              <a:rPr lang="en-US" dirty="0" smtClean="0">
                <a:latin typeface="Courier New"/>
                <a:cs typeface="Courier New"/>
              </a:rPr>
              <a:t>, character*1 </a:t>
            </a:r>
            <a:r>
              <a:rPr lang="en-US" b="1" dirty="0" err="1" smtClean="0">
                <a:latin typeface="Courier New"/>
                <a:cs typeface="Courier New"/>
              </a:rPr>
              <a:t>transb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integer </a:t>
            </a:r>
            <a:r>
              <a:rPr lang="en-US" b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smtClean="0">
                <a:latin typeface="Courier New"/>
                <a:cs typeface="Courier New"/>
              </a:rPr>
              <a:t>k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real*8 </a:t>
            </a:r>
            <a:r>
              <a:rPr lang="en-US" b="1" dirty="0" smtClean="0">
                <a:latin typeface="Courier New"/>
                <a:cs typeface="Courier New"/>
              </a:rPr>
              <a:t>alpha</a:t>
            </a:r>
            <a:r>
              <a:rPr lang="en-US" dirty="0" smtClean="0">
                <a:latin typeface="Courier New"/>
                <a:cs typeface="Courier New"/>
              </a:rPr>
              <a:t>, real*8 </a:t>
            </a:r>
            <a:r>
              <a:rPr lang="en-US" b="1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lda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real*8 </a:t>
            </a:r>
            <a:r>
              <a:rPr lang="en-US" b="1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ldb</a:t>
            </a:r>
            <a:r>
              <a:rPr lang="en-US" b="1" dirty="0" smtClean="0">
                <a:latin typeface="Courier New"/>
                <a:cs typeface="Courier New"/>
              </a:rPr>
              <a:t>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</a:t>
            </a:r>
            <a:r>
              <a:rPr lang="en-US" dirty="0" smtClean="0">
                <a:latin typeface="Courier New"/>
                <a:cs typeface="Courier New"/>
              </a:rPr>
              <a:t>real*8</a:t>
            </a:r>
            <a:r>
              <a:rPr lang="en-US" b="1" dirty="0" smtClean="0">
                <a:latin typeface="Courier New"/>
                <a:cs typeface="Courier New"/>
              </a:rPr>
              <a:t>  beta</a:t>
            </a:r>
            <a:r>
              <a:rPr lang="en-US" dirty="0" smtClean="0">
                <a:latin typeface="Courier New"/>
                <a:cs typeface="Courier New"/>
              </a:rPr>
              <a:t>, real*8</a:t>
            </a:r>
            <a:r>
              <a:rPr lang="en-US" b="1" dirty="0" smtClean="0">
                <a:latin typeface="Courier New"/>
                <a:cs typeface="Courier New"/>
              </a:rPr>
              <a:t> C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integer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ldc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285" y="2717115"/>
            <a:ext cx="78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cs typeface="Courier New"/>
              </a:rPr>
              <a:t>C</a:t>
            </a:r>
            <a:r>
              <a:rPr lang="en-US" sz="3600" baseline="-25000" dirty="0" err="1" smtClean="0">
                <a:cs typeface="Courier New"/>
              </a:rPr>
              <a:t>ij</a:t>
            </a:r>
            <a:r>
              <a:rPr lang="en-US" sz="3600" dirty="0" smtClean="0">
                <a:cs typeface="Courier New"/>
              </a:rPr>
              <a:t> = </a:t>
            </a:r>
            <a:r>
              <a:rPr lang="en-US" sz="3600" dirty="0" err="1" smtClean="0">
                <a:cs typeface="Courier New"/>
              </a:rPr>
              <a:t>Σ</a:t>
            </a:r>
            <a:r>
              <a:rPr lang="en-US" sz="3600" baseline="-25000" dirty="0" err="1" smtClean="0">
                <a:cs typeface="Courier New"/>
              </a:rPr>
              <a:t>p</a:t>
            </a:r>
            <a:r>
              <a:rPr lang="en-US" sz="3600" dirty="0" smtClean="0">
                <a:cs typeface="Courier New"/>
              </a:rPr>
              <a:t> α*</a:t>
            </a:r>
            <a:r>
              <a:rPr lang="en-US" sz="3600" dirty="0" err="1" smtClean="0">
                <a:cs typeface="Courier New"/>
              </a:rPr>
              <a:t>op</a:t>
            </a:r>
            <a:r>
              <a:rPr lang="en-US" sz="3600" baseline="-25000" dirty="0" err="1" smtClean="0">
                <a:cs typeface="Courier New"/>
              </a:rPr>
              <a:t>A</a:t>
            </a:r>
            <a:r>
              <a:rPr lang="en-US" sz="3600" dirty="0" smtClean="0">
                <a:cs typeface="Courier New"/>
              </a:rPr>
              <a:t>(</a:t>
            </a:r>
            <a:r>
              <a:rPr lang="en-US" sz="3600" dirty="0" err="1" smtClean="0">
                <a:cs typeface="Courier New"/>
              </a:rPr>
              <a:t>A</a:t>
            </a:r>
            <a:r>
              <a:rPr lang="en-US" sz="3600" baseline="-25000" dirty="0" err="1" smtClean="0">
                <a:cs typeface="Courier New"/>
              </a:rPr>
              <a:t>ip</a:t>
            </a:r>
            <a:r>
              <a:rPr lang="en-US" sz="3600" dirty="0">
                <a:cs typeface="Courier New"/>
              </a:rPr>
              <a:t>)</a:t>
            </a:r>
            <a:r>
              <a:rPr lang="en-US" sz="3600" dirty="0" smtClean="0">
                <a:cs typeface="Courier New"/>
              </a:rPr>
              <a:t>*</a:t>
            </a:r>
            <a:r>
              <a:rPr lang="en-US" sz="3600" dirty="0" err="1" smtClean="0">
                <a:cs typeface="Courier New"/>
              </a:rPr>
              <a:t>op</a:t>
            </a:r>
            <a:r>
              <a:rPr lang="en-US" sz="3600" baseline="-25000" dirty="0" err="1" smtClean="0">
                <a:cs typeface="Courier New"/>
              </a:rPr>
              <a:t>B</a:t>
            </a:r>
            <a:r>
              <a:rPr lang="en-US" sz="3600" dirty="0">
                <a:cs typeface="Courier New"/>
              </a:rPr>
              <a:t>(</a:t>
            </a:r>
            <a:r>
              <a:rPr lang="en-US" sz="3600" dirty="0" err="1" smtClean="0">
                <a:cs typeface="Courier New"/>
              </a:rPr>
              <a:t>B</a:t>
            </a:r>
            <a:r>
              <a:rPr lang="en-US" sz="3600" baseline="-25000" dirty="0" err="1" smtClean="0">
                <a:cs typeface="Courier New"/>
              </a:rPr>
              <a:t>pj</a:t>
            </a:r>
            <a:r>
              <a:rPr lang="en-US" sz="3600" dirty="0" smtClean="0">
                <a:cs typeface="Courier New"/>
              </a:rPr>
              <a:t>) + </a:t>
            </a:r>
            <a:r>
              <a:rPr lang="en-US" sz="3600" dirty="0">
                <a:cs typeface="Courier New"/>
              </a:rPr>
              <a:t>β</a:t>
            </a:r>
            <a:r>
              <a:rPr lang="en-US" sz="3600" dirty="0" smtClean="0">
                <a:cs typeface="Courier New"/>
              </a:rPr>
              <a:t>*</a:t>
            </a:r>
            <a:r>
              <a:rPr lang="en-US" sz="3600" dirty="0" err="1">
                <a:cs typeface="Courier New"/>
              </a:rPr>
              <a:t>C</a:t>
            </a:r>
            <a:r>
              <a:rPr lang="en-US" sz="3600" baseline="-25000" dirty="0" err="1" smtClean="0">
                <a:cs typeface="Courier New"/>
              </a:rPr>
              <a:t>ij</a:t>
            </a:r>
            <a:endParaRPr lang="en-US" sz="3600" baseline="-25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00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header library I wrote to make using BLAS/LAPACK in C and C++ a little easier.</a:t>
            </a:r>
          </a:p>
          <a:p>
            <a:pPr lvl="1"/>
            <a:r>
              <a:rPr lang="en-US" dirty="0" smtClean="0"/>
              <a:t>Give arguments by values instead of by reference (pointer).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-correct interface.</a:t>
            </a:r>
          </a:p>
          <a:p>
            <a:pPr lvl="1"/>
            <a:r>
              <a:rPr lang="en-US" dirty="0" smtClean="0"/>
              <a:t>Function overloading (e.g. “</a:t>
            </a:r>
            <a:r>
              <a:rPr lang="en-US" dirty="0" err="1" smtClean="0"/>
              <a:t>gemm</a:t>
            </a:r>
            <a:r>
              <a:rPr lang="en-US" dirty="0" smtClean="0"/>
              <a:t>”).</a:t>
            </a:r>
          </a:p>
          <a:p>
            <a:pPr lvl="1"/>
            <a:r>
              <a:rPr lang="en-US" dirty="0" smtClean="0"/>
              <a:t>Automatically allocate workspace in LAPACK.</a:t>
            </a:r>
          </a:p>
          <a:p>
            <a:r>
              <a:rPr lang="en-US" dirty="0" smtClean="0"/>
              <a:t>CBLAS and </a:t>
            </a:r>
            <a:r>
              <a:rPr lang="en-US" dirty="0" err="1" smtClean="0"/>
              <a:t>LAPACKe</a:t>
            </a:r>
            <a:r>
              <a:rPr lang="en-US" dirty="0" smtClean="0"/>
              <a:t> are also good low-level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LAPACK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51" y="1907872"/>
            <a:ext cx="5359400" cy="571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" y="3522533"/>
            <a:ext cx="2260600" cy="1130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4" y="5294134"/>
            <a:ext cx="6565900" cy="723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51" y="3522533"/>
            <a:ext cx="4749800" cy="86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8351" y="1417638"/>
            <a:ext cx="44165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Symmetric (</a:t>
            </a:r>
            <a:r>
              <a:rPr lang="en-US" b="1" dirty="0" err="1" smtClean="0"/>
              <a:t>Hermitian</a:t>
            </a:r>
            <a:r>
              <a:rPr lang="en-US" b="1" dirty="0" smtClean="0"/>
              <a:t>) Eigenvalue Problems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262" y="2748236"/>
            <a:ext cx="2420179" cy="6463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Generalized Eigenvalue</a:t>
            </a:r>
          </a:p>
          <a:p>
            <a:pPr algn="ctr"/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01871" y="2916781"/>
            <a:ext cx="3712637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Non-symmetric </a:t>
            </a:r>
            <a:r>
              <a:rPr lang="en-US" b="1" dirty="0"/>
              <a:t>E</a:t>
            </a:r>
            <a:r>
              <a:rPr lang="en-US" b="1" dirty="0" smtClean="0"/>
              <a:t>igenvalue Problems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31400" y="4874497"/>
            <a:ext cx="427574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Matrix Factorizations and Linear Equations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21400" y="6149340"/>
            <a:ext cx="583589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(This is </a:t>
            </a:r>
            <a:r>
              <a:rPr lang="en-US" dirty="0" err="1" smtClean="0"/>
              <a:t>Cholesky</a:t>
            </a:r>
            <a:r>
              <a:rPr lang="en-US" dirty="0" smtClean="0"/>
              <a:t> + </a:t>
            </a:r>
            <a:r>
              <a:rPr lang="en-US" dirty="0"/>
              <a:t>t</a:t>
            </a:r>
            <a:r>
              <a:rPr lang="en-US" dirty="0" smtClean="0"/>
              <a:t>riangular solve, not inverse square root!)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8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LAPACK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182" y="1396816"/>
            <a:ext cx="544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FOR EXAMPLE ONLY</a:t>
            </a:r>
            <a:r>
              <a:rPr lang="en-US" dirty="0" smtClean="0"/>
              <a:t>, also may have bugs/missed steps)</a:t>
            </a:r>
            <a:endParaRPr lang="en-US" dirty="0"/>
          </a:p>
        </p:txBody>
      </p:sp>
      <p:pic>
        <p:nvPicPr>
          <p:cNvPr id="5" name="Picture 4" descr="Screen Shot 2017-07-25 at 9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>
          <a:xfrm>
            <a:off x="405150" y="1797381"/>
            <a:ext cx="8238626" cy="49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and LAPACK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Netlib</a:t>
            </a:r>
            <a:r>
              <a:rPr lang="en-US" sz="1800" dirty="0"/>
              <a:t> (</a:t>
            </a:r>
            <a:r>
              <a:rPr lang="en-US" sz="1800" dirty="0">
                <a:hlinkClick r:id="rId2"/>
              </a:rPr>
              <a:t>http://www.netlib.org/</a:t>
            </a:r>
            <a:r>
              <a:rPr lang="en-US" sz="1800" dirty="0" smtClean="0">
                <a:hlinkClick r:id="rId2"/>
              </a:rPr>
              <a:t>blas</a:t>
            </a:r>
            <a:r>
              <a:rPr lang="en-US" sz="1800" dirty="0" smtClean="0"/>
              <a:t>)</a:t>
            </a:r>
            <a:r>
              <a:rPr lang="en-US" sz="1800" dirty="0"/>
              <a:t> (OSS)</a:t>
            </a:r>
            <a:endParaRPr lang="en-US" sz="1800" dirty="0" smtClean="0"/>
          </a:p>
          <a:p>
            <a:pPr lvl="1"/>
            <a:r>
              <a:rPr lang="en-US" sz="1400" dirty="0" smtClean="0"/>
              <a:t>Reference implementation; </a:t>
            </a:r>
            <a:r>
              <a:rPr lang="en-US" sz="1400" i="1" dirty="0" smtClean="0"/>
              <a:t>really slow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Intel Math Kernel Library (MKL) (free)</a:t>
            </a:r>
          </a:p>
          <a:p>
            <a:pPr lvl="1"/>
            <a:r>
              <a:rPr lang="en-US" sz="1400" dirty="0" smtClean="0"/>
              <a:t>Optimized BLAS, LAPACK, FFT, etc.</a:t>
            </a:r>
          </a:p>
          <a:p>
            <a:r>
              <a:rPr lang="en-US" sz="1800" dirty="0" smtClean="0"/>
              <a:t>AMD Compute Library (ACL)</a:t>
            </a:r>
            <a:r>
              <a:rPr lang="en-US" sz="1800" dirty="0"/>
              <a:t> (OSS)</a:t>
            </a:r>
            <a:endParaRPr lang="en-US" sz="1800" dirty="0" smtClean="0"/>
          </a:p>
          <a:p>
            <a:pPr lvl="1"/>
            <a:r>
              <a:rPr lang="en-US" sz="1400" dirty="0" smtClean="0"/>
              <a:t>AMD vendor BLAS/LAPACK</a:t>
            </a:r>
          </a:p>
          <a:p>
            <a:r>
              <a:rPr lang="en-US" sz="1800" dirty="0" smtClean="0"/>
              <a:t>IBM Engineering and Scientific Subroutine Library (ESSL)</a:t>
            </a:r>
          </a:p>
          <a:p>
            <a:pPr lvl="1"/>
            <a:r>
              <a:rPr lang="en-US" sz="1400" dirty="0" smtClean="0"/>
              <a:t>IBM vendor BLAS/LAPACK (e.g. </a:t>
            </a:r>
            <a:r>
              <a:rPr lang="en-US" sz="1400" dirty="0" err="1" smtClean="0"/>
              <a:t>BlueGene</a:t>
            </a:r>
            <a:r>
              <a:rPr lang="en-US" sz="1400" dirty="0" smtClean="0"/>
              <a:t>/Q, POWER)</a:t>
            </a:r>
          </a:p>
          <a:p>
            <a:r>
              <a:rPr lang="en-US" sz="1800" dirty="0" err="1" smtClean="0"/>
              <a:t>OpenBLAS</a:t>
            </a:r>
            <a:r>
              <a:rPr lang="en-US" sz="1800" dirty="0" smtClean="0"/>
              <a:t> (OSS)</a:t>
            </a:r>
          </a:p>
          <a:p>
            <a:pPr lvl="1"/>
            <a:r>
              <a:rPr lang="en-US" sz="1400" dirty="0" smtClean="0"/>
              <a:t>Optimized BLAS and </a:t>
            </a:r>
            <a:r>
              <a:rPr lang="en-US" sz="1400" dirty="0" err="1" smtClean="0"/>
              <a:t>Netlib</a:t>
            </a:r>
            <a:r>
              <a:rPr lang="en-US" sz="1400" dirty="0" smtClean="0"/>
              <a:t> LAPACK</a:t>
            </a:r>
          </a:p>
          <a:p>
            <a:r>
              <a:rPr lang="en-US" sz="1800" dirty="0" smtClean="0"/>
              <a:t>BLIS</a:t>
            </a:r>
            <a:r>
              <a:rPr lang="en-US" sz="1800" dirty="0"/>
              <a:t> (OSS)</a:t>
            </a:r>
            <a:endParaRPr lang="en-US" sz="1800" dirty="0" smtClean="0"/>
          </a:p>
          <a:p>
            <a:pPr lvl="1"/>
            <a:r>
              <a:rPr lang="en-US" sz="1400" dirty="0" smtClean="0"/>
              <a:t>Optimized BLAS</a:t>
            </a:r>
          </a:p>
          <a:p>
            <a:r>
              <a:rPr lang="en-US" sz="1800" dirty="0" err="1" smtClean="0"/>
              <a:t>libflame</a:t>
            </a:r>
            <a:r>
              <a:rPr lang="en-US" sz="1800" dirty="0"/>
              <a:t> (OSS)</a:t>
            </a:r>
            <a:endParaRPr lang="en-US" sz="1800" dirty="0" smtClean="0"/>
          </a:p>
          <a:p>
            <a:pPr lvl="1"/>
            <a:r>
              <a:rPr lang="en-US" sz="1400" dirty="0" smtClean="0"/>
              <a:t>Some LAPACK operations optimized</a:t>
            </a:r>
          </a:p>
          <a:p>
            <a:r>
              <a:rPr lang="en-US" sz="1800" dirty="0" smtClean="0"/>
              <a:t>Apple Accelerate</a:t>
            </a:r>
          </a:p>
          <a:p>
            <a:pPr lvl="1"/>
            <a:r>
              <a:rPr lang="en-US" sz="1400" dirty="0" smtClean="0"/>
              <a:t>Default BLAS and LAPACK on OSX/</a:t>
            </a:r>
            <a:r>
              <a:rPr lang="en-US" sz="1400" dirty="0" err="1" smtClean="0"/>
              <a:t>macOS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058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0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Wrapper libraries offer convenient interfaces in higher-level languages. Here is a non-exhaustive list for C++:</a:t>
            </a:r>
          </a:p>
          <a:p>
            <a:pPr lvl="1"/>
            <a:r>
              <a:rPr lang="en-US" dirty="0" smtClean="0"/>
              <a:t>Eigen</a:t>
            </a:r>
          </a:p>
          <a:p>
            <a:pPr lvl="1"/>
            <a:r>
              <a:rPr lang="en-US" dirty="0" smtClean="0"/>
              <a:t>Boost::</a:t>
            </a:r>
            <a:r>
              <a:rPr lang="en-US" dirty="0" err="1" smtClean="0"/>
              <a:t>uBLAS</a:t>
            </a:r>
            <a:endParaRPr lang="en-US" dirty="0" smtClean="0"/>
          </a:p>
          <a:p>
            <a:pPr lvl="1"/>
            <a:r>
              <a:rPr lang="en-US" dirty="0" smtClean="0"/>
              <a:t>Armadillo</a:t>
            </a:r>
          </a:p>
          <a:p>
            <a:pPr lvl="1"/>
            <a:r>
              <a:rPr lang="en-US" dirty="0" err="1" smtClean="0"/>
              <a:t>CPPLapack</a:t>
            </a:r>
            <a:endParaRPr lang="en-US" dirty="0" smtClean="0"/>
          </a:p>
          <a:p>
            <a:pPr lvl="2"/>
            <a:r>
              <a:rPr lang="en-US" dirty="0" smtClean="0"/>
              <a:t>The “</a:t>
            </a:r>
            <a:r>
              <a:rPr lang="en-US" dirty="0" err="1" smtClean="0"/>
              <a:t>CPPBlas</a:t>
            </a:r>
            <a:r>
              <a:rPr lang="en-US" dirty="0" smtClean="0"/>
              <a:t>” project is unrelated.</a:t>
            </a:r>
          </a:p>
          <a:p>
            <a:r>
              <a:rPr lang="en-US" dirty="0" smtClean="0"/>
              <a:t>Distributed-memory BLAS and LAPACK:</a:t>
            </a:r>
          </a:p>
          <a:p>
            <a:pPr lvl="1"/>
            <a:r>
              <a:rPr lang="en-US" dirty="0" smtClean="0"/>
              <a:t>Elemental</a:t>
            </a:r>
          </a:p>
          <a:p>
            <a:pPr lvl="1"/>
            <a:r>
              <a:rPr lang="en-US" dirty="0" smtClean="0"/>
              <a:t>ELPA</a:t>
            </a:r>
          </a:p>
          <a:p>
            <a:pPr lvl="1"/>
            <a:r>
              <a:rPr lang="en-US" dirty="0" smtClean="0"/>
              <a:t>PBLAS, </a:t>
            </a:r>
            <a:r>
              <a:rPr lang="en-US" dirty="0" err="1" smtClean="0"/>
              <a:t>ScaLAPACK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and LAPACK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Dense Linear Algebra (DLA) is the field of operations on </a:t>
            </a:r>
            <a:r>
              <a:rPr lang="en-US" b="1" dirty="0" smtClean="0">
                <a:solidFill>
                  <a:schemeClr val="accent6"/>
                </a:solidFill>
              </a:rPr>
              <a:t>vectors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matrices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“dense” part refers to the fact that all of the vector and matrix elements may be non-zero. There are also extensions of BLAS and LAPACK for sparse matrices.</a:t>
            </a:r>
          </a:p>
          <a:p>
            <a:r>
              <a:rPr lang="en-US" dirty="0" smtClean="0"/>
              <a:t>The BLAS includes basic operations like matrix multiplication, while LAPACK builds on the BLAS to calculate eigenvalues and –vectors, solutions of linear systems, matrix factorizations,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 library?</a:t>
            </a:r>
            <a:endParaRPr lang="en-US" dirty="0"/>
          </a:p>
        </p:txBody>
      </p:sp>
      <p:pic>
        <p:nvPicPr>
          <p:cNvPr id="4" name="Picture 3" descr="step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8" y="1181872"/>
            <a:ext cx="6772305" cy="5079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424255" y="3469899"/>
            <a:ext cx="98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GFLOP/s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4207" y="6261101"/>
            <a:ext cx="15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size 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5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and LAPACK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traditional BLAS and LAPACK implementations are in Fortran.</a:t>
            </a:r>
          </a:p>
          <a:p>
            <a:r>
              <a:rPr lang="en-US" dirty="0" smtClean="0"/>
              <a:t>Modern implementations are in C or C++, but still export a Fortran interface.</a:t>
            </a:r>
          </a:p>
          <a:p>
            <a:r>
              <a:rPr lang="en-US" dirty="0" smtClean="0"/>
              <a:t>This means that:</a:t>
            </a:r>
          </a:p>
          <a:p>
            <a:pPr lvl="1"/>
            <a:r>
              <a:rPr lang="en-US" dirty="0" smtClean="0"/>
              <a:t>All parameters are pointers.</a:t>
            </a:r>
          </a:p>
          <a:p>
            <a:pPr lvl="1"/>
            <a:r>
              <a:rPr lang="en-US" dirty="0" smtClean="0"/>
              <a:t>The name is </a:t>
            </a:r>
            <a:r>
              <a:rPr lang="en-US" b="1" dirty="0" smtClean="0">
                <a:solidFill>
                  <a:schemeClr val="accent6"/>
                </a:solidFill>
              </a:rPr>
              <a:t>mangled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(usually a _ gets added).</a:t>
            </a:r>
          </a:p>
          <a:p>
            <a:pPr lvl="1"/>
            <a:r>
              <a:rPr lang="en-US" dirty="0" smtClean="0"/>
              <a:t>Fortran INTEGER != C/C++ 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and LAPACK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0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(Almost) all BLAS and LAPACK routines support four data types:</a:t>
            </a:r>
          </a:p>
          <a:p>
            <a:pPr lvl="1"/>
            <a:r>
              <a:rPr lang="en-US" dirty="0" smtClean="0"/>
              <a:t>Single precision (float, real*4)</a:t>
            </a:r>
          </a:p>
          <a:p>
            <a:pPr lvl="1"/>
            <a:r>
              <a:rPr lang="en-US" dirty="0" smtClean="0"/>
              <a:t>Double precision (double, real*8)</a:t>
            </a:r>
          </a:p>
          <a:p>
            <a:pPr lvl="1"/>
            <a:r>
              <a:rPr lang="en-US" dirty="0" smtClean="0"/>
              <a:t>Single complex (</a:t>
            </a:r>
            <a:r>
              <a:rPr lang="en-US" dirty="0" err="1" smtClean="0"/>
              <a:t>std</a:t>
            </a:r>
            <a:r>
              <a:rPr lang="en-US" dirty="0" smtClean="0"/>
              <a:t>::complex&lt;float&gt;, complex*8)</a:t>
            </a:r>
          </a:p>
          <a:p>
            <a:pPr lvl="1"/>
            <a:r>
              <a:rPr lang="en-US" dirty="0" smtClean="0"/>
              <a:t>Double complex (</a:t>
            </a:r>
            <a:r>
              <a:rPr lang="en-US" dirty="0" err="1" smtClean="0"/>
              <a:t>std</a:t>
            </a:r>
            <a:r>
              <a:rPr lang="en-US" dirty="0" smtClean="0"/>
              <a:t>::complex&lt;double&gt;, complex*16)</a:t>
            </a:r>
          </a:p>
          <a:p>
            <a:r>
              <a:rPr lang="en-US" dirty="0" smtClean="0"/>
              <a:t>The data type for an operation is denoted by a prefix: s (single), d (double), c (single complex), or z (double complex).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zdotc</a:t>
            </a:r>
            <a:r>
              <a:rPr lang="en-US" dirty="0" smtClean="0"/>
              <a:t> = double complex dot product with conjugation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vectors and matrices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37189"/>
              </p:ext>
            </p:extLst>
          </p:nvPr>
        </p:nvGraphicFramePr>
        <p:xfrm>
          <a:off x="1717673" y="2625453"/>
          <a:ext cx="395584" cy="37084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955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9870"/>
              </p:ext>
            </p:extLst>
          </p:nvPr>
        </p:nvGraphicFramePr>
        <p:xfrm>
          <a:off x="4580824" y="2625453"/>
          <a:ext cx="3705640" cy="370840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70564"/>
                <a:gridCol w="370564"/>
                <a:gridCol w="370564"/>
                <a:gridCol w="370564"/>
                <a:gridCol w="370564"/>
                <a:gridCol w="370564"/>
                <a:gridCol w="370564"/>
                <a:gridCol w="370564"/>
                <a:gridCol w="370564"/>
                <a:gridCol w="3705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3909" y="1440252"/>
            <a:ext cx="112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ector</a:t>
            </a:r>
          </a:p>
          <a:p>
            <a:r>
              <a:rPr lang="en-US" dirty="0"/>
              <a:t>l</a:t>
            </a:r>
            <a:r>
              <a:rPr lang="en-US" dirty="0" smtClean="0"/>
              <a:t>ength = 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2386" y="1315325"/>
            <a:ext cx="1314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</a:t>
            </a:r>
          </a:p>
          <a:p>
            <a:r>
              <a:rPr lang="en-US" dirty="0"/>
              <a:t>r</a:t>
            </a:r>
            <a:r>
              <a:rPr lang="en-US" dirty="0" smtClean="0"/>
              <a:t>ows = m</a:t>
            </a:r>
          </a:p>
          <a:p>
            <a:r>
              <a:rPr lang="en-US" dirty="0"/>
              <a:t>c</a:t>
            </a:r>
            <a:r>
              <a:rPr lang="en-US" dirty="0" smtClean="0"/>
              <a:t>olumns =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354" y="2604631"/>
            <a:ext cx="129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base_ptr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765" y="2602845"/>
            <a:ext cx="129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ase_ptr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10" name="Left Bracket 9"/>
          <p:cNvSpPr/>
          <p:nvPr/>
        </p:nvSpPr>
        <p:spPr>
          <a:xfrm>
            <a:off x="1447008" y="3907880"/>
            <a:ext cx="148535" cy="4476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089" y="3730238"/>
            <a:ext cx="159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/>
              <a:t>INC</a:t>
            </a:r>
            <a:r>
              <a:rPr lang="en-US" sz="1600" dirty="0" err="1" smtClean="0"/>
              <a:t>rement</a:t>
            </a:r>
            <a:r>
              <a:rPr lang="en-US" sz="1600" dirty="0" smtClean="0"/>
              <a:t> between elements</a:t>
            </a:r>
          </a:p>
          <a:p>
            <a:r>
              <a:rPr lang="en-US" sz="1600" dirty="0" smtClean="0"/>
              <a:t>usually 1, but can be more</a:t>
            </a:r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i</a:t>
            </a:r>
            <a:r>
              <a:rPr lang="en-US" sz="1600" baseline="30000" dirty="0" err="1" smtClean="0"/>
              <a:t>th</a:t>
            </a:r>
            <a:endParaRPr lang="en-US" sz="1600" dirty="0"/>
          </a:p>
          <a:p>
            <a:r>
              <a:rPr lang="en-US" sz="1600" dirty="0" smtClean="0"/>
              <a:t>element is</a:t>
            </a:r>
          </a:p>
          <a:p>
            <a:r>
              <a:rPr lang="en-US" sz="1600" dirty="0" err="1" smtClean="0"/>
              <a:t>base_ptr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*</a:t>
            </a:r>
            <a:r>
              <a:rPr lang="en-US" sz="1600" b="1" dirty="0" err="1" smtClean="0"/>
              <a:t>inc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2295" y="3142695"/>
            <a:ext cx="1948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between elements</a:t>
            </a:r>
          </a:p>
          <a:p>
            <a:r>
              <a:rPr lang="en-US" dirty="0"/>
              <a:t>i</a:t>
            </a:r>
            <a:r>
              <a:rPr lang="en-US" dirty="0" smtClean="0"/>
              <a:t>n a column is </a:t>
            </a:r>
            <a:r>
              <a:rPr lang="en-US" b="1" dirty="0" smtClean="0"/>
              <a:t>always</a:t>
            </a:r>
            <a:r>
              <a:rPr lang="en-US" dirty="0" smtClean="0"/>
              <a:t> 1</a:t>
            </a:r>
          </a:p>
          <a:p>
            <a:r>
              <a:rPr lang="en-US" dirty="0" smtClean="0"/>
              <a:t>(column-major)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319246" y="3907880"/>
            <a:ext cx="148535" cy="4476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58466" y="4955658"/>
            <a:ext cx="202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dirty="0" smtClean="0"/>
              <a:t>element is </a:t>
            </a:r>
            <a:r>
              <a:rPr lang="en-US" dirty="0" err="1" smtClean="0"/>
              <a:t>base_ptr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 + j*</a:t>
            </a:r>
            <a:r>
              <a:rPr lang="en-US" b="1" dirty="0" err="1" smtClean="0"/>
              <a:t>ld</a:t>
            </a:r>
            <a:r>
              <a:rPr lang="en-US" dirty="0" smtClean="0"/>
              <a:t>]</a:t>
            </a:r>
          </a:p>
        </p:txBody>
      </p:sp>
      <p:sp>
        <p:nvSpPr>
          <p:cNvPr id="15" name="Left Bracket 14"/>
          <p:cNvSpPr/>
          <p:nvPr/>
        </p:nvSpPr>
        <p:spPr>
          <a:xfrm rot="5400000">
            <a:off x="6355880" y="2238655"/>
            <a:ext cx="148535" cy="4476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5416" y="1398613"/>
            <a:ext cx="347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ncrement between elements</a:t>
            </a:r>
          </a:p>
          <a:p>
            <a:r>
              <a:rPr lang="en-US" dirty="0"/>
              <a:t>i</a:t>
            </a:r>
            <a:r>
              <a:rPr lang="en-US" dirty="0" smtClean="0"/>
              <a:t>n a row (the </a:t>
            </a:r>
            <a:r>
              <a:rPr lang="en-US" b="1" u="sng" dirty="0" smtClean="0"/>
              <a:t>L</a:t>
            </a:r>
            <a:r>
              <a:rPr lang="en-US" dirty="0" smtClean="0"/>
              <a:t>eading </a:t>
            </a:r>
            <a:r>
              <a:rPr lang="en-US" b="1" u="sng" dirty="0" smtClean="0"/>
              <a:t>D</a:t>
            </a:r>
            <a:r>
              <a:rPr lang="en-US" dirty="0" smtClean="0"/>
              <a:t>imension)</a:t>
            </a:r>
          </a:p>
          <a:p>
            <a:r>
              <a:rPr lang="en-US" dirty="0"/>
              <a:t>i</a:t>
            </a:r>
            <a:r>
              <a:rPr lang="en-US" dirty="0" smtClean="0"/>
              <a:t>s usually m, but can be more</a:t>
            </a:r>
          </a:p>
        </p:txBody>
      </p:sp>
    </p:spTree>
    <p:extLst>
      <p:ext uri="{BB962C8B-B14F-4D97-AF65-F5344CB8AC3E}">
        <p14:creationId xmlns:p14="http://schemas.microsoft.com/office/powerpoint/2010/main" val="2502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9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BLAS includes three levels:</a:t>
            </a:r>
          </a:p>
          <a:p>
            <a:pPr lvl="1"/>
            <a:r>
              <a:rPr lang="en-US" b="1" dirty="0" smtClean="0"/>
              <a:t>Level 1</a:t>
            </a:r>
            <a:r>
              <a:rPr lang="en-US" dirty="0" smtClean="0"/>
              <a:t>: vector-vector operations such as:</a:t>
            </a:r>
          </a:p>
          <a:p>
            <a:pPr lvl="2"/>
            <a:r>
              <a:rPr lang="en-US" dirty="0" smtClean="0"/>
              <a:t>Dot product</a:t>
            </a:r>
          </a:p>
          <a:p>
            <a:pPr lvl="2"/>
            <a:r>
              <a:rPr lang="en-US" dirty="0" smtClean="0"/>
              <a:t>Vector scaling</a:t>
            </a:r>
          </a:p>
          <a:p>
            <a:pPr lvl="2"/>
            <a:r>
              <a:rPr lang="en-US" dirty="0" smtClean="0"/>
              <a:t>Scale and accumulate (AXPY)</a:t>
            </a:r>
          </a:p>
          <a:p>
            <a:pPr lvl="1"/>
            <a:r>
              <a:rPr lang="en-US" b="1" dirty="0" smtClean="0"/>
              <a:t>Level 2</a:t>
            </a:r>
            <a:r>
              <a:rPr lang="en-US" dirty="0" smtClean="0"/>
              <a:t>: matrix-vector operations such as:</a:t>
            </a:r>
          </a:p>
          <a:p>
            <a:pPr lvl="2"/>
            <a:r>
              <a:rPr lang="en-US" dirty="0" smtClean="0"/>
              <a:t>Matrix-vector product</a:t>
            </a:r>
          </a:p>
          <a:p>
            <a:pPr lvl="2"/>
            <a:r>
              <a:rPr lang="en-US" dirty="0" smtClean="0"/>
              <a:t>Outer product (rank-1 update)</a:t>
            </a:r>
          </a:p>
          <a:p>
            <a:pPr lvl="1"/>
            <a:r>
              <a:rPr lang="en-US" b="1" dirty="0" smtClean="0"/>
              <a:t>Level 3</a:t>
            </a:r>
            <a:r>
              <a:rPr lang="en-US" dirty="0" smtClean="0"/>
              <a:t>: matrix-matrix operations such as:</a:t>
            </a:r>
          </a:p>
          <a:p>
            <a:pPr lvl="2"/>
            <a:r>
              <a:rPr lang="en-US" dirty="0" smtClean="0"/>
              <a:t>Matrix-matrix product</a:t>
            </a:r>
          </a:p>
          <a:p>
            <a:pPr lvl="2"/>
            <a:r>
              <a:rPr lang="en-US" dirty="0" smtClean="0"/>
              <a:t>Triangular solve</a:t>
            </a:r>
          </a:p>
          <a:p>
            <a:pPr lvl="2"/>
            <a:r>
              <a:rPr lang="en-US" dirty="0" smtClean="0"/>
              <a:t>Symmetric rank-k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1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level 1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70" y="2711554"/>
            <a:ext cx="766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d</a:t>
            </a:r>
            <a:r>
              <a:rPr lang="en-US" b="1" dirty="0" err="1" smtClean="0">
                <a:latin typeface="Courier New"/>
                <a:cs typeface="Courier New"/>
              </a:rPr>
              <a:t>axpy</a:t>
            </a:r>
            <a:r>
              <a:rPr lang="en-US" dirty="0" smtClean="0">
                <a:latin typeface="Courier New"/>
                <a:cs typeface="Courier New"/>
              </a:rPr>
              <a:t>(integer </a:t>
            </a:r>
            <a:r>
              <a:rPr lang="en-US" b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 real*8 </a:t>
            </a:r>
            <a:r>
              <a:rPr lang="en-US" b="1" dirty="0" smtClean="0">
                <a:latin typeface="Courier New"/>
                <a:cs typeface="Courier New"/>
              </a:rPr>
              <a:t>alpha</a:t>
            </a:r>
            <a:r>
              <a:rPr lang="en-US" dirty="0" smtClean="0">
                <a:latin typeface="Courier New"/>
                <a:cs typeface="Courier New"/>
              </a:rPr>
              <a:t>, real*8 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incx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									 real*8 </a:t>
            </a:r>
            <a:r>
              <a:rPr lang="en-US" b="1" dirty="0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incy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8877" y="1699979"/>
            <a:ext cx="30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cs typeface="Courier New"/>
              </a:rPr>
              <a:t>y</a:t>
            </a:r>
            <a:r>
              <a:rPr lang="en-US" sz="3600" baseline="-25000" dirty="0" err="1" smtClean="0">
                <a:cs typeface="Courier New"/>
              </a:rPr>
              <a:t>i</a:t>
            </a:r>
            <a:r>
              <a:rPr lang="en-US" sz="3600" dirty="0" smtClean="0">
                <a:cs typeface="Courier New"/>
              </a:rPr>
              <a:t> = </a:t>
            </a:r>
            <a:r>
              <a:rPr lang="en-US" sz="3600" dirty="0" err="1" smtClean="0">
                <a:cs typeface="Courier New"/>
              </a:rPr>
              <a:t>y</a:t>
            </a:r>
            <a:r>
              <a:rPr lang="en-US" sz="3600" baseline="-25000" dirty="0" err="1" smtClean="0">
                <a:cs typeface="Courier New"/>
              </a:rPr>
              <a:t>i</a:t>
            </a:r>
            <a:r>
              <a:rPr lang="en-US" sz="3600" dirty="0" smtClean="0">
                <a:cs typeface="Courier New"/>
              </a:rPr>
              <a:t> + α*x</a:t>
            </a:r>
            <a:r>
              <a:rPr lang="en-US" sz="3600" baseline="-25000" dirty="0" smtClean="0">
                <a:cs typeface="Courier New"/>
              </a:rPr>
              <a:t>i</a:t>
            </a:r>
            <a:endParaRPr lang="en-US" sz="3600" baseline="-25000" dirty="0"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428" y="4618455"/>
            <a:ext cx="7941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omplex*16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zdotc</a:t>
            </a:r>
            <a:r>
              <a:rPr lang="en-US" dirty="0">
                <a:latin typeface="Courier New"/>
                <a:cs typeface="Courier New"/>
              </a:rPr>
              <a:t>(integer </a:t>
            </a:r>
            <a:r>
              <a:rPr lang="en-US" b="1" dirty="0">
                <a:latin typeface="Courier New"/>
                <a:cs typeface="Courier New"/>
              </a:rPr>
              <a:t>n</a:t>
            </a:r>
            <a:r>
              <a:rPr lang="en-US" dirty="0">
                <a:latin typeface="Courier New"/>
                <a:cs typeface="Courier New"/>
              </a:rPr>
              <a:t>, complex*16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Courier New"/>
                <a:cs typeface="Courier New"/>
              </a:rPr>
              <a:t>, integer </a:t>
            </a:r>
            <a:r>
              <a:rPr lang="en-US" b="1" dirty="0" err="1">
                <a:latin typeface="Courier New"/>
                <a:cs typeface="Courier New"/>
              </a:rPr>
              <a:t>incx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           complex</a:t>
            </a:r>
            <a:r>
              <a:rPr lang="en-US" dirty="0">
                <a:latin typeface="Courier New"/>
                <a:cs typeface="Courier New"/>
              </a:rPr>
              <a:t>*16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Courier New"/>
                <a:cs typeface="Courier New"/>
              </a:rPr>
              <a:t>, integer </a:t>
            </a:r>
            <a:r>
              <a:rPr lang="en-US" b="1" dirty="0" err="1">
                <a:latin typeface="Courier New"/>
                <a:cs typeface="Courier New"/>
              </a:rPr>
              <a:t>incy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zdotc</a:t>
            </a:r>
            <a:r>
              <a:rPr lang="en-US" dirty="0">
                <a:latin typeface="Courier New"/>
                <a:cs typeface="Courier New"/>
              </a:rPr>
              <a:t>(integer </a:t>
            </a:r>
            <a:r>
              <a:rPr lang="en-US" b="1" dirty="0">
                <a:latin typeface="Courier New"/>
                <a:cs typeface="Courier New"/>
              </a:rPr>
              <a:t>n</a:t>
            </a:r>
            <a:r>
              <a:rPr lang="en-US" dirty="0">
                <a:latin typeface="Courier New"/>
                <a:cs typeface="Courier New"/>
              </a:rPr>
              <a:t>, complex*16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Courier New"/>
                <a:cs typeface="Courier New"/>
              </a:rPr>
              <a:t>, integer </a:t>
            </a:r>
            <a:r>
              <a:rPr lang="en-US" b="1" dirty="0" err="1">
                <a:latin typeface="Courier New"/>
                <a:cs typeface="Courier New"/>
              </a:rPr>
              <a:t>incx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             complex*16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incy</a:t>
            </a:r>
            <a:r>
              <a:rPr lang="en-US" b="1" dirty="0" smtClean="0">
                <a:latin typeface="Courier New"/>
                <a:cs typeface="Courier New"/>
              </a:rPr>
              <a:t>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</a:t>
            </a:r>
            <a:r>
              <a:rPr lang="en-US" dirty="0" smtClean="0">
                <a:latin typeface="Courier New"/>
                <a:cs typeface="Courier New"/>
              </a:rPr>
              <a:t>complex*16 </a:t>
            </a:r>
            <a:r>
              <a:rPr lang="en-US" b="1" dirty="0" smtClean="0">
                <a:latin typeface="Courier New"/>
                <a:cs typeface="Courier New"/>
              </a:rPr>
              <a:t>result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03233" y="3645835"/>
            <a:ext cx="3063147" cy="646331"/>
            <a:chOff x="2241086" y="4594085"/>
            <a:chExt cx="306314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241086" y="4594085"/>
              <a:ext cx="30631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cs typeface="Courier New"/>
                </a:rPr>
                <a:t>result = </a:t>
              </a:r>
              <a:r>
                <a:rPr lang="en-US" sz="3600" dirty="0" err="1" smtClean="0">
                  <a:cs typeface="Courier New"/>
                </a:rPr>
                <a:t>Σ</a:t>
              </a:r>
              <a:r>
                <a:rPr lang="en-US" sz="3600" baseline="-25000" dirty="0" err="1" smtClean="0">
                  <a:cs typeface="Courier New"/>
                </a:rPr>
                <a:t>i</a:t>
              </a:r>
              <a:r>
                <a:rPr lang="en-US" sz="3600" dirty="0" smtClean="0">
                  <a:cs typeface="Courier New"/>
                </a:rPr>
                <a:t> x</a:t>
              </a:r>
              <a:r>
                <a:rPr lang="en-US" sz="3600" baseline="-25000" dirty="0" smtClean="0">
                  <a:cs typeface="Courier New"/>
                </a:rPr>
                <a:t>i</a:t>
              </a:r>
              <a:r>
                <a:rPr lang="en-US" sz="3600" dirty="0" smtClean="0">
                  <a:cs typeface="Courier New"/>
                </a:rPr>
                <a:t>*</a:t>
              </a:r>
              <a:r>
                <a:rPr lang="en-US" sz="3600" dirty="0" err="1" smtClean="0">
                  <a:cs typeface="Courier New"/>
                </a:rPr>
                <a:t>y</a:t>
              </a:r>
              <a:r>
                <a:rPr lang="en-US" sz="3600" baseline="-25000" dirty="0" err="1" smtClean="0">
                  <a:cs typeface="Courier New"/>
                </a:rPr>
                <a:t>i</a:t>
              </a:r>
              <a:endParaRPr lang="en-US" sz="3600" baseline="-25000" dirty="0">
                <a:cs typeface="Courier New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94971" y="4830532"/>
              <a:ext cx="2394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82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level 2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351" y="2507972"/>
            <a:ext cx="7249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dger</a:t>
            </a:r>
            <a:r>
              <a:rPr lang="en-US" dirty="0" smtClean="0">
                <a:latin typeface="Courier New"/>
                <a:cs typeface="Courier New"/>
              </a:rPr>
              <a:t>(integer </a:t>
            </a:r>
            <a:r>
              <a:rPr lang="en-US" b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 real*8 </a:t>
            </a:r>
            <a:r>
              <a:rPr lang="en-US" b="1" dirty="0" smtClean="0">
                <a:latin typeface="Courier New"/>
                <a:cs typeface="Courier New"/>
              </a:rPr>
              <a:t>alpha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real*8 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incx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real*8 </a:t>
            </a:r>
            <a:r>
              <a:rPr lang="en-US" b="1" dirty="0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incy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real*8</a:t>
            </a:r>
            <a:r>
              <a:rPr lang="en-US" b="1" dirty="0" smtClean="0">
                <a:latin typeface="Courier New"/>
                <a:cs typeface="Courier New"/>
              </a:rPr>
              <a:t> A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integer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lda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292" y="1692615"/>
            <a:ext cx="401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cs typeface="Courier New"/>
              </a:rPr>
              <a:t>A</a:t>
            </a:r>
            <a:r>
              <a:rPr lang="en-US" sz="3600" baseline="-25000" dirty="0" err="1" smtClean="0">
                <a:cs typeface="Courier New"/>
              </a:rPr>
              <a:t>ij</a:t>
            </a:r>
            <a:r>
              <a:rPr lang="en-US" sz="3600" dirty="0" smtClean="0">
                <a:cs typeface="Courier New"/>
              </a:rPr>
              <a:t> = α*x</a:t>
            </a:r>
            <a:r>
              <a:rPr lang="en-US" sz="3600" baseline="-25000" dirty="0" smtClean="0">
                <a:cs typeface="Courier New"/>
              </a:rPr>
              <a:t>i</a:t>
            </a:r>
            <a:r>
              <a:rPr lang="en-US" sz="3600" dirty="0" smtClean="0">
                <a:cs typeface="Courier New"/>
              </a:rPr>
              <a:t>*</a:t>
            </a:r>
            <a:r>
              <a:rPr lang="en-US" sz="3600" dirty="0" err="1" smtClean="0">
                <a:cs typeface="Courier New"/>
              </a:rPr>
              <a:t>y</a:t>
            </a:r>
            <a:r>
              <a:rPr lang="en-US" sz="3600" baseline="-25000" dirty="0" err="1" smtClean="0">
                <a:cs typeface="Courier New"/>
              </a:rPr>
              <a:t>j</a:t>
            </a:r>
            <a:r>
              <a:rPr lang="en-US" sz="3600" dirty="0" smtClean="0">
                <a:cs typeface="Courier New"/>
              </a:rPr>
              <a:t> + </a:t>
            </a:r>
            <a:r>
              <a:rPr lang="en-US" sz="3600" dirty="0" err="1" smtClean="0">
                <a:cs typeface="Courier New"/>
              </a:rPr>
              <a:t>A</a:t>
            </a:r>
            <a:r>
              <a:rPr lang="en-US" sz="3600" baseline="-25000" dirty="0" err="1" smtClean="0">
                <a:cs typeface="Courier New"/>
              </a:rPr>
              <a:t>ij</a:t>
            </a:r>
            <a:endParaRPr lang="en-US" sz="3600" baseline="-25000" dirty="0"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9409" y="4808091"/>
            <a:ext cx="6556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sgemv</a:t>
            </a:r>
            <a:r>
              <a:rPr lang="en-US" dirty="0" smtClean="0">
                <a:latin typeface="Courier New"/>
                <a:cs typeface="Courier New"/>
              </a:rPr>
              <a:t>(character*1 </a:t>
            </a:r>
            <a:r>
              <a:rPr lang="en-US" b="1" dirty="0" smtClean="0">
                <a:latin typeface="Courier New"/>
                <a:cs typeface="Courier New"/>
              </a:rPr>
              <a:t>trans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real*4 </a:t>
            </a:r>
            <a:r>
              <a:rPr lang="en-US" b="1" dirty="0" smtClean="0">
                <a:latin typeface="Courier New"/>
                <a:cs typeface="Courier New"/>
              </a:rPr>
              <a:t>alpha</a:t>
            </a:r>
            <a:r>
              <a:rPr lang="en-US" dirty="0" smtClean="0">
                <a:latin typeface="Courier New"/>
                <a:cs typeface="Courier New"/>
              </a:rPr>
              <a:t>, real*4 </a:t>
            </a:r>
            <a:r>
              <a:rPr lang="en-US" b="1" dirty="0" smtClean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lda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real*4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Courier New"/>
                <a:cs typeface="Courier New"/>
              </a:rPr>
              <a:t>, integer </a:t>
            </a:r>
            <a:r>
              <a:rPr lang="en-US" b="1" dirty="0" err="1">
                <a:latin typeface="Courier New"/>
                <a:cs typeface="Courier New"/>
              </a:rPr>
              <a:t>incx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smtClean="0">
                <a:latin typeface="Courier New"/>
                <a:cs typeface="Courier New"/>
              </a:rPr>
              <a:t>real*4  </a:t>
            </a:r>
            <a:r>
              <a:rPr lang="en-US" b="1" dirty="0" smtClean="0">
                <a:latin typeface="Courier New"/>
                <a:cs typeface="Courier New"/>
              </a:rPr>
              <a:t>beta</a:t>
            </a:r>
            <a:r>
              <a:rPr lang="en-US" dirty="0" smtClean="0">
                <a:latin typeface="Courier New"/>
                <a:cs typeface="Courier New"/>
              </a:rPr>
              <a:t>, real*4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Courier New"/>
                <a:cs typeface="Courier New"/>
              </a:rPr>
              <a:t>, integer </a:t>
            </a:r>
            <a:r>
              <a:rPr lang="en-US" b="1" dirty="0" err="1" smtClean="0">
                <a:latin typeface="Courier New"/>
                <a:cs typeface="Courier New"/>
              </a:rPr>
              <a:t>incy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2281" y="3943081"/>
            <a:ext cx="585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cs typeface="Courier New"/>
              </a:rPr>
              <a:t>y</a:t>
            </a:r>
            <a:r>
              <a:rPr lang="en-US" sz="3600" baseline="-25000" dirty="0" err="1" smtClean="0">
                <a:cs typeface="Courier New"/>
              </a:rPr>
              <a:t>i</a:t>
            </a:r>
            <a:r>
              <a:rPr lang="en-US" sz="3600" dirty="0" smtClean="0">
                <a:cs typeface="Courier New"/>
              </a:rPr>
              <a:t> = </a:t>
            </a:r>
            <a:r>
              <a:rPr lang="en-US" sz="3600" dirty="0" err="1" smtClean="0">
                <a:cs typeface="Courier New"/>
              </a:rPr>
              <a:t>Σ</a:t>
            </a:r>
            <a:r>
              <a:rPr lang="en-US" sz="3600" baseline="-25000" dirty="0" err="1" smtClean="0">
                <a:cs typeface="Courier New"/>
              </a:rPr>
              <a:t>j</a:t>
            </a:r>
            <a:r>
              <a:rPr lang="en-US" sz="3600" dirty="0" smtClean="0">
                <a:cs typeface="Courier New"/>
              </a:rPr>
              <a:t> α*op(</a:t>
            </a:r>
            <a:r>
              <a:rPr lang="en-US" sz="3600" dirty="0" err="1" smtClean="0">
                <a:cs typeface="Courier New"/>
              </a:rPr>
              <a:t>A</a:t>
            </a:r>
            <a:r>
              <a:rPr lang="en-US" sz="3600" baseline="-25000" dirty="0" err="1" smtClean="0">
                <a:cs typeface="Courier New"/>
              </a:rPr>
              <a:t>ij</a:t>
            </a:r>
            <a:r>
              <a:rPr lang="en-US" sz="3600" dirty="0" smtClean="0">
                <a:cs typeface="Courier New"/>
              </a:rPr>
              <a:t>)*</a:t>
            </a:r>
            <a:r>
              <a:rPr lang="en-US" sz="3600" dirty="0" err="1" smtClean="0">
                <a:cs typeface="Courier New"/>
              </a:rPr>
              <a:t>x</a:t>
            </a:r>
            <a:r>
              <a:rPr lang="en-US" sz="3600" baseline="-25000" dirty="0" err="1">
                <a:cs typeface="Courier New"/>
              </a:rPr>
              <a:t>j</a:t>
            </a:r>
            <a:r>
              <a:rPr lang="en-US" sz="3600" dirty="0" smtClean="0">
                <a:cs typeface="Courier New"/>
              </a:rPr>
              <a:t> + β*</a:t>
            </a:r>
            <a:r>
              <a:rPr lang="en-US" sz="3600" dirty="0" err="1" smtClean="0">
                <a:cs typeface="Courier New"/>
              </a:rPr>
              <a:t>y</a:t>
            </a:r>
            <a:r>
              <a:rPr lang="en-US" sz="3600" baseline="-25000" dirty="0" err="1" smtClean="0">
                <a:cs typeface="Courier New"/>
              </a:rPr>
              <a:t>i</a:t>
            </a:r>
            <a:endParaRPr lang="en-US" sz="3600" baseline="-25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896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1014</Words>
  <Application>Microsoft Macintosh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BLAS and LAPACK</vt:lpstr>
      <vt:lpstr>BLAS and LAPACK</vt:lpstr>
      <vt:lpstr>Why do I need a library?</vt:lpstr>
      <vt:lpstr>BLAS and LAPACK</vt:lpstr>
      <vt:lpstr>BLAS and LAPACK</vt:lpstr>
      <vt:lpstr>The anatomy of vectors and matrices</vt:lpstr>
      <vt:lpstr>BLAS</vt:lpstr>
      <vt:lpstr>BLAS level 1 examples</vt:lpstr>
      <vt:lpstr>BLAS level 2 examples</vt:lpstr>
      <vt:lpstr>BLAS level 3 example</vt:lpstr>
      <vt:lpstr>LAWrap</vt:lpstr>
      <vt:lpstr>LAPACK</vt:lpstr>
      <vt:lpstr>LAPACK example</vt:lpstr>
      <vt:lpstr>BLAS and LAPACK libraries</vt:lpstr>
      <vt:lpstr>Wrapper libraries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Matthews</dc:creator>
  <cp:lastModifiedBy>Devin Matthews</cp:lastModifiedBy>
  <cp:revision>83</cp:revision>
  <dcterms:created xsi:type="dcterms:W3CDTF">2017-07-22T18:39:13Z</dcterms:created>
  <dcterms:modified xsi:type="dcterms:W3CDTF">2017-07-25T14:52:12Z</dcterms:modified>
</cp:coreProperties>
</file>