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41" r:id="rId10"/>
    <p:sldId id="268" r:id="rId11"/>
    <p:sldId id="266" r:id="rId12"/>
    <p:sldId id="267" r:id="rId13"/>
    <p:sldId id="269" r:id="rId14"/>
    <p:sldId id="270" r:id="rId15"/>
    <p:sldId id="271" r:id="rId16"/>
    <p:sldId id="282" r:id="rId17"/>
    <p:sldId id="276" r:id="rId18"/>
    <p:sldId id="342" r:id="rId19"/>
    <p:sldId id="272" r:id="rId20"/>
    <p:sldId id="343" r:id="rId21"/>
    <p:sldId id="273" r:id="rId22"/>
    <p:sldId id="275" r:id="rId23"/>
    <p:sldId id="283" r:id="rId24"/>
    <p:sldId id="348" r:id="rId25"/>
    <p:sldId id="277" r:id="rId26"/>
    <p:sldId id="278" r:id="rId27"/>
    <p:sldId id="279" r:id="rId28"/>
    <p:sldId id="280" r:id="rId29"/>
    <p:sldId id="349" r:id="rId30"/>
    <p:sldId id="281" r:id="rId31"/>
    <p:sldId id="284" r:id="rId32"/>
    <p:sldId id="285" r:id="rId33"/>
    <p:sldId id="350" r:id="rId34"/>
    <p:sldId id="314" r:id="rId35"/>
    <p:sldId id="315" r:id="rId36"/>
    <p:sldId id="316" r:id="rId37"/>
    <p:sldId id="351" r:id="rId38"/>
    <p:sldId id="295" r:id="rId39"/>
    <p:sldId id="308" r:id="rId40"/>
    <p:sldId id="309" r:id="rId41"/>
    <p:sldId id="310" r:id="rId42"/>
    <p:sldId id="311" r:id="rId43"/>
    <p:sldId id="312" r:id="rId44"/>
    <p:sldId id="352" r:id="rId45"/>
    <p:sldId id="313" r:id="rId46"/>
    <p:sldId id="318" r:id="rId47"/>
    <p:sldId id="319" r:id="rId48"/>
    <p:sldId id="317" r:id="rId49"/>
    <p:sldId id="320" r:id="rId50"/>
    <p:sldId id="332" r:id="rId51"/>
    <p:sldId id="333" r:id="rId52"/>
    <p:sldId id="334" r:id="rId53"/>
    <p:sldId id="335" r:id="rId54"/>
    <p:sldId id="336" r:id="rId55"/>
    <p:sldId id="337" r:id="rId56"/>
    <p:sldId id="338" r:id="rId57"/>
    <p:sldId id="339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40" r:id="rId70"/>
    <p:sldId id="344" r:id="rId71"/>
    <p:sldId id="345" r:id="rId72"/>
    <p:sldId id="346" r:id="rId73"/>
    <p:sldId id="347" r:id="rId7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684" autoAdjust="0"/>
  </p:normalViewPr>
  <p:slideViewPr>
    <p:cSldViewPr snapToGrid="0" snapToObjects="1">
      <p:cViewPr varScale="1">
        <p:scale>
          <a:sx n="122" d="100"/>
          <a:sy n="122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printerSettings" Target="printerSettings/printerSettings1.bin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106-1E39-5548-AEBE-508C0C28E37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D72-8B3B-A34C-8DB4-B39302D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4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106-1E39-5548-AEBE-508C0C28E37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D72-8B3B-A34C-8DB4-B39302D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8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106-1E39-5548-AEBE-508C0C28E37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D72-8B3B-A34C-8DB4-B39302D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5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106-1E39-5548-AEBE-508C0C28E37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D72-8B3B-A34C-8DB4-B39302D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8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106-1E39-5548-AEBE-508C0C28E37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D72-8B3B-A34C-8DB4-B39302D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0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106-1E39-5548-AEBE-508C0C28E37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D72-8B3B-A34C-8DB4-B39302D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8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106-1E39-5548-AEBE-508C0C28E37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D72-8B3B-A34C-8DB4-B39302D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106-1E39-5548-AEBE-508C0C28E37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D72-8B3B-A34C-8DB4-B39302D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6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106-1E39-5548-AEBE-508C0C28E37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D72-8B3B-A34C-8DB4-B39302D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0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106-1E39-5548-AEBE-508C0C28E37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D72-8B3B-A34C-8DB4-B39302D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E106-1E39-5548-AEBE-508C0C28E37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BD72-8B3B-A34C-8DB4-B39302D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AE106-1E39-5548-AEBE-508C0C28E370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ABD72-8B3B-A34C-8DB4-B39302DE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5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cpp.com" TargetMode="External"/><Relationship Id="rId4" Type="http://schemas.openxmlformats.org/officeDocument/2006/relationships/hyperlink" Target="http://www.cplusplus.com/doc/tutorial" TargetMode="External"/><Relationship Id="rId5" Type="http://schemas.openxmlformats.org/officeDocument/2006/relationships/hyperlink" Target="http://en.cppreference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socpp.org/get-started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C++ in a Nutshell</a:t>
            </a:r>
            <a:endParaRPr lang="en-US" sz="54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Devin A. Matthews</a:t>
            </a:r>
          </a:p>
          <a:p>
            <a:r>
              <a:rPr lang="en-US" dirty="0" smtClean="0"/>
              <a:t>UT Austin</a:t>
            </a:r>
          </a:p>
          <a:p>
            <a:endParaRPr lang="en-US" dirty="0"/>
          </a:p>
          <a:p>
            <a:r>
              <a:rPr lang="en-US" dirty="0" err="1" smtClean="0"/>
              <a:t>MolSSI</a:t>
            </a:r>
            <a:r>
              <a:rPr lang="en-US" dirty="0" smtClean="0"/>
              <a:t> Software Summer School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129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creen Shot 2017-07-26 at 11.25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57" y="1225230"/>
            <a:ext cx="5843933" cy="5254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C++ Syntax: Hello World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83619" y="2019884"/>
            <a:ext cx="25031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C++ doesn’t care about extra whitespace (including newlines).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71288" y="3428788"/>
            <a:ext cx="21366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So, the end of a </a:t>
            </a:r>
            <a:r>
              <a:rPr lang="en-US" b="1" dirty="0" smtClean="0">
                <a:solidFill>
                  <a:schemeClr val="accent6"/>
                </a:solidFill>
              </a:rPr>
              <a:t>statement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has to have a semicolon.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3681" y="5708179"/>
            <a:ext cx="415198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can put more than one statement (or even the whole program!) on one line, but this is usually bad style.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007274" y="2453444"/>
            <a:ext cx="1076275" cy="975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720670" y="4801251"/>
            <a:ext cx="298841" cy="362843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272447" y="5081712"/>
            <a:ext cx="298841" cy="362843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96267" y="3769075"/>
            <a:ext cx="298841" cy="362843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888184" y="3886467"/>
            <a:ext cx="1550550" cy="82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019512" y="4256987"/>
            <a:ext cx="419222" cy="4695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571288" y="4459753"/>
            <a:ext cx="312728" cy="6219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18908" y="1384225"/>
            <a:ext cx="26401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Comments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start with // or are surrounded by /*</a:t>
            </a:r>
            <a:r>
              <a:rPr lang="is-IS" dirty="0" smtClean="0"/>
              <a:t>…*/.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778204" y="2165304"/>
            <a:ext cx="718064" cy="1920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21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Shot 2017-07-26 at 11.25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57" y="1190382"/>
            <a:ext cx="5843933" cy="5254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C++ Syntax: Hello World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83619" y="1985036"/>
            <a:ext cx="25031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Braces ({}) denote a </a:t>
            </a:r>
            <a:r>
              <a:rPr lang="en-US" b="1" dirty="0" smtClean="0">
                <a:solidFill>
                  <a:schemeClr val="accent3"/>
                </a:solidFill>
              </a:rPr>
              <a:t>block</a:t>
            </a:r>
            <a:r>
              <a:rPr lang="en-US" dirty="0" smtClean="0"/>
              <a:t>. Each block defines a </a:t>
            </a:r>
            <a:r>
              <a:rPr lang="en-US" b="1" dirty="0" smtClean="0">
                <a:solidFill>
                  <a:schemeClr val="accent6"/>
                </a:solidFill>
              </a:rPr>
              <a:t>scope</a:t>
            </a:r>
            <a:r>
              <a:rPr lang="en-US" dirty="0" smtClean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83619" y="3119245"/>
            <a:ext cx="250318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Variables can be defined in any scope, and live until the end of the containing scope.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35270" y="3058907"/>
            <a:ext cx="0" cy="3020135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72859" y="4873122"/>
            <a:ext cx="0" cy="40553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184690" y="5737542"/>
            <a:ext cx="73643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40710" y="5531532"/>
            <a:ext cx="423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 reference to “continent” here is an error.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70556" y="4537213"/>
            <a:ext cx="201624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Variables in an inner scope can have the same name as variables in an outer scope. This is called </a:t>
            </a:r>
            <a:r>
              <a:rPr lang="en-US" b="1" dirty="0" smtClean="0">
                <a:solidFill>
                  <a:schemeClr val="accent1"/>
                </a:solidFill>
              </a:rPr>
              <a:t>shadowing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80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7-26 at 11.25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57" y="1244930"/>
            <a:ext cx="5843933" cy="5254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C++ Syntax: Hello World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52865" y="2988386"/>
            <a:ext cx="3028124" cy="3735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03914" y="4290352"/>
            <a:ext cx="530665" cy="37351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43819" y="4802601"/>
            <a:ext cx="1629974" cy="373515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38143" y="2014706"/>
            <a:ext cx="250318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C++ is a </a:t>
            </a:r>
            <a:r>
              <a:rPr lang="en-US" b="1" dirty="0" smtClean="0">
                <a:solidFill>
                  <a:schemeClr val="accent6"/>
                </a:solidFill>
              </a:rPr>
              <a:t>strongly-typed language</a:t>
            </a:r>
            <a:r>
              <a:rPr lang="en-US" dirty="0" smtClean="0"/>
              <a:t>. Every variables has a type, and the type cannot change.</a:t>
            </a:r>
          </a:p>
        </p:txBody>
      </p:sp>
      <p:sp>
        <p:nvSpPr>
          <p:cNvPr id="10" name="Oval 9"/>
          <p:cNvSpPr/>
          <p:nvPr/>
        </p:nvSpPr>
        <p:spPr>
          <a:xfrm>
            <a:off x="7399293" y="2589993"/>
            <a:ext cx="562685" cy="3735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81961" y="3467251"/>
            <a:ext cx="2340107" cy="2862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C++ supports the usual logic and math operators: +, -, *, /, %, ++, --, &lt;, &gt;, &lt;=, &gt;=, ==,</a:t>
            </a:r>
          </a:p>
          <a:p>
            <a:pPr algn="ctr"/>
            <a:r>
              <a:rPr lang="en-US" dirty="0" smtClean="0"/>
              <a:t>!=, ~, |, &amp;, ^, ||, &amp;&amp;, !, =, |=, &amp;=, ^=, +=, -=,*=,</a:t>
            </a:r>
          </a:p>
          <a:p>
            <a:pPr algn="ctr"/>
            <a:r>
              <a:rPr lang="en-US" dirty="0" smtClean="0"/>
              <a:t>/=, &lt;&lt;, &gt;&gt;, &lt;&lt;=, &gt;&gt;=, as well as some others: (),[], -&gt;, &amp;, *, ?:, .*, and ”,” (comma)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82838" y="5590675"/>
            <a:ext cx="37141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Many operators can be overloaded (i.e. they do different things to different types). Ex: what does this “&lt;&lt;“ do? (Hint, it’s not shift left)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967064" y="5365217"/>
            <a:ext cx="522972" cy="225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063885" y="2984330"/>
            <a:ext cx="266822" cy="37351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73325" y="4290352"/>
            <a:ext cx="266822" cy="37351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67064" y="4274542"/>
            <a:ext cx="245477" cy="37351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339426" y="4290748"/>
            <a:ext cx="253169" cy="37351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55700" y="4802601"/>
            <a:ext cx="266821" cy="37351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46878" y="5083062"/>
            <a:ext cx="341532" cy="37351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80989" y="5072390"/>
            <a:ext cx="341532" cy="37351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411156" y="5083062"/>
            <a:ext cx="341532" cy="37351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475194" y="4802601"/>
            <a:ext cx="341532" cy="37351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684209" y="4050630"/>
            <a:ext cx="989599" cy="37351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8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C++ has the basic types:</a:t>
            </a:r>
          </a:p>
          <a:p>
            <a:pPr lvl="1"/>
            <a:r>
              <a:rPr lang="en-US" dirty="0" smtClean="0"/>
              <a:t>Integral:</a:t>
            </a:r>
          </a:p>
          <a:p>
            <a:pPr lvl="2"/>
            <a:r>
              <a:rPr lang="en-US" b="1" dirty="0" smtClean="0"/>
              <a:t>char</a:t>
            </a:r>
            <a:r>
              <a:rPr lang="en-US" dirty="0" smtClean="0"/>
              <a:t> (1 byte), </a:t>
            </a:r>
            <a:r>
              <a:rPr lang="en-US" b="1" dirty="0" smtClean="0"/>
              <a:t>short</a:t>
            </a:r>
            <a:r>
              <a:rPr lang="en-US" dirty="0" smtClean="0"/>
              <a:t> (2 bytes), </a:t>
            </a:r>
            <a:r>
              <a:rPr lang="en-US" b="1" dirty="0" err="1" smtClean="0"/>
              <a:t>int</a:t>
            </a:r>
            <a:r>
              <a:rPr lang="en-US" dirty="0" smtClean="0"/>
              <a:t> (4 bytes), </a:t>
            </a:r>
            <a:r>
              <a:rPr lang="en-US" b="1" dirty="0" smtClean="0"/>
              <a:t>long</a:t>
            </a:r>
            <a:r>
              <a:rPr lang="en-US" dirty="0" smtClean="0"/>
              <a:t> (4 or 8 bytes), and </a:t>
            </a:r>
            <a:r>
              <a:rPr lang="en-US" b="1" dirty="0" smtClean="0"/>
              <a:t>long long</a:t>
            </a:r>
            <a:r>
              <a:rPr lang="en-US" dirty="0" smtClean="0"/>
              <a:t> (8 bytes). Each of these can be either </a:t>
            </a:r>
            <a:r>
              <a:rPr lang="en-US" i="1" dirty="0" smtClean="0"/>
              <a:t>signed</a:t>
            </a:r>
            <a:r>
              <a:rPr lang="en-US" dirty="0" smtClean="0"/>
              <a:t> (default except char) or </a:t>
            </a:r>
            <a:r>
              <a:rPr lang="en-US" i="1" dirty="0" smtClean="0"/>
              <a:t>unsigned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Floating point:</a:t>
            </a:r>
          </a:p>
          <a:p>
            <a:pPr lvl="2"/>
            <a:r>
              <a:rPr lang="en-US" b="1" dirty="0"/>
              <a:t>f</a:t>
            </a:r>
            <a:r>
              <a:rPr lang="en-US" b="1" dirty="0" smtClean="0"/>
              <a:t>loat</a:t>
            </a:r>
            <a:r>
              <a:rPr lang="en-US" dirty="0" smtClean="0"/>
              <a:t> (4 bytes), </a:t>
            </a:r>
            <a:r>
              <a:rPr lang="en-US" b="1" dirty="0" smtClean="0"/>
              <a:t>double</a:t>
            </a:r>
            <a:r>
              <a:rPr lang="en-US" dirty="0" smtClean="0"/>
              <a:t> (8 bytes), and </a:t>
            </a:r>
            <a:r>
              <a:rPr lang="en-US" b="1" dirty="0" smtClean="0"/>
              <a:t>long double</a:t>
            </a:r>
            <a:r>
              <a:rPr lang="en-US" dirty="0" smtClean="0"/>
              <a:t> (8-16 bytes—not very useful in practice).</a:t>
            </a:r>
          </a:p>
          <a:p>
            <a:pPr lvl="1"/>
            <a:r>
              <a:rPr lang="en-US" dirty="0" smtClean="0"/>
              <a:t>Boolean:</a:t>
            </a:r>
          </a:p>
          <a:p>
            <a:pPr lvl="2"/>
            <a:r>
              <a:rPr lang="en-US" b="1" dirty="0" err="1"/>
              <a:t>b</a:t>
            </a:r>
            <a:r>
              <a:rPr lang="en-US" b="1" dirty="0" err="1" smtClean="0"/>
              <a:t>ool</a:t>
            </a:r>
            <a:r>
              <a:rPr lang="en-US" dirty="0" smtClean="0"/>
              <a:t> (1 byte usually, possible values are </a:t>
            </a:r>
            <a:r>
              <a:rPr lang="en-US" b="1" dirty="0" smtClean="0"/>
              <a:t>true</a:t>
            </a:r>
            <a:r>
              <a:rPr lang="en-US" dirty="0" smtClean="0"/>
              <a:t> and </a:t>
            </a:r>
            <a:r>
              <a:rPr lang="en-US" b="1" dirty="0" smtClean="0"/>
              <a:t>false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Character types:</a:t>
            </a:r>
          </a:p>
          <a:p>
            <a:pPr lvl="2"/>
            <a:r>
              <a:rPr lang="en-US" b="1" dirty="0"/>
              <a:t>c</a:t>
            </a:r>
            <a:r>
              <a:rPr lang="en-US" b="1" dirty="0" smtClean="0"/>
              <a:t>har</a:t>
            </a:r>
            <a:r>
              <a:rPr lang="en-US" dirty="0" smtClean="0"/>
              <a:t> (again), </a:t>
            </a:r>
            <a:r>
              <a:rPr lang="en-US" b="1" dirty="0" err="1" smtClean="0"/>
              <a:t>wchar_t</a:t>
            </a:r>
            <a:r>
              <a:rPr lang="en-US" dirty="0" smtClean="0"/>
              <a:t>, </a:t>
            </a:r>
            <a:r>
              <a:rPr lang="en-US" b="1" dirty="0" smtClean="0"/>
              <a:t>char16_t</a:t>
            </a:r>
            <a:r>
              <a:rPr lang="en-US" dirty="0" smtClean="0"/>
              <a:t>, </a:t>
            </a:r>
            <a:r>
              <a:rPr lang="en-US" b="1" dirty="0" smtClean="0"/>
              <a:t>char32_t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Other:</a:t>
            </a:r>
          </a:p>
          <a:p>
            <a:pPr lvl="2"/>
            <a:r>
              <a:rPr lang="en-US" b="1" dirty="0" smtClean="0"/>
              <a:t>void </a:t>
            </a:r>
            <a:r>
              <a:rPr lang="en-US" dirty="0" smtClean="0"/>
              <a:t>(i.e. “no type”), </a:t>
            </a:r>
            <a:r>
              <a:rPr lang="en-US" b="1" dirty="0" err="1" smtClean="0"/>
              <a:t>nullptr_t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0088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New types can be built using </a:t>
            </a:r>
            <a:r>
              <a:rPr lang="en-US" b="1" dirty="0" smtClean="0">
                <a:solidFill>
                  <a:srgbClr val="F79646"/>
                </a:solidFill>
              </a:rPr>
              <a:t>classes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smtClean="0"/>
              <a:t>(discussed later), but we can also make new names (called </a:t>
            </a:r>
            <a:r>
              <a:rPr lang="en-US" b="1" dirty="0" err="1" smtClean="0">
                <a:solidFill>
                  <a:schemeClr val="accent1"/>
                </a:solidFill>
              </a:rPr>
              <a:t>typedefs</a:t>
            </a:r>
            <a:r>
              <a:rPr lang="en-US" dirty="0" smtClean="0"/>
              <a:t>) for existing types: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t</a:t>
            </a:r>
            <a:r>
              <a:rPr lang="en-US" dirty="0" err="1" smtClean="0">
                <a:latin typeface="Courier New"/>
                <a:cs typeface="Courier New"/>
              </a:rPr>
              <a:t>ypedef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my_int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my_int</a:t>
            </a:r>
            <a:r>
              <a:rPr lang="en-US" dirty="0" smtClean="0">
                <a:latin typeface="Courier New"/>
                <a:cs typeface="Courier New"/>
              </a:rPr>
              <a:t> x = 3;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u</a:t>
            </a:r>
            <a:r>
              <a:rPr lang="en-US" dirty="0" smtClean="0">
                <a:latin typeface="Courier New"/>
                <a:cs typeface="Courier New"/>
              </a:rPr>
              <a:t>sing </a:t>
            </a:r>
            <a:r>
              <a:rPr lang="en-US" dirty="0" err="1" smtClean="0">
                <a:latin typeface="Courier New"/>
                <a:cs typeface="Courier New"/>
              </a:rPr>
              <a:t>my_double</a:t>
            </a:r>
            <a:r>
              <a:rPr lang="en-US" dirty="0" smtClean="0">
                <a:latin typeface="Courier New"/>
                <a:cs typeface="Courier New"/>
              </a:rPr>
              <a:t> = double;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m</a:t>
            </a:r>
            <a:r>
              <a:rPr lang="en-US" dirty="0" err="1" smtClean="0">
                <a:latin typeface="Courier New"/>
                <a:cs typeface="Courier New"/>
              </a:rPr>
              <a:t>y_double</a:t>
            </a:r>
            <a:r>
              <a:rPr lang="en-US" dirty="0" smtClean="0">
                <a:latin typeface="Courier New"/>
                <a:cs typeface="Courier New"/>
              </a:rPr>
              <a:t> z = 1.0;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standard library defines many </a:t>
            </a:r>
            <a:r>
              <a:rPr lang="en-US" dirty="0" err="1" smtClean="0"/>
              <a:t>typedefs</a:t>
            </a:r>
            <a:r>
              <a:rPr lang="en-US" dirty="0" smtClean="0"/>
              <a:t> such as </a:t>
            </a:r>
            <a:r>
              <a:rPr lang="en-US" b="1" dirty="0" err="1" smtClean="0"/>
              <a:t>size_t</a:t>
            </a:r>
            <a:r>
              <a:rPr lang="en-US" dirty="0" smtClean="0"/>
              <a:t>, </a:t>
            </a:r>
            <a:r>
              <a:rPr lang="en-US" b="1" dirty="0" err="1" smtClean="0"/>
              <a:t>ptrdiff_t</a:t>
            </a:r>
            <a:r>
              <a:rPr lang="en-US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[8/16/32/64]_t</a:t>
            </a:r>
            <a:r>
              <a:rPr lang="en-US" dirty="0" smtClean="0"/>
              <a:t>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13940" y="4126764"/>
            <a:ext cx="227906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New preferred syntax.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525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For every type, there is also a special type called a </a:t>
            </a:r>
            <a:r>
              <a:rPr lang="en-US" sz="2800" b="1" dirty="0" smtClean="0">
                <a:solidFill>
                  <a:schemeClr val="accent6"/>
                </a:solidFill>
              </a:rPr>
              <a:t>pointer</a:t>
            </a:r>
            <a:r>
              <a:rPr lang="en-US" sz="2800" dirty="0" smtClean="0"/>
              <a:t>. E.g. 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*</a:t>
            </a:r>
            <a:r>
              <a:rPr lang="en-US" sz="2800" dirty="0" smtClean="0"/>
              <a:t> is a pointer to an </a:t>
            </a:r>
            <a:r>
              <a:rPr lang="en-US" sz="2800" b="1" dirty="0" smtClean="0"/>
              <a:t>int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You get pointers by taking the address of objects with </a:t>
            </a:r>
            <a:r>
              <a:rPr lang="en-US" sz="2400" b="1" dirty="0" smtClean="0"/>
              <a:t>&amp;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You access the object being pointed to with the dereference operator </a:t>
            </a:r>
            <a:r>
              <a:rPr lang="en-US" sz="2400" b="1" dirty="0" smtClean="0"/>
              <a:t>*</a:t>
            </a:r>
            <a:r>
              <a:rPr lang="en-US" sz="2400" dirty="0" smtClean="0"/>
              <a:t>.</a:t>
            </a:r>
          </a:p>
          <a:p>
            <a:r>
              <a:rPr lang="en-US" sz="2800" dirty="0" smtClean="0"/>
              <a:t>A pointer stores the location in memory of an object. It is not an integer, but you can do some math with it: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 err="1" smtClean="0">
                <a:latin typeface="Courier New"/>
                <a:cs typeface="Courier New"/>
              </a:rPr>
              <a:t>nt</a:t>
            </a:r>
            <a:r>
              <a:rPr lang="en-US" sz="2000" dirty="0" smtClean="0">
                <a:latin typeface="Courier New"/>
                <a:cs typeface="Courier New"/>
              </a:rPr>
              <a:t> x = 3;</a:t>
            </a: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 err="1" smtClean="0">
                <a:latin typeface="Courier New"/>
                <a:cs typeface="Courier New"/>
              </a:rPr>
              <a:t>nt</a:t>
            </a:r>
            <a:r>
              <a:rPr lang="en-US" sz="2000" dirty="0" smtClean="0">
                <a:latin typeface="Courier New"/>
                <a:cs typeface="Courier New"/>
              </a:rPr>
              <a:t>* </a:t>
            </a:r>
            <a:r>
              <a:rPr lang="en-US" sz="2000" dirty="0" err="1" smtClean="0">
                <a:latin typeface="Courier New"/>
                <a:cs typeface="Courier New"/>
              </a:rPr>
              <a:t>ptr_to_x</a:t>
            </a:r>
            <a:r>
              <a:rPr lang="en-US" sz="2000" dirty="0" smtClean="0">
                <a:latin typeface="Courier New"/>
                <a:cs typeface="Courier New"/>
              </a:rPr>
              <a:t> = &amp;x;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i</a:t>
            </a:r>
            <a:r>
              <a:rPr lang="en-US" sz="2000" dirty="0" err="1" smtClean="0">
                <a:latin typeface="Courier New"/>
                <a:cs typeface="Courier New"/>
              </a:rPr>
              <a:t>nt</a:t>
            </a:r>
            <a:r>
              <a:rPr lang="en-US" sz="2000" dirty="0" smtClean="0">
                <a:latin typeface="Courier New"/>
                <a:cs typeface="Courier New"/>
              </a:rPr>
              <a:t>* </a:t>
            </a:r>
            <a:r>
              <a:rPr lang="en-US" sz="2000" dirty="0" err="1" smtClean="0">
                <a:latin typeface="Courier New"/>
                <a:cs typeface="Courier New"/>
              </a:rPr>
              <a:t>new_ptr</a:t>
            </a:r>
            <a:r>
              <a:rPr lang="en-US" sz="2000" dirty="0" smtClean="0">
                <a:latin typeface="Courier New"/>
                <a:cs typeface="Courier New"/>
              </a:rPr>
              <a:t> = ptr_to_x+4;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// this is a bad idea because</a:t>
            </a: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// nothing exists there</a:t>
            </a:r>
            <a:r>
              <a:rPr lang="is-IS" sz="2000" dirty="0" smtClean="0">
                <a:latin typeface="Courier New"/>
                <a:cs typeface="Courier New"/>
              </a:rPr>
              <a:t>...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*</a:t>
            </a:r>
            <a:r>
              <a:rPr lang="en-US" sz="2000" dirty="0" err="1" smtClean="0">
                <a:latin typeface="Courier New"/>
                <a:cs typeface="Courier New"/>
              </a:rPr>
              <a:t>new_ptr</a:t>
            </a:r>
            <a:r>
              <a:rPr lang="en-US" sz="2000" dirty="0" smtClean="0">
                <a:latin typeface="Courier New"/>
                <a:cs typeface="Courier New"/>
              </a:rPr>
              <a:t> = 6;</a:t>
            </a: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23369" y="4588991"/>
            <a:ext cx="320187" cy="32018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26349" y="4268804"/>
            <a:ext cx="320187" cy="32018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26349" y="4909178"/>
            <a:ext cx="320187" cy="32018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26349" y="5229365"/>
            <a:ext cx="320187" cy="32018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26349" y="5549567"/>
            <a:ext cx="320187" cy="32018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26349" y="5859414"/>
            <a:ext cx="320187" cy="32018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26349" y="6179601"/>
            <a:ext cx="320187" cy="32018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50284" y="4881377"/>
            <a:ext cx="97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46760" y="4529174"/>
            <a:ext cx="99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tr_to_x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92430" y="5811522"/>
            <a:ext cx="97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ew_ptr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639452" y="4756528"/>
            <a:ext cx="477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661600" y="6040866"/>
            <a:ext cx="4771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8104618" y="5261381"/>
            <a:ext cx="0" cy="769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875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9075"/>
            <a:ext cx="8229600" cy="499500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An </a:t>
            </a:r>
            <a:r>
              <a:rPr lang="en-US" sz="2400" b="1" dirty="0" smtClean="0">
                <a:solidFill>
                  <a:schemeClr val="accent6"/>
                </a:solidFill>
              </a:rPr>
              <a:t>array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 smtClean="0"/>
              <a:t>is declared using [] after the name:</a:t>
            </a:r>
            <a:endParaRPr lang="en-US" dirty="0" smtClean="0"/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array_of_5_ints[5]; // uninitialized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d</a:t>
            </a:r>
            <a:r>
              <a:rPr lang="en-US" sz="1400" dirty="0" smtClean="0">
                <a:latin typeface="Courier New"/>
                <a:cs typeface="Courier New"/>
              </a:rPr>
              <a:t>ouble </a:t>
            </a:r>
            <a:r>
              <a:rPr lang="en-US" sz="1400" dirty="0" err="1" smtClean="0">
                <a:latin typeface="Courier New"/>
                <a:cs typeface="Courier New"/>
              </a:rPr>
              <a:t>array_of_doubles</a:t>
            </a:r>
            <a:r>
              <a:rPr lang="en-US" sz="1400" dirty="0" smtClean="0">
                <a:latin typeface="Courier New"/>
                <a:cs typeface="Courier New"/>
              </a:rPr>
              <a:t>[3] = {1.0, 2.0, 3.0};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d</a:t>
            </a:r>
            <a:r>
              <a:rPr lang="en-US" sz="1400" dirty="0" smtClean="0">
                <a:latin typeface="Courier New"/>
                <a:cs typeface="Courier New"/>
              </a:rPr>
              <a:t>ouble </a:t>
            </a:r>
            <a:r>
              <a:rPr lang="en-US" sz="1400" dirty="0" err="1" smtClean="0">
                <a:latin typeface="Courier New"/>
                <a:cs typeface="Courier New"/>
              </a:rPr>
              <a:t>another_array</a:t>
            </a:r>
            <a:r>
              <a:rPr lang="en-US" sz="1400" dirty="0" smtClean="0">
                <a:latin typeface="Courier New"/>
                <a:cs typeface="Courier New"/>
              </a:rPr>
              <a:t>[] = {1.0, 2.0}; // size is 2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d</a:t>
            </a:r>
            <a:r>
              <a:rPr lang="en-US" sz="1400" dirty="0" smtClean="0">
                <a:latin typeface="Courier New"/>
                <a:cs typeface="Courier New"/>
              </a:rPr>
              <a:t>ouble </a:t>
            </a:r>
            <a:r>
              <a:rPr lang="en-US" sz="1400" dirty="0" err="1" smtClean="0">
                <a:latin typeface="Courier New"/>
                <a:cs typeface="Courier New"/>
              </a:rPr>
              <a:t>big_array</a:t>
            </a:r>
            <a:r>
              <a:rPr lang="en-US" sz="1400" dirty="0" smtClean="0">
                <a:latin typeface="Courier New"/>
                <a:cs typeface="Courier New"/>
              </a:rPr>
              <a:t>[100] = {}; // zero-initialize</a:t>
            </a:r>
          </a:p>
          <a:p>
            <a:pPr marL="0" indent="0">
              <a:buNone/>
            </a:pPr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 err="1" smtClean="0">
                <a:latin typeface="Courier New"/>
                <a:cs typeface="Courier New"/>
              </a:rPr>
              <a:t>nt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twod_array</a:t>
            </a:r>
            <a:r>
              <a:rPr lang="en-US" sz="1400" dirty="0" smtClean="0">
                <a:latin typeface="Courier New"/>
                <a:cs typeface="Courier New"/>
              </a:rPr>
              <a:t>[3][3] = {{1,2,3},{4,5,6},{7,8,9}}; // row-major</a:t>
            </a:r>
          </a:p>
          <a:p>
            <a:pPr marL="0" indent="0"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Elements are accessed with [] too: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/>
                <a:cs typeface="Courier New"/>
              </a:rPr>
              <a:t>a</a:t>
            </a:r>
            <a:r>
              <a:rPr lang="en-US" sz="1400" dirty="0" err="1" smtClean="0">
                <a:latin typeface="Courier New"/>
                <a:cs typeface="Courier New"/>
              </a:rPr>
              <a:t>rray_of_doubles</a:t>
            </a:r>
            <a:r>
              <a:rPr lang="en-US" sz="1400" dirty="0" smtClean="0">
                <a:latin typeface="Courier New"/>
                <a:cs typeface="Courier New"/>
              </a:rPr>
              <a:t>[1] = 5; // now it holds {1.0, 5.0, 3.0}</a:t>
            </a:r>
          </a:p>
          <a:p>
            <a:pPr marL="0" indent="0">
              <a:buNone/>
            </a:pPr>
            <a:r>
              <a:rPr lang="en-US" sz="1400" dirty="0" err="1">
                <a:latin typeface="Courier New"/>
                <a:cs typeface="Courier New"/>
              </a:rPr>
              <a:t>t</a:t>
            </a:r>
            <a:r>
              <a:rPr lang="en-US" sz="1400" dirty="0" err="1" smtClean="0">
                <a:latin typeface="Courier New"/>
                <a:cs typeface="Courier New"/>
              </a:rPr>
              <a:t>wod_array</a:t>
            </a:r>
            <a:r>
              <a:rPr lang="en-US" sz="1400" dirty="0" smtClean="0">
                <a:latin typeface="Courier New"/>
                <a:cs typeface="Courier New"/>
              </a:rPr>
              <a:t>[0][0] *= 5;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prstClr val="black"/>
                </a:solidFill>
              </a:rPr>
              <a:t>Arrays are basically just pointers and vice versa, but some times casts are needed:</a:t>
            </a:r>
            <a:endParaRPr lang="en-US" sz="1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double* </a:t>
            </a:r>
            <a:r>
              <a:rPr lang="en-US" sz="1400" dirty="0" err="1" smtClean="0">
                <a:latin typeface="Courier New"/>
                <a:cs typeface="Courier New"/>
              </a:rPr>
              <a:t>ptr</a:t>
            </a:r>
            <a:r>
              <a:rPr lang="en-US" sz="1400" dirty="0" smtClean="0">
                <a:latin typeface="Courier New"/>
                <a:cs typeface="Courier New"/>
              </a:rPr>
              <a:t> = </a:t>
            </a:r>
            <a:r>
              <a:rPr lang="en-US" sz="1400" dirty="0" err="1">
                <a:latin typeface="Courier New"/>
                <a:cs typeface="Courier New"/>
              </a:rPr>
              <a:t>array_of_doubles</a:t>
            </a:r>
            <a:r>
              <a:rPr lang="en-US" sz="1400" dirty="0" smtClean="0">
                <a:latin typeface="Courier New"/>
                <a:cs typeface="Courier New"/>
              </a:rPr>
              <a:t>; // error, it needs a cast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d</a:t>
            </a:r>
            <a:r>
              <a:rPr lang="en-US" sz="1400" dirty="0" smtClean="0">
                <a:latin typeface="Courier New"/>
                <a:cs typeface="Courier New"/>
              </a:rPr>
              <a:t>ouble* </a:t>
            </a:r>
            <a:r>
              <a:rPr lang="en-US" sz="1400" dirty="0" err="1" smtClean="0">
                <a:latin typeface="Courier New"/>
                <a:cs typeface="Courier New"/>
              </a:rPr>
              <a:t>ptr</a:t>
            </a:r>
            <a:r>
              <a:rPr lang="en-US" sz="1400" dirty="0" smtClean="0">
                <a:latin typeface="Courier New"/>
                <a:cs typeface="Courier New"/>
              </a:rPr>
              <a:t> = (double*)</a:t>
            </a:r>
            <a:r>
              <a:rPr lang="en-US" sz="1400" dirty="0" err="1" smtClean="0">
                <a:latin typeface="Courier New"/>
                <a:cs typeface="Courier New"/>
              </a:rPr>
              <a:t>array_of_doubles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400" dirty="0" err="1">
                <a:latin typeface="Courier New"/>
                <a:cs typeface="Courier New"/>
              </a:rPr>
              <a:t>p</a:t>
            </a:r>
            <a:r>
              <a:rPr lang="en-US" sz="1400" dirty="0" err="1" smtClean="0">
                <a:latin typeface="Courier New"/>
                <a:cs typeface="Courier New"/>
              </a:rPr>
              <a:t>tr</a:t>
            </a:r>
            <a:r>
              <a:rPr lang="en-US" sz="1400" dirty="0" smtClean="0">
                <a:latin typeface="Courier New"/>
                <a:cs typeface="Courier New"/>
              </a:rPr>
              <a:t>[1] = 5; // exactly the same as above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1[</a:t>
            </a:r>
            <a:r>
              <a:rPr lang="en-US" sz="1400" dirty="0" err="1" smtClean="0">
                <a:latin typeface="Courier New"/>
                <a:cs typeface="Courier New"/>
              </a:rPr>
              <a:t>ptr</a:t>
            </a:r>
            <a:r>
              <a:rPr lang="en-US" sz="1400" dirty="0" smtClean="0">
                <a:latin typeface="Courier New"/>
                <a:cs typeface="Courier New"/>
              </a:rPr>
              <a:t>] = 5; // bonus Q: does this compile and what does it do?</a:t>
            </a:r>
            <a:endParaRPr lang="en-US" sz="1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11536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new and heap vs.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1979"/>
            <a:ext cx="8229600" cy="516670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Variables declared directly in a scope are put on the </a:t>
            </a:r>
            <a:r>
              <a:rPr lang="en-US" b="1" dirty="0" smtClean="0">
                <a:solidFill>
                  <a:schemeClr val="accent6"/>
                </a:solidFill>
              </a:rPr>
              <a:t>stack</a:t>
            </a:r>
            <a:r>
              <a:rPr lang="en-US" dirty="0" smtClean="0"/>
              <a:t>, a special area of memory. Putting something on the stack costs almost nothing.</a:t>
            </a:r>
          </a:p>
          <a:p>
            <a:r>
              <a:rPr lang="en-US" dirty="0" smtClean="0"/>
              <a:t>Other variables can be put on the </a:t>
            </a:r>
            <a:r>
              <a:rPr lang="en-US" b="1" dirty="0" smtClean="0">
                <a:solidFill>
                  <a:schemeClr val="accent1"/>
                </a:solidFill>
              </a:rPr>
              <a:t>heap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(memory outside the stack) with the </a:t>
            </a:r>
            <a:r>
              <a:rPr lang="en-US" b="1" dirty="0" smtClean="0">
                <a:solidFill>
                  <a:schemeClr val="accent3"/>
                </a:solidFill>
              </a:rPr>
              <a:t>new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operator:</a:t>
            </a:r>
          </a:p>
          <a:p>
            <a:pPr marL="0" indent="0">
              <a:buNone/>
            </a:pPr>
            <a:endParaRPr lang="en-US" sz="2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600" dirty="0" smtClean="0">
                <a:latin typeface="Courier New"/>
                <a:cs typeface="Courier New"/>
              </a:rPr>
              <a:t>// you can only get to the heap with a pointer</a:t>
            </a:r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d</a:t>
            </a:r>
            <a:r>
              <a:rPr lang="en-US" sz="2600" dirty="0" smtClean="0">
                <a:latin typeface="Courier New"/>
                <a:cs typeface="Courier New"/>
              </a:rPr>
              <a:t>ouble* x = new double();</a:t>
            </a:r>
          </a:p>
          <a:p>
            <a:pPr marL="0" indent="0">
              <a:buNone/>
            </a:pPr>
            <a:r>
              <a:rPr lang="en-US" sz="2600" dirty="0" smtClean="0">
                <a:latin typeface="Courier New"/>
                <a:cs typeface="Courier New"/>
              </a:rPr>
              <a:t>*x = 4.0;</a:t>
            </a:r>
          </a:p>
          <a:p>
            <a:pPr marL="0" indent="0">
              <a:buNone/>
            </a:pPr>
            <a:r>
              <a:rPr lang="en-US" sz="2600" dirty="0" smtClean="0">
                <a:latin typeface="Courier New"/>
                <a:cs typeface="Courier New"/>
              </a:rPr>
              <a:t>// alternatively: double* x = new double(4.0);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But you have to remember to release the memory with the </a:t>
            </a:r>
            <a:r>
              <a:rPr lang="en-US" b="1" dirty="0" smtClean="0">
                <a:solidFill>
                  <a:schemeClr val="accent4"/>
                </a:solidFill>
              </a:rPr>
              <a:t>delete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operator (C++ doesn’t have garbage collection):</a:t>
            </a:r>
          </a:p>
          <a:p>
            <a:pPr marL="0" indent="0">
              <a:buNone/>
            </a:pPr>
            <a:endParaRPr lang="en-US" sz="2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600" dirty="0" smtClean="0">
                <a:latin typeface="Courier New"/>
                <a:cs typeface="Courier New"/>
              </a:rPr>
              <a:t>delete x;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Variables on the stack are automatically cleaned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41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vs. stack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5682" y="5030896"/>
            <a:ext cx="7370373" cy="8744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109" y="593662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E M O R 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05682" y="5030896"/>
            <a:ext cx="1374137" cy="8744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 T A C K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79819" y="4521648"/>
            <a:ext cx="0" cy="373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9312" y="3875317"/>
            <a:ext cx="1041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Stack pointer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222762" y="5030896"/>
            <a:ext cx="763691" cy="8744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38853" y="5030896"/>
            <a:ext cx="368107" cy="8744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780529" y="5030896"/>
            <a:ext cx="496781" cy="8744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88419" y="5030896"/>
            <a:ext cx="1152618" cy="8744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222762" y="4521648"/>
            <a:ext cx="0" cy="373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38853" y="4525412"/>
            <a:ext cx="0" cy="373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780529" y="4525412"/>
            <a:ext cx="0" cy="373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488419" y="4521648"/>
            <a:ext cx="0" cy="373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54166" y="4148557"/>
            <a:ext cx="330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Individual pointers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22751" y="1771599"/>
            <a:ext cx="30435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Allocating data on the </a:t>
            </a:r>
            <a:r>
              <a:rPr lang="en-US" sz="2000" b="1" dirty="0" smtClean="0"/>
              <a:t>stack</a:t>
            </a:r>
            <a:r>
              <a:rPr lang="en-US" sz="2000" dirty="0" smtClean="0"/>
              <a:t> involves: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Moving the stack pointer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Nope, that’s it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4966664" y="1459108"/>
            <a:ext cx="30435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Allocating data on the </a:t>
            </a:r>
            <a:r>
              <a:rPr lang="en-US" sz="2000" b="1" dirty="0" smtClean="0"/>
              <a:t>heap </a:t>
            </a:r>
            <a:r>
              <a:rPr lang="en-US" sz="2000" dirty="0" smtClean="0"/>
              <a:t>involves: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Finding an open area.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Reserving the space in a special data structure.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Interacting with the operating system if new memory is needed.</a:t>
            </a:r>
          </a:p>
        </p:txBody>
      </p:sp>
    </p:spTree>
    <p:extLst>
      <p:ext uri="{BB962C8B-B14F-4D97-AF65-F5344CB8AC3E}">
        <p14:creationId xmlns:p14="http://schemas.microsoft.com/office/powerpoint/2010/main" val="3154241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650975"/>
            <a:ext cx="7772400" cy="1470025"/>
          </a:xfrm>
        </p:spPr>
        <p:txBody>
          <a:bodyPr>
            <a:noAutofit/>
          </a:bodyPr>
          <a:lstStyle/>
          <a:p>
            <a:r>
              <a:rPr lang="en-US" sz="6000" dirty="0" smtClean="0"/>
              <a:t>Well-written C++ programs have </a:t>
            </a:r>
            <a:r>
              <a:rPr lang="en-US" sz="6000" b="1" i="1" dirty="0" smtClean="0"/>
              <a:t>few or no</a:t>
            </a:r>
            <a:r>
              <a:rPr lang="en-US" sz="6000" dirty="0" smtClean="0"/>
              <a:t> pointers in them and </a:t>
            </a:r>
            <a:r>
              <a:rPr lang="en-US" sz="6000" b="1" i="1" dirty="0" smtClean="0"/>
              <a:t>never</a:t>
            </a:r>
            <a:r>
              <a:rPr lang="en-US" sz="6000" dirty="0" smtClean="0"/>
              <a:t> use new/delete directly!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9616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is a big and complex </a:t>
            </a:r>
            <a:r>
              <a:rPr lang="en-US" dirty="0"/>
              <a:t>l</a:t>
            </a:r>
            <a:r>
              <a:rPr lang="en-US" dirty="0" smtClean="0"/>
              <a:t>anguage</a:t>
            </a:r>
            <a:endParaRPr lang="en-US" dirty="0"/>
          </a:p>
        </p:txBody>
      </p:sp>
      <p:pic>
        <p:nvPicPr>
          <p:cNvPr id="4" name="Picture 3" descr="wg21-time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04" y="1515680"/>
            <a:ext cx="6745766" cy="4969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7052" y="2685942"/>
            <a:ext cx="1879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Current standard (C++14) is more than 1300 pages!</a:t>
            </a:r>
            <a:endParaRPr lang="en-US" b="1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2196537" y="3147607"/>
            <a:ext cx="2467202" cy="9437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655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you use pointers or new/delete?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2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chemeClr val="accent6"/>
                </a:solidFill>
              </a:rPr>
              <a:t>reference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 smtClean="0"/>
              <a:t>is an alias to another variable. Unlike pointers, they can’t be changed once initialized (i.e. references are </a:t>
            </a:r>
            <a:r>
              <a:rPr lang="en-US" sz="2400" i="1" dirty="0" smtClean="0"/>
              <a:t>usually</a:t>
            </a:r>
            <a:r>
              <a:rPr lang="en-US" sz="2400" dirty="0" smtClean="0"/>
              <a:t> “safe”).</a:t>
            </a:r>
          </a:p>
          <a:p>
            <a:r>
              <a:rPr lang="en-US" sz="2400" dirty="0" smtClean="0"/>
              <a:t>References are initialized (</a:t>
            </a:r>
            <a:r>
              <a:rPr lang="en-US" sz="2400" b="1" dirty="0" smtClean="0">
                <a:solidFill>
                  <a:schemeClr val="accent1"/>
                </a:solidFill>
              </a:rPr>
              <a:t>bound</a:t>
            </a:r>
            <a:r>
              <a:rPr lang="en-US" sz="2400" dirty="0" smtClean="0"/>
              <a:t>) </a:t>
            </a:r>
            <a:r>
              <a:rPr lang="en-US" sz="2400" i="1" dirty="0" smtClean="0"/>
              <a:t>without</a:t>
            </a:r>
            <a:r>
              <a:rPr lang="en-US" sz="2400" dirty="0" smtClean="0"/>
              <a:t> the </a:t>
            </a:r>
            <a:r>
              <a:rPr lang="en-US" sz="2400" b="1" dirty="0" smtClean="0"/>
              <a:t>&amp;</a:t>
            </a:r>
            <a:r>
              <a:rPr lang="en-US" sz="2400" dirty="0" smtClean="0"/>
              <a:t> operator.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873883"/>
            <a:ext cx="8229600" cy="2254696"/>
          </a:xfrm>
          <a:prstGeom prst="rect">
            <a:avLst/>
          </a:prstGeom>
        </p:spPr>
        <p:txBody>
          <a:bodyPr vert="horz" lIns="91440" tIns="45720" rIns="91440" bIns="45720" numCol="2" spcCol="2743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int</a:t>
            </a:r>
            <a:r>
              <a:rPr lang="en-US" sz="2400" dirty="0" smtClean="0">
                <a:latin typeface="Courier New"/>
                <a:cs typeface="Courier New"/>
              </a:rPr>
              <a:t> x = 3;</a:t>
            </a:r>
          </a:p>
          <a:p>
            <a:pPr marL="0" indent="0">
              <a:buFont typeface="Arial"/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int</a:t>
            </a:r>
            <a:r>
              <a:rPr lang="en-US" sz="2400" dirty="0" smtClean="0">
                <a:latin typeface="Courier New"/>
                <a:cs typeface="Courier New"/>
              </a:rPr>
              <a:t>&amp; y = x;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latin typeface="Courier New"/>
                <a:cs typeface="Courier New"/>
              </a:rPr>
              <a:t>y = 4;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latin typeface="Courier New"/>
                <a:cs typeface="Courier New"/>
              </a:rPr>
              <a:t>// x is now also 4</a:t>
            </a:r>
          </a:p>
          <a:p>
            <a:pPr marL="0" indent="0">
              <a:buFont typeface="Arial"/>
              <a:buNone/>
            </a:pP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2400" dirty="0" smtClean="0">
                <a:latin typeface="Courier New"/>
                <a:cs typeface="Courier New"/>
              </a:rPr>
              <a:t>// bonus Q: what is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latin typeface="Courier New"/>
                <a:cs typeface="Courier New"/>
              </a:rPr>
              <a:t>// the value of z?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latin typeface="Courier New"/>
                <a:cs typeface="Courier New"/>
              </a:rPr>
              <a:t>double z;</a:t>
            </a:r>
          </a:p>
          <a:p>
            <a:pPr marL="0" indent="0">
              <a:buFont typeface="Arial"/>
              <a:buNone/>
            </a:pPr>
            <a:r>
              <a:rPr lang="en-US" sz="2400" dirty="0" smtClean="0">
                <a:latin typeface="Courier New"/>
                <a:cs typeface="Courier New"/>
              </a:rPr>
              <a:t>// alternative syntax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 New"/>
                <a:cs typeface="Courier New"/>
              </a:rPr>
              <a:t>d</a:t>
            </a:r>
            <a:r>
              <a:rPr lang="en-US" sz="2400" dirty="0" smtClean="0">
                <a:latin typeface="Courier New"/>
                <a:cs typeface="Courier New"/>
              </a:rPr>
              <a:t>ouble&amp; w(z);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79268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const</a:t>
            </a:r>
            <a:r>
              <a:rPr lang="en-US" dirty="0" smtClean="0"/>
              <a:t>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Sometimes we want to indicate to the compiler that the value of a variable shouldn’t change. This is indicated with the </a:t>
            </a:r>
            <a:r>
              <a:rPr lang="en-US" b="1" dirty="0" err="1" smtClean="0">
                <a:solidFill>
                  <a:srgbClr val="F79646"/>
                </a:solidFill>
              </a:rPr>
              <a:t>const</a:t>
            </a:r>
            <a:r>
              <a:rPr lang="en-US" dirty="0" smtClean="0">
                <a:solidFill>
                  <a:srgbClr val="F79646"/>
                </a:solidFill>
              </a:rPr>
              <a:t> </a:t>
            </a:r>
            <a:r>
              <a:rPr lang="en-US" dirty="0" smtClean="0"/>
              <a:t>keyword: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err="1">
                <a:latin typeface="Courier New"/>
                <a:cs typeface="Courier New"/>
              </a:rPr>
              <a:t>c</a:t>
            </a:r>
            <a:r>
              <a:rPr lang="en-US" sz="2600" dirty="0" err="1" smtClean="0">
                <a:latin typeface="Courier New"/>
                <a:cs typeface="Courier New"/>
              </a:rPr>
              <a:t>onst</a:t>
            </a:r>
            <a:r>
              <a:rPr lang="en-US" sz="2600" dirty="0" smtClean="0">
                <a:latin typeface="Courier New"/>
                <a:cs typeface="Courier New"/>
              </a:rPr>
              <a:t> </a:t>
            </a:r>
            <a:r>
              <a:rPr lang="en-US" sz="2600" dirty="0" err="1" smtClean="0">
                <a:latin typeface="Courier New"/>
                <a:cs typeface="Courier New"/>
              </a:rPr>
              <a:t>int</a:t>
            </a:r>
            <a:r>
              <a:rPr lang="en-US" sz="2600" dirty="0" smtClean="0">
                <a:latin typeface="Courier New"/>
                <a:cs typeface="Courier New"/>
              </a:rPr>
              <a:t> x = 3; // x will always be 3</a:t>
            </a:r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x</a:t>
            </a:r>
            <a:r>
              <a:rPr lang="en-US" sz="2600" dirty="0" smtClean="0">
                <a:latin typeface="Courier New"/>
                <a:cs typeface="Courier New"/>
              </a:rPr>
              <a:t> = 4; // compiler error</a:t>
            </a:r>
          </a:p>
          <a:p>
            <a:pPr marL="0" indent="0">
              <a:buNone/>
            </a:pPr>
            <a:r>
              <a:rPr lang="en-US" sz="2600" dirty="0" err="1">
                <a:latin typeface="Courier New"/>
                <a:cs typeface="Courier New"/>
              </a:rPr>
              <a:t>i</a:t>
            </a:r>
            <a:r>
              <a:rPr lang="en-US" sz="2600" dirty="0" err="1" smtClean="0">
                <a:latin typeface="Courier New"/>
                <a:cs typeface="Courier New"/>
              </a:rPr>
              <a:t>nt</a:t>
            </a:r>
            <a:r>
              <a:rPr lang="en-US" sz="2600" dirty="0" smtClean="0">
                <a:latin typeface="Courier New"/>
                <a:cs typeface="Courier New"/>
              </a:rPr>
              <a:t>&amp; y = x; // also an error, otherwise we could</a:t>
            </a:r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	</a:t>
            </a:r>
            <a:r>
              <a:rPr lang="en-US" sz="2600" dirty="0" smtClean="0">
                <a:latin typeface="Courier New"/>
                <a:cs typeface="Courier New"/>
              </a:rPr>
              <a:t>		  // change </a:t>
            </a:r>
            <a:r>
              <a:rPr lang="en-US" sz="2600" dirty="0">
                <a:latin typeface="Courier New"/>
                <a:cs typeface="Courier New"/>
              </a:rPr>
              <a:t>x</a:t>
            </a:r>
            <a:r>
              <a:rPr lang="en-US" sz="2600" dirty="0" smtClean="0">
                <a:latin typeface="Courier New"/>
                <a:cs typeface="Courier New"/>
              </a:rPr>
              <a:t> through y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doesn’t suddenly change how the program runs when you take it out (usually!), but it helps the programmer to keep </a:t>
            </a:r>
            <a:r>
              <a:rPr lang="en-US" dirty="0" err="1" smtClean="0"/>
              <a:t>shklerself</a:t>
            </a:r>
            <a:r>
              <a:rPr lang="en-US" dirty="0" smtClean="0"/>
              <a:t> from making dumb mistakes.</a:t>
            </a:r>
          </a:p>
          <a:p>
            <a:r>
              <a:rPr lang="en-US" dirty="0" err="1" smtClean="0"/>
              <a:t>Const</a:t>
            </a:r>
            <a:r>
              <a:rPr lang="en-US" dirty="0" smtClean="0"/>
              <a:t> is also useful in public interfaces where you don’t want users messing with your data.</a:t>
            </a:r>
          </a:p>
          <a:p>
            <a:r>
              <a:rPr lang="en-US" dirty="0" smtClean="0"/>
              <a:t>A program where every variable that should not change is marked </a:t>
            </a:r>
            <a:r>
              <a:rPr lang="en-US" dirty="0" err="1" smtClean="0"/>
              <a:t>const</a:t>
            </a:r>
            <a:r>
              <a:rPr lang="en-US" dirty="0" smtClean="0"/>
              <a:t> is called </a:t>
            </a:r>
            <a:r>
              <a:rPr lang="en-US" b="1" dirty="0" err="1" smtClean="0">
                <a:solidFill>
                  <a:schemeClr val="accent1"/>
                </a:solidFill>
              </a:rPr>
              <a:t>const</a:t>
            </a:r>
            <a:r>
              <a:rPr lang="en-US" b="1" dirty="0" smtClean="0">
                <a:solidFill>
                  <a:schemeClr val="accent1"/>
                </a:solidFill>
              </a:rPr>
              <a:t>-correct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384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and </a:t>
            </a:r>
            <a:r>
              <a:rPr lang="en-US" dirty="0" err="1" smtClean="0"/>
              <a:t>decltype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Some times you don’t really care what the type of a variable is (but it still has one!) or the type name is too long to type out all the time. The compiler can </a:t>
            </a:r>
            <a:r>
              <a:rPr lang="en-US" b="1" dirty="0" smtClean="0">
                <a:solidFill>
                  <a:schemeClr val="accent6"/>
                </a:solidFill>
              </a:rPr>
              <a:t>deduce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the type with </a:t>
            </a:r>
            <a:r>
              <a:rPr lang="en-US" b="1" dirty="0" smtClean="0">
                <a:solidFill>
                  <a:schemeClr val="accent3"/>
                </a:solidFill>
              </a:rPr>
              <a:t>auto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a</a:t>
            </a:r>
            <a:r>
              <a:rPr lang="en-US" sz="2600" dirty="0" smtClean="0">
                <a:latin typeface="Courier New"/>
                <a:cs typeface="Courier New"/>
              </a:rPr>
              <a:t>uto x = 3; // x is an ‘</a:t>
            </a:r>
            <a:r>
              <a:rPr lang="en-US" sz="2600" dirty="0" err="1" smtClean="0">
                <a:latin typeface="Courier New"/>
                <a:cs typeface="Courier New"/>
              </a:rPr>
              <a:t>int</a:t>
            </a:r>
            <a:r>
              <a:rPr lang="en-US" sz="2600" dirty="0" smtClean="0">
                <a:latin typeface="Courier New"/>
                <a:cs typeface="Courier New"/>
              </a:rPr>
              <a:t>’ b/c integer literals are </a:t>
            </a:r>
            <a:r>
              <a:rPr lang="en-US" sz="2600" dirty="0" err="1" smtClean="0">
                <a:latin typeface="Courier New"/>
                <a:cs typeface="Courier New"/>
              </a:rPr>
              <a:t>ints</a:t>
            </a:r>
            <a:endParaRPr lang="en-US" sz="2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a</a:t>
            </a:r>
            <a:r>
              <a:rPr lang="en-US" sz="2600" dirty="0" smtClean="0">
                <a:latin typeface="Courier New"/>
                <a:cs typeface="Courier New"/>
              </a:rPr>
              <a:t>uto y = </a:t>
            </a:r>
            <a:r>
              <a:rPr lang="en-US" sz="2600" dirty="0" err="1" smtClean="0">
                <a:latin typeface="Courier New"/>
                <a:cs typeface="Courier New"/>
              </a:rPr>
              <a:t>crazy_long_return_type</a:t>
            </a:r>
            <a:r>
              <a:rPr lang="en-US" sz="2600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2600" dirty="0" err="1">
                <a:latin typeface="Courier New"/>
                <a:cs typeface="Courier New"/>
              </a:rPr>
              <a:t>c</a:t>
            </a:r>
            <a:r>
              <a:rPr lang="en-US" sz="2600" dirty="0" err="1" smtClean="0">
                <a:latin typeface="Courier New"/>
                <a:cs typeface="Courier New"/>
              </a:rPr>
              <a:t>onst</a:t>
            </a:r>
            <a:r>
              <a:rPr lang="en-US" sz="2600" dirty="0" smtClean="0">
                <a:latin typeface="Courier New"/>
                <a:cs typeface="Courier New"/>
              </a:rPr>
              <a:t> auto&amp; z = y; // can be references too</a:t>
            </a:r>
          </a:p>
          <a:p>
            <a:endParaRPr lang="en-US" dirty="0"/>
          </a:p>
          <a:p>
            <a:r>
              <a:rPr lang="en-US" dirty="0" smtClean="0"/>
              <a:t>You can also get the type of a variable of expression and use it (to declare another variable for example) with the </a:t>
            </a:r>
            <a:r>
              <a:rPr lang="en-US" b="1" dirty="0" err="1" smtClean="0">
                <a:solidFill>
                  <a:schemeClr val="accent1"/>
                </a:solidFill>
              </a:rPr>
              <a:t>decltype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keyword: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a</a:t>
            </a:r>
            <a:r>
              <a:rPr lang="en-US" sz="2600" dirty="0" smtClean="0">
                <a:latin typeface="Courier New"/>
                <a:cs typeface="Courier New"/>
              </a:rPr>
              <a:t>uto foo = </a:t>
            </a:r>
            <a:r>
              <a:rPr lang="is-IS" sz="2600" dirty="0" smtClean="0">
                <a:latin typeface="Courier New"/>
                <a:cs typeface="Courier New"/>
              </a:rPr>
              <a:t>...;</a:t>
            </a:r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d</a:t>
            </a:r>
            <a:r>
              <a:rPr lang="is-IS" sz="2600" dirty="0" smtClean="0">
                <a:latin typeface="Courier New"/>
                <a:cs typeface="Courier New"/>
              </a:rPr>
              <a:t>ecltype(foo) bar;</a:t>
            </a:r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d</a:t>
            </a:r>
            <a:r>
              <a:rPr lang="is-IS" sz="2600" dirty="0" smtClean="0">
                <a:latin typeface="Courier New"/>
                <a:cs typeface="Courier New"/>
              </a:rPr>
              <a:t>ecltype(array_of_somethings[4]) baz;</a:t>
            </a:r>
            <a:endParaRPr lang="en-US" sz="2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04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Sample: Fun with types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8425" y="1669715"/>
            <a:ext cx="697901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latin typeface="Courier New"/>
                <a:cs typeface="Courier New"/>
              </a:rPr>
              <a:t>sss</a:t>
            </a:r>
            <a:r>
              <a:rPr lang="en-US" sz="2000" b="1" dirty="0">
                <a:latin typeface="Courier New"/>
                <a:cs typeface="Courier New"/>
              </a:rPr>
              <a:t>) </a:t>
            </a:r>
            <a:r>
              <a:rPr lang="en-US" sz="2000" b="1" dirty="0" err="1" smtClean="0">
                <a:latin typeface="Courier New"/>
                <a:cs typeface="Courier New"/>
              </a:rPr>
              <a:t>c</a:t>
            </a:r>
            <a:r>
              <a:rPr lang="en-US" sz="2000" b="1" dirty="0" err="1">
                <a:latin typeface="Courier New"/>
                <a:cs typeface="Courier New"/>
              </a:rPr>
              <a:t>++</a:t>
            </a:r>
            <a:r>
              <a:rPr lang="en-US" sz="2000" b="1" dirty="0" smtClean="0">
                <a:latin typeface="Courier New"/>
                <a:cs typeface="Courier New"/>
              </a:rPr>
              <a:t>_samples$ </a:t>
            </a:r>
            <a:r>
              <a:rPr lang="en-US" sz="2000" b="1" dirty="0">
                <a:latin typeface="Courier New"/>
                <a:cs typeface="Courier New"/>
              </a:rPr>
              <a:t>make </a:t>
            </a:r>
            <a:r>
              <a:rPr lang="en-US" sz="2000" b="1" dirty="0" err="1">
                <a:latin typeface="Courier New"/>
                <a:cs typeface="Courier New"/>
              </a:rPr>
              <a:t>fun_with_types.x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g++ -c -o </a:t>
            </a:r>
            <a:r>
              <a:rPr lang="en-US" sz="2000" dirty="0" err="1">
                <a:latin typeface="Courier New"/>
                <a:cs typeface="Courier New"/>
              </a:rPr>
              <a:t>fun_with_types.o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fun_with_types.cxx</a:t>
            </a:r>
            <a:r>
              <a:rPr lang="en-US" sz="2000" dirty="0">
                <a:latin typeface="Courier New"/>
                <a:cs typeface="Courier New"/>
              </a:rPr>
              <a:t> -</a:t>
            </a:r>
            <a:r>
              <a:rPr lang="en-US" sz="2000" dirty="0" err="1">
                <a:latin typeface="Courier New"/>
                <a:cs typeface="Courier New"/>
              </a:rPr>
              <a:t>std</a:t>
            </a:r>
            <a:r>
              <a:rPr lang="en-US" sz="2000" dirty="0">
                <a:latin typeface="Courier New"/>
                <a:cs typeface="Courier New"/>
              </a:rPr>
              <a:t>=</a:t>
            </a:r>
            <a:r>
              <a:rPr lang="en-US" sz="2000" dirty="0" err="1">
                <a:latin typeface="Courier New"/>
                <a:cs typeface="Courier New"/>
              </a:rPr>
              <a:t>c++</a:t>
            </a:r>
            <a:r>
              <a:rPr lang="en-US" sz="2000" dirty="0">
                <a:latin typeface="Courier New"/>
                <a:cs typeface="Courier New"/>
              </a:rPr>
              <a:t>11</a:t>
            </a:r>
          </a:p>
          <a:p>
            <a:r>
              <a:rPr lang="en-US" sz="2000" dirty="0">
                <a:latin typeface="Courier New"/>
                <a:cs typeface="Courier New"/>
              </a:rPr>
              <a:t>g++ -o </a:t>
            </a:r>
            <a:r>
              <a:rPr lang="en-US" sz="2000" dirty="0" err="1">
                <a:latin typeface="Courier New"/>
                <a:cs typeface="Courier New"/>
              </a:rPr>
              <a:t>fun_with_types.x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fun_with_types.o</a:t>
            </a:r>
            <a:r>
              <a:rPr lang="en-US" sz="2000" dirty="0">
                <a:latin typeface="Courier New"/>
                <a:cs typeface="Courier New"/>
              </a:rPr>
              <a:t> -</a:t>
            </a:r>
            <a:r>
              <a:rPr lang="en-US" sz="2000" dirty="0" err="1">
                <a:latin typeface="Courier New"/>
                <a:cs typeface="Courier New"/>
              </a:rPr>
              <a:t>Wl</a:t>
            </a:r>
            <a:r>
              <a:rPr lang="en-US" sz="2000" dirty="0">
                <a:latin typeface="Courier New"/>
                <a:cs typeface="Courier New"/>
              </a:rPr>
              <a:t>,-</a:t>
            </a:r>
            <a:r>
              <a:rPr lang="en-US" sz="2000" dirty="0" err="1">
                <a:latin typeface="Courier New"/>
                <a:cs typeface="Courier New"/>
              </a:rPr>
              <a:t>rpath</a:t>
            </a:r>
            <a:r>
              <a:rPr lang="en-US" sz="2000" dirty="0">
                <a:latin typeface="Courier New"/>
                <a:cs typeface="Courier New"/>
              </a:rPr>
              <a:t>,/Users/</a:t>
            </a:r>
            <a:r>
              <a:rPr lang="en-US" sz="2000" dirty="0" err="1">
                <a:latin typeface="Courier New"/>
                <a:cs typeface="Courier New"/>
              </a:rPr>
              <a:t>dmatthews</a:t>
            </a:r>
            <a:r>
              <a:rPr lang="en-US" sz="2000" dirty="0">
                <a:latin typeface="Courier New"/>
                <a:cs typeface="Courier New"/>
              </a:rPr>
              <a:t>/</a:t>
            </a:r>
            <a:r>
              <a:rPr lang="en-US" sz="2000" dirty="0" err="1">
                <a:latin typeface="Courier New"/>
                <a:cs typeface="Courier New"/>
              </a:rPr>
              <a:t>miniconda</a:t>
            </a:r>
            <a:r>
              <a:rPr lang="en-US" sz="2000" dirty="0">
                <a:latin typeface="Courier New"/>
                <a:cs typeface="Courier New"/>
              </a:rPr>
              <a:t>/</a:t>
            </a:r>
            <a:r>
              <a:rPr lang="en-US" sz="2000" dirty="0" err="1">
                <a:latin typeface="Courier New"/>
                <a:cs typeface="Courier New"/>
              </a:rPr>
              <a:t>envs</a:t>
            </a:r>
            <a:r>
              <a:rPr lang="en-US" sz="2000" dirty="0">
                <a:latin typeface="Courier New"/>
                <a:cs typeface="Courier New"/>
              </a:rPr>
              <a:t>/</a:t>
            </a:r>
            <a:r>
              <a:rPr lang="en-US" sz="2000" dirty="0" err="1">
                <a:latin typeface="Courier New"/>
                <a:cs typeface="Courier New"/>
              </a:rPr>
              <a:t>sss</a:t>
            </a:r>
            <a:r>
              <a:rPr lang="en-US" sz="2000" dirty="0">
                <a:latin typeface="Courier New"/>
                <a:cs typeface="Courier New"/>
              </a:rPr>
              <a:t>/lib</a:t>
            </a:r>
          </a:p>
          <a:p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latin typeface="Courier New"/>
                <a:cs typeface="Courier New"/>
              </a:rPr>
              <a:t>sss</a:t>
            </a:r>
            <a:r>
              <a:rPr lang="en-US" sz="2000" b="1" dirty="0">
                <a:latin typeface="Courier New"/>
                <a:cs typeface="Courier New"/>
              </a:rPr>
              <a:t>) </a:t>
            </a:r>
            <a:r>
              <a:rPr lang="en-US" sz="2000" b="1" dirty="0" err="1" smtClean="0">
                <a:latin typeface="Courier New"/>
                <a:cs typeface="Courier New"/>
              </a:rPr>
              <a:t>c</a:t>
            </a:r>
            <a:r>
              <a:rPr lang="en-US" sz="2000" b="1" dirty="0" err="1">
                <a:latin typeface="Courier New"/>
                <a:cs typeface="Courier New"/>
              </a:rPr>
              <a:t>++</a:t>
            </a:r>
            <a:r>
              <a:rPr lang="en-US" sz="2000" b="1" dirty="0" smtClean="0">
                <a:latin typeface="Courier New"/>
                <a:cs typeface="Courier New"/>
              </a:rPr>
              <a:t>_samples$ </a:t>
            </a:r>
            <a:r>
              <a:rPr lang="en-US" sz="2000" b="1" dirty="0">
                <a:latin typeface="Courier New"/>
                <a:cs typeface="Courier New"/>
              </a:rPr>
              <a:t>./</a:t>
            </a:r>
            <a:r>
              <a:rPr lang="en-US" sz="2000" b="1" dirty="0" err="1">
                <a:latin typeface="Courier New"/>
                <a:cs typeface="Courier New"/>
              </a:rPr>
              <a:t>fun_with_types.x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</a:p>
          <a:p>
            <a:r>
              <a:rPr lang="fr-FR" sz="2000" dirty="0">
                <a:latin typeface="Courier New"/>
                <a:cs typeface="Courier New"/>
              </a:rPr>
              <a:t>x = 2</a:t>
            </a:r>
          </a:p>
          <a:p>
            <a:r>
              <a:rPr lang="is-IS" sz="2000" dirty="0">
                <a:latin typeface="Courier New"/>
                <a:cs typeface="Courier New"/>
              </a:rPr>
              <a:t>y = 2</a:t>
            </a:r>
          </a:p>
          <a:p>
            <a:r>
              <a:rPr lang="fr-FR" sz="2000" dirty="0">
                <a:latin typeface="Courier New"/>
                <a:cs typeface="Courier New"/>
              </a:rPr>
              <a:t>x = 4</a:t>
            </a:r>
          </a:p>
          <a:p>
            <a:r>
              <a:rPr lang="fr-FR" sz="2000" dirty="0">
                <a:latin typeface="Courier New"/>
                <a:cs typeface="Courier New"/>
              </a:rPr>
              <a:t>z </a:t>
            </a:r>
            <a:r>
              <a:rPr lang="fr-FR" sz="2000" dirty="0" err="1">
                <a:latin typeface="Courier New"/>
                <a:cs typeface="Courier New"/>
              </a:rPr>
              <a:t>is</a:t>
            </a:r>
            <a:r>
              <a:rPr lang="fr-FR" sz="2000" dirty="0">
                <a:latin typeface="Courier New"/>
                <a:cs typeface="Courier New"/>
              </a:rPr>
              <a:t> an </a:t>
            </a:r>
            <a:r>
              <a:rPr lang="fr-FR" sz="2000" dirty="0" err="1">
                <a:latin typeface="Courier New"/>
                <a:cs typeface="Courier New"/>
              </a:rPr>
              <a:t>int</a:t>
            </a:r>
            <a:endParaRPr lang="fr-FR" sz="2000" dirty="0">
              <a:latin typeface="Courier New"/>
              <a:cs typeface="Courier New"/>
            </a:endParaRPr>
          </a:p>
          <a:p>
            <a:r>
              <a:rPr lang="fr-FR" sz="2000" dirty="0">
                <a:latin typeface="Courier New"/>
                <a:cs typeface="Courier New"/>
              </a:rPr>
              <a:t>w </a:t>
            </a:r>
            <a:r>
              <a:rPr lang="fr-FR" sz="2000" dirty="0" err="1">
                <a:latin typeface="Courier New"/>
                <a:cs typeface="Courier New"/>
              </a:rPr>
              <a:t>is</a:t>
            </a:r>
            <a:r>
              <a:rPr lang="fr-FR" sz="2000" dirty="0">
                <a:latin typeface="Courier New"/>
                <a:cs typeface="Courier New"/>
              </a:rPr>
              <a:t> a double</a:t>
            </a:r>
          </a:p>
          <a:p>
            <a:r>
              <a:rPr lang="fr-FR" sz="2000" dirty="0" err="1">
                <a:latin typeface="Courier New"/>
                <a:cs typeface="Courier New"/>
              </a:rPr>
              <a:t>zref</a:t>
            </a:r>
            <a:r>
              <a:rPr lang="fr-FR" sz="2000" dirty="0">
                <a:latin typeface="Courier New"/>
                <a:cs typeface="Courier New"/>
              </a:rPr>
              <a:t> </a:t>
            </a:r>
            <a:r>
              <a:rPr lang="fr-FR" sz="2000" dirty="0" err="1">
                <a:latin typeface="Courier New"/>
                <a:cs typeface="Courier New"/>
              </a:rPr>
              <a:t>is</a:t>
            </a:r>
            <a:r>
              <a:rPr lang="fr-FR" sz="2000" dirty="0">
                <a:latin typeface="Courier New"/>
                <a:cs typeface="Courier New"/>
              </a:rPr>
              <a:t> not an </a:t>
            </a:r>
            <a:r>
              <a:rPr lang="fr-FR" sz="2000" dirty="0" err="1">
                <a:latin typeface="Courier New"/>
                <a:cs typeface="Courier New"/>
              </a:rPr>
              <a:t>int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91507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control: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223" y="1454455"/>
            <a:ext cx="8229600" cy="5728881"/>
          </a:xfrm>
        </p:spPr>
        <p:txBody>
          <a:bodyPr numCol="2" spcCol="274320">
            <a:normAutofit fontScale="55000" lnSpcReduction="20000"/>
          </a:bodyPr>
          <a:lstStyle/>
          <a:p>
            <a:r>
              <a:rPr lang="en-US" dirty="0" smtClean="0">
                <a:cs typeface="Courier New"/>
              </a:rPr>
              <a:t>Basic one-liner: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600" dirty="0" smtClean="0">
                <a:latin typeface="Courier New"/>
                <a:cs typeface="Courier New"/>
              </a:rPr>
              <a:t>if </a:t>
            </a:r>
            <a:r>
              <a:rPr lang="en-US" sz="2600" dirty="0">
                <a:latin typeface="Courier New"/>
                <a:cs typeface="Courier New"/>
              </a:rPr>
              <a:t>(condition) statement</a:t>
            </a:r>
            <a:r>
              <a:rPr lang="en-US" sz="2600" dirty="0" smtClean="0">
                <a:latin typeface="Courier New"/>
                <a:cs typeface="Courier New"/>
              </a:rPr>
              <a:t>;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If with block scope:</a:t>
            </a:r>
            <a:endParaRPr lang="en-US" dirty="0">
              <a:cs typeface="Courier New"/>
            </a:endParaRP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600" dirty="0" smtClean="0">
                <a:latin typeface="Courier New"/>
                <a:cs typeface="Courier New"/>
              </a:rPr>
              <a:t>if </a:t>
            </a:r>
            <a:r>
              <a:rPr lang="en-US" sz="2600" dirty="0">
                <a:latin typeface="Courier New"/>
                <a:cs typeface="Courier New"/>
              </a:rPr>
              <a:t>(condition</a:t>
            </a:r>
            <a:r>
              <a:rPr lang="en-US" sz="26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26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600" dirty="0">
                <a:latin typeface="Courier New"/>
                <a:cs typeface="Courier New"/>
              </a:rPr>
              <a:t>	</a:t>
            </a:r>
            <a:r>
              <a:rPr lang="en-US" sz="2600" dirty="0" smtClean="0">
                <a:latin typeface="Courier New"/>
                <a:cs typeface="Courier New"/>
              </a:rPr>
              <a:t>statement(s);</a:t>
            </a:r>
          </a:p>
          <a:p>
            <a:pPr marL="0" indent="0">
              <a:buNone/>
            </a:pPr>
            <a:r>
              <a:rPr lang="en-US" sz="2600" dirty="0" smtClean="0">
                <a:latin typeface="Courier New"/>
                <a:cs typeface="Courier New"/>
              </a:rPr>
              <a:t>}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If else</a:t>
            </a: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  <a:p>
            <a:pPr marL="0" indent="0">
              <a:buNone/>
            </a:pPr>
            <a:r>
              <a:rPr lang="en-US" sz="2500" dirty="0" smtClean="0">
                <a:latin typeface="Courier New"/>
                <a:cs typeface="Courier New"/>
              </a:rPr>
              <a:t>if (condition)</a:t>
            </a:r>
          </a:p>
          <a:p>
            <a:pPr marL="0" indent="0">
              <a:buNone/>
            </a:pPr>
            <a:r>
              <a:rPr lang="en-US" sz="2500" dirty="0" smtClean="0">
                <a:latin typeface="Courier New"/>
                <a:cs typeface="Courier New"/>
              </a:rPr>
              <a:t>{</a:t>
            </a:r>
            <a:endParaRPr lang="en-US" sz="25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500" dirty="0">
                <a:latin typeface="Courier New"/>
                <a:cs typeface="Courier New"/>
              </a:rPr>
              <a:t>	</a:t>
            </a:r>
            <a:r>
              <a:rPr lang="is-IS" sz="2500" dirty="0" smtClean="0">
                <a:latin typeface="Courier New"/>
                <a:cs typeface="Courier New"/>
              </a:rPr>
              <a:t>statement</a:t>
            </a:r>
            <a:r>
              <a:rPr lang="is-IS" sz="2500" dirty="0">
                <a:latin typeface="Courier New"/>
                <a:cs typeface="Courier New"/>
              </a:rPr>
              <a:t>(s)</a:t>
            </a:r>
            <a:r>
              <a:rPr lang="is-IS" sz="25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is-IS" sz="2500" dirty="0" smtClean="0">
                <a:latin typeface="Courier New"/>
                <a:cs typeface="Courier New"/>
              </a:rPr>
              <a:t>}	</a:t>
            </a:r>
          </a:p>
          <a:p>
            <a:pPr marL="0" indent="0">
              <a:buNone/>
            </a:pPr>
            <a:r>
              <a:rPr lang="en-US" sz="2500" dirty="0" smtClean="0">
                <a:latin typeface="Courier New"/>
                <a:cs typeface="Courier New"/>
              </a:rPr>
              <a:t>e</a:t>
            </a:r>
            <a:r>
              <a:rPr lang="is-IS" sz="2500" dirty="0" smtClean="0">
                <a:latin typeface="Courier New"/>
                <a:cs typeface="Courier New"/>
              </a:rPr>
              <a:t>lse</a:t>
            </a:r>
          </a:p>
          <a:p>
            <a:pPr marL="0" indent="0">
              <a:buNone/>
            </a:pPr>
            <a:r>
              <a:rPr lang="is-IS" sz="2500" dirty="0" smtClean="0">
                <a:latin typeface="Courier New"/>
                <a:cs typeface="Courier New"/>
              </a:rPr>
              <a:t>{</a:t>
            </a:r>
            <a:endParaRPr lang="en-US" sz="25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500" dirty="0" smtClean="0">
                <a:latin typeface="Courier New"/>
                <a:cs typeface="Courier New"/>
              </a:rPr>
              <a:t>	</a:t>
            </a:r>
            <a:r>
              <a:rPr lang="is-IS" sz="2500" dirty="0" smtClean="0">
                <a:latin typeface="Courier New"/>
                <a:cs typeface="Courier New"/>
              </a:rPr>
              <a:t>statement(s);</a:t>
            </a:r>
            <a:endParaRPr lang="en-US" sz="25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500" dirty="0" smtClean="0">
                <a:latin typeface="Courier New"/>
                <a:cs typeface="Courier New"/>
              </a:rPr>
              <a:t>}</a:t>
            </a:r>
            <a:endParaRPr lang="en-US" dirty="0" smtClean="0">
              <a:latin typeface="Courier New"/>
              <a:cs typeface="Courier New"/>
            </a:endParaRPr>
          </a:p>
          <a:p>
            <a:endParaRPr lang="en-US" dirty="0" smtClean="0">
              <a:cs typeface="Courier New"/>
            </a:endParaRP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  <a:p>
            <a:r>
              <a:rPr lang="en-US" dirty="0" smtClean="0">
                <a:cs typeface="Courier New"/>
              </a:rPr>
              <a:t>Chaining</a:t>
            </a:r>
          </a:p>
          <a:p>
            <a:pPr marL="0" indent="0">
              <a:buNone/>
            </a:pPr>
            <a:endParaRPr lang="en-US" dirty="0" smtClean="0">
              <a:cs typeface="Courier New"/>
            </a:endParaRPr>
          </a:p>
          <a:p>
            <a:pPr marL="0" indent="0">
              <a:buNone/>
            </a:pPr>
            <a:r>
              <a:rPr lang="en-US" sz="2500" dirty="0" smtClean="0">
                <a:latin typeface="Courier New"/>
                <a:cs typeface="Courier New"/>
              </a:rPr>
              <a:t>if (condition1)</a:t>
            </a:r>
          </a:p>
          <a:p>
            <a:pPr marL="0" indent="0">
              <a:buNone/>
            </a:pPr>
            <a:r>
              <a:rPr lang="en-US" sz="25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500" dirty="0" smtClean="0">
                <a:latin typeface="Courier New"/>
                <a:cs typeface="Courier New"/>
              </a:rPr>
              <a:t>	statement(s);</a:t>
            </a:r>
          </a:p>
          <a:p>
            <a:pPr marL="0" indent="0">
              <a:buNone/>
            </a:pPr>
            <a:r>
              <a:rPr lang="en-US" sz="25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500" dirty="0" smtClean="0">
                <a:latin typeface="Courier New"/>
                <a:cs typeface="Courier New"/>
              </a:rPr>
              <a:t>else if (condition2)</a:t>
            </a:r>
          </a:p>
          <a:p>
            <a:pPr marL="0" indent="0">
              <a:buNone/>
            </a:pPr>
            <a:r>
              <a:rPr lang="en-US" sz="25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500" dirty="0" smtClean="0">
                <a:latin typeface="Courier New"/>
                <a:cs typeface="Courier New"/>
              </a:rPr>
              <a:t>	statement(s);</a:t>
            </a:r>
          </a:p>
          <a:p>
            <a:pPr marL="0" indent="0">
              <a:buNone/>
            </a:pPr>
            <a:r>
              <a:rPr lang="en-US" sz="25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500" dirty="0" smtClean="0"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</a:pPr>
            <a:r>
              <a:rPr lang="en-US" sz="25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500" dirty="0" smtClean="0">
                <a:latin typeface="Courier New"/>
                <a:cs typeface="Courier New"/>
              </a:rPr>
              <a:t>	statement(s);</a:t>
            </a:r>
          </a:p>
          <a:p>
            <a:pPr marL="0" indent="0">
              <a:buNone/>
            </a:pPr>
            <a:r>
              <a:rPr lang="en-US" sz="2500" dirty="0" smtClean="0">
                <a:latin typeface="Courier New"/>
                <a:cs typeface="Courier New"/>
              </a:rPr>
              <a:t>}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Prefer {} for safety:</a:t>
            </a:r>
          </a:p>
          <a:p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500" dirty="0" smtClean="0">
                <a:latin typeface="Courier New"/>
                <a:cs typeface="Courier New"/>
              </a:rPr>
              <a:t>if (condition)</a:t>
            </a:r>
          </a:p>
          <a:p>
            <a:pPr marL="0" indent="0">
              <a:buNone/>
            </a:pPr>
            <a:r>
              <a:rPr lang="en-US" sz="2500" dirty="0" smtClean="0">
                <a:latin typeface="Courier New"/>
                <a:cs typeface="Courier New"/>
              </a:rPr>
              <a:t>		statement;</a:t>
            </a:r>
          </a:p>
          <a:p>
            <a:pPr marL="0" indent="0">
              <a:buNone/>
            </a:pPr>
            <a:r>
              <a:rPr lang="en-US" sz="2500" dirty="0" smtClean="0">
                <a:latin typeface="Courier New"/>
                <a:cs typeface="Courier New"/>
              </a:rPr>
              <a:t>		statement; // oops!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76691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control: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223" y="1454455"/>
            <a:ext cx="8229600" cy="5197935"/>
          </a:xfrm>
        </p:spPr>
        <p:txBody>
          <a:bodyPr numCol="2" spcCol="274320">
            <a:normAutofit fontScale="700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  <a:cs typeface="Courier New"/>
              </a:rPr>
              <a:t>Traditional for loop: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Courier New"/>
                <a:cs typeface="Courier New"/>
              </a:rPr>
              <a:t>for (setup; check; increment)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200" dirty="0" smtClean="0">
                <a:solidFill>
                  <a:srgbClr val="000000"/>
                </a:solidFill>
                <a:latin typeface="Courier New"/>
                <a:cs typeface="Courier New"/>
              </a:rPr>
              <a:t>statement(s);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2900" b="1" dirty="0">
                <a:solidFill>
                  <a:srgbClr val="000000"/>
                </a:solidFill>
                <a:cs typeface="Courier New"/>
              </a:rPr>
              <a:t>s</a:t>
            </a:r>
            <a:r>
              <a:rPr lang="en-US" sz="2900" b="1" dirty="0" smtClean="0">
                <a:solidFill>
                  <a:srgbClr val="000000"/>
                </a:solidFill>
                <a:cs typeface="Courier New"/>
              </a:rPr>
              <a:t>etup</a:t>
            </a:r>
            <a:r>
              <a:rPr lang="en-US" sz="2900" dirty="0" smtClean="0">
                <a:solidFill>
                  <a:srgbClr val="000000"/>
                </a:solidFill>
                <a:cs typeface="Courier New"/>
              </a:rPr>
              <a:t> is a variable declaration. </a:t>
            </a:r>
          </a:p>
          <a:p>
            <a:r>
              <a:rPr lang="en-US" sz="2900" b="1" dirty="0" smtClean="0">
                <a:solidFill>
                  <a:srgbClr val="000000"/>
                </a:solidFill>
                <a:cs typeface="Courier New"/>
              </a:rPr>
              <a:t>check</a:t>
            </a:r>
            <a:r>
              <a:rPr lang="en-US" sz="2900" dirty="0" smtClean="0">
                <a:solidFill>
                  <a:srgbClr val="000000"/>
                </a:solidFill>
                <a:cs typeface="Courier New"/>
              </a:rPr>
              <a:t> is a </a:t>
            </a:r>
            <a:r>
              <a:rPr lang="en-US" sz="2900" dirty="0" err="1" smtClean="0">
                <a:solidFill>
                  <a:srgbClr val="000000"/>
                </a:solidFill>
                <a:cs typeface="Courier New"/>
              </a:rPr>
              <a:t>boolean</a:t>
            </a:r>
            <a:r>
              <a:rPr lang="en-US" sz="2900" dirty="0" smtClean="0">
                <a:solidFill>
                  <a:srgbClr val="000000"/>
                </a:solidFill>
                <a:cs typeface="Courier New"/>
              </a:rPr>
              <a:t> expression which will exit the loop when false.</a:t>
            </a:r>
          </a:p>
          <a:p>
            <a:r>
              <a:rPr lang="en-US" sz="2900" b="1" dirty="0" smtClean="0">
                <a:solidFill>
                  <a:srgbClr val="000000"/>
                </a:solidFill>
                <a:cs typeface="Courier New"/>
              </a:rPr>
              <a:t>increment</a:t>
            </a:r>
            <a:r>
              <a:rPr lang="en-US" sz="2900" dirty="0" smtClean="0">
                <a:solidFill>
                  <a:srgbClr val="000000"/>
                </a:solidFill>
                <a:cs typeface="Courier New"/>
              </a:rPr>
              <a:t> is executed after each loop iteration</a:t>
            </a:r>
            <a:r>
              <a:rPr lang="en-US" sz="2900" dirty="0" smtClean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  <a:endParaRPr lang="en-US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100" dirty="0" err="1">
                <a:solidFill>
                  <a:srgbClr val="000000"/>
                </a:solidFill>
                <a:latin typeface="Courier New"/>
                <a:cs typeface="Courier New"/>
              </a:rPr>
              <a:t>s</a:t>
            </a:r>
            <a:r>
              <a:rPr lang="en-US" sz="2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td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cs typeface="Courier New"/>
              </a:rPr>
              <a:t>::vector&lt;double&gt; x(10);</a:t>
            </a:r>
          </a:p>
          <a:p>
            <a:pPr marL="0" indent="0">
              <a:buNone/>
            </a:pPr>
            <a:endParaRPr lang="en-US" sz="21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urier New"/>
                <a:cs typeface="Courier New"/>
              </a:rPr>
              <a:t>f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cs typeface="Courier New"/>
              </a:rPr>
              <a:t>or (</a:t>
            </a:r>
            <a:r>
              <a:rPr lang="en-US" sz="2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cs typeface="Courier New"/>
              </a:rPr>
              <a:t> = 0;i &lt; </a:t>
            </a:r>
            <a:r>
              <a:rPr lang="en-US" sz="2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x.size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  <a:r>
              <a:rPr lang="en-US" sz="2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cs typeface="Courier New"/>
              </a:rPr>
              <a:t>++)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std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2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cout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cs typeface="Courier New"/>
              </a:rPr>
              <a:t> &lt;&lt; x[</a:t>
            </a:r>
            <a:r>
              <a:rPr lang="en-US" sz="2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cs typeface="Courier New"/>
              </a:rPr>
              <a:t>] &lt;&lt; ‘\n’;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dirty="0" smtClean="0">
              <a:solidFill>
                <a:srgbClr val="000000"/>
              </a:solidFill>
              <a:cs typeface="Courier New"/>
            </a:endParaRPr>
          </a:p>
          <a:p>
            <a:r>
              <a:rPr lang="en-US" dirty="0" smtClean="0">
                <a:solidFill>
                  <a:srgbClr val="000000"/>
                </a:solidFill>
                <a:cs typeface="Courier New"/>
              </a:rPr>
              <a:t>Range-based for loop: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urier New"/>
                <a:cs typeface="Courier New"/>
              </a:rPr>
              <a:t>f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cs typeface="Courier New"/>
              </a:rPr>
              <a:t>or (value : container)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cs typeface="Courier New"/>
              </a:rPr>
              <a:t>statement(s);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b="1" dirty="0">
                <a:solidFill>
                  <a:srgbClr val="000000"/>
                </a:solidFill>
                <a:cs typeface="Courier New"/>
              </a:rPr>
              <a:t>v</a:t>
            </a:r>
            <a:r>
              <a:rPr lang="en-US" b="1" dirty="0" smtClean="0">
                <a:solidFill>
                  <a:srgbClr val="000000"/>
                </a:solidFill>
                <a:cs typeface="Courier New"/>
              </a:rPr>
              <a:t>alue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 is a variable declaration.</a:t>
            </a:r>
            <a:endParaRPr lang="en-US" dirty="0">
              <a:solidFill>
                <a:srgbClr val="000000"/>
              </a:solidFill>
              <a:cs typeface="Courier New"/>
            </a:endParaRPr>
          </a:p>
          <a:p>
            <a:r>
              <a:rPr lang="en-US" b="1" dirty="0" smtClean="0">
                <a:solidFill>
                  <a:srgbClr val="000000"/>
                </a:solidFill>
                <a:cs typeface="Courier New"/>
              </a:rPr>
              <a:t>container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 is something that can be iterated over.</a:t>
            </a:r>
          </a:p>
          <a:p>
            <a:pPr marL="0" indent="0">
              <a:buNone/>
            </a:pPr>
            <a:endParaRPr lang="en-US" sz="2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100" dirty="0" err="1">
                <a:solidFill>
                  <a:srgbClr val="000000"/>
                </a:solidFill>
                <a:latin typeface="Courier New"/>
                <a:cs typeface="Courier New"/>
              </a:rPr>
              <a:t>s</a:t>
            </a:r>
            <a:r>
              <a:rPr lang="en-US" sz="2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td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cs typeface="Courier New"/>
              </a:rPr>
              <a:t>::vector&lt;double&gt; x(10);</a:t>
            </a:r>
          </a:p>
          <a:p>
            <a:pPr marL="0" indent="0">
              <a:buNone/>
            </a:pPr>
            <a:endParaRPr lang="en-US" sz="21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urier New"/>
                <a:cs typeface="Courier New"/>
              </a:rPr>
              <a:t>f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cs typeface="Courier New"/>
              </a:rPr>
              <a:t>or (double&amp; y : x)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std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21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cout</a:t>
            </a:r>
            <a:r>
              <a:rPr lang="en-US" sz="2100" dirty="0" smtClean="0">
                <a:solidFill>
                  <a:srgbClr val="000000"/>
                </a:solidFill>
                <a:latin typeface="Courier New"/>
                <a:cs typeface="Courier New"/>
              </a:rPr>
              <a:t> &lt;&lt; y &lt;&lt; ‘\n’;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1285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control: while and do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3978"/>
          </a:xfrm>
        </p:spPr>
        <p:txBody>
          <a:bodyPr numCol="2" spcCol="274320">
            <a:no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While loop: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hile (condition)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statement(s);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2000" dirty="0" smtClean="0">
                <a:solidFill>
                  <a:srgbClr val="000000"/>
                </a:solidFill>
                <a:cs typeface="Courier New"/>
              </a:rPr>
              <a:t>For any loop, </a:t>
            </a:r>
            <a:r>
              <a:rPr lang="en-US" sz="2000" b="1" dirty="0" smtClean="0">
                <a:solidFill>
                  <a:srgbClr val="000000"/>
                </a:solidFill>
                <a:cs typeface="Courier New"/>
              </a:rPr>
              <a:t>continue </a:t>
            </a:r>
            <a:r>
              <a:rPr lang="en-US" sz="2000" dirty="0" smtClean="0">
                <a:solidFill>
                  <a:srgbClr val="000000"/>
                </a:solidFill>
                <a:cs typeface="Courier New"/>
              </a:rPr>
              <a:t>goes to next iteration while </a:t>
            </a:r>
            <a:r>
              <a:rPr lang="en-US" sz="2000" b="1" dirty="0" smtClean="0">
                <a:solidFill>
                  <a:srgbClr val="000000"/>
                </a:solidFill>
                <a:cs typeface="Courier New"/>
              </a:rPr>
              <a:t>break</a:t>
            </a:r>
            <a:r>
              <a:rPr lang="en-US" sz="2000" dirty="0" smtClean="0">
                <a:solidFill>
                  <a:srgbClr val="000000"/>
                </a:solidFill>
                <a:cs typeface="Courier New"/>
              </a:rPr>
              <a:t> stops the loop. 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while (condition)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if (skip) continue;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if (done) break;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std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::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&lt;&lt; “Still going!\n”;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4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2000" dirty="0" smtClean="0">
              <a:solidFill>
                <a:srgbClr val="000000"/>
              </a:solidFill>
            </a:endParaRPr>
          </a:p>
          <a:p>
            <a:r>
              <a:rPr lang="en-US" sz="2000" dirty="0" smtClean="0">
                <a:solidFill>
                  <a:srgbClr val="000000"/>
                </a:solidFill>
              </a:rPr>
              <a:t>Do while loop: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o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statement(s);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hile (condition);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2000" dirty="0" smtClean="0">
                <a:solidFill>
                  <a:srgbClr val="000000"/>
                </a:solidFill>
                <a:cs typeface="Courier New"/>
              </a:rPr>
              <a:t>Example:</a:t>
            </a:r>
            <a:endParaRPr lang="en-US" sz="2000" dirty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urier New"/>
                <a:cs typeface="Courier New"/>
              </a:rPr>
              <a:t>b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ool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 done;</a:t>
            </a:r>
            <a:endParaRPr lang="en-US" sz="14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d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o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done = </a:t>
            </a:r>
            <a:r>
              <a:rPr lang="en-US" sz="14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am_i_done_yet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/>
                <a:cs typeface="Courier New"/>
              </a:rPr>
              <a:t>w</a:t>
            </a:r>
            <a:r>
              <a:rPr lang="en-US" sz="1400" dirty="0" smtClean="0">
                <a:solidFill>
                  <a:srgbClr val="000000"/>
                </a:solidFill>
                <a:latin typeface="Courier New"/>
                <a:cs typeface="Courier New"/>
              </a:rPr>
              <a:t>hile (!done);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31461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control: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14775"/>
          </a:xfrm>
        </p:spPr>
        <p:txBody>
          <a:bodyPr/>
          <a:lstStyle/>
          <a:p>
            <a:r>
              <a:rPr lang="en-US" dirty="0" smtClean="0"/>
              <a:t>Switch selects something to do based on the value of an </a:t>
            </a:r>
            <a:r>
              <a:rPr lang="en-US" i="1" dirty="0" smtClean="0"/>
              <a:t>integral</a:t>
            </a:r>
            <a:r>
              <a:rPr lang="en-US" dirty="0" smtClean="0"/>
              <a:t> variable: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786911"/>
            <a:ext cx="8229600" cy="3570845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Courier New"/>
                <a:cs typeface="Courier New"/>
              </a:rPr>
              <a:t>switch (value)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case 0: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	statement(s);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	break;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case 4: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	statement(s);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	break;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case 3: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	statement(s);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	break;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default: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	statement(s);</a:t>
            </a:r>
          </a:p>
          <a:p>
            <a:pPr marL="0" indent="0">
              <a:buNone/>
            </a:pPr>
            <a:r>
              <a:rPr lang="en-US" sz="2800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sz="2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s</a:t>
            </a:r>
            <a:r>
              <a:rPr lang="en-US" sz="2800" dirty="0" smtClean="0">
                <a:latin typeface="Courier New"/>
                <a:cs typeface="Courier New"/>
              </a:rPr>
              <a:t>witch (value)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case 3: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	</a:t>
            </a:r>
            <a:r>
              <a:rPr lang="en-US" sz="2800" dirty="0" err="1" smtClean="0">
                <a:latin typeface="Courier New"/>
                <a:cs typeface="Courier New"/>
              </a:rPr>
              <a:t>int</a:t>
            </a:r>
            <a:r>
              <a:rPr lang="en-US" sz="2800" dirty="0" smtClean="0">
                <a:latin typeface="Courier New"/>
                <a:cs typeface="Courier New"/>
              </a:rPr>
              <a:t> x = 4;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	statement(s);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// x not visible here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// fall through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statement(s);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case 45: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</a:t>
            </a:r>
            <a:r>
              <a:rPr lang="en-US" sz="2800" dirty="0" smtClean="0">
                <a:latin typeface="Courier New"/>
                <a:cs typeface="Courier New"/>
              </a:rPr>
              <a:t>	statement(s);</a:t>
            </a:r>
          </a:p>
          <a:p>
            <a:pPr marL="0" indent="0">
              <a:buNone/>
            </a:pPr>
            <a:r>
              <a:rPr lang="en-US" sz="2800" dirty="0" smtClean="0">
                <a:latin typeface="Courier New"/>
                <a:cs typeface="Courier New"/>
              </a:rPr>
              <a:t>};</a:t>
            </a:r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82570" y="2522729"/>
            <a:ext cx="183323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Switch cases don’t have their own scope unless you put in your own {}.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61224" y="5129656"/>
            <a:ext cx="183323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there is no </a:t>
            </a:r>
            <a:r>
              <a:rPr lang="en-US" b="1" dirty="0" smtClean="0"/>
              <a:t>break</a:t>
            </a:r>
            <a:r>
              <a:rPr lang="en-US" dirty="0" smtClean="0"/>
              <a:t>, execution </a:t>
            </a:r>
            <a:r>
              <a:rPr lang="en-US" b="1" dirty="0" smtClean="0">
                <a:solidFill>
                  <a:schemeClr val="accent6"/>
                </a:solidFill>
              </a:rPr>
              <a:t>falls through</a:t>
            </a:r>
            <a:r>
              <a:rPr lang="en-US" dirty="0" smtClean="0"/>
              <a:t> to the next case.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2094" y="5953459"/>
            <a:ext cx="32817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en-US" b="1" dirty="0" smtClean="0"/>
              <a:t>efault</a:t>
            </a:r>
            <a:r>
              <a:rPr lang="en-US" dirty="0" smtClean="0"/>
              <a:t> gets executed if no other case matches.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81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Sample: Go with the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868084"/>
            <a:ext cx="472704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/>
                <a:cs typeface="Courier New"/>
              </a:rPr>
              <a:t>(</a:t>
            </a:r>
            <a:r>
              <a:rPr lang="en-US" sz="1400" b="1" dirty="0" err="1">
                <a:latin typeface="Courier New"/>
                <a:cs typeface="Courier New"/>
              </a:rPr>
              <a:t>sss</a:t>
            </a:r>
            <a:r>
              <a:rPr lang="en-US" sz="1400" b="1" dirty="0">
                <a:latin typeface="Courier New"/>
                <a:cs typeface="Courier New"/>
              </a:rPr>
              <a:t>) </a:t>
            </a:r>
            <a:r>
              <a:rPr lang="en-US" sz="1400" b="1" dirty="0" err="1" smtClean="0">
                <a:latin typeface="Courier New"/>
                <a:cs typeface="Courier New"/>
              </a:rPr>
              <a:t>c</a:t>
            </a:r>
            <a:r>
              <a:rPr lang="en-US" sz="1400" b="1" dirty="0" err="1">
                <a:latin typeface="Courier New"/>
                <a:cs typeface="Courier New"/>
              </a:rPr>
              <a:t>++</a:t>
            </a:r>
            <a:r>
              <a:rPr lang="en-US" sz="1400" b="1" dirty="0" smtClean="0">
                <a:latin typeface="Courier New"/>
                <a:cs typeface="Courier New"/>
              </a:rPr>
              <a:t>_samples$ </a:t>
            </a:r>
            <a:r>
              <a:rPr lang="en-US" sz="1400" b="1" dirty="0">
                <a:latin typeface="Courier New"/>
                <a:cs typeface="Courier New"/>
              </a:rPr>
              <a:t>make </a:t>
            </a:r>
            <a:r>
              <a:rPr lang="en-US" sz="1400" b="1" dirty="0" err="1">
                <a:latin typeface="Courier New"/>
                <a:cs typeface="Courier New"/>
              </a:rPr>
              <a:t>go_with_the_flow.x</a:t>
            </a:r>
            <a:r>
              <a:rPr lang="en-US" sz="1400" dirty="0">
                <a:latin typeface="Courier New"/>
                <a:cs typeface="Courier New"/>
              </a:rPr>
              <a:t> </a:t>
            </a:r>
          </a:p>
          <a:p>
            <a:r>
              <a:rPr lang="en-US" sz="1400" dirty="0">
                <a:latin typeface="Courier New"/>
                <a:cs typeface="Courier New"/>
              </a:rPr>
              <a:t>g++ -c -o </a:t>
            </a:r>
            <a:r>
              <a:rPr lang="en-US" sz="1400" dirty="0" err="1">
                <a:latin typeface="Courier New"/>
                <a:cs typeface="Courier New"/>
              </a:rPr>
              <a:t>go_with_the_flow.o</a:t>
            </a: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err="1">
                <a:latin typeface="Courier New"/>
                <a:cs typeface="Courier New"/>
              </a:rPr>
              <a:t>go_with_the_flow.cxx</a:t>
            </a:r>
            <a:r>
              <a:rPr lang="en-US" sz="1400" dirty="0">
                <a:latin typeface="Courier New"/>
                <a:cs typeface="Courier New"/>
              </a:rPr>
              <a:t> -</a:t>
            </a:r>
            <a:r>
              <a:rPr lang="en-US" sz="1400" dirty="0" err="1">
                <a:latin typeface="Courier New"/>
                <a:cs typeface="Courier New"/>
              </a:rPr>
              <a:t>std</a:t>
            </a:r>
            <a:r>
              <a:rPr lang="en-US" sz="1400" dirty="0">
                <a:latin typeface="Courier New"/>
                <a:cs typeface="Courier New"/>
              </a:rPr>
              <a:t>=</a:t>
            </a:r>
            <a:r>
              <a:rPr lang="en-US" sz="1400" dirty="0" err="1">
                <a:latin typeface="Courier New"/>
                <a:cs typeface="Courier New"/>
              </a:rPr>
              <a:t>c++</a:t>
            </a:r>
            <a:r>
              <a:rPr lang="en-US" sz="1400" dirty="0">
                <a:latin typeface="Courier New"/>
                <a:cs typeface="Courier New"/>
              </a:rPr>
              <a:t>11</a:t>
            </a:r>
          </a:p>
          <a:p>
            <a:r>
              <a:rPr lang="en-US" sz="1400" dirty="0">
                <a:latin typeface="Courier New"/>
                <a:cs typeface="Courier New"/>
              </a:rPr>
              <a:t>g++ -o </a:t>
            </a:r>
            <a:r>
              <a:rPr lang="en-US" sz="1400" dirty="0" err="1">
                <a:latin typeface="Courier New"/>
                <a:cs typeface="Courier New"/>
              </a:rPr>
              <a:t>go_with_the_flow.x</a:t>
            </a: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err="1">
                <a:latin typeface="Courier New"/>
                <a:cs typeface="Courier New"/>
              </a:rPr>
              <a:t>go_with_the_flow.o</a:t>
            </a:r>
            <a:r>
              <a:rPr lang="en-US" sz="1400" dirty="0">
                <a:latin typeface="Courier New"/>
                <a:cs typeface="Courier New"/>
              </a:rPr>
              <a:t> -</a:t>
            </a:r>
            <a:r>
              <a:rPr lang="en-US" sz="1400" dirty="0" err="1">
                <a:latin typeface="Courier New"/>
                <a:cs typeface="Courier New"/>
              </a:rPr>
              <a:t>Wl</a:t>
            </a:r>
            <a:r>
              <a:rPr lang="en-US" sz="1400" dirty="0">
                <a:latin typeface="Courier New"/>
                <a:cs typeface="Courier New"/>
              </a:rPr>
              <a:t>,-</a:t>
            </a:r>
            <a:r>
              <a:rPr lang="en-US" sz="1400" dirty="0" err="1">
                <a:latin typeface="Courier New"/>
                <a:cs typeface="Courier New"/>
              </a:rPr>
              <a:t>rpath</a:t>
            </a:r>
            <a:r>
              <a:rPr lang="en-US" sz="1400" dirty="0">
                <a:latin typeface="Courier New"/>
                <a:cs typeface="Courier New"/>
              </a:rPr>
              <a:t>,/Users/</a:t>
            </a:r>
            <a:r>
              <a:rPr lang="en-US" sz="1400" dirty="0" err="1">
                <a:latin typeface="Courier New"/>
                <a:cs typeface="Courier New"/>
              </a:rPr>
              <a:t>dmatthews</a:t>
            </a:r>
            <a:r>
              <a:rPr lang="en-US" sz="1400" dirty="0">
                <a:latin typeface="Courier New"/>
                <a:cs typeface="Courier New"/>
              </a:rPr>
              <a:t>/</a:t>
            </a:r>
            <a:r>
              <a:rPr lang="en-US" sz="1400" dirty="0" err="1">
                <a:latin typeface="Courier New"/>
                <a:cs typeface="Courier New"/>
              </a:rPr>
              <a:t>miniconda</a:t>
            </a:r>
            <a:r>
              <a:rPr lang="en-US" sz="1400" dirty="0">
                <a:latin typeface="Courier New"/>
                <a:cs typeface="Courier New"/>
              </a:rPr>
              <a:t>/</a:t>
            </a:r>
            <a:r>
              <a:rPr lang="en-US" sz="1400" dirty="0" err="1">
                <a:latin typeface="Courier New"/>
                <a:cs typeface="Courier New"/>
              </a:rPr>
              <a:t>envs</a:t>
            </a:r>
            <a:r>
              <a:rPr lang="en-US" sz="1400" dirty="0">
                <a:latin typeface="Courier New"/>
                <a:cs typeface="Courier New"/>
              </a:rPr>
              <a:t>/</a:t>
            </a:r>
            <a:r>
              <a:rPr lang="en-US" sz="1400" dirty="0" err="1">
                <a:latin typeface="Courier New"/>
                <a:cs typeface="Courier New"/>
              </a:rPr>
              <a:t>sss</a:t>
            </a:r>
            <a:r>
              <a:rPr lang="en-US" sz="1400" dirty="0">
                <a:latin typeface="Courier New"/>
                <a:cs typeface="Courier New"/>
              </a:rPr>
              <a:t>/lib</a:t>
            </a:r>
          </a:p>
          <a:p>
            <a:r>
              <a:rPr lang="en-US" sz="1400" b="1" dirty="0">
                <a:latin typeface="Courier New"/>
                <a:cs typeface="Courier New"/>
              </a:rPr>
              <a:t>(</a:t>
            </a:r>
            <a:r>
              <a:rPr lang="en-US" sz="1400" b="1" dirty="0" err="1">
                <a:latin typeface="Courier New"/>
                <a:cs typeface="Courier New"/>
              </a:rPr>
              <a:t>sss</a:t>
            </a:r>
            <a:r>
              <a:rPr lang="en-US" sz="1400" b="1" dirty="0">
                <a:latin typeface="Courier New"/>
                <a:cs typeface="Courier New"/>
              </a:rPr>
              <a:t>) </a:t>
            </a:r>
            <a:r>
              <a:rPr lang="en-US" sz="1400" b="1" dirty="0" err="1" smtClean="0">
                <a:latin typeface="Courier New"/>
                <a:cs typeface="Courier New"/>
              </a:rPr>
              <a:t>c</a:t>
            </a:r>
            <a:r>
              <a:rPr lang="en-US" sz="1400" b="1" dirty="0" err="1">
                <a:latin typeface="Courier New"/>
                <a:cs typeface="Courier New"/>
              </a:rPr>
              <a:t>++</a:t>
            </a:r>
            <a:r>
              <a:rPr lang="en-US" sz="1400" b="1" dirty="0" smtClean="0">
                <a:latin typeface="Courier New"/>
                <a:cs typeface="Courier New"/>
              </a:rPr>
              <a:t>_samples$ </a:t>
            </a:r>
            <a:r>
              <a:rPr lang="en-US" sz="1400" b="1" dirty="0">
                <a:latin typeface="Courier New"/>
                <a:cs typeface="Courier New"/>
              </a:rPr>
              <a:t>./</a:t>
            </a:r>
            <a:r>
              <a:rPr lang="en-US" sz="1400" b="1" dirty="0" err="1" smtClean="0">
                <a:latin typeface="Courier New"/>
                <a:cs typeface="Courier New"/>
              </a:rPr>
              <a:t>go_with_the_flow.x</a:t>
            </a:r>
            <a:endParaRPr lang="en-US" sz="1400" b="1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25759" y="1417638"/>
            <a:ext cx="4572000" cy="4941247"/>
          </a:xfrm>
          <a:prstGeom prst="rect">
            <a:avLst/>
          </a:prstGeom>
        </p:spPr>
        <p:txBody>
          <a:bodyPr numCol="2">
            <a:no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Range</a:t>
            </a:r>
            <a:r>
              <a:rPr lang="en-US" sz="1400" dirty="0">
                <a:latin typeface="Courier New"/>
                <a:cs typeface="Courier New"/>
              </a:rPr>
              <a:t>-for loop</a:t>
            </a:r>
          </a:p>
          <a:p>
            <a:r>
              <a:rPr lang="en-US" sz="1400" dirty="0">
                <a:latin typeface="Courier New"/>
                <a:cs typeface="Courier New"/>
              </a:rPr>
              <a:t>1</a:t>
            </a:r>
          </a:p>
          <a:p>
            <a:r>
              <a:rPr lang="en-US" sz="1400" dirty="0">
                <a:latin typeface="Courier New"/>
                <a:cs typeface="Courier New"/>
              </a:rPr>
              <a:t>4</a:t>
            </a:r>
          </a:p>
          <a:p>
            <a:r>
              <a:rPr lang="en-US" sz="1400" dirty="0">
                <a:latin typeface="Courier New"/>
                <a:cs typeface="Courier New"/>
              </a:rPr>
              <a:t>9</a:t>
            </a:r>
          </a:p>
          <a:p>
            <a:r>
              <a:rPr lang="en-US" sz="1400" dirty="0">
                <a:latin typeface="Courier New"/>
                <a:cs typeface="Courier New"/>
              </a:rPr>
              <a:t>16</a:t>
            </a:r>
          </a:p>
          <a:p>
            <a:r>
              <a:rPr lang="is-IS" sz="1400" dirty="0">
                <a:latin typeface="Courier New"/>
                <a:cs typeface="Courier New"/>
              </a:rPr>
              <a:t>25</a:t>
            </a:r>
          </a:p>
          <a:p>
            <a:r>
              <a:rPr lang="cs-CZ" sz="1400" dirty="0">
                <a:latin typeface="Courier New"/>
                <a:cs typeface="Courier New"/>
              </a:rPr>
              <a:t>36</a:t>
            </a:r>
          </a:p>
          <a:p>
            <a:r>
              <a:rPr lang="cs-CZ" sz="1400" dirty="0">
                <a:latin typeface="Courier New"/>
                <a:cs typeface="Courier New"/>
              </a:rPr>
              <a:t>49</a:t>
            </a:r>
          </a:p>
          <a:p>
            <a:r>
              <a:rPr lang="cs-CZ" sz="1400" dirty="0">
                <a:latin typeface="Courier New"/>
                <a:cs typeface="Courier New"/>
              </a:rPr>
              <a:t>64</a:t>
            </a:r>
          </a:p>
          <a:p>
            <a:r>
              <a:rPr lang="cs-CZ" sz="1400" dirty="0">
                <a:latin typeface="Courier New"/>
                <a:cs typeface="Courier New"/>
              </a:rPr>
              <a:t>81</a:t>
            </a:r>
          </a:p>
          <a:p>
            <a:r>
              <a:rPr lang="is-IS" sz="1400" dirty="0">
                <a:latin typeface="Courier New"/>
                <a:cs typeface="Courier New"/>
              </a:rPr>
              <a:t>100</a:t>
            </a:r>
          </a:p>
          <a:p>
            <a:endParaRPr lang="is-I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Range-for loop</a:t>
            </a:r>
          </a:p>
          <a:p>
            <a:r>
              <a:rPr lang="en-US" sz="1400" dirty="0">
                <a:latin typeface="Courier New"/>
                <a:cs typeface="Courier New"/>
              </a:rPr>
              <a:t>1</a:t>
            </a:r>
          </a:p>
          <a:p>
            <a:r>
              <a:rPr lang="en-US" sz="1400" dirty="0">
                <a:latin typeface="Courier New"/>
                <a:cs typeface="Courier New"/>
              </a:rPr>
              <a:t>4</a:t>
            </a:r>
          </a:p>
          <a:p>
            <a:r>
              <a:rPr lang="en-US" sz="1400" dirty="0">
                <a:latin typeface="Courier New"/>
                <a:cs typeface="Courier New"/>
              </a:rPr>
              <a:t>9</a:t>
            </a:r>
          </a:p>
          <a:p>
            <a:r>
              <a:rPr lang="en-US" sz="1400" dirty="0">
                <a:latin typeface="Courier New"/>
                <a:cs typeface="Courier New"/>
              </a:rPr>
              <a:t>16</a:t>
            </a:r>
          </a:p>
          <a:p>
            <a:r>
              <a:rPr lang="is-IS" sz="1400" dirty="0">
                <a:latin typeface="Courier New"/>
                <a:cs typeface="Courier New"/>
              </a:rPr>
              <a:t>25</a:t>
            </a:r>
          </a:p>
          <a:p>
            <a:r>
              <a:rPr lang="cs-CZ" sz="1400" dirty="0">
                <a:latin typeface="Courier New"/>
                <a:cs typeface="Courier New"/>
              </a:rPr>
              <a:t>49</a:t>
            </a:r>
          </a:p>
          <a:p>
            <a:r>
              <a:rPr lang="cs-CZ" sz="1400" dirty="0">
                <a:latin typeface="Courier New"/>
                <a:cs typeface="Courier New"/>
              </a:rPr>
              <a:t>64</a:t>
            </a:r>
          </a:p>
          <a:p>
            <a:r>
              <a:rPr lang="cs-CZ" sz="1400" dirty="0">
                <a:latin typeface="Courier New"/>
                <a:cs typeface="Courier New"/>
              </a:rPr>
              <a:t>81</a:t>
            </a:r>
          </a:p>
          <a:p>
            <a:r>
              <a:rPr lang="is-IS" sz="1400" dirty="0">
                <a:latin typeface="Courier New"/>
                <a:cs typeface="Courier New"/>
              </a:rPr>
              <a:t>100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For </a:t>
            </a:r>
            <a:r>
              <a:rPr lang="en-US" sz="1400" dirty="0">
                <a:latin typeface="Courier New"/>
                <a:cs typeface="Courier New"/>
              </a:rPr>
              <a:t>loop</a:t>
            </a:r>
          </a:p>
          <a:p>
            <a:r>
              <a:rPr lang="en-US" sz="1400" dirty="0">
                <a:latin typeface="Courier New"/>
                <a:cs typeface="Courier New"/>
              </a:rPr>
              <a:t>1</a:t>
            </a:r>
          </a:p>
          <a:p>
            <a:r>
              <a:rPr lang="en-US" sz="1400" dirty="0">
                <a:latin typeface="Courier New"/>
                <a:cs typeface="Courier New"/>
              </a:rPr>
              <a:t>4</a:t>
            </a:r>
          </a:p>
          <a:p>
            <a:r>
              <a:rPr lang="en-US" sz="1400" dirty="0">
                <a:latin typeface="Courier New"/>
                <a:cs typeface="Courier New"/>
              </a:rPr>
              <a:t>9</a:t>
            </a:r>
          </a:p>
          <a:p>
            <a:r>
              <a:rPr lang="en-US" sz="1400" dirty="0">
                <a:latin typeface="Courier New"/>
                <a:cs typeface="Courier New"/>
              </a:rPr>
              <a:t>16</a:t>
            </a:r>
          </a:p>
          <a:p>
            <a:r>
              <a:rPr lang="is-IS" sz="1400" dirty="0">
                <a:latin typeface="Courier New"/>
                <a:cs typeface="Courier New"/>
              </a:rPr>
              <a:t>25</a:t>
            </a:r>
          </a:p>
          <a:p>
            <a:r>
              <a:rPr lang="ru-RU" sz="1400" dirty="0">
                <a:latin typeface="Courier New"/>
                <a:cs typeface="Courier New"/>
              </a:rPr>
              <a:t>-1</a:t>
            </a:r>
          </a:p>
          <a:p>
            <a:r>
              <a:rPr lang="cs-CZ" sz="1400" dirty="0">
                <a:latin typeface="Courier New"/>
                <a:cs typeface="Courier New"/>
              </a:rPr>
              <a:t>49</a:t>
            </a:r>
          </a:p>
          <a:p>
            <a:r>
              <a:rPr lang="cs-CZ" sz="1400" dirty="0">
                <a:latin typeface="Courier New"/>
                <a:cs typeface="Courier New"/>
              </a:rPr>
              <a:t>64</a:t>
            </a:r>
          </a:p>
          <a:p>
            <a:r>
              <a:rPr lang="cs-CZ" sz="1400" dirty="0">
                <a:latin typeface="Courier New"/>
                <a:cs typeface="Courier New"/>
              </a:rPr>
              <a:t>81</a:t>
            </a:r>
          </a:p>
          <a:p>
            <a:r>
              <a:rPr lang="is-IS" sz="1400" dirty="0">
                <a:latin typeface="Courier New"/>
                <a:cs typeface="Courier New"/>
              </a:rPr>
              <a:t>100</a:t>
            </a:r>
          </a:p>
          <a:p>
            <a:endParaRPr lang="is-I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While loop</a:t>
            </a:r>
          </a:p>
          <a:p>
            <a:r>
              <a:rPr lang="is-IS" sz="1400" dirty="0">
                <a:latin typeface="Courier New"/>
                <a:cs typeface="Courier New"/>
              </a:rPr>
              <a:t>100</a:t>
            </a:r>
          </a:p>
          <a:p>
            <a:r>
              <a:rPr lang="is-IS" sz="1400" dirty="0">
                <a:latin typeface="Courier New"/>
                <a:cs typeface="Courier New"/>
              </a:rPr>
              <a:t>81</a:t>
            </a:r>
          </a:p>
          <a:p>
            <a:r>
              <a:rPr lang="is-IS" sz="1400" dirty="0">
                <a:latin typeface="Courier New"/>
                <a:cs typeface="Courier New"/>
              </a:rPr>
              <a:t>64</a:t>
            </a:r>
          </a:p>
          <a:p>
            <a:r>
              <a:rPr lang="cs-CZ" sz="1400" dirty="0">
                <a:latin typeface="Courier New"/>
                <a:cs typeface="Courier New"/>
              </a:rPr>
              <a:t>49</a:t>
            </a:r>
          </a:p>
          <a:p>
            <a:r>
              <a:rPr lang="ru-RU" sz="1400" dirty="0">
                <a:latin typeface="Courier New"/>
                <a:cs typeface="Courier New"/>
              </a:rPr>
              <a:t>-1</a:t>
            </a:r>
          </a:p>
          <a:p>
            <a:r>
              <a:rPr lang="is-IS" sz="1400" dirty="0">
                <a:latin typeface="Courier New"/>
                <a:cs typeface="Courier New"/>
              </a:rPr>
              <a:t>25</a:t>
            </a:r>
          </a:p>
          <a:p>
            <a:r>
              <a:rPr lang="is-IS" sz="1400" dirty="0">
                <a:latin typeface="Courier New"/>
                <a:cs typeface="Courier New"/>
              </a:rPr>
              <a:t>16</a:t>
            </a:r>
          </a:p>
          <a:p>
            <a:r>
              <a:rPr lang="is-IS" sz="1400" dirty="0">
                <a:latin typeface="Courier New"/>
                <a:cs typeface="Courier New"/>
              </a:rPr>
              <a:t>9</a:t>
            </a:r>
          </a:p>
          <a:p>
            <a:r>
              <a:rPr lang="is-IS" sz="1400" dirty="0">
                <a:latin typeface="Courier New"/>
                <a:cs typeface="Courier New"/>
              </a:rPr>
              <a:t>4</a:t>
            </a:r>
          </a:p>
          <a:p>
            <a:r>
              <a:rPr lang="is-IS" sz="1400" dirty="0">
                <a:latin typeface="Courier New"/>
                <a:cs typeface="Courier New"/>
              </a:rPr>
              <a:t>1</a:t>
            </a:r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9542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s-IS" dirty="0" smtClean="0"/>
              <a:t>…but “you don’t pay for</a:t>
            </a:r>
            <a:br>
              <a:rPr lang="is-IS" dirty="0" smtClean="0"/>
            </a:br>
            <a:r>
              <a:rPr lang="is-IS" dirty="0" smtClean="0"/>
              <a:t>what you don’t use”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features are designed to be </a:t>
            </a:r>
            <a:r>
              <a:rPr lang="en-US" b="1" dirty="0" smtClean="0">
                <a:solidFill>
                  <a:schemeClr val="accent6"/>
                </a:solidFill>
              </a:rPr>
              <a:t>zero-cost</a:t>
            </a:r>
            <a:r>
              <a:rPr lang="en-US" dirty="0" smtClean="0"/>
              <a:t>, i.e. if your program doesn’t use a feature, it won’t slow it down.</a:t>
            </a:r>
          </a:p>
          <a:p>
            <a:r>
              <a:rPr lang="en-US" dirty="0" smtClean="0"/>
              <a:t>This is especially important for more complex features.</a:t>
            </a:r>
          </a:p>
          <a:p>
            <a:r>
              <a:rPr lang="en-US" dirty="0" smtClean="0"/>
              <a:t>Very few people know </a:t>
            </a:r>
            <a:r>
              <a:rPr lang="en-US" i="1" dirty="0" smtClean="0"/>
              <a:t>all</a:t>
            </a:r>
            <a:r>
              <a:rPr lang="en-US" dirty="0" smtClean="0"/>
              <a:t> of the standard. You can use what you are comfortable with and learn as you go along.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73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Functions take zero or more </a:t>
            </a:r>
            <a:r>
              <a:rPr lang="en-US" sz="2000" b="1" dirty="0" smtClean="0">
                <a:solidFill>
                  <a:srgbClr val="F79646"/>
                </a:solidFill>
              </a:rPr>
              <a:t>arguments</a:t>
            </a:r>
            <a:r>
              <a:rPr lang="en-US" sz="2000" dirty="0" smtClean="0">
                <a:solidFill>
                  <a:srgbClr val="F79646"/>
                </a:solidFill>
              </a:rPr>
              <a:t> </a:t>
            </a:r>
            <a:r>
              <a:rPr lang="en-US" sz="2000" dirty="0" smtClean="0"/>
              <a:t>and return either exactly zero (void) or one </a:t>
            </a:r>
            <a:r>
              <a:rPr lang="en-US" sz="2000" b="1" dirty="0" smtClean="0">
                <a:solidFill>
                  <a:schemeClr val="accent1"/>
                </a:solidFill>
              </a:rPr>
              <a:t>return values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35854" y="2562743"/>
            <a:ext cx="417102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v</a:t>
            </a:r>
            <a:r>
              <a:rPr lang="en-US" sz="1400" dirty="0" smtClean="0">
                <a:latin typeface="Courier New"/>
                <a:cs typeface="Courier New"/>
              </a:rPr>
              <a:t>oid foo(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arg1, double arg2)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if (</a:t>
            </a:r>
            <a:r>
              <a:rPr lang="en-US" sz="1400" dirty="0" err="1" smtClean="0">
                <a:latin typeface="Courier New"/>
                <a:cs typeface="Courier New"/>
              </a:rPr>
              <a:t>return_early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return;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	//do some stuff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}</a:t>
            </a:r>
            <a:endParaRPr lang="en-US" sz="1400" dirty="0"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void(</a:t>
            </a:r>
            <a:r>
              <a:rPr lang="en-US" sz="1400" dirty="0">
                <a:latin typeface="Courier New"/>
                <a:cs typeface="Courier New"/>
              </a:rPr>
              <a:t>*</a:t>
            </a:r>
            <a:r>
              <a:rPr lang="en-US" sz="1400" dirty="0" err="1" smtClean="0">
                <a:latin typeface="Courier New"/>
                <a:cs typeface="Courier New"/>
              </a:rPr>
              <a:t>ptr_to_foo</a:t>
            </a:r>
            <a:r>
              <a:rPr lang="en-US" sz="1400" dirty="0" smtClean="0">
                <a:latin typeface="Courier New"/>
                <a:cs typeface="Courier New"/>
              </a:rPr>
              <a:t>)(</a:t>
            </a:r>
            <a:r>
              <a:rPr lang="en-US" sz="1400" dirty="0" err="1" smtClean="0">
                <a:latin typeface="Courier New"/>
                <a:cs typeface="Courier New"/>
              </a:rPr>
              <a:t>int,double</a:t>
            </a:r>
            <a:r>
              <a:rPr lang="en-US" sz="1400" dirty="0" smtClean="0">
                <a:latin typeface="Courier New"/>
                <a:cs typeface="Courier New"/>
              </a:rPr>
              <a:t>) </a:t>
            </a:r>
            <a:r>
              <a:rPr lang="en-US" sz="1400" dirty="0">
                <a:latin typeface="Courier New"/>
                <a:cs typeface="Courier New"/>
              </a:rPr>
              <a:t>= </a:t>
            </a:r>
            <a:r>
              <a:rPr lang="en-US" sz="1400" dirty="0" smtClean="0">
                <a:latin typeface="Courier New"/>
                <a:cs typeface="Courier New"/>
              </a:rPr>
              <a:t>&amp;foo;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//easier: auto </a:t>
            </a:r>
            <a:r>
              <a:rPr lang="en-US" sz="1400" dirty="0" err="1" smtClean="0">
                <a:latin typeface="Courier New"/>
                <a:cs typeface="Courier New"/>
              </a:rPr>
              <a:t>ptr_to_foo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= </a:t>
            </a:r>
            <a:r>
              <a:rPr lang="en-US" sz="1400" dirty="0" smtClean="0">
                <a:latin typeface="Courier New"/>
                <a:cs typeface="Courier New"/>
              </a:rPr>
              <a:t>&amp;foo;</a:t>
            </a:r>
            <a:endParaRPr lang="en-US" sz="1400" dirty="0"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err="1" smtClean="0">
                <a:latin typeface="Courier New"/>
                <a:cs typeface="Courier New"/>
              </a:rPr>
              <a:t>ptr_to_foo</a:t>
            </a:r>
            <a:r>
              <a:rPr lang="en-US" sz="1400" dirty="0" smtClean="0">
                <a:latin typeface="Courier New"/>
                <a:cs typeface="Courier New"/>
              </a:rPr>
              <a:t>(4, 1.0);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62388" y="3683288"/>
            <a:ext cx="312433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d</a:t>
            </a:r>
            <a:r>
              <a:rPr lang="en-US" sz="1400" dirty="0" smtClean="0">
                <a:latin typeface="Courier New"/>
                <a:cs typeface="Courier New"/>
              </a:rPr>
              <a:t>ouble bar(long </a:t>
            </a:r>
            <a:r>
              <a:rPr lang="en-US" sz="1400" dirty="0" err="1" smtClean="0">
                <a:latin typeface="Courier New"/>
                <a:cs typeface="Courier New"/>
              </a:rPr>
              <a:t>num</a:t>
            </a: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= 0)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if (</a:t>
            </a:r>
            <a:r>
              <a:rPr lang="en-US" sz="1400" dirty="0" err="1" smtClean="0">
                <a:latin typeface="Courier New"/>
                <a:cs typeface="Courier New"/>
              </a:rPr>
              <a:t>num</a:t>
            </a:r>
            <a:r>
              <a:rPr lang="en-US" sz="1400" dirty="0" smtClean="0">
                <a:latin typeface="Courier New"/>
                <a:cs typeface="Courier New"/>
              </a:rPr>
              <a:t> == 0) return 1;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return 2*bar(num-1);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}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// or: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a</a:t>
            </a:r>
            <a:r>
              <a:rPr lang="en-US" sz="1400" dirty="0" smtClean="0">
                <a:latin typeface="Courier New"/>
                <a:cs typeface="Courier New"/>
              </a:rPr>
              <a:t>uto bar(long </a:t>
            </a:r>
            <a:r>
              <a:rPr lang="en-US" sz="1400" dirty="0" err="1" smtClean="0">
                <a:latin typeface="Courier New"/>
                <a:cs typeface="Courier New"/>
              </a:rPr>
              <a:t>num</a:t>
            </a:r>
            <a:r>
              <a:rPr lang="en-US" sz="1400" dirty="0" smtClean="0">
                <a:latin typeface="Courier New"/>
                <a:cs typeface="Courier New"/>
              </a:rPr>
              <a:t> = 0)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-&gt; double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is-IS" sz="1400" dirty="0" smtClean="0">
                <a:latin typeface="Courier New"/>
                <a:cs typeface="Courier New"/>
              </a:rPr>
              <a:t>...;</a:t>
            </a:r>
          </a:p>
          <a:p>
            <a:r>
              <a:rPr lang="is-IS" sz="1400" dirty="0">
                <a:latin typeface="Courier New"/>
                <a:cs typeface="Courier New"/>
              </a:rPr>
              <a:t>}</a:t>
            </a:r>
            <a:endParaRPr lang="en-US" sz="1400" dirty="0" smtClean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08281" y="2209567"/>
            <a:ext cx="1951138" cy="132343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Functions can return at any time and from multiple points (of course just one is reached each time).</a:t>
            </a:r>
          </a:p>
        </p:txBody>
      </p:sp>
      <p:sp>
        <p:nvSpPr>
          <p:cNvPr id="7" name="Rectangle 6"/>
          <p:cNvSpPr/>
          <p:nvPr/>
        </p:nvSpPr>
        <p:spPr>
          <a:xfrm>
            <a:off x="6720969" y="2723353"/>
            <a:ext cx="1731962" cy="83099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Trailing arguments can have default values.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774642" y="5806712"/>
            <a:ext cx="2123879" cy="83099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Trailing return type syntax is sometimes necessary.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1825401" y="5371029"/>
            <a:ext cx="2550485" cy="107721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You can have pointers to functions and call them. The types get pretty complex, so auto is helpful.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6820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500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Multiple functions can have the same name as long as they have different </a:t>
            </a:r>
            <a:r>
              <a:rPr lang="en-US" b="1" dirty="0" smtClean="0">
                <a:solidFill>
                  <a:schemeClr val="accent6"/>
                </a:solidFill>
              </a:rPr>
              <a:t>function signatures</a:t>
            </a:r>
            <a:r>
              <a:rPr lang="en-US" dirty="0" smtClean="0"/>
              <a:t> (name + types of arguments, but not return type!):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i</a:t>
            </a:r>
            <a:r>
              <a:rPr lang="en-US" sz="2400" dirty="0" err="1" smtClean="0">
                <a:latin typeface="Courier New"/>
                <a:cs typeface="Courier New"/>
              </a:rPr>
              <a:t>nt</a:t>
            </a:r>
            <a:r>
              <a:rPr lang="en-US" sz="2400" dirty="0" smtClean="0">
                <a:latin typeface="Courier New"/>
                <a:cs typeface="Courier New"/>
              </a:rPr>
              <a:t> foo(</a:t>
            </a:r>
            <a:r>
              <a:rPr lang="en-US" sz="2400" dirty="0" err="1" smtClean="0">
                <a:latin typeface="Courier New"/>
                <a:cs typeface="Courier New"/>
              </a:rPr>
              <a:t>int</a:t>
            </a:r>
            <a:r>
              <a:rPr lang="en-US" sz="2400" dirty="0" smtClean="0">
                <a:latin typeface="Courier New"/>
                <a:cs typeface="Courier New"/>
              </a:rPr>
              <a:t> x) { ...; }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l</a:t>
            </a:r>
            <a:r>
              <a:rPr lang="en-US" sz="2400" dirty="0" smtClean="0">
                <a:latin typeface="Courier New"/>
                <a:cs typeface="Courier New"/>
              </a:rPr>
              <a:t>ong foo(</a:t>
            </a:r>
            <a:r>
              <a:rPr lang="en-US" sz="2400" dirty="0" err="1" smtClean="0">
                <a:latin typeface="Courier New"/>
                <a:cs typeface="Courier New"/>
              </a:rPr>
              <a:t>int</a:t>
            </a:r>
            <a:r>
              <a:rPr lang="en-US" sz="2400" dirty="0" smtClean="0">
                <a:latin typeface="Courier New"/>
                <a:cs typeface="Courier New"/>
              </a:rPr>
              <a:t> x) { ...; } // not OK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l</a:t>
            </a:r>
            <a:r>
              <a:rPr lang="en-US" sz="2400" dirty="0" smtClean="0">
                <a:latin typeface="Courier New"/>
                <a:cs typeface="Courier New"/>
              </a:rPr>
              <a:t>ong foo(double x, </a:t>
            </a:r>
            <a:r>
              <a:rPr lang="en-US" sz="2400" dirty="0" err="1" smtClean="0">
                <a:latin typeface="Courier New"/>
                <a:cs typeface="Courier New"/>
              </a:rPr>
              <a:t>int</a:t>
            </a:r>
            <a:r>
              <a:rPr lang="en-US" sz="2400" dirty="0" smtClean="0">
                <a:latin typeface="Courier New"/>
                <a:cs typeface="Courier New"/>
              </a:rPr>
              <a:t> y) { ...; } // OK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f</a:t>
            </a:r>
            <a:r>
              <a:rPr lang="en-US" sz="2400" dirty="0" smtClean="0">
                <a:latin typeface="Courier New"/>
                <a:cs typeface="Courier New"/>
              </a:rPr>
              <a:t>oo(4); // calls the first one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f</a:t>
            </a:r>
            <a:r>
              <a:rPr lang="en-US" sz="2400" dirty="0" smtClean="0">
                <a:latin typeface="Courier New"/>
                <a:cs typeface="Courier New"/>
              </a:rPr>
              <a:t>oo(1.0, 2); // calls the third one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The compiler picks the function to call through </a:t>
            </a:r>
            <a:r>
              <a:rPr lang="en-US" b="1" dirty="0" smtClean="0">
                <a:solidFill>
                  <a:schemeClr val="accent3"/>
                </a:solidFill>
                <a:cs typeface="Courier New"/>
              </a:rPr>
              <a:t>overload resolution</a:t>
            </a:r>
            <a:r>
              <a:rPr lang="en-US" dirty="0" smtClean="0">
                <a:cs typeface="Courier New"/>
              </a:rPr>
              <a:t>:</a:t>
            </a:r>
          </a:p>
          <a:p>
            <a:pPr lvl="1"/>
            <a:r>
              <a:rPr lang="en-US" dirty="0" smtClean="0">
                <a:cs typeface="Courier New"/>
              </a:rPr>
              <a:t>Find all </a:t>
            </a:r>
            <a:r>
              <a:rPr lang="en-US" b="1" dirty="0" smtClean="0">
                <a:solidFill>
                  <a:schemeClr val="accent1"/>
                </a:solidFill>
                <a:cs typeface="Courier New"/>
              </a:rPr>
              <a:t>visible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 </a:t>
            </a:r>
            <a:r>
              <a:rPr lang="en-US" dirty="0" smtClean="0">
                <a:cs typeface="Courier New"/>
              </a:rPr>
              <a:t>functions with the same name (the overload candidates). This involves </a:t>
            </a:r>
            <a:r>
              <a:rPr lang="en-US" b="1" dirty="0" smtClean="0">
                <a:solidFill>
                  <a:schemeClr val="accent2"/>
                </a:solidFill>
                <a:cs typeface="Courier New"/>
              </a:rPr>
              <a:t>name lookup</a:t>
            </a:r>
            <a:r>
              <a:rPr lang="en-US" dirty="0" smtClean="0">
                <a:cs typeface="Courier New"/>
              </a:rPr>
              <a:t> which can be quite complex.</a:t>
            </a:r>
          </a:p>
          <a:p>
            <a:pPr lvl="1"/>
            <a:r>
              <a:rPr lang="en-US" dirty="0" smtClean="0">
                <a:cs typeface="Courier New"/>
              </a:rPr>
              <a:t>Select viable functions (mainly means argument types match)</a:t>
            </a:r>
          </a:p>
          <a:p>
            <a:pPr lvl="1"/>
            <a:r>
              <a:rPr lang="en-US" dirty="0" smtClean="0">
                <a:cs typeface="Courier New"/>
              </a:rPr>
              <a:t>Rank the candidates by some complicated criteria</a:t>
            </a:r>
          </a:p>
          <a:p>
            <a:pPr lvl="1"/>
            <a:r>
              <a:rPr lang="en-US" dirty="0" smtClean="0">
                <a:cs typeface="Courier New"/>
              </a:rPr>
              <a:t>If exactly one candidate is the “best”, call it. Otherwise it is an error.</a:t>
            </a:r>
            <a:endParaRPr lang="en-US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56779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7512"/>
            <a:ext cx="8229600" cy="5123068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Namespaces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form a scope for global names. They can be used to compartmentalize code and resolve ambiguous naming.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n</a:t>
            </a:r>
            <a:r>
              <a:rPr lang="en-US" sz="2400" dirty="0" smtClean="0">
                <a:latin typeface="Courier New"/>
                <a:cs typeface="Courier New"/>
              </a:rPr>
              <a:t>amespace foo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{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v</a:t>
            </a:r>
            <a:r>
              <a:rPr lang="en-US" sz="2400" dirty="0" smtClean="0">
                <a:latin typeface="Courier New"/>
                <a:cs typeface="Courier New"/>
              </a:rPr>
              <a:t>oid bar(</a:t>
            </a:r>
            <a:r>
              <a:rPr lang="en-US" sz="2400" dirty="0" err="1" smtClean="0">
                <a:latin typeface="Courier New"/>
                <a:cs typeface="Courier New"/>
              </a:rPr>
              <a:t>int</a:t>
            </a:r>
            <a:r>
              <a:rPr lang="en-US" sz="2400" dirty="0" smtClean="0">
                <a:latin typeface="Courier New"/>
                <a:cs typeface="Courier New"/>
              </a:rPr>
              <a:t>) { </a:t>
            </a:r>
            <a:r>
              <a:rPr lang="is-IS" sz="2400" dirty="0" smtClean="0">
                <a:latin typeface="Courier New"/>
                <a:cs typeface="Courier New"/>
              </a:rPr>
              <a:t>...; }</a:t>
            </a:r>
          </a:p>
          <a:p>
            <a:pPr marL="0" indent="0">
              <a:buNone/>
            </a:pPr>
            <a:r>
              <a:rPr lang="is-IS" sz="24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is-I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v</a:t>
            </a:r>
            <a:r>
              <a:rPr lang="is-IS" sz="2400" dirty="0" smtClean="0">
                <a:latin typeface="Courier New"/>
                <a:cs typeface="Courier New"/>
              </a:rPr>
              <a:t>oid bar(int) { ...; }</a:t>
            </a:r>
          </a:p>
          <a:p>
            <a:pPr marL="0" indent="0">
              <a:buNone/>
            </a:pPr>
            <a:endParaRPr lang="is-I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i</a:t>
            </a:r>
            <a:r>
              <a:rPr lang="is-IS" sz="2400" dirty="0" smtClean="0">
                <a:latin typeface="Courier New"/>
                <a:cs typeface="Courier New"/>
              </a:rPr>
              <a:t>nt main()</a:t>
            </a:r>
          </a:p>
          <a:p>
            <a:pPr marL="0" indent="0">
              <a:buNone/>
            </a:pPr>
            <a:r>
              <a:rPr lang="is-IS" sz="24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is-IS" sz="2400" dirty="0">
                <a:latin typeface="Courier New"/>
                <a:cs typeface="Courier New"/>
              </a:rPr>
              <a:t>	</a:t>
            </a:r>
            <a:r>
              <a:rPr lang="is-IS" sz="2400" dirty="0" smtClean="0">
                <a:latin typeface="Courier New"/>
                <a:cs typeface="Courier New"/>
              </a:rPr>
              <a:t>bar(1); // calls the second one</a:t>
            </a:r>
          </a:p>
          <a:p>
            <a:pPr marL="0" indent="0">
              <a:buNone/>
            </a:pPr>
            <a:r>
              <a:rPr lang="is-IS" sz="2400" dirty="0">
                <a:latin typeface="Courier New"/>
                <a:cs typeface="Courier New"/>
              </a:rPr>
              <a:t>	</a:t>
            </a:r>
            <a:r>
              <a:rPr lang="is-IS" sz="2400" dirty="0" smtClean="0">
                <a:latin typeface="Courier New"/>
                <a:cs typeface="Courier New"/>
              </a:rPr>
              <a:t>foo::bar(3); // calls the first one through a </a:t>
            </a:r>
            <a:r>
              <a:rPr lang="is-IS" sz="24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qualified access</a:t>
            </a:r>
          </a:p>
          <a:p>
            <a:pPr marL="0" indent="0">
              <a:buNone/>
            </a:pPr>
            <a:r>
              <a:rPr lang="is-IS" sz="2400" dirty="0">
                <a:latin typeface="Courier New"/>
                <a:cs typeface="Courier New"/>
              </a:rPr>
              <a:t>	</a:t>
            </a:r>
            <a:r>
              <a:rPr lang="is-IS" sz="2400" dirty="0" smtClean="0">
                <a:latin typeface="Courier New"/>
                <a:cs typeface="Courier New"/>
              </a:rPr>
              <a:t>using namespace bar; // like import &lt;blah&gt; in Python</a:t>
            </a:r>
          </a:p>
          <a:p>
            <a:pPr marL="0" indent="0">
              <a:buNone/>
            </a:pPr>
            <a:r>
              <a:rPr lang="is-IS" sz="2400" dirty="0">
                <a:latin typeface="Courier New"/>
                <a:cs typeface="Courier New"/>
              </a:rPr>
              <a:t>	</a:t>
            </a:r>
            <a:r>
              <a:rPr lang="is-IS" sz="2400" dirty="0" smtClean="0">
                <a:latin typeface="Courier New"/>
                <a:cs typeface="Courier New"/>
              </a:rPr>
              <a:t>bar(6); // calls the first one (why?)</a:t>
            </a:r>
          </a:p>
          <a:p>
            <a:pPr marL="0" indent="0">
              <a:buNone/>
            </a:pPr>
            <a:r>
              <a:rPr lang="is-IS" sz="24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is-IS" sz="2400" dirty="0">
              <a:latin typeface="Courier New"/>
              <a:cs typeface="Courier New"/>
            </a:endParaRPr>
          </a:p>
          <a:p>
            <a:r>
              <a:rPr lang="en-US" sz="3300" dirty="0" smtClean="0">
                <a:cs typeface="Courier New"/>
              </a:rPr>
              <a:t>Namespaces can be nested arbitrarily: </a:t>
            </a:r>
            <a:r>
              <a:rPr lang="en-US" sz="2900" dirty="0" smtClean="0">
                <a:latin typeface="Courier New"/>
                <a:cs typeface="Courier New"/>
              </a:rPr>
              <a:t>foo::bar::</a:t>
            </a:r>
            <a:r>
              <a:rPr lang="en-US" sz="2900" dirty="0" err="1" smtClean="0">
                <a:latin typeface="Courier New"/>
                <a:cs typeface="Courier New"/>
              </a:rPr>
              <a:t>baz</a:t>
            </a:r>
            <a:r>
              <a:rPr lang="en-US" sz="2900" dirty="0" smtClean="0">
                <a:latin typeface="Courier New"/>
                <a:cs typeface="Courier New"/>
              </a:rPr>
              <a:t>::</a:t>
            </a:r>
            <a:r>
              <a:rPr lang="en-US" sz="2900" dirty="0" err="1" smtClean="0">
                <a:latin typeface="Courier New"/>
                <a:cs typeface="Courier New"/>
              </a:rPr>
              <a:t>quux</a:t>
            </a:r>
            <a:r>
              <a:rPr lang="en-US" sz="2900" dirty="0" smtClean="0">
                <a:latin typeface="Courier New"/>
                <a:cs typeface="Courier New"/>
              </a:rPr>
              <a:t>()</a:t>
            </a:r>
            <a:r>
              <a:rPr lang="en-US" sz="3300" dirty="0" smtClean="0">
                <a:cs typeface="Courier New"/>
              </a:rPr>
              <a:t>.</a:t>
            </a:r>
            <a:endParaRPr lang="en-US" sz="29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75524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Sample: Function junction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1705" y="2335067"/>
            <a:ext cx="6625074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(</a:t>
            </a:r>
            <a:r>
              <a:rPr lang="en-US" b="1" dirty="0" err="1" smtClean="0">
                <a:latin typeface="Courier New"/>
                <a:cs typeface="Courier New"/>
              </a:rPr>
              <a:t>sss</a:t>
            </a:r>
            <a:r>
              <a:rPr lang="en-US" b="1" dirty="0" smtClean="0">
                <a:latin typeface="Courier New"/>
                <a:cs typeface="Courier New"/>
              </a:rPr>
              <a:t>) </a:t>
            </a:r>
            <a:r>
              <a:rPr lang="en-US" b="1" dirty="0" err="1" smtClean="0">
                <a:latin typeface="Courier New"/>
                <a:cs typeface="Courier New"/>
              </a:rPr>
              <a:t>c++</a:t>
            </a:r>
            <a:r>
              <a:rPr lang="en-US" b="1" dirty="0" smtClean="0">
                <a:latin typeface="Courier New"/>
                <a:cs typeface="Courier New"/>
              </a:rPr>
              <a:t>_samples$ make </a:t>
            </a:r>
            <a:r>
              <a:rPr lang="en-US" b="1" dirty="0" err="1" smtClean="0">
                <a:latin typeface="Courier New"/>
                <a:cs typeface="Courier New"/>
              </a:rPr>
              <a:t>function_junction.x</a:t>
            </a:r>
            <a:endParaRPr lang="en-US" b="1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g++ -c -o </a:t>
            </a:r>
            <a:r>
              <a:rPr lang="en-US" dirty="0" err="1" smtClean="0">
                <a:latin typeface="Courier New"/>
                <a:cs typeface="Courier New"/>
              </a:rPr>
              <a:t>function_junction.o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function_junction.cxx</a:t>
            </a:r>
            <a:r>
              <a:rPr lang="en-US" dirty="0" smtClean="0">
                <a:latin typeface="Courier New"/>
                <a:cs typeface="Courier New"/>
              </a:rPr>
              <a:t> -</a:t>
            </a:r>
            <a:r>
              <a:rPr lang="en-US" dirty="0" err="1" smtClean="0">
                <a:latin typeface="Courier New"/>
                <a:cs typeface="Courier New"/>
              </a:rPr>
              <a:t>std</a:t>
            </a:r>
            <a:r>
              <a:rPr lang="en-US" dirty="0" smtClean="0">
                <a:latin typeface="Courier New"/>
                <a:cs typeface="Courier New"/>
              </a:rPr>
              <a:t>=</a:t>
            </a:r>
            <a:r>
              <a:rPr lang="en-US" dirty="0" err="1" smtClean="0">
                <a:latin typeface="Courier New"/>
                <a:cs typeface="Courier New"/>
              </a:rPr>
              <a:t>c++</a:t>
            </a:r>
            <a:r>
              <a:rPr lang="en-US" dirty="0" smtClean="0">
                <a:latin typeface="Courier New"/>
                <a:cs typeface="Courier New"/>
              </a:rPr>
              <a:t>11</a:t>
            </a:r>
          </a:p>
          <a:p>
            <a:r>
              <a:rPr lang="en-US" dirty="0" smtClean="0">
                <a:latin typeface="Courier New"/>
                <a:cs typeface="Courier New"/>
              </a:rPr>
              <a:t>g</a:t>
            </a:r>
            <a:r>
              <a:rPr lang="en-US" dirty="0">
                <a:latin typeface="Courier New"/>
                <a:cs typeface="Courier New"/>
              </a:rPr>
              <a:t>++ -o </a:t>
            </a:r>
            <a:r>
              <a:rPr lang="en-US" dirty="0" err="1">
                <a:latin typeface="Courier New"/>
                <a:cs typeface="Courier New"/>
              </a:rPr>
              <a:t>function_junction.x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function_junction.o</a:t>
            </a:r>
            <a:r>
              <a:rPr lang="en-US" dirty="0">
                <a:latin typeface="Courier New"/>
                <a:cs typeface="Courier New"/>
              </a:rPr>
              <a:t> -</a:t>
            </a:r>
            <a:r>
              <a:rPr lang="en-US" dirty="0" err="1">
                <a:latin typeface="Courier New"/>
                <a:cs typeface="Courier New"/>
              </a:rPr>
              <a:t>Wl</a:t>
            </a:r>
            <a:r>
              <a:rPr lang="en-US" dirty="0">
                <a:latin typeface="Courier New"/>
                <a:cs typeface="Courier New"/>
              </a:rPr>
              <a:t>,-</a:t>
            </a:r>
            <a:r>
              <a:rPr lang="en-US" dirty="0" err="1">
                <a:latin typeface="Courier New"/>
                <a:cs typeface="Courier New"/>
              </a:rPr>
              <a:t>rpath</a:t>
            </a:r>
            <a:r>
              <a:rPr lang="en-US" dirty="0">
                <a:latin typeface="Courier New"/>
                <a:cs typeface="Courier New"/>
              </a:rPr>
              <a:t>,/Users/</a:t>
            </a:r>
            <a:r>
              <a:rPr lang="en-US" dirty="0" err="1">
                <a:latin typeface="Courier New"/>
                <a:cs typeface="Courier New"/>
              </a:rPr>
              <a:t>dmatthews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miniconda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envs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sss</a:t>
            </a:r>
            <a:r>
              <a:rPr lang="en-US" dirty="0">
                <a:latin typeface="Courier New"/>
                <a:cs typeface="Courier New"/>
              </a:rPr>
              <a:t>/lib</a:t>
            </a:r>
          </a:p>
          <a:p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sss</a:t>
            </a:r>
            <a:r>
              <a:rPr lang="en-US" b="1" dirty="0">
                <a:latin typeface="Courier New"/>
                <a:cs typeface="Courier New"/>
              </a:rPr>
              <a:t>) </a:t>
            </a:r>
            <a:r>
              <a:rPr lang="en-US" b="1" dirty="0" err="1" smtClean="0">
                <a:latin typeface="Courier New"/>
                <a:cs typeface="Courier New"/>
              </a:rPr>
              <a:t>c</a:t>
            </a:r>
            <a:r>
              <a:rPr lang="en-US" b="1" dirty="0" err="1">
                <a:latin typeface="Courier New"/>
                <a:cs typeface="Courier New"/>
              </a:rPr>
              <a:t>++</a:t>
            </a:r>
            <a:r>
              <a:rPr lang="en-US" b="1" dirty="0" smtClean="0">
                <a:latin typeface="Courier New"/>
                <a:cs typeface="Courier New"/>
              </a:rPr>
              <a:t>_samples$ </a:t>
            </a:r>
            <a:r>
              <a:rPr lang="en-US" b="1" dirty="0">
                <a:latin typeface="Courier New"/>
                <a:cs typeface="Courier New"/>
              </a:rPr>
              <a:t>./</a:t>
            </a:r>
            <a:r>
              <a:rPr lang="en-US" b="1" dirty="0" err="1">
                <a:latin typeface="Courier New"/>
                <a:cs typeface="Courier New"/>
              </a:rPr>
              <a:t>function_junction.x</a:t>
            </a:r>
            <a:r>
              <a:rPr lang="en-US" b="1" dirty="0">
                <a:latin typeface="Courier New"/>
                <a:cs typeface="Courier New"/>
              </a:rPr>
              <a:t> </a:t>
            </a:r>
          </a:p>
          <a:p>
            <a:r>
              <a:rPr lang="en-US" dirty="0">
                <a:latin typeface="Courier New"/>
                <a:cs typeface="Courier New"/>
              </a:rPr>
              <a:t>the meaning(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) = 42</a:t>
            </a:r>
          </a:p>
          <a:p>
            <a:r>
              <a:rPr lang="en-US" dirty="0">
                <a:latin typeface="Courier New"/>
                <a:cs typeface="Courier New"/>
              </a:rPr>
              <a:t>pi(double) = 3.14159</a:t>
            </a:r>
          </a:p>
          <a:p>
            <a:r>
              <a:rPr lang="en-US" dirty="0">
                <a:latin typeface="Courier New"/>
                <a:cs typeface="Courier New"/>
              </a:rPr>
              <a:t>mid-accuracy pi(double) = 3.1416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74897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Lambda functions</a:t>
            </a:r>
            <a:r>
              <a:rPr lang="en-US" dirty="0" smtClean="0"/>
              <a:t> are anonymous functions defined for a special purpose.</a:t>
            </a:r>
          </a:p>
          <a:p>
            <a:r>
              <a:rPr lang="en-US" dirty="0" smtClean="0"/>
              <a:t>Lambdas can also </a:t>
            </a:r>
            <a:r>
              <a:rPr lang="en-US" b="1" dirty="0" smtClean="0">
                <a:solidFill>
                  <a:schemeClr val="accent3"/>
                </a:solidFill>
              </a:rPr>
              <a:t>capture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variables from the surrounding scope. The lambda stores a reference or copy of the captured variables in a </a:t>
            </a:r>
            <a:r>
              <a:rPr lang="en-US" b="1" dirty="0" smtClean="0">
                <a:solidFill>
                  <a:schemeClr val="accent1"/>
                </a:solidFill>
              </a:rPr>
              <a:t>closure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(essentially a </a:t>
            </a:r>
            <a:r>
              <a:rPr lang="en-US" dirty="0" err="1" smtClean="0"/>
              <a:t>struct</a:t>
            </a:r>
            <a:r>
              <a:rPr lang="en-US" dirty="0" smtClean="0"/>
              <a:t> defined on-the-fly).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 smtClean="0">
                <a:latin typeface="Courier New"/>
                <a:cs typeface="Courier New"/>
              </a:rPr>
              <a:t>// let’s say we have a function</a:t>
            </a:r>
          </a:p>
          <a:p>
            <a:pPr marL="0" indent="0">
              <a:buNone/>
            </a:pPr>
            <a:r>
              <a:rPr lang="en-US" sz="2300" dirty="0" smtClean="0">
                <a:latin typeface="Courier New"/>
                <a:cs typeface="Courier New"/>
              </a:rPr>
              <a:t>// </a:t>
            </a:r>
            <a:r>
              <a:rPr lang="en-US" sz="2300" dirty="0" err="1" smtClean="0">
                <a:latin typeface="Courier New"/>
                <a:cs typeface="Courier New"/>
              </a:rPr>
              <a:t>for_each</a:t>
            </a:r>
            <a:r>
              <a:rPr lang="en-US" sz="2300" dirty="0" smtClean="0">
                <a:latin typeface="Courier New"/>
                <a:cs typeface="Courier New"/>
              </a:rPr>
              <a:t>(container, </a:t>
            </a:r>
            <a:r>
              <a:rPr lang="en-US" sz="2300" dirty="0" err="1" smtClean="0">
                <a:latin typeface="Courier New"/>
                <a:cs typeface="Courier New"/>
              </a:rPr>
              <a:t>func</a:t>
            </a:r>
            <a:r>
              <a:rPr lang="en-US" sz="23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2300" dirty="0" err="1">
                <a:latin typeface="Courier New"/>
                <a:cs typeface="Courier New"/>
              </a:rPr>
              <a:t>i</a:t>
            </a:r>
            <a:r>
              <a:rPr lang="en-US" sz="2300" dirty="0" err="1" smtClean="0">
                <a:latin typeface="Courier New"/>
                <a:cs typeface="Courier New"/>
              </a:rPr>
              <a:t>nt</a:t>
            </a:r>
            <a:r>
              <a:rPr lang="en-US" sz="2300" dirty="0" smtClean="0">
                <a:latin typeface="Courier New"/>
                <a:cs typeface="Courier New"/>
              </a:rPr>
              <a:t> count = 0;</a:t>
            </a:r>
          </a:p>
          <a:p>
            <a:pPr marL="0" indent="0">
              <a:buNone/>
            </a:pPr>
            <a:r>
              <a:rPr lang="en-US" sz="2300" dirty="0" err="1">
                <a:latin typeface="Courier New"/>
                <a:cs typeface="Courier New"/>
              </a:rPr>
              <a:t>f</a:t>
            </a:r>
            <a:r>
              <a:rPr lang="en-US" sz="2300" dirty="0" err="1" smtClean="0">
                <a:latin typeface="Courier New"/>
                <a:cs typeface="Courier New"/>
              </a:rPr>
              <a:t>or_each</a:t>
            </a:r>
            <a:r>
              <a:rPr lang="en-US" sz="2300" dirty="0" smtClean="0">
                <a:latin typeface="Courier New"/>
                <a:cs typeface="Courier New"/>
              </a:rPr>
              <a:t>(</a:t>
            </a:r>
            <a:r>
              <a:rPr lang="en-US" sz="2300" dirty="0" err="1" smtClean="0">
                <a:latin typeface="Courier New"/>
                <a:cs typeface="Courier New"/>
              </a:rPr>
              <a:t>array_of_ints</a:t>
            </a:r>
            <a:r>
              <a:rPr lang="en-US" sz="2300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2300" dirty="0" smtClean="0">
                <a:latin typeface="Courier New"/>
                <a:cs typeface="Courier New"/>
              </a:rPr>
              <a:t>[&amp;count](</a:t>
            </a:r>
            <a:r>
              <a:rPr lang="en-US" sz="2300" dirty="0" err="1" smtClean="0">
                <a:latin typeface="Courier New"/>
                <a:cs typeface="Courier New"/>
              </a:rPr>
              <a:t>int</a:t>
            </a:r>
            <a:r>
              <a:rPr lang="en-US" sz="2300" dirty="0" smtClean="0">
                <a:latin typeface="Courier New"/>
                <a:cs typeface="Courier New"/>
              </a:rPr>
              <a:t> x)</a:t>
            </a:r>
          </a:p>
          <a:p>
            <a:pPr marL="0" indent="0">
              <a:buNone/>
            </a:pPr>
            <a:r>
              <a:rPr lang="en-US" sz="23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300" dirty="0">
                <a:latin typeface="Courier New"/>
                <a:cs typeface="Courier New"/>
              </a:rPr>
              <a:t>	</a:t>
            </a:r>
            <a:r>
              <a:rPr lang="en-US" sz="2300" dirty="0" smtClean="0">
                <a:latin typeface="Courier New"/>
                <a:cs typeface="Courier New"/>
              </a:rPr>
              <a:t>x = count++;</a:t>
            </a:r>
          </a:p>
          <a:p>
            <a:pPr marL="0" indent="0">
              <a:buNone/>
            </a:pPr>
            <a:r>
              <a:rPr lang="en-US" sz="23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300" dirty="0" smtClean="0">
                <a:latin typeface="Courier New"/>
                <a:cs typeface="Courier New"/>
              </a:rPr>
              <a:t>// there are ‘count’ items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42422" y="3265587"/>
            <a:ext cx="387858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s</a:t>
            </a:r>
            <a:r>
              <a:rPr lang="en-US" sz="1600" dirty="0" err="1" smtClean="0">
                <a:latin typeface="Courier New"/>
                <a:cs typeface="Courier New"/>
              </a:rPr>
              <a:t>truct</a:t>
            </a:r>
            <a:r>
              <a:rPr lang="en-US" sz="1600" dirty="0" smtClean="0">
                <a:latin typeface="Courier New"/>
                <a:cs typeface="Courier New"/>
              </a:rPr>
              <a:t> counter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	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count = 0;</a:t>
            </a:r>
            <a:endParaRPr lang="en-US" sz="1600" dirty="0">
              <a:latin typeface="Courier New"/>
              <a:cs typeface="Courier New"/>
            </a:endParaRP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void operator()(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x)</a:t>
            </a:r>
          </a:p>
          <a:p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	x = count++;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	}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};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c</a:t>
            </a:r>
            <a:r>
              <a:rPr lang="en-US" sz="1600" dirty="0" smtClean="0">
                <a:latin typeface="Courier New"/>
                <a:cs typeface="Courier New"/>
              </a:rPr>
              <a:t>ounter </a:t>
            </a:r>
            <a:r>
              <a:rPr lang="en-US" sz="1600" dirty="0" err="1" smtClean="0">
                <a:latin typeface="Courier New"/>
                <a:cs typeface="Courier New"/>
              </a:rPr>
              <a:t>cntr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600" dirty="0" err="1">
                <a:latin typeface="Courier New"/>
                <a:cs typeface="Courier New"/>
              </a:rPr>
              <a:t>f</a:t>
            </a:r>
            <a:r>
              <a:rPr lang="en-US" sz="1600" dirty="0" err="1" smtClean="0">
                <a:latin typeface="Courier New"/>
                <a:cs typeface="Courier New"/>
              </a:rPr>
              <a:t>or_each</a:t>
            </a:r>
            <a:r>
              <a:rPr lang="en-US" sz="1600" dirty="0" smtClean="0">
                <a:latin typeface="Courier New"/>
                <a:cs typeface="Courier New"/>
              </a:rPr>
              <a:t>(</a:t>
            </a:r>
            <a:r>
              <a:rPr lang="en-US" sz="1600" dirty="0" err="1" smtClean="0">
                <a:latin typeface="Courier New"/>
                <a:cs typeface="Courier New"/>
              </a:rPr>
              <a:t>array_of_ints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cntr</a:t>
            </a:r>
            <a:r>
              <a:rPr lang="en-US" sz="1600" dirty="0" smtClean="0">
                <a:latin typeface="Courier New"/>
                <a:cs typeface="Courier New"/>
              </a:rPr>
              <a:t>);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count = </a:t>
            </a:r>
            <a:r>
              <a:rPr lang="en-US" sz="1600" dirty="0" err="1" smtClean="0">
                <a:latin typeface="Courier New"/>
                <a:cs typeface="Courier New"/>
              </a:rPr>
              <a:t>cntr.count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6385" y="4706288"/>
            <a:ext cx="52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s.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62499" y="5663987"/>
            <a:ext cx="3223213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lambda argument list (</a:t>
            </a:r>
            <a:r>
              <a:rPr lang="is-IS" dirty="0" smtClean="0"/>
              <a:t>…) can be omitted if it doesn’t take any arguments.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37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captures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576"/>
            <a:ext cx="8229600" cy="532697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Lambdas can capture any variable in the enclosing scope, but none are captured by default.</a:t>
            </a:r>
          </a:p>
          <a:p>
            <a:pPr lvl="1"/>
            <a:r>
              <a:rPr lang="en-US" b="1" dirty="0" smtClean="0"/>
              <a:t>[]</a:t>
            </a:r>
            <a:r>
              <a:rPr lang="en-US" dirty="0" smtClean="0"/>
              <a:t>: default, no capture</a:t>
            </a:r>
          </a:p>
          <a:p>
            <a:pPr lvl="1"/>
            <a:r>
              <a:rPr lang="en-US" b="1" dirty="0" smtClean="0"/>
              <a:t>[=]</a:t>
            </a:r>
            <a:r>
              <a:rPr lang="en-US" dirty="0" smtClean="0"/>
              <a:t>: capture all variables used in the lambda as copies</a:t>
            </a:r>
          </a:p>
          <a:p>
            <a:pPr lvl="1"/>
            <a:r>
              <a:rPr lang="en-US" b="1" dirty="0" smtClean="0"/>
              <a:t>[&amp;]</a:t>
            </a:r>
            <a:r>
              <a:rPr lang="en-US" dirty="0" smtClean="0"/>
              <a:t>: capture all variables used in the lambda by reference</a:t>
            </a:r>
          </a:p>
          <a:p>
            <a:pPr lvl="1"/>
            <a:r>
              <a:rPr lang="en-US" b="1" dirty="0" smtClean="0"/>
              <a:t>[name]</a:t>
            </a:r>
            <a:r>
              <a:rPr lang="en-US" dirty="0" smtClean="0"/>
              <a:t>: capture ‘name’ as a copy</a:t>
            </a:r>
          </a:p>
          <a:p>
            <a:pPr lvl="1"/>
            <a:r>
              <a:rPr lang="en-US" b="1" dirty="0" smtClean="0"/>
              <a:t>[&amp;name]</a:t>
            </a:r>
            <a:r>
              <a:rPr lang="en-US" dirty="0" smtClean="0"/>
              <a:t>: capture ‘name’ by reference</a:t>
            </a:r>
          </a:p>
          <a:p>
            <a:pPr lvl="1"/>
            <a:r>
              <a:rPr lang="en-US" b="1" dirty="0" smtClean="0"/>
              <a:t>[&amp;,</a:t>
            </a:r>
            <a:r>
              <a:rPr lang="en-US" b="1" dirty="0" err="1" smtClean="0"/>
              <a:t>but_copy_this</a:t>
            </a:r>
            <a:r>
              <a:rPr lang="en-US" b="1" dirty="0" smtClean="0"/>
              <a:t>]</a:t>
            </a:r>
            <a:r>
              <a:rPr lang="en-US" dirty="0" smtClean="0"/>
              <a:t>: mix-n-match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Variables captured as copies can’t be modified unless the lambda is </a:t>
            </a:r>
            <a:r>
              <a:rPr lang="en-US" b="1" dirty="0" smtClean="0">
                <a:solidFill>
                  <a:schemeClr val="accent6"/>
                </a:solidFill>
              </a:rPr>
              <a:t>mutable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endParaRPr lang="en-US" sz="2100" dirty="0" smtClean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2100" dirty="0" err="1" smtClean="0">
                <a:latin typeface="Courier New"/>
                <a:cs typeface="Courier New"/>
              </a:rPr>
              <a:t>int</a:t>
            </a:r>
            <a:r>
              <a:rPr lang="en-US" sz="2100" dirty="0" smtClean="0">
                <a:latin typeface="Courier New"/>
                <a:cs typeface="Courier New"/>
              </a:rPr>
              <a:t> x = 3;</a:t>
            </a:r>
          </a:p>
          <a:p>
            <a:pPr marL="457200" lvl="1" indent="0">
              <a:buNone/>
            </a:pPr>
            <a:r>
              <a:rPr lang="en-US" sz="2100" dirty="0" smtClean="0">
                <a:latin typeface="Courier New"/>
                <a:cs typeface="Courier New"/>
              </a:rPr>
              <a:t>[=] mutabl</a:t>
            </a:r>
            <a:r>
              <a:rPr lang="en-US" sz="2100" dirty="0">
                <a:latin typeface="Courier New"/>
                <a:cs typeface="Courier New"/>
              </a:rPr>
              <a:t>e</a:t>
            </a:r>
            <a:endParaRPr lang="en-US" sz="2100" dirty="0" smtClean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sz="2100" dirty="0" smtClean="0">
                <a:latin typeface="Courier New"/>
                <a:cs typeface="Courier New"/>
              </a:rPr>
              <a:t>{</a:t>
            </a:r>
          </a:p>
          <a:p>
            <a:pPr marL="457200" lvl="1" indent="0">
              <a:buNone/>
            </a:pPr>
            <a:r>
              <a:rPr lang="en-US" sz="2100" dirty="0">
                <a:latin typeface="Courier New"/>
                <a:cs typeface="Courier New"/>
              </a:rPr>
              <a:t>	</a:t>
            </a:r>
            <a:r>
              <a:rPr lang="en-US" sz="2100" dirty="0" smtClean="0">
                <a:latin typeface="Courier New"/>
                <a:cs typeface="Courier New"/>
              </a:rPr>
              <a:t>x = 2; // would be an error without ‘mutable’</a:t>
            </a:r>
          </a:p>
          <a:p>
            <a:pPr marL="457200" lvl="1" indent="0">
              <a:buNone/>
            </a:pPr>
            <a:r>
              <a:rPr lang="en-US" sz="2100" dirty="0" smtClean="0">
                <a:latin typeface="Courier New"/>
                <a:cs typeface="Courier New"/>
              </a:rPr>
              <a:t>}();</a:t>
            </a:r>
          </a:p>
        </p:txBody>
      </p:sp>
    </p:spTree>
    <p:extLst>
      <p:ext uri="{BB962C8B-B14F-4D97-AF65-F5344CB8AC3E}">
        <p14:creationId xmlns:p14="http://schemas.microsoft.com/office/powerpoint/2010/main" val="2453790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lambdas for later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Lambdas can be saved in a variable for delayed or repeated use. </a:t>
            </a:r>
            <a:r>
              <a:rPr lang="en-US" b="1" dirty="0" smtClean="0"/>
              <a:t>auto</a:t>
            </a:r>
            <a:r>
              <a:rPr lang="en-US" dirty="0" smtClean="0"/>
              <a:t> is very useful for this: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b="1" dirty="0" smtClean="0">
                <a:solidFill>
                  <a:srgbClr val="F79646"/>
                </a:solidFill>
              </a:rPr>
              <a:t>Pure lambdas</a:t>
            </a:r>
            <a:r>
              <a:rPr lang="en-US" dirty="0" smtClean="0"/>
              <a:t> (with no captures) can be converted to a function pointer: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You can also save them in the </a:t>
            </a:r>
            <a:r>
              <a:rPr lang="en-US" b="1" dirty="0" err="1" smtClean="0">
                <a:solidFill>
                  <a:schemeClr val="accent3"/>
                </a:solidFill>
              </a:rPr>
              <a:t>std</a:t>
            </a:r>
            <a:r>
              <a:rPr lang="en-US" b="1" dirty="0" smtClean="0">
                <a:solidFill>
                  <a:schemeClr val="accent3"/>
                </a:solidFill>
              </a:rPr>
              <a:t>::function</a:t>
            </a:r>
            <a:r>
              <a:rPr lang="en-US" dirty="0" smtClean="0"/>
              <a:t> type (even with captures):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3252" y="2218272"/>
            <a:ext cx="48636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a</a:t>
            </a:r>
            <a:r>
              <a:rPr lang="en-US" sz="1600" dirty="0" smtClean="0">
                <a:latin typeface="Courier New"/>
                <a:cs typeface="Courier New"/>
              </a:rPr>
              <a:t>uto </a:t>
            </a:r>
            <a:r>
              <a:rPr lang="en-US" sz="1600" dirty="0" err="1" smtClean="0">
                <a:latin typeface="Courier New"/>
                <a:cs typeface="Courier New"/>
              </a:rPr>
              <a:t>func</a:t>
            </a:r>
            <a:r>
              <a:rPr lang="en-US" sz="1600" dirty="0" smtClean="0">
                <a:latin typeface="Courier New"/>
                <a:cs typeface="Courier New"/>
              </a:rPr>
              <a:t> = [&amp;](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x, 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y) { </a:t>
            </a:r>
            <a:r>
              <a:rPr lang="is-IS" sz="1600" dirty="0" smtClean="0">
                <a:latin typeface="Courier New"/>
                <a:cs typeface="Courier New"/>
              </a:rPr>
              <a:t>... };</a:t>
            </a:r>
          </a:p>
          <a:p>
            <a:endParaRPr lang="is-I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f</a:t>
            </a:r>
            <a:r>
              <a:rPr lang="is-IS" sz="1600" dirty="0" smtClean="0">
                <a:latin typeface="Courier New"/>
                <a:cs typeface="Courier New"/>
              </a:rPr>
              <a:t>unc(1, 2);</a:t>
            </a:r>
          </a:p>
          <a:p>
            <a:r>
              <a:rPr lang="en-US" sz="1600" dirty="0">
                <a:latin typeface="Courier New"/>
                <a:cs typeface="Courier New"/>
              </a:rPr>
              <a:t>d</a:t>
            </a:r>
            <a:r>
              <a:rPr lang="is-IS" sz="1600" dirty="0" smtClean="0">
                <a:latin typeface="Courier New"/>
                <a:cs typeface="Courier New"/>
              </a:rPr>
              <a:t>o_something_with_this(func);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3252" y="3843387"/>
            <a:ext cx="3355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d</a:t>
            </a:r>
            <a:r>
              <a:rPr lang="en-US" sz="1600" dirty="0" smtClean="0">
                <a:latin typeface="Courier New"/>
                <a:cs typeface="Courier New"/>
              </a:rPr>
              <a:t>ouble (*</a:t>
            </a:r>
            <a:r>
              <a:rPr lang="en-US" sz="1600" dirty="0" err="1" smtClean="0">
                <a:latin typeface="Courier New"/>
                <a:cs typeface="Courier New"/>
              </a:rPr>
              <a:t>sqr</a:t>
            </a:r>
            <a:r>
              <a:rPr lang="en-US" sz="1600" dirty="0" smtClean="0">
                <a:latin typeface="Courier New"/>
                <a:cs typeface="Courier New"/>
              </a:rPr>
              <a:t>)(double) = </a:t>
            </a:r>
          </a:p>
          <a:p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[](double x) -&gt; double</a:t>
            </a:r>
          </a:p>
          <a:p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{ </a:t>
            </a:r>
            <a:r>
              <a:rPr lang="is-IS" sz="1600" dirty="0" smtClean="0">
                <a:latin typeface="Courier New"/>
                <a:cs typeface="Courier New"/>
              </a:rPr>
              <a:t>return 2*x; };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99080" y="3875403"/>
            <a:ext cx="3831568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return type for a lambda can usually be </a:t>
            </a:r>
            <a:r>
              <a:rPr lang="en-US" sz="1600" b="1" dirty="0" smtClean="0"/>
              <a:t>deduced</a:t>
            </a:r>
            <a:r>
              <a:rPr lang="en-US" sz="1600" dirty="0" smtClean="0"/>
              <a:t>. Otherwise, you have to specify with the </a:t>
            </a:r>
            <a:r>
              <a:rPr lang="en-US" sz="1600" b="1" dirty="0" smtClean="0"/>
              <a:t>trailing return type</a:t>
            </a:r>
            <a:r>
              <a:rPr lang="en-US" sz="1600" dirty="0" smtClean="0"/>
              <a:t> syntax.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11140" y="5340441"/>
            <a:ext cx="80341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d</a:t>
            </a:r>
            <a:r>
              <a:rPr lang="en-US" sz="1600" dirty="0" smtClean="0">
                <a:latin typeface="Courier New"/>
                <a:cs typeface="Courier New"/>
              </a:rPr>
              <a:t>ouble base = M_E;</a:t>
            </a:r>
          </a:p>
          <a:p>
            <a:r>
              <a:rPr lang="en-US" sz="1600" dirty="0" err="1" smtClean="0">
                <a:latin typeface="Courier New"/>
                <a:cs typeface="Courier New"/>
              </a:rPr>
              <a:t>std</a:t>
            </a:r>
            <a:r>
              <a:rPr lang="en-US" sz="1600" dirty="0" smtClean="0">
                <a:latin typeface="Courier New"/>
                <a:cs typeface="Courier New"/>
              </a:rPr>
              <a:t>::function&lt;double(double)&gt; </a:t>
            </a:r>
            <a:r>
              <a:rPr lang="en-US" sz="1600" dirty="0" err="1" smtClean="0">
                <a:latin typeface="Courier New"/>
                <a:cs typeface="Courier New"/>
              </a:rPr>
              <a:t>exp</a:t>
            </a:r>
            <a:r>
              <a:rPr lang="en-US" sz="1600" dirty="0" smtClean="0">
                <a:latin typeface="Courier New"/>
                <a:cs typeface="Courier New"/>
              </a:rPr>
              <a:t> =</a:t>
            </a:r>
          </a:p>
          <a:p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[base](double exponent) { return </a:t>
            </a:r>
            <a:r>
              <a:rPr lang="en-US" sz="1600" dirty="0" err="1" smtClean="0">
                <a:latin typeface="Courier New"/>
                <a:cs typeface="Courier New"/>
              </a:rPr>
              <a:t>std</a:t>
            </a:r>
            <a:r>
              <a:rPr lang="en-US" sz="1600" dirty="0" smtClean="0">
                <a:latin typeface="Courier New"/>
                <a:cs typeface="Courier New"/>
              </a:rPr>
              <a:t>::</a:t>
            </a:r>
            <a:r>
              <a:rPr lang="en-US" sz="1600" dirty="0" err="1" smtClean="0">
                <a:latin typeface="Courier New"/>
                <a:cs typeface="Courier New"/>
              </a:rPr>
              <a:t>pow</a:t>
            </a:r>
            <a:r>
              <a:rPr lang="en-US" sz="1600" dirty="0" smtClean="0">
                <a:latin typeface="Courier New"/>
                <a:cs typeface="Courier New"/>
              </a:rPr>
              <a:t>(base, exponent); }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err="1">
                <a:latin typeface="Courier New"/>
                <a:cs typeface="Courier New"/>
              </a:rPr>
              <a:t>e</a:t>
            </a:r>
            <a:r>
              <a:rPr lang="en-US" sz="1600" dirty="0" err="1" smtClean="0">
                <a:latin typeface="Courier New"/>
                <a:cs typeface="Courier New"/>
              </a:rPr>
              <a:t>xp</a:t>
            </a:r>
            <a:r>
              <a:rPr lang="en-US" sz="1600" dirty="0" smtClean="0">
                <a:latin typeface="Courier New"/>
                <a:cs typeface="Courier New"/>
              </a:rPr>
              <a:t>(-1.0);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99633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Sample: Mary had a little lambda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5396" y="1659251"/>
            <a:ext cx="632317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 err="1">
                <a:latin typeface="Courier New"/>
                <a:cs typeface="Courier New"/>
              </a:rPr>
              <a:t>sss</a:t>
            </a:r>
            <a:r>
              <a:rPr lang="en-US" sz="1600" b="1" dirty="0">
                <a:latin typeface="Courier New"/>
                <a:cs typeface="Courier New"/>
              </a:rPr>
              <a:t>) </a:t>
            </a:r>
            <a:r>
              <a:rPr lang="en-US" sz="1600" b="1" dirty="0" err="1" smtClean="0">
                <a:latin typeface="Courier New"/>
                <a:cs typeface="Courier New"/>
              </a:rPr>
              <a:t>c</a:t>
            </a:r>
            <a:r>
              <a:rPr lang="en-US" sz="1600" b="1" dirty="0" err="1">
                <a:latin typeface="Courier New"/>
                <a:cs typeface="Courier New"/>
              </a:rPr>
              <a:t>++</a:t>
            </a:r>
            <a:r>
              <a:rPr lang="en-US" sz="1600" b="1" dirty="0" smtClean="0">
                <a:latin typeface="Courier New"/>
                <a:cs typeface="Courier New"/>
              </a:rPr>
              <a:t>_samples$ </a:t>
            </a:r>
            <a:r>
              <a:rPr lang="en-US" sz="1600" b="1" dirty="0">
                <a:latin typeface="Courier New"/>
                <a:cs typeface="Courier New"/>
              </a:rPr>
              <a:t>make </a:t>
            </a:r>
            <a:r>
              <a:rPr lang="en-US" sz="1600" b="1" dirty="0" err="1">
                <a:latin typeface="Courier New"/>
                <a:cs typeface="Courier New"/>
              </a:rPr>
              <a:t>mary_had_a_little_lambda.x</a:t>
            </a:r>
            <a:r>
              <a:rPr lang="en-US" sz="1600" dirty="0">
                <a:latin typeface="Courier New"/>
                <a:cs typeface="Courier New"/>
              </a:rPr>
              <a:t> </a:t>
            </a:r>
          </a:p>
          <a:p>
            <a:r>
              <a:rPr lang="en-US" sz="1600" dirty="0">
                <a:latin typeface="Courier New"/>
                <a:cs typeface="Courier New"/>
              </a:rPr>
              <a:t>g++ -c -o </a:t>
            </a:r>
            <a:r>
              <a:rPr lang="en-US" sz="1600" dirty="0" err="1">
                <a:latin typeface="Courier New"/>
                <a:cs typeface="Courier New"/>
              </a:rPr>
              <a:t>mary_had_a_little_lambda.o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mary_had_a_little_lambda.cxx</a:t>
            </a:r>
            <a:r>
              <a:rPr lang="en-US" sz="1600" dirty="0">
                <a:latin typeface="Courier New"/>
                <a:cs typeface="Courier New"/>
              </a:rPr>
              <a:t> -</a:t>
            </a:r>
            <a:r>
              <a:rPr lang="en-US" sz="1600" dirty="0" err="1">
                <a:latin typeface="Courier New"/>
                <a:cs typeface="Courier New"/>
              </a:rPr>
              <a:t>std</a:t>
            </a:r>
            <a:r>
              <a:rPr lang="en-US" sz="1600" dirty="0">
                <a:latin typeface="Courier New"/>
                <a:cs typeface="Courier New"/>
              </a:rPr>
              <a:t>=</a:t>
            </a:r>
            <a:r>
              <a:rPr lang="en-US" sz="1600" dirty="0" err="1">
                <a:latin typeface="Courier New"/>
                <a:cs typeface="Courier New"/>
              </a:rPr>
              <a:t>c++</a:t>
            </a:r>
            <a:r>
              <a:rPr lang="en-US" sz="1600" dirty="0">
                <a:latin typeface="Courier New"/>
                <a:cs typeface="Courier New"/>
              </a:rPr>
              <a:t>11</a:t>
            </a:r>
          </a:p>
          <a:p>
            <a:r>
              <a:rPr lang="en-US" sz="1600" dirty="0">
                <a:latin typeface="Courier New"/>
                <a:cs typeface="Courier New"/>
              </a:rPr>
              <a:t>g++ -o </a:t>
            </a:r>
            <a:r>
              <a:rPr lang="en-US" sz="1600" dirty="0" err="1">
                <a:latin typeface="Courier New"/>
                <a:cs typeface="Courier New"/>
              </a:rPr>
              <a:t>mary_had_a_little_lambda.x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mary_had_a_little_lambda.o</a:t>
            </a:r>
            <a:r>
              <a:rPr lang="en-US" sz="1600" dirty="0">
                <a:latin typeface="Courier New"/>
                <a:cs typeface="Courier New"/>
              </a:rPr>
              <a:t> -</a:t>
            </a:r>
            <a:r>
              <a:rPr lang="en-US" sz="1600" dirty="0" err="1">
                <a:latin typeface="Courier New"/>
                <a:cs typeface="Courier New"/>
              </a:rPr>
              <a:t>Wl</a:t>
            </a:r>
            <a:r>
              <a:rPr lang="en-US" sz="1600" dirty="0">
                <a:latin typeface="Courier New"/>
                <a:cs typeface="Courier New"/>
              </a:rPr>
              <a:t>,-</a:t>
            </a:r>
            <a:r>
              <a:rPr lang="en-US" sz="1600" dirty="0" err="1">
                <a:latin typeface="Courier New"/>
                <a:cs typeface="Courier New"/>
              </a:rPr>
              <a:t>rpath</a:t>
            </a:r>
            <a:r>
              <a:rPr lang="en-US" sz="1600" dirty="0">
                <a:latin typeface="Courier New"/>
                <a:cs typeface="Courier New"/>
              </a:rPr>
              <a:t>,/Users/</a:t>
            </a:r>
            <a:r>
              <a:rPr lang="en-US" sz="1600" dirty="0" err="1">
                <a:latin typeface="Courier New"/>
                <a:cs typeface="Courier New"/>
              </a:rPr>
              <a:t>dmatthews</a:t>
            </a:r>
            <a:r>
              <a:rPr lang="en-US" sz="1600" dirty="0">
                <a:latin typeface="Courier New"/>
                <a:cs typeface="Courier New"/>
              </a:rPr>
              <a:t>/</a:t>
            </a:r>
            <a:r>
              <a:rPr lang="en-US" sz="1600" dirty="0" err="1">
                <a:latin typeface="Courier New"/>
                <a:cs typeface="Courier New"/>
              </a:rPr>
              <a:t>miniconda</a:t>
            </a:r>
            <a:r>
              <a:rPr lang="en-US" sz="1600" dirty="0">
                <a:latin typeface="Courier New"/>
                <a:cs typeface="Courier New"/>
              </a:rPr>
              <a:t>/</a:t>
            </a:r>
            <a:r>
              <a:rPr lang="en-US" sz="1600" dirty="0" err="1">
                <a:latin typeface="Courier New"/>
                <a:cs typeface="Courier New"/>
              </a:rPr>
              <a:t>envs</a:t>
            </a:r>
            <a:r>
              <a:rPr lang="en-US" sz="1600" dirty="0">
                <a:latin typeface="Courier New"/>
                <a:cs typeface="Courier New"/>
              </a:rPr>
              <a:t>/</a:t>
            </a:r>
            <a:r>
              <a:rPr lang="en-US" sz="1600" dirty="0" err="1">
                <a:latin typeface="Courier New"/>
                <a:cs typeface="Courier New"/>
              </a:rPr>
              <a:t>sss</a:t>
            </a:r>
            <a:r>
              <a:rPr lang="en-US" sz="1600" dirty="0">
                <a:latin typeface="Courier New"/>
                <a:cs typeface="Courier New"/>
              </a:rPr>
              <a:t>/lib</a:t>
            </a:r>
          </a:p>
          <a:p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 err="1">
                <a:latin typeface="Courier New"/>
                <a:cs typeface="Courier New"/>
              </a:rPr>
              <a:t>sss</a:t>
            </a:r>
            <a:r>
              <a:rPr lang="en-US" sz="1600" b="1" dirty="0">
                <a:latin typeface="Courier New"/>
                <a:cs typeface="Courier New"/>
              </a:rPr>
              <a:t>) </a:t>
            </a:r>
            <a:r>
              <a:rPr lang="en-US" sz="1600" b="1" dirty="0" err="1" smtClean="0">
                <a:latin typeface="Courier New"/>
                <a:cs typeface="Courier New"/>
              </a:rPr>
              <a:t>c</a:t>
            </a:r>
            <a:r>
              <a:rPr lang="en-US" sz="1600" b="1" dirty="0" err="1">
                <a:latin typeface="Courier New"/>
                <a:cs typeface="Courier New"/>
              </a:rPr>
              <a:t>++</a:t>
            </a:r>
            <a:r>
              <a:rPr lang="en-US" sz="1600" b="1" dirty="0" smtClean="0">
                <a:latin typeface="Courier New"/>
                <a:cs typeface="Courier New"/>
              </a:rPr>
              <a:t>_samples$ </a:t>
            </a:r>
            <a:r>
              <a:rPr lang="en-US" sz="1600" b="1" dirty="0">
                <a:latin typeface="Courier New"/>
                <a:cs typeface="Courier New"/>
              </a:rPr>
              <a:t>./</a:t>
            </a:r>
            <a:r>
              <a:rPr lang="en-US" sz="1600" b="1" dirty="0" err="1">
                <a:latin typeface="Courier New"/>
                <a:cs typeface="Courier New"/>
              </a:rPr>
              <a:t>mary_had_a_little_lambda.x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2917265" y="3987270"/>
            <a:ext cx="2672975" cy="2403637"/>
          </a:xfrm>
          <a:prstGeom prst="rect">
            <a:avLst/>
          </a:prstGeom>
        </p:spPr>
        <p:txBody>
          <a:bodyPr wrap="square" numCol="2">
            <a:no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0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1</a:t>
            </a:r>
          </a:p>
          <a:p>
            <a:r>
              <a:rPr lang="is-IS" sz="1600" dirty="0">
                <a:latin typeface="Courier New"/>
                <a:cs typeface="Courier New"/>
              </a:rPr>
              <a:t>2</a:t>
            </a:r>
          </a:p>
          <a:p>
            <a:r>
              <a:rPr lang="is-IS" sz="1600" dirty="0">
                <a:latin typeface="Courier New"/>
                <a:cs typeface="Courier New"/>
              </a:rPr>
              <a:t>3</a:t>
            </a:r>
          </a:p>
          <a:p>
            <a:r>
              <a:rPr lang="is-IS" sz="1600" dirty="0">
                <a:latin typeface="Courier New"/>
                <a:cs typeface="Courier New"/>
              </a:rPr>
              <a:t>4</a:t>
            </a:r>
          </a:p>
          <a:p>
            <a:endParaRPr lang="is-IS" sz="1600" dirty="0">
              <a:latin typeface="Courier New"/>
              <a:cs typeface="Courier New"/>
            </a:endParaRPr>
          </a:p>
          <a:p>
            <a:r>
              <a:rPr lang="is-IS" sz="1600" dirty="0">
                <a:latin typeface="Courier New"/>
                <a:cs typeface="Courier New"/>
              </a:rPr>
              <a:t>2</a:t>
            </a:r>
          </a:p>
          <a:p>
            <a:r>
              <a:rPr lang="is-IS" sz="1600" dirty="0">
                <a:latin typeface="Courier New"/>
                <a:cs typeface="Courier New"/>
              </a:rPr>
              <a:t>3</a:t>
            </a:r>
          </a:p>
          <a:p>
            <a:r>
              <a:rPr lang="is-IS" sz="1600" dirty="0">
                <a:latin typeface="Courier New"/>
                <a:cs typeface="Courier New"/>
              </a:rPr>
              <a:t>4</a:t>
            </a:r>
          </a:p>
          <a:p>
            <a:r>
              <a:rPr lang="is-IS" sz="1600" dirty="0" smtClean="0">
                <a:latin typeface="Courier New"/>
                <a:cs typeface="Courier New"/>
              </a:rPr>
              <a:t>2</a:t>
            </a:r>
            <a:endParaRPr lang="is-IS" sz="1600" dirty="0">
              <a:latin typeface="Courier New"/>
              <a:cs typeface="Courier New"/>
            </a:endParaRPr>
          </a:p>
          <a:p>
            <a:r>
              <a:rPr lang="is-IS" sz="1600" dirty="0">
                <a:latin typeface="Courier New"/>
                <a:cs typeface="Courier New"/>
              </a:rPr>
              <a:t>3</a:t>
            </a:r>
          </a:p>
          <a:p>
            <a:r>
              <a:rPr lang="is-IS" sz="1600" dirty="0">
                <a:latin typeface="Courier New"/>
                <a:cs typeface="Courier New"/>
              </a:rPr>
              <a:t>4</a:t>
            </a:r>
          </a:p>
          <a:p>
            <a:endParaRPr lang="is-I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Should be 7: 7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74715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6013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b="1" dirty="0"/>
              <a:t>Q</a:t>
            </a:r>
            <a:r>
              <a:rPr lang="en-US" sz="2400" dirty="0" smtClean="0"/>
              <a:t>: For big projects with lots of files, how does a function/class in file A use a function/class in file B?</a:t>
            </a:r>
          </a:p>
          <a:p>
            <a:r>
              <a:rPr lang="en-US" sz="2400" b="1" dirty="0" smtClean="0"/>
              <a:t>A</a:t>
            </a:r>
            <a:r>
              <a:rPr lang="en-US" sz="2400" dirty="0" smtClean="0"/>
              <a:t>: file A </a:t>
            </a:r>
            <a:r>
              <a:rPr lang="en-US" sz="2400" b="1" dirty="0" smtClean="0">
                <a:solidFill>
                  <a:schemeClr val="accent6"/>
                </a:solidFill>
              </a:rPr>
              <a:t>#include</a:t>
            </a:r>
            <a:r>
              <a:rPr lang="en-US" sz="2400" dirty="0" smtClean="0"/>
              <a:t>s a </a:t>
            </a:r>
            <a:r>
              <a:rPr lang="en-US" sz="2400" b="1" dirty="0" smtClean="0">
                <a:solidFill>
                  <a:schemeClr val="accent3"/>
                </a:solidFill>
              </a:rPr>
              <a:t>header file</a:t>
            </a:r>
            <a:r>
              <a:rPr lang="en-US" sz="2400" dirty="0" smtClean="0"/>
              <a:t> (usually ends in .</a:t>
            </a:r>
            <a:r>
              <a:rPr lang="en-US" sz="2400" dirty="0" err="1" smtClean="0"/>
              <a:t>hpp</a:t>
            </a:r>
            <a:r>
              <a:rPr lang="en-US" sz="2400" dirty="0" smtClean="0"/>
              <a:t>, .</a:t>
            </a:r>
            <a:r>
              <a:rPr lang="en-US" sz="2400" dirty="0" err="1" smtClean="0"/>
              <a:t>hxx</a:t>
            </a:r>
            <a:r>
              <a:rPr lang="en-US" sz="2400" dirty="0" smtClean="0"/>
              <a:t>, .</a:t>
            </a:r>
            <a:r>
              <a:rPr lang="en-US" sz="2400" dirty="0" err="1" smtClean="0"/>
              <a:t>hh</a:t>
            </a:r>
            <a:r>
              <a:rPr lang="en-US" sz="2400" dirty="0" smtClean="0"/>
              <a:t>, or .h) describing the contents of file B.</a:t>
            </a:r>
          </a:p>
          <a:p>
            <a:r>
              <a:rPr lang="en-US" sz="2400" dirty="0" smtClean="0"/>
              <a:t>Header files are just plain C++ code. They are </a:t>
            </a:r>
            <a:r>
              <a:rPr lang="en-US" sz="2400" b="1" dirty="0" smtClean="0">
                <a:solidFill>
                  <a:schemeClr val="accent1"/>
                </a:solidFill>
              </a:rPr>
              <a:t>textually substituted</a:t>
            </a:r>
            <a:r>
              <a:rPr lang="en-US" sz="2400" dirty="0" smtClean="0"/>
              <a:t> by </a:t>
            </a:r>
            <a:r>
              <a:rPr lang="en-US" sz="2400" b="1" dirty="0" smtClean="0"/>
              <a:t>#include</a:t>
            </a:r>
            <a:r>
              <a:rPr lang="en-US" sz="2400" dirty="0" smtClean="0"/>
              <a:t>. </a:t>
            </a:r>
            <a:r>
              <a:rPr lang="en-US" sz="2400" dirty="0" smtClean="0"/>
              <a:t>They will general contain function</a:t>
            </a:r>
            <a:r>
              <a:rPr lang="en-US" sz="2400" dirty="0" smtClean="0"/>
              <a:t> </a:t>
            </a:r>
            <a:r>
              <a:rPr lang="en-US" sz="2000" b="1" dirty="0" smtClean="0">
                <a:solidFill>
                  <a:schemeClr val="accent5"/>
                </a:solidFill>
              </a:rPr>
              <a:t>p</a:t>
            </a:r>
            <a:r>
              <a:rPr lang="en-US" sz="2000" b="1" dirty="0" smtClean="0">
                <a:solidFill>
                  <a:schemeClr val="accent5"/>
                </a:solidFill>
              </a:rPr>
              <a:t>rototypes</a:t>
            </a:r>
            <a:r>
              <a:rPr lang="en-US" sz="2000" dirty="0" smtClean="0"/>
              <a:t> for all functions in a file or module.</a:t>
            </a:r>
            <a:endParaRPr lang="en-US" sz="2000" dirty="0" smtClean="0">
              <a:cs typeface="Courier New"/>
            </a:endParaRPr>
          </a:p>
          <a:p>
            <a:pPr marL="457200" lvl="1" indent="0">
              <a:buNone/>
            </a:pPr>
            <a:endParaRPr lang="en-US" sz="1400" dirty="0"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#include “</a:t>
            </a:r>
            <a:r>
              <a:rPr lang="en-US" sz="1800" dirty="0" err="1" smtClean="0">
                <a:latin typeface="Courier New"/>
                <a:cs typeface="Courier New"/>
              </a:rPr>
              <a:t>some_other_file.hpp</a:t>
            </a:r>
            <a:r>
              <a:rPr lang="en-US" sz="1800" dirty="0" smtClean="0">
                <a:latin typeface="Courier New"/>
                <a:cs typeface="Courier New"/>
              </a:rPr>
              <a:t>”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// now I can call functions and use types from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// </a:t>
            </a:r>
            <a:r>
              <a:rPr lang="en-US" sz="1800" dirty="0" err="1" smtClean="0">
                <a:latin typeface="Courier New"/>
                <a:cs typeface="Courier New"/>
              </a:rPr>
              <a:t>some_other_file.cxx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#include “</a:t>
            </a:r>
            <a:r>
              <a:rPr lang="en-US" sz="1800" dirty="0" err="1" smtClean="0">
                <a:latin typeface="Courier New"/>
                <a:cs typeface="Courier New"/>
              </a:rPr>
              <a:t>my_project.hpp</a:t>
            </a:r>
            <a:r>
              <a:rPr lang="en-US" sz="1800" dirty="0" smtClean="0">
                <a:latin typeface="Courier New"/>
                <a:cs typeface="Courier New"/>
              </a:rPr>
              <a:t>”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// another convention is to have a project- </a:t>
            </a:r>
            <a:r>
              <a:rPr lang="en-US" sz="1800" dirty="0" smtClean="0">
                <a:latin typeface="Courier New"/>
                <a:cs typeface="Courier New"/>
              </a:rPr>
              <a:t>or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// </a:t>
            </a:r>
            <a:r>
              <a:rPr lang="en-US" sz="1800" dirty="0" smtClean="0">
                <a:latin typeface="Courier New"/>
                <a:cs typeface="Courier New"/>
              </a:rPr>
              <a:t>module</a:t>
            </a:r>
            <a:r>
              <a:rPr lang="en-US" sz="1800" dirty="0" smtClean="0">
                <a:latin typeface="Courier New"/>
                <a:cs typeface="Courier New"/>
              </a:rPr>
              <a:t>-wide header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71162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F79646"/>
                </a:solidFill>
              </a:rPr>
              <a:t>Standard Template Library</a:t>
            </a:r>
            <a:r>
              <a:rPr lang="en-US" dirty="0" smtClean="0"/>
              <a:t> (STL) contains a lot of useful classes and functions accessible through various header files:</a:t>
            </a:r>
          </a:p>
          <a:p>
            <a:pPr lvl="1"/>
            <a:r>
              <a:rPr lang="en-US" dirty="0" smtClean="0"/>
              <a:t>Algorithms</a:t>
            </a:r>
          </a:p>
          <a:p>
            <a:pPr lvl="1"/>
            <a:r>
              <a:rPr lang="en-US" dirty="0" smtClean="0"/>
              <a:t>Container types</a:t>
            </a:r>
          </a:p>
          <a:p>
            <a:pPr lvl="1"/>
            <a:r>
              <a:rPr lang="en-US" dirty="0" smtClean="0"/>
              <a:t>Time functions</a:t>
            </a:r>
          </a:p>
          <a:p>
            <a:pPr lvl="1"/>
            <a:r>
              <a:rPr lang="en-US" dirty="0" smtClean="0"/>
              <a:t>I/O functions</a:t>
            </a:r>
          </a:p>
          <a:p>
            <a:pPr lvl="1"/>
            <a:r>
              <a:rPr lang="en-US" dirty="0" smtClean="0"/>
              <a:t>Regular expressions</a:t>
            </a:r>
          </a:p>
          <a:p>
            <a:pPr lvl="1"/>
            <a:r>
              <a:rPr lang="en-US" dirty="0" smtClean="0"/>
              <a:t>Threading</a:t>
            </a:r>
          </a:p>
          <a:p>
            <a:pPr lvl="1"/>
            <a:r>
              <a:rPr lang="en-US" dirty="0" smtClean="0"/>
              <a:t>Atomic operations</a:t>
            </a:r>
          </a:p>
          <a:p>
            <a:pPr lvl="1"/>
            <a:r>
              <a:rPr lang="en-US" dirty="0" smtClean="0"/>
              <a:t>Utilities and type traits (like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enable_if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And more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2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is an evolving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C++11</a:t>
            </a:r>
          </a:p>
          <a:p>
            <a:pPr lvl="1"/>
            <a:r>
              <a:rPr lang="en-US" dirty="0" smtClean="0"/>
              <a:t>First major update in 13 years.</a:t>
            </a:r>
          </a:p>
          <a:p>
            <a:pPr lvl="1"/>
            <a:r>
              <a:rPr lang="en-US" dirty="0" smtClean="0"/>
              <a:t>Brings many improvements, ushered in what is called “modern C++”.</a:t>
            </a:r>
          </a:p>
          <a:p>
            <a:pPr lvl="1"/>
            <a:r>
              <a:rPr lang="en-US" dirty="0" smtClean="0"/>
              <a:t>This is what we’ll be focusing on.</a:t>
            </a:r>
          </a:p>
          <a:p>
            <a:r>
              <a:rPr lang="en-US" dirty="0" smtClean="0"/>
              <a:t>C++14</a:t>
            </a:r>
          </a:p>
          <a:p>
            <a:pPr lvl="1"/>
            <a:r>
              <a:rPr lang="en-US" dirty="0" smtClean="0"/>
              <a:t>Relatively minor update but brings some nifty new features</a:t>
            </a:r>
          </a:p>
          <a:p>
            <a:r>
              <a:rPr lang="en-US" dirty="0" smtClean="0"/>
              <a:t>C++17</a:t>
            </a:r>
          </a:p>
          <a:p>
            <a:pPr lvl="1"/>
            <a:r>
              <a:rPr lang="en-US" dirty="0" smtClean="0"/>
              <a:t>Brings lots of stuff like folds, structured bindings, </a:t>
            </a:r>
            <a:r>
              <a:rPr lang="en-US" dirty="0" err="1" smtClean="0"/>
              <a:t>constexpr</a:t>
            </a:r>
            <a:r>
              <a:rPr lang="en-US" dirty="0" smtClean="0"/>
              <a:t> if, class template deduction, </a:t>
            </a:r>
            <a:r>
              <a:rPr lang="en-US" dirty="0" err="1" smtClean="0"/>
              <a:t>std</a:t>
            </a:r>
            <a:r>
              <a:rPr lang="en-US" dirty="0" smtClean="0"/>
              <a:t>::variant/optional/any, and more.</a:t>
            </a:r>
          </a:p>
          <a:p>
            <a:r>
              <a:rPr lang="en-US" dirty="0" smtClean="0"/>
              <a:t>New standards expected every three years.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415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solidFill>
                  <a:srgbClr val="F79646"/>
                </a:solidFill>
              </a:rPr>
              <a:t>s</a:t>
            </a:r>
            <a:r>
              <a:rPr lang="en-US" b="1" dirty="0" err="1" smtClean="0">
                <a:solidFill>
                  <a:srgbClr val="F79646"/>
                </a:solidFill>
              </a:rPr>
              <a:t>td</a:t>
            </a:r>
            <a:r>
              <a:rPr lang="en-US" b="1" dirty="0" smtClean="0">
                <a:solidFill>
                  <a:srgbClr val="F79646"/>
                </a:solidFill>
              </a:rPr>
              <a:t>::vector</a:t>
            </a:r>
            <a:r>
              <a:rPr lang="en-US" dirty="0" smtClean="0"/>
              <a:t>: Linear, dynamically allocated array. Accessing elements is fast but putting in new elements (especially in the middle) can be fairly slow.</a:t>
            </a:r>
          </a:p>
          <a:p>
            <a:r>
              <a:rPr lang="en-US" b="1" dirty="0" err="1">
                <a:solidFill>
                  <a:schemeClr val="accent3"/>
                </a:solidFill>
              </a:rPr>
              <a:t>s</a:t>
            </a:r>
            <a:r>
              <a:rPr lang="en-US" b="1" dirty="0" err="1" smtClean="0">
                <a:solidFill>
                  <a:schemeClr val="accent3"/>
                </a:solidFill>
              </a:rPr>
              <a:t>td</a:t>
            </a:r>
            <a:r>
              <a:rPr lang="en-US" b="1" dirty="0" smtClean="0">
                <a:solidFill>
                  <a:schemeClr val="accent3"/>
                </a:solidFill>
              </a:rPr>
              <a:t>::list</a:t>
            </a:r>
            <a:r>
              <a:rPr lang="en-US" dirty="0" smtClean="0"/>
              <a:t>: Linked list of elements. Getting the n</a:t>
            </a:r>
            <a:r>
              <a:rPr lang="en-US" baseline="30000" dirty="0" smtClean="0"/>
              <a:t>th</a:t>
            </a:r>
            <a:r>
              <a:rPr lang="en-US" dirty="0" smtClean="0"/>
              <a:t> element is slow, but inserting is constant time.</a:t>
            </a:r>
          </a:p>
          <a:p>
            <a:r>
              <a:rPr lang="en-US" b="1" dirty="0" err="1">
                <a:solidFill>
                  <a:schemeClr val="accent2"/>
                </a:solidFill>
              </a:rPr>
              <a:t>s</a:t>
            </a:r>
            <a:r>
              <a:rPr lang="en-US" b="1" dirty="0" err="1" smtClean="0">
                <a:solidFill>
                  <a:schemeClr val="accent2"/>
                </a:solidFill>
              </a:rPr>
              <a:t>td</a:t>
            </a:r>
            <a:r>
              <a:rPr lang="en-US" b="1" dirty="0" smtClean="0">
                <a:solidFill>
                  <a:schemeClr val="accent2"/>
                </a:solidFill>
              </a:rPr>
              <a:t>::map</a:t>
            </a:r>
            <a:r>
              <a:rPr lang="en-US" dirty="0" smtClean="0"/>
              <a:t>: Tree-based map from one set of things to another. </a:t>
            </a:r>
            <a:r>
              <a:rPr lang="en-US" b="1" dirty="0" err="1">
                <a:solidFill>
                  <a:srgbClr val="3366FF"/>
                </a:solidFill>
              </a:rPr>
              <a:t>s</a:t>
            </a:r>
            <a:r>
              <a:rPr lang="en-US" b="1" dirty="0" err="1" smtClean="0">
                <a:solidFill>
                  <a:srgbClr val="3366FF"/>
                </a:solidFill>
              </a:rPr>
              <a:t>td</a:t>
            </a:r>
            <a:r>
              <a:rPr lang="en-US" b="1" dirty="0" smtClean="0">
                <a:solidFill>
                  <a:srgbClr val="3366FF"/>
                </a:solidFill>
              </a:rPr>
              <a:t>::</a:t>
            </a:r>
            <a:r>
              <a:rPr lang="en-US" b="1" dirty="0" err="1" smtClean="0">
                <a:solidFill>
                  <a:srgbClr val="3366FF"/>
                </a:solidFill>
              </a:rPr>
              <a:t>unordered_map</a:t>
            </a:r>
            <a:r>
              <a:rPr lang="en-US" dirty="0" smtClean="0"/>
              <a:t> uses a hash table.</a:t>
            </a:r>
          </a:p>
          <a:p>
            <a:r>
              <a:rPr lang="en-US" b="1" dirty="0" err="1">
                <a:solidFill>
                  <a:schemeClr val="accent4"/>
                </a:solidFill>
              </a:rPr>
              <a:t>s</a:t>
            </a:r>
            <a:r>
              <a:rPr lang="en-US" b="1" dirty="0" err="1" smtClean="0">
                <a:solidFill>
                  <a:schemeClr val="accent4"/>
                </a:solidFill>
              </a:rPr>
              <a:t>td</a:t>
            </a:r>
            <a:r>
              <a:rPr lang="en-US" b="1" dirty="0" smtClean="0">
                <a:solidFill>
                  <a:schemeClr val="accent4"/>
                </a:solidFill>
              </a:rPr>
              <a:t>::set</a:t>
            </a:r>
            <a:r>
              <a:rPr lang="en-US" dirty="0" smtClean="0"/>
              <a:t>: This is a set, duh.</a:t>
            </a:r>
          </a:p>
          <a:p>
            <a:r>
              <a:rPr lang="en-US" dirty="0" smtClean="0"/>
              <a:t>More: </a:t>
            </a:r>
            <a:r>
              <a:rPr lang="en-US" b="1" dirty="0" err="1" smtClean="0">
                <a:solidFill>
                  <a:schemeClr val="accent5"/>
                </a:solidFill>
              </a:rPr>
              <a:t>std</a:t>
            </a:r>
            <a:r>
              <a:rPr lang="en-US" b="1" dirty="0" smtClean="0">
                <a:solidFill>
                  <a:schemeClr val="accent5"/>
                </a:solidFill>
              </a:rPr>
              <a:t>::queue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std</a:t>
            </a:r>
            <a:r>
              <a:rPr lang="en-US" b="1" dirty="0" smtClean="0">
                <a:solidFill>
                  <a:srgbClr val="FF0000"/>
                </a:solidFill>
              </a:rPr>
              <a:t>::</a:t>
            </a:r>
            <a:r>
              <a:rPr lang="en-US" b="1" dirty="0" err="1" smtClean="0">
                <a:solidFill>
                  <a:srgbClr val="FF0000"/>
                </a:solidFill>
              </a:rPr>
              <a:t>deque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chemeClr val="accent1"/>
                </a:solidFill>
              </a:rPr>
              <a:t>std</a:t>
            </a:r>
            <a:r>
              <a:rPr lang="en-US" b="1" dirty="0" smtClean="0">
                <a:solidFill>
                  <a:schemeClr val="accent1"/>
                </a:solidFill>
              </a:rPr>
              <a:t>::stack</a:t>
            </a:r>
            <a:r>
              <a:rPr lang="en-US" dirty="0" smtClean="0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685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5677"/>
          </a:xfrm>
        </p:spPr>
        <p:txBody>
          <a:bodyPr>
            <a:normAutofit/>
          </a:bodyPr>
          <a:lstStyle/>
          <a:p>
            <a:r>
              <a:rPr lang="en-US" dirty="0" smtClean="0"/>
              <a:t>STL algorithms act on </a:t>
            </a:r>
            <a:r>
              <a:rPr lang="en-US" b="1" dirty="0" smtClean="0">
                <a:solidFill>
                  <a:schemeClr val="accent6"/>
                </a:solidFill>
              </a:rPr>
              <a:t>iterators</a:t>
            </a:r>
            <a:r>
              <a:rPr lang="en-US" dirty="0" smtClean="0"/>
              <a:t>. You get iterators with </a:t>
            </a:r>
            <a:r>
              <a:rPr lang="en-US" b="1" dirty="0" err="1" smtClean="0"/>
              <a:t>container.begin</a:t>
            </a:r>
            <a:r>
              <a:rPr lang="en-US" b="1" dirty="0" smtClean="0"/>
              <a:t>()</a:t>
            </a:r>
            <a:r>
              <a:rPr lang="en-US" dirty="0" smtClean="0"/>
              <a:t> and </a:t>
            </a:r>
            <a:r>
              <a:rPr lang="en-US" b="1" dirty="0" err="1" smtClean="0"/>
              <a:t>container.end</a:t>
            </a:r>
            <a:r>
              <a:rPr lang="en-US" b="1" dirty="0" smtClean="0"/>
              <a:t>()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Sorting:</a:t>
            </a:r>
          </a:p>
          <a:p>
            <a:pPr marL="457200" lvl="1" indent="0">
              <a:buNone/>
            </a:pPr>
            <a:r>
              <a:rPr lang="en-US" sz="2000" dirty="0" err="1" smtClean="0">
                <a:latin typeface="Courier New"/>
                <a:cs typeface="Courier New"/>
              </a:rPr>
              <a:t>std</a:t>
            </a:r>
            <a:r>
              <a:rPr lang="en-US" sz="2000" dirty="0" smtClean="0">
                <a:latin typeface="Courier New"/>
                <a:cs typeface="Courier New"/>
              </a:rPr>
              <a:t>::sort(</a:t>
            </a:r>
            <a:r>
              <a:rPr lang="en-US" sz="2000" dirty="0" err="1" smtClean="0">
                <a:latin typeface="Courier New"/>
                <a:cs typeface="Courier New"/>
              </a:rPr>
              <a:t>data.begin</a:t>
            </a:r>
            <a:r>
              <a:rPr lang="en-US" sz="2000" dirty="0" smtClean="0">
                <a:latin typeface="Courier New"/>
                <a:cs typeface="Courier New"/>
              </a:rPr>
              <a:t>(), </a:t>
            </a:r>
            <a:r>
              <a:rPr lang="en-US" sz="2000" dirty="0" err="1" smtClean="0">
                <a:latin typeface="Courier New"/>
                <a:cs typeface="Courier New"/>
              </a:rPr>
              <a:t>data.end</a:t>
            </a:r>
            <a:r>
              <a:rPr lang="en-US" sz="2000" dirty="0" smtClean="0">
                <a:latin typeface="Courier New"/>
                <a:cs typeface="Courier New"/>
              </a:rPr>
              <a:t>());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Fill/copy: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Courier New"/>
                <a:cs typeface="Courier New"/>
              </a:rPr>
              <a:t>// make sure v2 has enough room!</a:t>
            </a: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prstClr val="black"/>
                </a:solidFill>
                <a:latin typeface="Courier New"/>
                <a:cs typeface="Courier New"/>
              </a:rPr>
              <a:t>std</a:t>
            </a:r>
            <a:r>
              <a:rPr lang="en-US" sz="2000" dirty="0">
                <a:solidFill>
                  <a:prstClr val="black"/>
                </a:solidFill>
                <a:latin typeface="Courier New"/>
                <a:cs typeface="Courier New"/>
              </a:rPr>
              <a:t>:</a:t>
            </a:r>
            <a:r>
              <a:rPr lang="en-US" sz="2000" dirty="0" smtClean="0">
                <a:solidFill>
                  <a:prstClr val="black"/>
                </a:solidFill>
                <a:latin typeface="Courier New"/>
                <a:cs typeface="Courier New"/>
              </a:rPr>
              <a:t>:copy(v1.begin</a:t>
            </a:r>
            <a:r>
              <a:rPr lang="en-US" sz="2000" dirty="0">
                <a:solidFill>
                  <a:prstClr val="black"/>
                </a:solidFill>
                <a:latin typeface="Courier New"/>
                <a:cs typeface="Courier New"/>
              </a:rPr>
              <a:t>(), </a:t>
            </a:r>
            <a:r>
              <a:rPr lang="en-US" sz="2000" dirty="0" smtClean="0">
                <a:solidFill>
                  <a:prstClr val="black"/>
                </a:solidFill>
                <a:latin typeface="Courier New"/>
                <a:cs typeface="Courier New"/>
              </a:rPr>
              <a:t>v1.end</a:t>
            </a:r>
            <a:r>
              <a:rPr lang="en-US" sz="2000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lang="en-US" sz="2000" dirty="0" smtClean="0">
                <a:solidFill>
                  <a:prstClr val="black"/>
                </a:solidFill>
                <a:latin typeface="Courier New"/>
                <a:cs typeface="Courier New"/>
              </a:rPr>
              <a:t>), v2.begin());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prstClr val="black"/>
                </a:solidFill>
                <a:latin typeface="Courier New"/>
                <a:cs typeface="Courier New"/>
              </a:rPr>
              <a:t>s</a:t>
            </a:r>
            <a:r>
              <a:rPr lang="en-US" sz="2000" dirty="0" err="1" smtClean="0">
                <a:solidFill>
                  <a:prstClr val="black"/>
                </a:solidFill>
                <a:latin typeface="Courier New"/>
                <a:cs typeface="Courier New"/>
              </a:rPr>
              <a:t>td</a:t>
            </a:r>
            <a:r>
              <a:rPr lang="en-US" sz="2000" dirty="0" smtClean="0">
                <a:solidFill>
                  <a:prstClr val="black"/>
                </a:solidFill>
                <a:latin typeface="Courier New"/>
                <a:cs typeface="Courier New"/>
              </a:rPr>
              <a:t>::</a:t>
            </a:r>
            <a:r>
              <a:rPr lang="en-US" sz="2000" dirty="0" err="1" smtClean="0">
                <a:solidFill>
                  <a:prstClr val="black"/>
                </a:solidFill>
                <a:latin typeface="Courier New"/>
                <a:cs typeface="Courier New"/>
              </a:rPr>
              <a:t>fill_n</a:t>
            </a:r>
            <a:r>
              <a:rPr lang="en-US" sz="2000" dirty="0" smtClean="0">
                <a:solidFill>
                  <a:prstClr val="black"/>
                </a:solidFill>
                <a:latin typeface="Courier New"/>
                <a:cs typeface="Courier New"/>
              </a:rPr>
              <a:t>(v1.begin(), v1.size(), 0);</a:t>
            </a:r>
          </a:p>
          <a:p>
            <a:pPr lvl="1"/>
            <a:r>
              <a:rPr lang="en-US" dirty="0" smtClean="0"/>
              <a:t>And way too many more to go over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8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I/O: </a:t>
            </a:r>
            <a:r>
              <a:rPr lang="en-US" dirty="0" err="1" smtClean="0"/>
              <a:t>iostreams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C++ can use “old-style” </a:t>
            </a:r>
            <a:r>
              <a:rPr lang="en-US" sz="2000" b="1" dirty="0" err="1" smtClean="0">
                <a:solidFill>
                  <a:srgbClr val="F79646"/>
                </a:solidFill>
              </a:rPr>
              <a:t>printf</a:t>
            </a:r>
            <a:r>
              <a:rPr lang="en-US" sz="2000" dirty="0" smtClean="0"/>
              <a:t>, but it also has a new </a:t>
            </a:r>
            <a:r>
              <a:rPr lang="en-US" sz="2000" b="1" dirty="0" smtClean="0">
                <a:solidFill>
                  <a:schemeClr val="accent1"/>
                </a:solidFill>
              </a:rPr>
              <a:t>stream</a:t>
            </a:r>
            <a:r>
              <a:rPr lang="en-US" sz="2000" dirty="0" smtClean="0"/>
              <a:t>-based interface: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//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write to standard output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/>
                <a:cs typeface="Courier New"/>
              </a:rPr>
              <a:t>std</a:t>
            </a:r>
            <a:r>
              <a:rPr lang="en-US" sz="1600" dirty="0" smtClean="0">
                <a:latin typeface="Courier New"/>
                <a:cs typeface="Courier New"/>
              </a:rPr>
              <a:t>::</a:t>
            </a:r>
            <a:r>
              <a:rPr lang="en-US" sz="1600" dirty="0" err="1" smtClean="0">
                <a:latin typeface="Courier New"/>
                <a:cs typeface="Courier New"/>
              </a:rPr>
              <a:t>cout</a:t>
            </a:r>
            <a:r>
              <a:rPr lang="en-US" sz="1600" dirty="0" smtClean="0">
                <a:latin typeface="Courier New"/>
                <a:cs typeface="Courier New"/>
              </a:rPr>
              <a:t> &lt;&lt; “Hi there!\n”;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// a custom stream operator</a:t>
            </a:r>
          </a:p>
          <a:p>
            <a:pPr marL="0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s</a:t>
            </a:r>
            <a:r>
              <a:rPr lang="en-US" sz="1600" dirty="0" err="1" smtClean="0">
                <a:latin typeface="Courier New"/>
                <a:cs typeface="Courier New"/>
              </a:rPr>
              <a:t>td</a:t>
            </a:r>
            <a:r>
              <a:rPr lang="en-US" sz="1600" dirty="0" smtClean="0">
                <a:latin typeface="Courier New"/>
                <a:cs typeface="Courier New"/>
              </a:rPr>
              <a:t>::</a:t>
            </a:r>
            <a:r>
              <a:rPr lang="en-US" sz="1600" dirty="0" err="1" smtClean="0">
                <a:latin typeface="Courier New"/>
                <a:cs typeface="Courier New"/>
              </a:rPr>
              <a:t>ostream</a:t>
            </a:r>
            <a:r>
              <a:rPr lang="en-US" sz="1600" dirty="0" smtClean="0">
                <a:latin typeface="Courier New"/>
                <a:cs typeface="Courier New"/>
              </a:rPr>
              <a:t>&amp; operator&lt;&lt;(</a:t>
            </a:r>
            <a:r>
              <a:rPr lang="en-US" sz="1600" dirty="0" err="1" smtClean="0">
                <a:latin typeface="Courier New"/>
                <a:cs typeface="Courier New"/>
              </a:rPr>
              <a:t>std</a:t>
            </a:r>
            <a:r>
              <a:rPr lang="en-US" sz="1600" dirty="0" smtClean="0">
                <a:latin typeface="Courier New"/>
                <a:cs typeface="Courier New"/>
              </a:rPr>
              <a:t>::</a:t>
            </a:r>
            <a:r>
              <a:rPr lang="en-US" sz="1600" dirty="0" err="1" smtClean="0">
                <a:latin typeface="Courier New"/>
                <a:cs typeface="Courier New"/>
              </a:rPr>
              <a:t>ostream</a:t>
            </a:r>
            <a:r>
              <a:rPr lang="en-US" sz="1600" dirty="0" smtClean="0">
                <a:latin typeface="Courier New"/>
                <a:cs typeface="Courier New"/>
              </a:rPr>
              <a:t>&amp; </a:t>
            </a:r>
            <a:r>
              <a:rPr lang="en-US" sz="1600" dirty="0" err="1" smtClean="0">
                <a:latin typeface="Courier New"/>
                <a:cs typeface="Courier New"/>
              </a:rPr>
              <a:t>os</a:t>
            </a:r>
            <a:r>
              <a:rPr lang="en-US" sz="1600" dirty="0" smtClean="0">
                <a:latin typeface="Courier New"/>
                <a:cs typeface="Courier New"/>
              </a:rPr>
              <a:t>, </a:t>
            </a:r>
            <a:r>
              <a:rPr lang="en-US" sz="1600" dirty="0" err="1" smtClean="0">
                <a:latin typeface="Courier New"/>
                <a:cs typeface="Courier New"/>
              </a:rPr>
              <a:t>const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some_type</a:t>
            </a:r>
            <a:r>
              <a:rPr lang="en-US" sz="1600" dirty="0" smtClean="0">
                <a:latin typeface="Courier New"/>
                <a:cs typeface="Courier New"/>
              </a:rPr>
              <a:t>&amp; x)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// print x to the stream </a:t>
            </a:r>
            <a:r>
              <a:rPr lang="en-US" sz="1600" dirty="0" err="1" smtClean="0">
                <a:latin typeface="Courier New"/>
                <a:cs typeface="Courier New"/>
              </a:rPr>
              <a:t>os</a:t>
            </a: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return </a:t>
            </a:r>
            <a:r>
              <a:rPr lang="en-US" sz="1600" dirty="0" err="1" smtClean="0">
                <a:latin typeface="Courier New"/>
                <a:cs typeface="Courier New"/>
              </a:rPr>
              <a:t>os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s</a:t>
            </a:r>
            <a:r>
              <a:rPr lang="en-US" sz="1600" dirty="0" err="1" smtClean="0">
                <a:latin typeface="Courier New"/>
                <a:cs typeface="Courier New"/>
              </a:rPr>
              <a:t>ome_type</a:t>
            </a:r>
            <a:r>
              <a:rPr lang="en-US" sz="1600" dirty="0" smtClean="0">
                <a:latin typeface="Courier New"/>
                <a:cs typeface="Courier New"/>
              </a:rPr>
              <a:t> x(...); </a:t>
            </a:r>
            <a:r>
              <a:rPr lang="en-US" sz="1600" dirty="0" err="1" smtClean="0">
                <a:latin typeface="Courier New"/>
                <a:cs typeface="Courier New"/>
              </a:rPr>
              <a:t>std</a:t>
            </a:r>
            <a:r>
              <a:rPr lang="en-US" sz="1600" dirty="0" smtClean="0">
                <a:latin typeface="Courier New"/>
                <a:cs typeface="Courier New"/>
              </a:rPr>
              <a:t>::</a:t>
            </a:r>
            <a:r>
              <a:rPr lang="en-US" sz="1600" dirty="0" err="1" smtClean="0">
                <a:latin typeface="Courier New"/>
                <a:cs typeface="Courier New"/>
              </a:rPr>
              <a:t>cout</a:t>
            </a:r>
            <a:r>
              <a:rPr lang="en-US" sz="1600" dirty="0" smtClean="0">
                <a:latin typeface="Courier New"/>
                <a:cs typeface="Courier New"/>
              </a:rPr>
              <a:t> &lt;&lt; x &lt;&lt; ‘\n’;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// basic file I/O</a:t>
            </a:r>
          </a:p>
          <a:p>
            <a:pPr marL="0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s</a:t>
            </a:r>
            <a:r>
              <a:rPr lang="en-US" sz="1600" dirty="0" err="1" smtClean="0">
                <a:latin typeface="Courier New"/>
                <a:cs typeface="Courier New"/>
              </a:rPr>
              <a:t>td</a:t>
            </a:r>
            <a:r>
              <a:rPr lang="en-US" sz="1600" dirty="0" smtClean="0">
                <a:latin typeface="Courier New"/>
                <a:cs typeface="Courier New"/>
              </a:rPr>
              <a:t>::</a:t>
            </a:r>
            <a:r>
              <a:rPr lang="en-US" sz="1600" dirty="0" err="1" smtClean="0">
                <a:latin typeface="Courier New"/>
                <a:cs typeface="Courier New"/>
              </a:rPr>
              <a:t>ofstream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ofs</a:t>
            </a:r>
            <a:r>
              <a:rPr lang="en-US" sz="1600" dirty="0" smtClean="0">
                <a:latin typeface="Courier New"/>
                <a:cs typeface="Courier New"/>
              </a:rPr>
              <a:t>(“</a:t>
            </a:r>
            <a:r>
              <a:rPr lang="en-US" sz="1600" dirty="0" err="1" smtClean="0">
                <a:latin typeface="Courier New"/>
                <a:cs typeface="Courier New"/>
              </a:rPr>
              <a:t>output_file</a:t>
            </a:r>
            <a:r>
              <a:rPr lang="en-US" sz="1600" dirty="0" smtClean="0">
                <a:latin typeface="Courier New"/>
                <a:cs typeface="Courier New"/>
              </a:rPr>
              <a:t>”);</a:t>
            </a:r>
          </a:p>
          <a:p>
            <a:pPr marL="0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o</a:t>
            </a:r>
            <a:r>
              <a:rPr lang="en-US" sz="1600" dirty="0" err="1" smtClean="0">
                <a:latin typeface="Courier New"/>
                <a:cs typeface="Courier New"/>
              </a:rPr>
              <a:t>fs</a:t>
            </a:r>
            <a:r>
              <a:rPr lang="en-US" sz="1600" dirty="0" smtClean="0">
                <a:latin typeface="Courier New"/>
                <a:cs typeface="Courier New"/>
              </a:rPr>
              <a:t> &lt;&lt; some &lt;&lt; data &lt;&lt; </a:t>
            </a:r>
            <a:r>
              <a:rPr lang="en-US" sz="1600" dirty="0" err="1" smtClean="0">
                <a:latin typeface="Courier New"/>
                <a:cs typeface="Courier New"/>
              </a:rPr>
              <a:t>std</a:t>
            </a:r>
            <a:r>
              <a:rPr lang="en-US" sz="1600" dirty="0" smtClean="0">
                <a:latin typeface="Courier New"/>
                <a:cs typeface="Courier New"/>
              </a:rPr>
              <a:t>::</a:t>
            </a:r>
            <a:r>
              <a:rPr lang="en-US" sz="1600" dirty="0" err="1" smtClean="0">
                <a:latin typeface="Courier New"/>
                <a:cs typeface="Courier New"/>
              </a:rPr>
              <a:t>endl</a:t>
            </a:r>
            <a:r>
              <a:rPr lang="en-US" sz="1600" dirty="0" smtClean="0">
                <a:latin typeface="Courier New"/>
                <a:cs typeface="Courier New"/>
              </a:rPr>
              <a:t>; // </a:t>
            </a:r>
            <a:r>
              <a:rPr lang="en-US" sz="1600" dirty="0" err="1" smtClean="0">
                <a:latin typeface="Courier New"/>
                <a:cs typeface="Courier New"/>
              </a:rPr>
              <a:t>std</a:t>
            </a:r>
            <a:r>
              <a:rPr lang="en-US" sz="1600" dirty="0" smtClean="0">
                <a:latin typeface="Courier New"/>
                <a:cs typeface="Courier New"/>
              </a:rPr>
              <a:t>::</a:t>
            </a:r>
            <a:r>
              <a:rPr lang="en-US" sz="1600" dirty="0" err="1" smtClean="0">
                <a:latin typeface="Courier New"/>
                <a:cs typeface="Courier New"/>
              </a:rPr>
              <a:t>endl</a:t>
            </a:r>
            <a:r>
              <a:rPr lang="en-US" sz="1600" dirty="0" smtClean="0">
                <a:latin typeface="Courier New"/>
                <a:cs typeface="Courier New"/>
              </a:rPr>
              <a:t> = ‘\n’ + flush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// </a:t>
            </a:r>
            <a:r>
              <a:rPr lang="en-US" sz="1600" dirty="0" err="1" smtClean="0">
                <a:latin typeface="Courier New"/>
                <a:cs typeface="Courier New"/>
              </a:rPr>
              <a:t>ofs</a:t>
            </a:r>
            <a:r>
              <a:rPr lang="en-US" sz="1600" dirty="0" smtClean="0">
                <a:latin typeface="Courier New"/>
                <a:cs typeface="Courier New"/>
              </a:rPr>
              <a:t> will be closed automatically in the destructor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080417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smart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573"/>
            <a:ext cx="8229600" cy="55724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Some times local objects and references are not enough, and you really need something like </a:t>
            </a:r>
            <a:r>
              <a:rPr lang="en-US" sz="2400" b="1" dirty="0" smtClean="0"/>
              <a:t>new</a:t>
            </a:r>
            <a:r>
              <a:rPr lang="en-US" sz="2400" dirty="0" smtClean="0"/>
              <a:t> and </a:t>
            </a:r>
            <a:r>
              <a:rPr lang="en-US" sz="2400" b="1" dirty="0" smtClean="0"/>
              <a:t>delete</a:t>
            </a:r>
            <a:r>
              <a:rPr lang="en-US" sz="2400" dirty="0" smtClean="0"/>
              <a:t>. The STL provides </a:t>
            </a:r>
            <a:r>
              <a:rPr lang="en-US" sz="2400" b="1" dirty="0" smtClean="0">
                <a:solidFill>
                  <a:schemeClr val="accent6"/>
                </a:solidFill>
              </a:rPr>
              <a:t>smart pointers</a:t>
            </a:r>
            <a:r>
              <a:rPr lang="en-US" sz="2400" dirty="0" smtClean="0"/>
              <a:t> for this that add some safety:</a:t>
            </a:r>
          </a:p>
          <a:p>
            <a:pPr lvl="1"/>
            <a:r>
              <a:rPr lang="en-US" sz="2300" b="1" dirty="0" err="1">
                <a:solidFill>
                  <a:schemeClr val="accent1"/>
                </a:solidFill>
              </a:rPr>
              <a:t>s</a:t>
            </a:r>
            <a:r>
              <a:rPr lang="en-US" sz="2300" b="1" dirty="0" err="1" smtClean="0">
                <a:solidFill>
                  <a:schemeClr val="accent1"/>
                </a:solidFill>
              </a:rPr>
              <a:t>td</a:t>
            </a:r>
            <a:r>
              <a:rPr lang="en-US" sz="2300" b="1" dirty="0" smtClean="0">
                <a:solidFill>
                  <a:schemeClr val="accent1"/>
                </a:solidFill>
              </a:rPr>
              <a:t>::</a:t>
            </a:r>
            <a:r>
              <a:rPr lang="en-US" sz="2300" b="1" dirty="0" err="1" smtClean="0">
                <a:solidFill>
                  <a:schemeClr val="accent1"/>
                </a:solidFill>
              </a:rPr>
              <a:t>unique_ptr</a:t>
            </a:r>
            <a:r>
              <a:rPr lang="en-US" sz="2300" b="1" dirty="0" smtClean="0">
                <a:solidFill>
                  <a:schemeClr val="accent1"/>
                </a:solidFill>
              </a:rPr>
              <a:t>&lt;T&gt;</a:t>
            </a:r>
            <a:r>
              <a:rPr lang="en-US" sz="2300" dirty="0" smtClean="0"/>
              <a:t>: like </a:t>
            </a:r>
            <a:r>
              <a:rPr lang="en-US" sz="2300" b="1" dirty="0" smtClean="0"/>
              <a:t>T*</a:t>
            </a:r>
            <a:r>
              <a:rPr lang="en-US" sz="2300" dirty="0" smtClean="0"/>
              <a:t>, but the object will be automatically deleted when the </a:t>
            </a:r>
            <a:r>
              <a:rPr lang="en-US" sz="2300" dirty="0" err="1" smtClean="0"/>
              <a:t>unique_ptr</a:t>
            </a:r>
            <a:r>
              <a:rPr lang="en-US" sz="2300" dirty="0" smtClean="0"/>
              <a:t> goes out of scope. You can “give” the object to someone else using the move constructor or move assignment operator (using </a:t>
            </a:r>
            <a:r>
              <a:rPr lang="en-US" sz="2300" b="1" dirty="0" err="1" smtClean="0">
                <a:solidFill>
                  <a:schemeClr val="accent2"/>
                </a:solidFill>
              </a:rPr>
              <a:t>std</a:t>
            </a:r>
            <a:r>
              <a:rPr lang="en-US" sz="2300" b="1" dirty="0" smtClean="0">
                <a:solidFill>
                  <a:schemeClr val="accent2"/>
                </a:solidFill>
              </a:rPr>
              <a:t>::move</a:t>
            </a:r>
            <a:r>
              <a:rPr lang="en-US" sz="2300" dirty="0" smtClean="0"/>
              <a:t>).</a:t>
            </a:r>
          </a:p>
          <a:p>
            <a:pPr lvl="1"/>
            <a:r>
              <a:rPr lang="en-US" sz="2300" b="1" dirty="0" err="1">
                <a:solidFill>
                  <a:schemeClr val="accent3"/>
                </a:solidFill>
              </a:rPr>
              <a:t>s</a:t>
            </a:r>
            <a:r>
              <a:rPr lang="en-US" sz="2300" b="1" dirty="0" err="1" smtClean="0">
                <a:solidFill>
                  <a:schemeClr val="accent3"/>
                </a:solidFill>
              </a:rPr>
              <a:t>td</a:t>
            </a:r>
            <a:r>
              <a:rPr lang="en-US" sz="2300" b="1" dirty="0" smtClean="0">
                <a:solidFill>
                  <a:schemeClr val="accent3"/>
                </a:solidFill>
              </a:rPr>
              <a:t>::</a:t>
            </a:r>
            <a:r>
              <a:rPr lang="en-US" sz="2300" b="1" dirty="0" err="1" smtClean="0">
                <a:solidFill>
                  <a:schemeClr val="accent3"/>
                </a:solidFill>
              </a:rPr>
              <a:t>shared_ptr</a:t>
            </a:r>
            <a:r>
              <a:rPr lang="en-US" sz="2300" b="1" dirty="0" smtClean="0">
                <a:solidFill>
                  <a:schemeClr val="accent3"/>
                </a:solidFill>
              </a:rPr>
              <a:t>&lt;T&gt;</a:t>
            </a:r>
            <a:r>
              <a:rPr lang="en-US" sz="2300" dirty="0" smtClean="0"/>
              <a:t>: like </a:t>
            </a:r>
            <a:r>
              <a:rPr lang="en-US" sz="2300" b="1" dirty="0" err="1" smtClean="0"/>
              <a:t>unique_ptr</a:t>
            </a:r>
            <a:r>
              <a:rPr lang="en-US" sz="2300" dirty="0" smtClean="0"/>
              <a:t>, except that it can be copied and assigned like normal. It is </a:t>
            </a:r>
            <a:r>
              <a:rPr lang="en-US" sz="2300" b="1" dirty="0" smtClean="0">
                <a:solidFill>
                  <a:schemeClr val="accent4"/>
                </a:solidFill>
              </a:rPr>
              <a:t>reference-counted</a:t>
            </a:r>
            <a:r>
              <a:rPr lang="en-US" sz="2300" dirty="0" smtClean="0"/>
              <a:t>, so it only gets destroyed when all references to it go out of scope.</a:t>
            </a:r>
          </a:p>
          <a:p>
            <a:pPr lvl="1"/>
            <a:r>
              <a:rPr lang="en-US" sz="2300" dirty="0" smtClean="0"/>
              <a:t>You can conveniently create these with </a:t>
            </a:r>
            <a:r>
              <a:rPr lang="en-US" sz="2300" b="1" dirty="0" err="1" smtClean="0"/>
              <a:t>std</a:t>
            </a:r>
            <a:r>
              <a:rPr lang="en-US" sz="2300" b="1" dirty="0" smtClean="0"/>
              <a:t>::</a:t>
            </a:r>
            <a:r>
              <a:rPr lang="en-US" sz="2300" b="1" dirty="0" err="1" smtClean="0"/>
              <a:t>make_shared</a:t>
            </a:r>
            <a:r>
              <a:rPr lang="en-US" sz="2300" dirty="0" smtClean="0"/>
              <a:t> and </a:t>
            </a:r>
            <a:r>
              <a:rPr lang="en-US" sz="2300" b="1" dirty="0" err="1" smtClean="0"/>
              <a:t>std</a:t>
            </a:r>
            <a:r>
              <a:rPr lang="en-US" sz="2300" b="1" dirty="0" smtClean="0"/>
              <a:t>::</a:t>
            </a:r>
            <a:r>
              <a:rPr lang="en-US" sz="2300" b="1" dirty="0" err="1" smtClean="0"/>
              <a:t>make_unique</a:t>
            </a:r>
            <a:r>
              <a:rPr lang="en-US" sz="2300" dirty="0" smtClean="0"/>
              <a:t> (C++14).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336243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Sample: STL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94831" y="2545514"/>
            <a:ext cx="57402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latin typeface="Courier New"/>
                <a:cs typeface="Courier New"/>
              </a:rPr>
              <a:t>sss</a:t>
            </a:r>
            <a:r>
              <a:rPr lang="en-US" sz="2000" b="1" dirty="0">
                <a:latin typeface="Courier New"/>
                <a:cs typeface="Courier New"/>
              </a:rPr>
              <a:t>) </a:t>
            </a:r>
            <a:r>
              <a:rPr lang="en-US" sz="2000" b="1" dirty="0" err="1" smtClean="0">
                <a:latin typeface="Courier New"/>
                <a:cs typeface="Courier New"/>
              </a:rPr>
              <a:t>c</a:t>
            </a:r>
            <a:r>
              <a:rPr lang="en-US" sz="2000" b="1" dirty="0" err="1">
                <a:latin typeface="Courier New"/>
                <a:cs typeface="Courier New"/>
              </a:rPr>
              <a:t>++</a:t>
            </a:r>
            <a:r>
              <a:rPr lang="en-US" sz="2000" b="1" dirty="0" smtClean="0">
                <a:latin typeface="Courier New"/>
                <a:cs typeface="Courier New"/>
              </a:rPr>
              <a:t>_samples$ </a:t>
            </a:r>
            <a:r>
              <a:rPr lang="en-US" sz="2000" b="1" dirty="0">
                <a:latin typeface="Courier New"/>
                <a:cs typeface="Courier New"/>
              </a:rPr>
              <a:t>make </a:t>
            </a:r>
            <a:r>
              <a:rPr lang="en-US" sz="2000" b="1" dirty="0" err="1">
                <a:latin typeface="Courier New"/>
                <a:cs typeface="Courier New"/>
              </a:rPr>
              <a:t>stl.x</a:t>
            </a:r>
            <a:r>
              <a:rPr lang="en-US" sz="2000" dirty="0">
                <a:latin typeface="Courier New"/>
                <a:cs typeface="Courier New"/>
              </a:rPr>
              <a:t> </a:t>
            </a:r>
          </a:p>
          <a:p>
            <a:r>
              <a:rPr lang="de-DE" sz="2000" dirty="0" err="1">
                <a:latin typeface="Courier New"/>
                <a:cs typeface="Courier New"/>
              </a:rPr>
              <a:t>g</a:t>
            </a:r>
            <a:r>
              <a:rPr lang="de-DE" sz="2000" dirty="0">
                <a:latin typeface="Courier New"/>
                <a:cs typeface="Courier New"/>
              </a:rPr>
              <a:t>++ -c -o </a:t>
            </a:r>
            <a:r>
              <a:rPr lang="de-DE" sz="2000" dirty="0" err="1">
                <a:latin typeface="Courier New"/>
                <a:cs typeface="Courier New"/>
              </a:rPr>
              <a:t>stl.o</a:t>
            </a:r>
            <a:r>
              <a:rPr lang="de-DE" sz="2000" dirty="0">
                <a:latin typeface="Courier New"/>
                <a:cs typeface="Courier New"/>
              </a:rPr>
              <a:t> </a:t>
            </a:r>
            <a:r>
              <a:rPr lang="de-DE" sz="2000" dirty="0" err="1">
                <a:latin typeface="Courier New"/>
                <a:cs typeface="Courier New"/>
              </a:rPr>
              <a:t>stl.cxx</a:t>
            </a:r>
            <a:r>
              <a:rPr lang="de-DE" sz="2000" dirty="0">
                <a:latin typeface="Courier New"/>
                <a:cs typeface="Courier New"/>
              </a:rPr>
              <a:t> -</a:t>
            </a:r>
            <a:r>
              <a:rPr lang="de-DE" sz="2000" dirty="0" err="1">
                <a:latin typeface="Courier New"/>
                <a:cs typeface="Courier New"/>
              </a:rPr>
              <a:t>std</a:t>
            </a:r>
            <a:r>
              <a:rPr lang="de-DE" sz="2000" dirty="0">
                <a:latin typeface="Courier New"/>
                <a:cs typeface="Courier New"/>
              </a:rPr>
              <a:t>=</a:t>
            </a:r>
            <a:r>
              <a:rPr lang="de-DE" sz="2000" dirty="0" err="1">
                <a:latin typeface="Courier New"/>
                <a:cs typeface="Courier New"/>
              </a:rPr>
              <a:t>c++</a:t>
            </a:r>
            <a:r>
              <a:rPr lang="de-DE" sz="2000" dirty="0">
                <a:latin typeface="Courier New"/>
                <a:cs typeface="Courier New"/>
              </a:rPr>
              <a:t>11</a:t>
            </a:r>
          </a:p>
          <a:p>
            <a:r>
              <a:rPr lang="de-DE" sz="2000" dirty="0" err="1">
                <a:latin typeface="Courier New"/>
                <a:cs typeface="Courier New"/>
              </a:rPr>
              <a:t>g</a:t>
            </a:r>
            <a:r>
              <a:rPr lang="de-DE" sz="2000" dirty="0">
                <a:latin typeface="Courier New"/>
                <a:cs typeface="Courier New"/>
              </a:rPr>
              <a:t>++ -o </a:t>
            </a:r>
            <a:r>
              <a:rPr lang="de-DE" sz="2000" dirty="0" err="1">
                <a:latin typeface="Courier New"/>
                <a:cs typeface="Courier New"/>
              </a:rPr>
              <a:t>stl.x</a:t>
            </a:r>
            <a:r>
              <a:rPr lang="de-DE" sz="2000" dirty="0">
                <a:latin typeface="Courier New"/>
                <a:cs typeface="Courier New"/>
              </a:rPr>
              <a:t> </a:t>
            </a:r>
            <a:r>
              <a:rPr lang="de-DE" sz="2000" dirty="0" err="1">
                <a:latin typeface="Courier New"/>
                <a:cs typeface="Courier New"/>
              </a:rPr>
              <a:t>stl.o</a:t>
            </a:r>
            <a:r>
              <a:rPr lang="de-DE" sz="2000" dirty="0">
                <a:latin typeface="Courier New"/>
                <a:cs typeface="Courier New"/>
              </a:rPr>
              <a:t> -</a:t>
            </a:r>
            <a:r>
              <a:rPr lang="de-DE" sz="2000" dirty="0" err="1">
                <a:latin typeface="Courier New"/>
                <a:cs typeface="Courier New"/>
              </a:rPr>
              <a:t>Wl</a:t>
            </a:r>
            <a:r>
              <a:rPr lang="de-DE" sz="2000" dirty="0">
                <a:latin typeface="Courier New"/>
                <a:cs typeface="Courier New"/>
              </a:rPr>
              <a:t>,-</a:t>
            </a:r>
            <a:r>
              <a:rPr lang="de-DE" sz="2000" dirty="0" err="1">
                <a:latin typeface="Courier New"/>
                <a:cs typeface="Courier New"/>
              </a:rPr>
              <a:t>rpath</a:t>
            </a:r>
            <a:r>
              <a:rPr lang="de-DE" sz="2000" dirty="0">
                <a:latin typeface="Courier New"/>
                <a:cs typeface="Courier New"/>
              </a:rPr>
              <a:t>,/Users/</a:t>
            </a:r>
            <a:r>
              <a:rPr lang="de-DE" sz="2000" dirty="0" err="1">
                <a:latin typeface="Courier New"/>
                <a:cs typeface="Courier New"/>
              </a:rPr>
              <a:t>dmatthews</a:t>
            </a:r>
            <a:r>
              <a:rPr lang="de-DE" sz="2000" dirty="0">
                <a:latin typeface="Courier New"/>
                <a:cs typeface="Courier New"/>
              </a:rPr>
              <a:t>/</a:t>
            </a:r>
            <a:r>
              <a:rPr lang="de-DE" sz="2000" dirty="0" err="1">
                <a:latin typeface="Courier New"/>
                <a:cs typeface="Courier New"/>
              </a:rPr>
              <a:t>miniconda</a:t>
            </a:r>
            <a:r>
              <a:rPr lang="de-DE" sz="2000" dirty="0">
                <a:latin typeface="Courier New"/>
                <a:cs typeface="Courier New"/>
              </a:rPr>
              <a:t>/</a:t>
            </a:r>
            <a:r>
              <a:rPr lang="de-DE" sz="2000" dirty="0" err="1">
                <a:latin typeface="Courier New"/>
                <a:cs typeface="Courier New"/>
              </a:rPr>
              <a:t>envs</a:t>
            </a:r>
            <a:r>
              <a:rPr lang="de-DE" sz="2000" dirty="0">
                <a:latin typeface="Courier New"/>
                <a:cs typeface="Courier New"/>
              </a:rPr>
              <a:t>/</a:t>
            </a:r>
            <a:r>
              <a:rPr lang="de-DE" sz="2000" dirty="0" err="1">
                <a:latin typeface="Courier New"/>
                <a:cs typeface="Courier New"/>
              </a:rPr>
              <a:t>sss</a:t>
            </a:r>
            <a:r>
              <a:rPr lang="de-DE" sz="2000" dirty="0">
                <a:latin typeface="Courier New"/>
                <a:cs typeface="Courier New"/>
              </a:rPr>
              <a:t>/</a:t>
            </a:r>
            <a:r>
              <a:rPr lang="de-DE" sz="2000" dirty="0" err="1">
                <a:latin typeface="Courier New"/>
                <a:cs typeface="Courier New"/>
              </a:rPr>
              <a:t>lib</a:t>
            </a:r>
            <a:endParaRPr lang="de-DE" sz="2000" dirty="0">
              <a:latin typeface="Courier New"/>
              <a:cs typeface="Courier New"/>
            </a:endParaRPr>
          </a:p>
          <a:p>
            <a:r>
              <a:rPr lang="de-DE" sz="2000" b="1" dirty="0">
                <a:latin typeface="Courier New"/>
                <a:cs typeface="Courier New"/>
              </a:rPr>
              <a:t>(</a:t>
            </a:r>
            <a:r>
              <a:rPr lang="de-DE" sz="2000" b="1" dirty="0" err="1">
                <a:latin typeface="Courier New"/>
                <a:cs typeface="Courier New"/>
              </a:rPr>
              <a:t>sss</a:t>
            </a:r>
            <a:r>
              <a:rPr lang="de-DE" sz="2000" b="1" dirty="0">
                <a:latin typeface="Courier New"/>
                <a:cs typeface="Courier New"/>
              </a:rPr>
              <a:t>) </a:t>
            </a:r>
            <a:r>
              <a:rPr lang="de-DE" sz="2000" b="1" dirty="0" err="1" smtClean="0">
                <a:latin typeface="Courier New"/>
                <a:cs typeface="Courier New"/>
              </a:rPr>
              <a:t>c</a:t>
            </a:r>
            <a:r>
              <a:rPr lang="de-DE" sz="2000" b="1" dirty="0" err="1">
                <a:latin typeface="Courier New"/>
                <a:cs typeface="Courier New"/>
              </a:rPr>
              <a:t>++</a:t>
            </a:r>
            <a:r>
              <a:rPr lang="de-DE" sz="2000" b="1" dirty="0" smtClean="0">
                <a:latin typeface="Courier New"/>
                <a:cs typeface="Courier New"/>
              </a:rPr>
              <a:t>_</a:t>
            </a:r>
            <a:r>
              <a:rPr lang="de-DE" sz="2000" b="1" dirty="0" err="1" smtClean="0">
                <a:latin typeface="Courier New"/>
                <a:cs typeface="Courier New"/>
              </a:rPr>
              <a:t>samples</a:t>
            </a:r>
            <a:r>
              <a:rPr lang="de-DE" sz="2000" b="1" dirty="0" smtClean="0">
                <a:latin typeface="Courier New"/>
                <a:cs typeface="Courier New"/>
              </a:rPr>
              <a:t>$ </a:t>
            </a:r>
            <a:r>
              <a:rPr lang="de-DE" sz="2000" b="1" dirty="0">
                <a:latin typeface="Courier New"/>
                <a:cs typeface="Courier New"/>
              </a:rPr>
              <a:t>./</a:t>
            </a:r>
            <a:r>
              <a:rPr lang="de-DE" sz="2000" b="1" dirty="0" err="1">
                <a:latin typeface="Courier New"/>
                <a:cs typeface="Courier New"/>
              </a:rPr>
              <a:t>stl.x</a:t>
            </a:r>
            <a:r>
              <a:rPr lang="de-DE" sz="2000" b="1" dirty="0">
                <a:latin typeface="Courier New"/>
                <a:cs typeface="Courier New"/>
              </a:rPr>
              <a:t> </a:t>
            </a:r>
          </a:p>
          <a:p>
            <a:r>
              <a:rPr lang="cs-CZ" sz="2000" dirty="0">
                <a:latin typeface="Courier New"/>
                <a:cs typeface="Courier New"/>
              </a:rPr>
              <a:t>[0, 2, 3, 3, 4, 5, 5, 7, 9, 13, ]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74715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standard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903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STL has a lot of stuff but not nearly everything you might want. Several popular additional libraries exist:</a:t>
            </a:r>
          </a:p>
          <a:p>
            <a:pPr lvl="1"/>
            <a:r>
              <a:rPr lang="en-US" b="1" dirty="0" smtClean="0">
                <a:solidFill>
                  <a:schemeClr val="accent6"/>
                </a:solidFill>
              </a:rPr>
              <a:t>Boost</a:t>
            </a:r>
            <a:r>
              <a:rPr lang="en-US" dirty="0" smtClean="0"/>
              <a:t>: Boost is perhaps the single most well-known set of C++ libraries. Many Boost innovations make their way in to the official standard.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Bloomberg Development Environment</a:t>
            </a:r>
            <a:r>
              <a:rPr lang="en-US" dirty="0" smtClean="0"/>
              <a:t> (BDE).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Folly</a:t>
            </a:r>
            <a:r>
              <a:rPr lang="en-US" dirty="0" smtClean="0"/>
              <a:t>: Facebook’s C++ libraries.</a:t>
            </a:r>
          </a:p>
          <a:p>
            <a:pPr lvl="1"/>
            <a:r>
              <a:rPr lang="en-US" b="1" dirty="0" err="1" smtClean="0">
                <a:solidFill>
                  <a:schemeClr val="accent3"/>
                </a:solidFill>
              </a:rPr>
              <a:t>Qt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chemeClr val="accent4"/>
                </a:solidFill>
              </a:rPr>
              <a:t>KDE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C++ libraries include more than just GUI components.</a:t>
            </a:r>
          </a:p>
          <a:p>
            <a:pPr lvl="1"/>
            <a:r>
              <a:rPr lang="en-US" dirty="0" smtClean="0"/>
              <a:t>And many more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10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</a:t>
            </a:r>
            <a:r>
              <a:rPr lang="en-US" dirty="0">
                <a:hlinkClick r:id="rId2"/>
              </a:rPr>
              <a:t>https://isocpp.org/get-</a:t>
            </a:r>
            <a:r>
              <a:rPr lang="en-US" dirty="0" smtClean="0">
                <a:hlinkClick r:id="rId2"/>
              </a:rPr>
              <a:t>started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www.learncpp.com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://www.cplusplus.com/doc/</a:t>
            </a:r>
            <a:r>
              <a:rPr lang="en-US" dirty="0" smtClean="0">
                <a:hlinkClick r:id="rId4"/>
              </a:rPr>
              <a:t>tutorial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://en.cppreference.com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/>
              <a:t>	</a:t>
            </a:r>
            <a:r>
              <a:rPr lang="en-US" b="1" i="1" dirty="0" smtClean="0"/>
              <a:t>THE</a:t>
            </a:r>
            <a:r>
              <a:rPr lang="en-US" dirty="0" smtClean="0"/>
              <a:t> </a:t>
            </a:r>
            <a:r>
              <a:rPr lang="en-US" dirty="0"/>
              <a:t>definitive reference on the C+</a:t>
            </a:r>
            <a:r>
              <a:rPr lang="en-US" dirty="0" smtClean="0"/>
              <a:t>+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standard </a:t>
            </a:r>
            <a:r>
              <a:rPr lang="en-US" dirty="0"/>
              <a:t>library; I use it almost every </a:t>
            </a:r>
            <a:r>
              <a:rPr lang="en-US" dirty="0" smtClean="0"/>
              <a:t>day.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Things to Google (in no particular order)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7730"/>
            <a:ext cx="8229600" cy="5007397"/>
          </a:xfrm>
        </p:spPr>
        <p:txBody>
          <a:bodyPr numCol="3">
            <a:noAutofit/>
          </a:bodyPr>
          <a:lstStyle/>
          <a:p>
            <a:r>
              <a:rPr lang="en-US" sz="1000" dirty="0" smtClean="0"/>
              <a:t>One Definition Rule</a:t>
            </a:r>
          </a:p>
          <a:p>
            <a:r>
              <a:rPr lang="en-US" sz="1000" dirty="0" smtClean="0"/>
              <a:t>RVO/NRVO</a:t>
            </a:r>
          </a:p>
          <a:p>
            <a:r>
              <a:rPr lang="en-US" sz="1000" dirty="0" smtClean="0"/>
              <a:t>Copy elision</a:t>
            </a:r>
          </a:p>
          <a:p>
            <a:r>
              <a:rPr lang="en-US" sz="1000" dirty="0" smtClean="0"/>
              <a:t>Why not to use _name or __name?</a:t>
            </a:r>
          </a:p>
          <a:p>
            <a:r>
              <a:rPr lang="en-US" sz="1000" dirty="0" err="1"/>
              <a:t>n</a:t>
            </a:r>
            <a:r>
              <a:rPr lang="en-US" sz="1000" dirty="0" err="1" smtClean="0"/>
              <a:t>ullptr</a:t>
            </a:r>
            <a:r>
              <a:rPr lang="en-US" sz="1000" dirty="0" smtClean="0"/>
              <a:t> vs. NULL</a:t>
            </a:r>
          </a:p>
          <a:p>
            <a:r>
              <a:rPr lang="en-US" sz="1000" dirty="0"/>
              <a:t>e</a:t>
            </a:r>
            <a:r>
              <a:rPr lang="en-US" sz="1000" dirty="0" smtClean="0"/>
              <a:t>xplicit keyword</a:t>
            </a:r>
          </a:p>
          <a:p>
            <a:r>
              <a:rPr lang="en-US" sz="1000" dirty="0"/>
              <a:t>m</a:t>
            </a:r>
            <a:r>
              <a:rPr lang="en-US" sz="1000" dirty="0" smtClean="0"/>
              <a:t>utable keyword</a:t>
            </a:r>
          </a:p>
          <a:p>
            <a:r>
              <a:rPr lang="en-US" sz="1000" dirty="0"/>
              <a:t>v</a:t>
            </a:r>
            <a:r>
              <a:rPr lang="en-US" sz="1000" dirty="0" smtClean="0"/>
              <a:t>olatile keyword</a:t>
            </a:r>
          </a:p>
          <a:p>
            <a:r>
              <a:rPr lang="en-US" sz="1000" dirty="0"/>
              <a:t>e</a:t>
            </a:r>
            <a:r>
              <a:rPr lang="en-US" sz="1000" dirty="0" smtClean="0"/>
              <a:t>xtern keyword</a:t>
            </a:r>
          </a:p>
          <a:p>
            <a:r>
              <a:rPr lang="en-US" sz="1000" dirty="0" smtClean="0"/>
              <a:t>Explicit template instantiation</a:t>
            </a:r>
          </a:p>
          <a:p>
            <a:r>
              <a:rPr lang="en-US" sz="1000" dirty="0" smtClean="0"/>
              <a:t>Extern template declaration</a:t>
            </a:r>
          </a:p>
          <a:p>
            <a:r>
              <a:rPr lang="en-US" sz="1000" dirty="0" smtClean="0"/>
              <a:t>Why are C-style casts bad?</a:t>
            </a:r>
          </a:p>
          <a:p>
            <a:r>
              <a:rPr lang="en-US" sz="1000" dirty="0" smtClean="0"/>
              <a:t>Why not to use “using namespace” in</a:t>
            </a:r>
          </a:p>
          <a:p>
            <a:pPr marL="0" indent="0">
              <a:buNone/>
            </a:pPr>
            <a:r>
              <a:rPr lang="en-US" sz="1000" dirty="0" smtClean="0"/>
              <a:t>	header files?</a:t>
            </a:r>
          </a:p>
          <a:p>
            <a:r>
              <a:rPr lang="en-US" sz="1000" dirty="0" smtClean="0"/>
              <a:t>Include guards</a:t>
            </a:r>
          </a:p>
          <a:p>
            <a:r>
              <a:rPr lang="en-US" sz="1000" dirty="0" smtClean="0"/>
              <a:t>Narrowing conversions</a:t>
            </a:r>
          </a:p>
          <a:p>
            <a:r>
              <a:rPr lang="en-US" sz="1000" dirty="0" smtClean="0"/>
              <a:t>Conversion operators</a:t>
            </a:r>
          </a:p>
          <a:p>
            <a:r>
              <a:rPr lang="en-US" sz="1000" dirty="0" smtClean="0"/>
              <a:t>Pass-by-value vs. pass-by-reference</a:t>
            </a:r>
          </a:p>
          <a:p>
            <a:r>
              <a:rPr lang="en-US" sz="1000" dirty="0" smtClean="0"/>
              <a:t>++</a:t>
            </a:r>
            <a:r>
              <a:rPr lang="en-US" sz="1000" dirty="0" err="1" smtClean="0"/>
              <a:t>i</a:t>
            </a:r>
            <a:r>
              <a:rPr lang="en-US" sz="1000" dirty="0" smtClean="0"/>
              <a:t> vs. </a:t>
            </a:r>
            <a:r>
              <a:rPr lang="en-US" sz="1000" dirty="0" err="1" smtClean="0"/>
              <a:t>i</a:t>
            </a:r>
            <a:r>
              <a:rPr lang="en-US" sz="1000" dirty="0" smtClean="0"/>
              <a:t>++</a:t>
            </a:r>
          </a:p>
          <a:p>
            <a:r>
              <a:rPr lang="en-US" sz="1000" dirty="0" smtClean="0"/>
              <a:t>ADL</a:t>
            </a:r>
          </a:p>
          <a:p>
            <a:r>
              <a:rPr lang="en-US" sz="1000" dirty="0" smtClean="0"/>
              <a:t>CRTP</a:t>
            </a:r>
          </a:p>
          <a:p>
            <a:r>
              <a:rPr lang="en-US" sz="1000" dirty="0" smtClean="0"/>
              <a:t>RAII</a:t>
            </a:r>
          </a:p>
          <a:p>
            <a:r>
              <a:rPr lang="en-US" sz="1000" dirty="0" err="1" smtClean="0"/>
              <a:t>Pimpl</a:t>
            </a:r>
            <a:endParaRPr lang="en-US" sz="1000" dirty="0" smtClean="0"/>
          </a:p>
          <a:p>
            <a:r>
              <a:rPr lang="en-US" sz="1000" dirty="0" err="1" smtClean="0"/>
              <a:t>Mixins</a:t>
            </a:r>
            <a:endParaRPr lang="en-US" sz="1000" dirty="0" smtClean="0"/>
          </a:p>
          <a:p>
            <a:r>
              <a:rPr lang="en-US" sz="1000" dirty="0" smtClean="0"/>
              <a:t>Virtual inheritance</a:t>
            </a:r>
          </a:p>
          <a:p>
            <a:r>
              <a:rPr lang="en-US" sz="1000" dirty="0" smtClean="0"/>
              <a:t>Diamond inheritance</a:t>
            </a:r>
          </a:p>
          <a:p>
            <a:r>
              <a:rPr lang="en-US" sz="1000" dirty="0" smtClean="0"/>
              <a:t>Virtual functions</a:t>
            </a:r>
          </a:p>
          <a:p>
            <a:r>
              <a:rPr lang="en-US" sz="1000" dirty="0" smtClean="0"/>
              <a:t>Dynamic casts</a:t>
            </a:r>
          </a:p>
          <a:p>
            <a:r>
              <a:rPr lang="en-US" sz="1000" dirty="0" smtClean="0"/>
              <a:t>Member pointers</a:t>
            </a:r>
          </a:p>
          <a:p>
            <a:r>
              <a:rPr lang="en-US" sz="1000" dirty="0" smtClean="0"/>
              <a:t>Template template parameters</a:t>
            </a:r>
          </a:p>
          <a:p>
            <a:r>
              <a:rPr lang="en-US" sz="1000" dirty="0" smtClean="0"/>
              <a:t>Generic lambdas</a:t>
            </a:r>
          </a:p>
          <a:p>
            <a:r>
              <a:rPr lang="en-US" sz="1000" dirty="0" smtClean="0"/>
              <a:t>Fold expressions</a:t>
            </a:r>
          </a:p>
          <a:p>
            <a:r>
              <a:rPr lang="en-US" sz="1000" dirty="0" smtClean="0"/>
              <a:t>Structured bindings</a:t>
            </a:r>
          </a:p>
          <a:p>
            <a:r>
              <a:rPr lang="en-US" sz="1000" dirty="0" err="1" smtClean="0"/>
              <a:t>constexpr</a:t>
            </a:r>
            <a:r>
              <a:rPr lang="en-US" sz="1000" dirty="0" smtClean="0"/>
              <a:t> keyword</a:t>
            </a:r>
          </a:p>
          <a:p>
            <a:r>
              <a:rPr lang="en-US" sz="1000" dirty="0" err="1"/>
              <a:t>c</a:t>
            </a:r>
            <a:r>
              <a:rPr lang="en-US" sz="1000" dirty="0" err="1" smtClean="0"/>
              <a:t>onstexpr</a:t>
            </a:r>
            <a:r>
              <a:rPr lang="en-US" sz="1000" dirty="0" smtClean="0"/>
              <a:t> if</a:t>
            </a:r>
          </a:p>
          <a:p>
            <a:r>
              <a:rPr lang="en-US" sz="1000" dirty="0" smtClean="0"/>
              <a:t>Generalized </a:t>
            </a:r>
            <a:r>
              <a:rPr lang="en-US" sz="1000" dirty="0" err="1" smtClean="0"/>
              <a:t>constexpr</a:t>
            </a:r>
            <a:endParaRPr lang="en-US" sz="1000" dirty="0" smtClean="0"/>
          </a:p>
          <a:p>
            <a:r>
              <a:rPr lang="en-US" sz="1000" dirty="0" smtClean="0"/>
              <a:t>Variable templates</a:t>
            </a:r>
          </a:p>
          <a:p>
            <a:r>
              <a:rPr lang="en-US" sz="1000" dirty="0" smtClean="0"/>
              <a:t>Template aliases</a:t>
            </a:r>
          </a:p>
          <a:p>
            <a:r>
              <a:rPr lang="en-US" sz="1000" dirty="0" smtClean="0"/>
              <a:t>Static initialization order fiasco</a:t>
            </a:r>
          </a:p>
          <a:p>
            <a:r>
              <a:rPr lang="en-US" sz="1000" dirty="0" smtClean="0"/>
              <a:t>Copy and swap</a:t>
            </a:r>
          </a:p>
          <a:p>
            <a:r>
              <a:rPr lang="en-US" sz="1000" dirty="0" smtClean="0"/>
              <a:t>Construct on first use</a:t>
            </a:r>
          </a:p>
          <a:p>
            <a:r>
              <a:rPr lang="en-US" sz="1000" dirty="0" smtClean="0"/>
              <a:t>Empty base </a:t>
            </a:r>
            <a:r>
              <a:rPr lang="en-US" sz="1000" dirty="0" err="1" smtClean="0"/>
              <a:t>optiimization</a:t>
            </a:r>
            <a:endParaRPr lang="en-US" sz="1000" dirty="0" smtClean="0"/>
          </a:p>
          <a:p>
            <a:r>
              <a:rPr lang="en-US" sz="1000" dirty="0" smtClean="0"/>
              <a:t>Unions</a:t>
            </a:r>
          </a:p>
          <a:p>
            <a:r>
              <a:rPr lang="en-US" sz="1000" dirty="0" smtClean="0"/>
              <a:t>Variants</a:t>
            </a:r>
          </a:p>
          <a:p>
            <a:r>
              <a:rPr lang="en-US" sz="1000" dirty="0" smtClean="0"/>
              <a:t>Short string optimization</a:t>
            </a:r>
          </a:p>
          <a:p>
            <a:r>
              <a:rPr lang="en-US" sz="1000" dirty="0"/>
              <a:t>f</a:t>
            </a:r>
            <a:r>
              <a:rPr lang="en-US" sz="1000" dirty="0" smtClean="0"/>
              <a:t>inal keyword</a:t>
            </a:r>
          </a:p>
          <a:p>
            <a:r>
              <a:rPr lang="en-US" sz="1000" dirty="0"/>
              <a:t>o</a:t>
            </a:r>
            <a:r>
              <a:rPr lang="en-US" sz="1000" dirty="0" smtClean="0"/>
              <a:t>verride keyword</a:t>
            </a:r>
          </a:p>
          <a:p>
            <a:r>
              <a:rPr lang="en-US" sz="1000" dirty="0" smtClean="0"/>
              <a:t>Inner classes</a:t>
            </a:r>
          </a:p>
          <a:p>
            <a:r>
              <a:rPr lang="en-US" sz="1000" dirty="0" smtClean="0"/>
              <a:t>Enumerations</a:t>
            </a:r>
          </a:p>
          <a:p>
            <a:r>
              <a:rPr lang="en-US" sz="1000" dirty="0" smtClean="0"/>
              <a:t>Strongly-typed enumerations</a:t>
            </a:r>
          </a:p>
          <a:p>
            <a:r>
              <a:rPr lang="en-US" sz="1000" dirty="0" smtClean="0"/>
              <a:t>Macros (use with care)</a:t>
            </a:r>
          </a:p>
          <a:p>
            <a:r>
              <a:rPr lang="en-US" sz="1000" dirty="0" err="1" smtClean="0"/>
              <a:t>Variadic</a:t>
            </a:r>
            <a:r>
              <a:rPr lang="en-US" sz="1000" dirty="0" smtClean="0"/>
              <a:t> macros</a:t>
            </a:r>
          </a:p>
          <a:p>
            <a:r>
              <a:rPr lang="en-US" sz="1000" dirty="0" smtClean="0"/>
              <a:t>Exceptions</a:t>
            </a:r>
          </a:p>
          <a:p>
            <a:r>
              <a:rPr lang="en-US" sz="1000" dirty="0" err="1"/>
              <a:t>n</a:t>
            </a:r>
            <a:r>
              <a:rPr lang="en-US" sz="1000" dirty="0" err="1" smtClean="0"/>
              <a:t>oexcept</a:t>
            </a:r>
            <a:r>
              <a:rPr lang="en-US" sz="1000" dirty="0" smtClean="0"/>
              <a:t> keyword</a:t>
            </a:r>
          </a:p>
          <a:p>
            <a:r>
              <a:rPr lang="en-US" sz="1000" dirty="0" smtClean="0"/>
              <a:t>Safe </a:t>
            </a:r>
            <a:r>
              <a:rPr lang="en-US" sz="1000" dirty="0" err="1" smtClean="0"/>
              <a:t>bool</a:t>
            </a:r>
            <a:endParaRPr lang="en-US" sz="1000" dirty="0" smtClean="0"/>
          </a:p>
          <a:p>
            <a:r>
              <a:rPr lang="en-US" sz="1000" dirty="0" smtClean="0"/>
              <a:t>SFINAE</a:t>
            </a:r>
          </a:p>
          <a:p>
            <a:r>
              <a:rPr lang="en-US" sz="1000" dirty="0" smtClean="0"/>
              <a:t>Type erasure</a:t>
            </a:r>
          </a:p>
          <a:p>
            <a:r>
              <a:rPr lang="en-US" sz="1000" dirty="0" smtClean="0"/>
              <a:t>Virtual destructor</a:t>
            </a:r>
          </a:p>
          <a:p>
            <a:r>
              <a:rPr lang="en-US" sz="1000" dirty="0" smtClean="0"/>
              <a:t>Virtual constructor</a:t>
            </a:r>
          </a:p>
          <a:p>
            <a:r>
              <a:rPr lang="en-US" sz="1000" dirty="0" smtClean="0"/>
              <a:t>Friend functions</a:t>
            </a:r>
          </a:p>
          <a:p>
            <a:r>
              <a:rPr lang="en-US" sz="1000" dirty="0" smtClean="0"/>
              <a:t>Friend classes</a:t>
            </a:r>
          </a:p>
          <a:p>
            <a:r>
              <a:rPr lang="en-US" sz="1000" dirty="0" smtClean="0"/>
              <a:t>Template friends</a:t>
            </a:r>
          </a:p>
          <a:p>
            <a:r>
              <a:rPr lang="en-US" sz="1000" dirty="0" smtClean="0"/>
              <a:t>RTTI</a:t>
            </a:r>
          </a:p>
          <a:p>
            <a:r>
              <a:rPr lang="en-US" sz="1000" dirty="0" err="1" smtClean="0"/>
              <a:t>Variadic</a:t>
            </a:r>
            <a:r>
              <a:rPr lang="en-US" sz="1000" dirty="0" smtClean="0"/>
              <a:t> functions (do not use)</a:t>
            </a:r>
          </a:p>
          <a:p>
            <a:r>
              <a:rPr lang="en-US" sz="1000" dirty="0" smtClean="0"/>
              <a:t>User-defined literals</a:t>
            </a:r>
          </a:p>
          <a:p>
            <a:r>
              <a:rPr lang="en-US" sz="1000" dirty="0" smtClean="0"/>
              <a:t>Visitor pattern</a:t>
            </a:r>
          </a:p>
          <a:p>
            <a:r>
              <a:rPr lang="en-US" sz="1000" dirty="0" smtClean="0"/>
              <a:t>__restrict__</a:t>
            </a:r>
          </a:p>
          <a:p>
            <a:r>
              <a:rPr lang="en-US" sz="1000" dirty="0" smtClean="0"/>
              <a:t>Delegating constructors</a:t>
            </a:r>
          </a:p>
          <a:p>
            <a:r>
              <a:rPr lang="en-US" sz="1000" dirty="0" smtClean="0"/>
              <a:t>Inheriting constructors</a:t>
            </a:r>
          </a:p>
          <a:p>
            <a:r>
              <a:rPr lang="en-US" sz="1000" dirty="0" err="1"/>
              <a:t>s</a:t>
            </a:r>
            <a:r>
              <a:rPr lang="en-US" sz="1000" dirty="0" err="1" smtClean="0"/>
              <a:t>td</a:t>
            </a:r>
            <a:r>
              <a:rPr lang="en-US" sz="1000" dirty="0" smtClean="0"/>
              <a:t>::any</a:t>
            </a:r>
          </a:p>
          <a:p>
            <a:r>
              <a:rPr lang="en-US" sz="1000" dirty="0" smtClean="0"/>
              <a:t>Inline variables</a:t>
            </a:r>
          </a:p>
          <a:p>
            <a:r>
              <a:rPr lang="en-US" sz="1000" dirty="0" smtClean="0"/>
              <a:t>Type traits</a:t>
            </a:r>
          </a:p>
          <a:p>
            <a:r>
              <a:rPr lang="en-US" sz="1000" dirty="0" smtClean="0"/>
              <a:t>Member detection</a:t>
            </a:r>
          </a:p>
          <a:p>
            <a:r>
              <a:rPr lang="en-US" sz="1000" dirty="0" smtClean="0"/>
              <a:t>Defaulted constructors</a:t>
            </a:r>
          </a:p>
          <a:p>
            <a:r>
              <a:rPr lang="en-US" sz="1000" dirty="0" smtClean="0"/>
              <a:t>Defaulted assignment operators</a:t>
            </a:r>
          </a:p>
          <a:p>
            <a:r>
              <a:rPr lang="en-US" sz="1000" dirty="0" smtClean="0"/>
              <a:t>Deleted constructors</a:t>
            </a:r>
          </a:p>
          <a:p>
            <a:r>
              <a:rPr lang="en-US" sz="1000" dirty="0" smtClean="0"/>
              <a:t>Deleted assignment operators</a:t>
            </a:r>
          </a:p>
          <a:p>
            <a:r>
              <a:rPr lang="en-US" sz="1000" dirty="0" smtClean="0"/>
              <a:t>Placement new</a:t>
            </a:r>
          </a:p>
          <a:p>
            <a:r>
              <a:rPr lang="en-US" sz="1000" dirty="0" smtClean="0"/>
              <a:t>Iterator classes</a:t>
            </a:r>
          </a:p>
          <a:p>
            <a:r>
              <a:rPr lang="en-US" sz="1000" dirty="0" smtClean="0"/>
              <a:t>Allocators</a:t>
            </a:r>
          </a:p>
          <a:p>
            <a:r>
              <a:rPr lang="en-US" sz="1000" dirty="0" smtClean="0"/>
              <a:t>Iterator invalidation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264530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65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0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Preamble: from code to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C++ programs are structured as one or more source files (called </a:t>
            </a:r>
            <a:r>
              <a:rPr lang="en-US" b="1" dirty="0" smtClean="0">
                <a:solidFill>
                  <a:srgbClr val="F79646"/>
                </a:solidFill>
              </a:rPr>
              <a:t>translation units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 translation units are </a:t>
            </a:r>
            <a:r>
              <a:rPr lang="en-US" b="1" dirty="0" smtClean="0">
                <a:solidFill>
                  <a:schemeClr val="accent2"/>
                </a:solidFill>
              </a:rPr>
              <a:t>compiled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(or </a:t>
            </a:r>
            <a:r>
              <a:rPr lang="en-US" b="1" dirty="0" smtClean="0">
                <a:solidFill>
                  <a:srgbClr val="C0504D"/>
                </a:solidFill>
              </a:rPr>
              <a:t>built</a:t>
            </a:r>
            <a:r>
              <a:rPr lang="en-US" dirty="0" smtClean="0"/>
              <a:t>) into sequences of machine instructions by the </a:t>
            </a:r>
            <a:r>
              <a:rPr lang="en-US" b="1" dirty="0" smtClean="0">
                <a:solidFill>
                  <a:schemeClr val="accent3"/>
                </a:solidFill>
              </a:rPr>
              <a:t>compiler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compiled code is generally first placed in an </a:t>
            </a:r>
            <a:r>
              <a:rPr lang="en-US" b="1" dirty="0" smtClean="0">
                <a:solidFill>
                  <a:schemeClr val="accent1"/>
                </a:solidFill>
              </a:rPr>
              <a:t>object file</a:t>
            </a:r>
            <a:r>
              <a:rPr lang="en-US" dirty="0" smtClean="0"/>
              <a:t> (one for each translation unit).</a:t>
            </a:r>
          </a:p>
          <a:p>
            <a:r>
              <a:rPr lang="en-US" dirty="0" smtClean="0"/>
              <a:t>The object files are then </a:t>
            </a:r>
            <a:r>
              <a:rPr lang="en-US" b="1" dirty="0" smtClean="0">
                <a:solidFill>
                  <a:schemeClr val="accent4"/>
                </a:solidFill>
              </a:rPr>
              <a:t>linked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into an executable or library.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88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2263"/>
            <a:ext cx="8229600" cy="5440362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Classes and </a:t>
            </a:r>
            <a:r>
              <a:rPr lang="en-US" sz="2000" b="1" dirty="0" err="1" smtClean="0">
                <a:solidFill>
                  <a:schemeClr val="accent6"/>
                </a:solidFill>
              </a:rPr>
              <a:t>structs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 smtClean="0"/>
              <a:t>combine data (</a:t>
            </a:r>
            <a:r>
              <a:rPr lang="en-US" sz="2000" b="1" dirty="0" smtClean="0">
                <a:solidFill>
                  <a:schemeClr val="accent3"/>
                </a:solidFill>
              </a:rPr>
              <a:t>member variables</a:t>
            </a:r>
            <a:r>
              <a:rPr lang="en-US" sz="2000" dirty="0" smtClean="0"/>
              <a:t>) and functions (</a:t>
            </a:r>
            <a:r>
              <a:rPr lang="en-US" sz="2000" b="1" dirty="0" smtClean="0">
                <a:solidFill>
                  <a:schemeClr val="accent1"/>
                </a:solidFill>
              </a:rPr>
              <a:t>member methods</a:t>
            </a:r>
            <a:r>
              <a:rPr lang="en-US" sz="2000" dirty="0" smtClean="0"/>
              <a:t>) in one package.</a:t>
            </a:r>
          </a:p>
          <a:p>
            <a:r>
              <a:rPr lang="en-US" sz="2000" dirty="0" smtClean="0"/>
              <a:t>An object of class type is an </a:t>
            </a:r>
            <a:r>
              <a:rPr lang="en-US" sz="2000" b="1" dirty="0" smtClean="0">
                <a:solidFill>
                  <a:schemeClr val="accent2"/>
                </a:solidFill>
              </a:rPr>
              <a:t>instance</a:t>
            </a:r>
            <a:r>
              <a:rPr lang="en-US" sz="2000" dirty="0" smtClean="0"/>
              <a:t>. The class itself doesn’t have any data (except for static members).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// this defines the class type</a:t>
            </a:r>
          </a:p>
          <a:p>
            <a:pPr marL="0" indent="0">
              <a:buNone/>
            </a:pPr>
            <a:r>
              <a:rPr lang="en-US" sz="1400" dirty="0" err="1">
                <a:latin typeface="Courier New"/>
                <a:cs typeface="Courier New"/>
              </a:rPr>
              <a:t>s</a:t>
            </a:r>
            <a:r>
              <a:rPr lang="en-US" sz="1400" dirty="0" err="1" smtClean="0">
                <a:latin typeface="Courier New"/>
                <a:cs typeface="Courier New"/>
              </a:rPr>
              <a:t>truct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some_data</a:t>
            </a:r>
            <a:endParaRPr lang="en-US" sz="1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num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double* data;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static 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max_size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	void </a:t>
            </a:r>
            <a:r>
              <a:rPr lang="en-US" sz="1400" dirty="0" err="1" smtClean="0">
                <a:latin typeface="Courier New"/>
                <a:cs typeface="Courier New"/>
              </a:rPr>
              <a:t>set_size</a:t>
            </a:r>
            <a:r>
              <a:rPr lang="en-US" sz="1400" dirty="0" smtClean="0">
                <a:latin typeface="Courier New"/>
                <a:cs typeface="Courier New"/>
              </a:rPr>
              <a:t>(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n) </a:t>
            </a:r>
            <a:r>
              <a:rPr lang="is-IS" sz="1400" dirty="0" smtClean="0">
                <a:latin typeface="Courier New"/>
                <a:cs typeface="Courier New"/>
              </a:rPr>
              <a:t>...</a:t>
            </a:r>
            <a:endParaRPr lang="is-I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s-IS" sz="1400" dirty="0" smtClean="0">
                <a:latin typeface="Courier New"/>
                <a:cs typeface="Courier New"/>
              </a:rPr>
              <a:t>	int get_size() { return this-&gt;num; }</a:t>
            </a:r>
          </a:p>
          <a:p>
            <a:pPr marL="0" indent="0">
              <a:buNone/>
            </a:pPr>
            <a:r>
              <a:rPr lang="is-IS" sz="1400" dirty="0">
                <a:latin typeface="Courier New"/>
                <a:cs typeface="Courier New"/>
              </a:rPr>
              <a:t>	</a:t>
            </a:r>
            <a:r>
              <a:rPr lang="is-IS" sz="1400" dirty="0" smtClean="0">
                <a:latin typeface="Courier New"/>
                <a:cs typeface="Courier New"/>
              </a:rPr>
              <a:t>static int get_max_size() ...</a:t>
            </a:r>
          </a:p>
          <a:p>
            <a:pPr marL="0" indent="0">
              <a:buNone/>
            </a:pPr>
            <a:endParaRPr lang="is-I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s-IS" sz="1400" dirty="0" smtClean="0">
                <a:latin typeface="Courier New"/>
                <a:cs typeface="Courier New"/>
              </a:rPr>
              <a:t>	double* get_data() { return data; }</a:t>
            </a:r>
          </a:p>
          <a:p>
            <a:pPr marL="0" indent="0">
              <a:buNone/>
            </a:pPr>
            <a:r>
              <a:rPr lang="is-IS" sz="1400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is-I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i</a:t>
            </a:r>
            <a:r>
              <a:rPr lang="is-IS" sz="1400" dirty="0" smtClean="0">
                <a:latin typeface="Courier New"/>
                <a:cs typeface="Courier New"/>
              </a:rPr>
              <a:t>nt some_data::max_size = 1000000;</a:t>
            </a:r>
          </a:p>
          <a:p>
            <a:pPr marL="0" indent="0">
              <a:buNone/>
            </a:pPr>
            <a:endParaRPr lang="is-I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s</a:t>
            </a:r>
            <a:r>
              <a:rPr lang="is-IS" sz="1400" dirty="0" smtClean="0">
                <a:latin typeface="Courier New"/>
                <a:cs typeface="Courier New"/>
              </a:rPr>
              <a:t>ome_data x;</a:t>
            </a:r>
          </a:p>
          <a:p>
            <a:pPr marL="0" indent="0">
              <a:buNone/>
            </a:pPr>
            <a:r>
              <a:rPr lang="is-IS" sz="1400" dirty="0" smtClean="0">
                <a:latin typeface="Courier New"/>
                <a:cs typeface="Courier New"/>
              </a:rPr>
              <a:t>// call a member method</a:t>
            </a:r>
          </a:p>
          <a:p>
            <a:pPr marL="0" indent="0">
              <a:buNone/>
            </a:pPr>
            <a:r>
              <a:rPr lang="is-IS" sz="1400" dirty="0" smtClean="0">
                <a:latin typeface="Courier New"/>
                <a:cs typeface="Courier New"/>
              </a:rPr>
              <a:t>x.set_size(some_data::get_max_size());</a:t>
            </a:r>
            <a:endParaRPr lang="en-US" sz="1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790639" y="5672746"/>
            <a:ext cx="3756858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accent4"/>
                </a:solidFill>
              </a:rPr>
              <a:t>static variables</a:t>
            </a:r>
            <a:r>
              <a:rPr lang="en-US" sz="1600" dirty="0" smtClean="0"/>
              <a:t> and methods exist without an instance. They can be used with a qualified accessed or through an instance.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772272" y="2542896"/>
            <a:ext cx="3775225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Methods and member variables have to be accessed through an instance using the “.” (dot) operator.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2645" y="4888577"/>
            <a:ext cx="3134852" cy="58477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Class and </a:t>
            </a:r>
            <a:r>
              <a:rPr lang="en-US" sz="1600" dirty="0" err="1" smtClean="0">
                <a:solidFill>
                  <a:srgbClr val="000000"/>
                </a:solidFill>
              </a:rPr>
              <a:t>struct</a:t>
            </a:r>
            <a:r>
              <a:rPr lang="en-US" sz="1600" dirty="0" smtClean="0">
                <a:solidFill>
                  <a:srgbClr val="000000"/>
                </a:solidFill>
              </a:rPr>
              <a:t> definitions have to end with a semicolon.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2645" y="3611614"/>
            <a:ext cx="3134852" cy="107721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Members can also be accessed with the </a:t>
            </a:r>
            <a:r>
              <a:rPr lang="en-US" sz="1600" b="1" dirty="0" smtClean="0">
                <a:solidFill>
                  <a:schemeClr val="accent5"/>
                </a:solidFill>
              </a:rPr>
              <a:t>this pointer</a:t>
            </a:r>
            <a:r>
              <a:rPr lang="en-US" sz="1600" dirty="0" smtClean="0">
                <a:solidFill>
                  <a:srgbClr val="000000"/>
                </a:solidFill>
              </a:rPr>
              <a:t>. Accesses to members of pointers to classes use the “-&gt;” operator.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45491" y="5741457"/>
            <a:ext cx="1312766" cy="24545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5278" y="5424297"/>
            <a:ext cx="2345057" cy="24545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77192" y="3632293"/>
            <a:ext cx="2032563" cy="2842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7192" y="4425033"/>
            <a:ext cx="2512844" cy="2842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14586" y="6210226"/>
            <a:ext cx="2512844" cy="28427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382389" y="5189516"/>
            <a:ext cx="949888" cy="281361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00662" y="5015771"/>
            <a:ext cx="178459" cy="281361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774032" y="3911235"/>
            <a:ext cx="1067292" cy="250788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332919" y="4219927"/>
            <a:ext cx="701434" cy="250788"/>
          </a:xfrm>
          <a:prstGeom prst="roundRect">
            <a:avLst>
              <a:gd name="adj" fmla="val 50000"/>
            </a:avLst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373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and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500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When a class instance is created, a special function called a </a:t>
            </a:r>
            <a:r>
              <a:rPr lang="en-US" b="1" dirty="0" smtClean="0">
                <a:solidFill>
                  <a:srgbClr val="F79646"/>
                </a:solidFill>
              </a:rPr>
              <a:t>constructor </a:t>
            </a:r>
            <a:r>
              <a:rPr lang="en-US" dirty="0" smtClean="0"/>
              <a:t>is called. Constructors are defined as overloaded methods with no return type and the name of the class.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sz="4000" dirty="0" smtClean="0"/>
          </a:p>
          <a:p>
            <a:r>
              <a:rPr lang="en-US" dirty="0" smtClean="0"/>
              <a:t>Similarly when an instance goes out of scope or is </a:t>
            </a:r>
            <a:r>
              <a:rPr lang="en-US" b="1" dirty="0" smtClean="0"/>
              <a:t>delete</a:t>
            </a:r>
            <a:r>
              <a:rPr lang="en-US" dirty="0" smtClean="0"/>
              <a:t>d the </a:t>
            </a:r>
            <a:r>
              <a:rPr lang="en-US" b="1" dirty="0" smtClean="0">
                <a:solidFill>
                  <a:schemeClr val="accent3"/>
                </a:solidFill>
              </a:rPr>
              <a:t>destructor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is called.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485" y="2507885"/>
            <a:ext cx="3663032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c</a:t>
            </a:r>
            <a:r>
              <a:rPr lang="en-US" sz="1400" dirty="0" smtClean="0">
                <a:latin typeface="Courier New"/>
                <a:cs typeface="Courier New"/>
              </a:rPr>
              <a:t>lass foo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// the “default constructor”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foo() ...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	// the “copy constructor”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foo(</a:t>
            </a:r>
            <a:r>
              <a:rPr lang="en-US" sz="1400" dirty="0" err="1" smtClean="0">
                <a:latin typeface="Courier New"/>
                <a:cs typeface="Courier New"/>
              </a:rPr>
              <a:t>const</a:t>
            </a:r>
            <a:r>
              <a:rPr lang="en-US" sz="1400" dirty="0" smtClean="0">
                <a:latin typeface="Courier New"/>
                <a:cs typeface="Courier New"/>
              </a:rPr>
              <a:t> foo&amp; other) </a:t>
            </a:r>
            <a:r>
              <a:rPr lang="is-IS" sz="1400" dirty="0" smtClean="0">
                <a:latin typeface="Courier New"/>
                <a:cs typeface="Courier New"/>
              </a:rPr>
              <a:t>...</a:t>
            </a:r>
          </a:p>
          <a:p>
            <a:endParaRPr lang="is-IS" sz="1400" dirty="0">
              <a:latin typeface="Courier New"/>
              <a:cs typeface="Courier New"/>
            </a:endParaRPr>
          </a:p>
          <a:p>
            <a:r>
              <a:rPr lang="is-IS" sz="1400" dirty="0" smtClean="0">
                <a:latin typeface="Courier New"/>
                <a:cs typeface="Courier New"/>
              </a:rPr>
              <a:t>	// a custom constructor</a:t>
            </a:r>
          </a:p>
          <a:p>
            <a:r>
              <a:rPr lang="is-IS" sz="1400" dirty="0">
                <a:latin typeface="Courier New"/>
                <a:cs typeface="Courier New"/>
              </a:rPr>
              <a:t>	</a:t>
            </a:r>
            <a:r>
              <a:rPr lang="is-IS" sz="1400" dirty="0" smtClean="0">
                <a:latin typeface="Courier New"/>
                <a:cs typeface="Courier New"/>
              </a:rPr>
              <a:t>foo(int x, int y) ...</a:t>
            </a:r>
          </a:p>
          <a:p>
            <a:endParaRPr lang="is-IS" sz="1400" dirty="0">
              <a:latin typeface="Courier New"/>
              <a:cs typeface="Courier New"/>
            </a:endParaRPr>
          </a:p>
          <a:p>
            <a:endParaRPr lang="is-IS" sz="1400" dirty="0" smtClean="0">
              <a:latin typeface="Courier New"/>
              <a:cs typeface="Courier New"/>
            </a:endParaRPr>
          </a:p>
          <a:p>
            <a:endParaRPr lang="is-IS" sz="1400" dirty="0">
              <a:latin typeface="Courier New"/>
              <a:cs typeface="Courier New"/>
            </a:endParaRPr>
          </a:p>
          <a:p>
            <a:endParaRPr lang="is-IS" sz="1400" dirty="0" smtClean="0">
              <a:latin typeface="Courier New"/>
              <a:cs typeface="Courier New"/>
            </a:endParaRPr>
          </a:p>
          <a:p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~foo() </a:t>
            </a:r>
            <a:r>
              <a:rPr lang="is-IS" sz="1400" dirty="0" smtClean="0">
                <a:latin typeface="Courier New"/>
                <a:cs typeface="Courier New"/>
              </a:rPr>
              <a:t>...</a:t>
            </a:r>
          </a:p>
          <a:p>
            <a:r>
              <a:rPr lang="is-IS" sz="1400" dirty="0" smtClean="0">
                <a:latin typeface="Courier New"/>
                <a:cs typeface="Courier New"/>
              </a:rPr>
              <a:t>};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8566" y="2713571"/>
            <a:ext cx="218496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	foo x;</a:t>
            </a:r>
          </a:p>
          <a:p>
            <a:endParaRPr lang="en-US" sz="1400" dirty="0" smtClean="0"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	foo y(x);</a:t>
            </a:r>
          </a:p>
          <a:p>
            <a:endParaRPr lang="en-US" sz="1400" dirty="0" smtClean="0"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	foo z(1, 5);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endParaRPr lang="en-US" sz="1400" dirty="0" smtClean="0"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  <a:p>
            <a:endParaRPr lang="en-US" sz="1400" dirty="0" smtClean="0">
              <a:latin typeface="Courier New"/>
              <a:cs typeface="Courier New"/>
            </a:endParaRP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	// </a:t>
            </a:r>
            <a:r>
              <a:rPr lang="en-US" sz="1400" dirty="0" err="1" smtClean="0">
                <a:latin typeface="Courier New"/>
                <a:cs typeface="Courier New"/>
              </a:rPr>
              <a:t>z.</a:t>
            </a:r>
            <a:r>
              <a:rPr lang="en-US" sz="1400" dirty="0" err="1">
                <a:latin typeface="Courier New"/>
                <a:cs typeface="Courier New"/>
              </a:rPr>
              <a:t>~foo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	// </a:t>
            </a:r>
            <a:r>
              <a:rPr lang="en-US" sz="1400" dirty="0" err="1" smtClean="0">
                <a:latin typeface="Courier New"/>
                <a:cs typeface="Courier New"/>
              </a:rPr>
              <a:t>y.</a:t>
            </a:r>
            <a:r>
              <a:rPr lang="en-US" sz="1400" dirty="0" err="1">
                <a:latin typeface="Courier New"/>
                <a:cs typeface="Courier New"/>
              </a:rPr>
              <a:t>~foo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	// </a:t>
            </a:r>
            <a:r>
              <a:rPr lang="en-US" sz="1400" dirty="0" err="1">
                <a:latin typeface="Courier New"/>
                <a:cs typeface="Courier New"/>
              </a:rPr>
              <a:t>x.~foo</a:t>
            </a:r>
            <a:r>
              <a:rPr lang="en-US" sz="1400" dirty="0">
                <a:latin typeface="Courier New"/>
                <a:cs typeface="Courier New"/>
              </a:rPr>
              <a:t>()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}</a:t>
            </a:r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841435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initializer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5779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The member variables can (and should) be </a:t>
            </a:r>
            <a:r>
              <a:rPr lang="en-US" b="1" dirty="0" smtClean="0">
                <a:solidFill>
                  <a:schemeClr val="accent6"/>
                </a:solidFill>
              </a:rPr>
              <a:t>initialized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(why is this different that </a:t>
            </a:r>
            <a:r>
              <a:rPr lang="en-US" b="1" dirty="0" smtClean="0">
                <a:solidFill>
                  <a:schemeClr val="accent3"/>
                </a:solidFill>
              </a:rPr>
              <a:t>assigned</a:t>
            </a:r>
            <a:r>
              <a:rPr lang="en-US" dirty="0" smtClean="0"/>
              <a:t>?) in a constructor </a:t>
            </a:r>
            <a:r>
              <a:rPr lang="en-US" b="1" dirty="0" smtClean="0">
                <a:solidFill>
                  <a:schemeClr val="accent1"/>
                </a:solidFill>
              </a:rPr>
              <a:t>initializer list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s</a:t>
            </a:r>
            <a:r>
              <a:rPr lang="en-US" dirty="0" err="1" smtClean="0">
                <a:latin typeface="Courier New"/>
                <a:cs typeface="Courier New"/>
              </a:rPr>
              <a:t>truct</a:t>
            </a:r>
            <a:r>
              <a:rPr lang="en-US" dirty="0" smtClean="0">
                <a:latin typeface="Courier New"/>
                <a:cs typeface="Courier New"/>
              </a:rPr>
              <a:t> point3d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double x, y;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double z = 0;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point3d() </a:t>
            </a:r>
            <a:r>
              <a:rPr lang="en-US" b="1" dirty="0" smtClean="0">
                <a:latin typeface="Courier New"/>
                <a:cs typeface="Courier New"/>
              </a:rPr>
              <a:t>: x(0), y(0), z(0)</a:t>
            </a:r>
            <a:r>
              <a:rPr lang="en-US" dirty="0" smtClean="0">
                <a:latin typeface="Courier New"/>
                <a:cs typeface="Courier New"/>
              </a:rPr>
              <a:t> {}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point3d(double x, double y, double z)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 smtClean="0">
                <a:latin typeface="Courier New"/>
                <a:cs typeface="Courier New"/>
              </a:rPr>
              <a:t>: x(x), y(y), z(z)</a:t>
            </a:r>
            <a:r>
              <a:rPr lang="en-US" dirty="0" smtClean="0">
                <a:latin typeface="Courier New"/>
                <a:cs typeface="Courier New"/>
              </a:rPr>
              <a:t> {}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// note we could also do this for both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// point3d(double x=0, double y=0, double z=0)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// </a:t>
            </a:r>
            <a:r>
              <a:rPr lang="en-US" b="1" dirty="0" smtClean="0">
                <a:latin typeface="Courier New"/>
                <a:cs typeface="Courier New"/>
              </a:rPr>
              <a:t>: x(x), y(y), z(z)</a:t>
            </a:r>
            <a:r>
              <a:rPr lang="en-US" dirty="0" smtClean="0">
                <a:latin typeface="Courier New"/>
                <a:cs typeface="Courier New"/>
              </a:rPr>
              <a:t> {}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is-IS" dirty="0" smtClean="0">
                <a:latin typeface="Courier New"/>
                <a:cs typeface="Courier New"/>
              </a:rPr>
              <a:t>...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};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5495" y="2415245"/>
            <a:ext cx="3511379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Initializers should be in the same order as the variables are declared.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08024" y="3453408"/>
            <a:ext cx="2500122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You don’t have to use this-&gt; when member variables are shadowed.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14686" y="5975746"/>
            <a:ext cx="6052861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All of the member variables should initializer, or given </a:t>
            </a:r>
            <a:r>
              <a:rPr lang="en-US" b="1" dirty="0" smtClean="0">
                <a:solidFill>
                  <a:schemeClr val="accent2"/>
                </a:solidFill>
              </a:rPr>
              <a:t>default values</a:t>
            </a:r>
            <a:r>
              <a:rPr lang="en-US" dirty="0" smtClean="0"/>
              <a:t>. (Q: what happens when a member is not initialized?)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06987" y="6061613"/>
            <a:ext cx="800467" cy="22410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57378" y="6355280"/>
            <a:ext cx="695069" cy="22410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24459" y="3050905"/>
            <a:ext cx="775782" cy="24330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63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500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Methods can either be defined inside the class definition (an </a:t>
            </a:r>
            <a:r>
              <a:rPr lang="en-US" b="1" dirty="0" smtClean="0">
                <a:solidFill>
                  <a:schemeClr val="accent6"/>
                </a:solidFill>
              </a:rPr>
              <a:t>inline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definition), or outside the class: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300" dirty="0">
                <a:latin typeface="Courier New"/>
                <a:cs typeface="Courier New"/>
              </a:rPr>
              <a:t>c</a:t>
            </a:r>
            <a:r>
              <a:rPr lang="en-US" sz="2300" dirty="0" smtClean="0">
                <a:latin typeface="Courier New"/>
                <a:cs typeface="Courier New"/>
              </a:rPr>
              <a:t>lass foo</a:t>
            </a:r>
          </a:p>
          <a:p>
            <a:pPr marL="0" indent="0">
              <a:buNone/>
            </a:pPr>
            <a:r>
              <a:rPr lang="en-US" sz="23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300" dirty="0">
                <a:latin typeface="Courier New"/>
                <a:cs typeface="Courier New"/>
              </a:rPr>
              <a:t>	</a:t>
            </a:r>
            <a:r>
              <a:rPr lang="en-US" sz="2300" dirty="0" smtClean="0">
                <a:latin typeface="Courier New"/>
                <a:cs typeface="Courier New"/>
              </a:rPr>
              <a:t>void method1()</a:t>
            </a:r>
          </a:p>
          <a:p>
            <a:pPr marL="0" indent="0">
              <a:buNone/>
            </a:pPr>
            <a:r>
              <a:rPr lang="en-US" sz="2300" dirty="0">
                <a:latin typeface="Courier New"/>
                <a:cs typeface="Courier New"/>
              </a:rPr>
              <a:t>	</a:t>
            </a:r>
            <a:r>
              <a:rPr lang="en-US" sz="23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300" dirty="0">
                <a:latin typeface="Courier New"/>
                <a:cs typeface="Courier New"/>
              </a:rPr>
              <a:t>	</a:t>
            </a:r>
            <a:r>
              <a:rPr lang="en-US" sz="2300" dirty="0" smtClean="0">
                <a:latin typeface="Courier New"/>
                <a:cs typeface="Courier New"/>
              </a:rPr>
              <a:t>	...</a:t>
            </a:r>
          </a:p>
          <a:p>
            <a:pPr marL="0" indent="0">
              <a:buNone/>
            </a:pPr>
            <a:r>
              <a:rPr lang="en-US" sz="2300" dirty="0">
                <a:latin typeface="Courier New"/>
                <a:cs typeface="Courier New"/>
              </a:rPr>
              <a:t>	</a:t>
            </a:r>
            <a:r>
              <a:rPr lang="en-US" sz="23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3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300" dirty="0">
                <a:latin typeface="Courier New"/>
                <a:cs typeface="Courier New"/>
              </a:rPr>
              <a:t>	</a:t>
            </a:r>
            <a:r>
              <a:rPr lang="en-US" sz="2300" dirty="0" smtClean="0">
                <a:latin typeface="Courier New"/>
                <a:cs typeface="Courier New"/>
              </a:rPr>
              <a:t>void method2(</a:t>
            </a:r>
            <a:r>
              <a:rPr lang="en-US" sz="2300" dirty="0" err="1" smtClean="0">
                <a:latin typeface="Courier New"/>
                <a:cs typeface="Courier New"/>
              </a:rPr>
              <a:t>int</a:t>
            </a:r>
            <a:r>
              <a:rPr lang="en-US" sz="2300" dirty="0" smtClean="0">
                <a:latin typeface="Courier New"/>
                <a:cs typeface="Courier New"/>
              </a:rPr>
              <a:t>) </a:t>
            </a:r>
            <a:r>
              <a:rPr lang="en-US" sz="2300" dirty="0" err="1" smtClean="0">
                <a:latin typeface="Courier New"/>
                <a:cs typeface="Courier New"/>
              </a:rPr>
              <a:t>const</a:t>
            </a:r>
            <a:r>
              <a:rPr lang="en-US" sz="23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300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sz="23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300" dirty="0">
                <a:latin typeface="Courier New"/>
                <a:cs typeface="Courier New"/>
              </a:rPr>
              <a:t>v</a:t>
            </a:r>
            <a:r>
              <a:rPr lang="en-US" sz="2300" dirty="0" smtClean="0">
                <a:latin typeface="Courier New"/>
                <a:cs typeface="Courier New"/>
              </a:rPr>
              <a:t>oid foo::method2(</a:t>
            </a:r>
            <a:r>
              <a:rPr lang="en-US" sz="2300" dirty="0" err="1" smtClean="0">
                <a:latin typeface="Courier New"/>
                <a:cs typeface="Courier New"/>
              </a:rPr>
              <a:t>int</a:t>
            </a:r>
            <a:r>
              <a:rPr lang="en-US" sz="2300" dirty="0" smtClean="0">
                <a:latin typeface="Courier New"/>
                <a:cs typeface="Courier New"/>
              </a:rPr>
              <a:t> x) </a:t>
            </a:r>
            <a:r>
              <a:rPr lang="en-US" sz="2300" dirty="0" err="1" smtClean="0">
                <a:latin typeface="Courier New"/>
                <a:cs typeface="Courier New"/>
              </a:rPr>
              <a:t>const</a:t>
            </a:r>
            <a:endParaRPr lang="en-US" sz="23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3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300" dirty="0">
                <a:latin typeface="Courier New"/>
                <a:cs typeface="Courier New"/>
              </a:rPr>
              <a:t>	</a:t>
            </a:r>
            <a:r>
              <a:rPr lang="en-US" sz="2300" dirty="0" smtClean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r>
              <a:rPr lang="en-US" sz="2300" dirty="0">
                <a:latin typeface="Courier New"/>
                <a:cs typeface="Courier New"/>
              </a:rPr>
              <a:t>}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55505" y="3165184"/>
            <a:ext cx="4431295" cy="61555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The part in the class is a </a:t>
            </a:r>
            <a:r>
              <a:rPr lang="en-US" sz="1700" b="1" dirty="0" smtClean="0">
                <a:solidFill>
                  <a:schemeClr val="accent3"/>
                </a:solidFill>
              </a:rPr>
              <a:t>prototype</a:t>
            </a:r>
            <a:r>
              <a:rPr lang="en-US" sz="1700" dirty="0" smtClean="0">
                <a:solidFill>
                  <a:schemeClr val="accent3"/>
                </a:solidFill>
              </a:rPr>
              <a:t> </a:t>
            </a:r>
            <a:r>
              <a:rPr lang="en-US" sz="1700" dirty="0" smtClean="0"/>
              <a:t>(more on these later). Argument names are optional.</a:t>
            </a:r>
            <a:endParaRPr lang="en-US" sz="1700" dirty="0"/>
          </a:p>
        </p:txBody>
      </p:sp>
      <p:sp>
        <p:nvSpPr>
          <p:cNvPr id="5" name="TextBox 4"/>
          <p:cNvSpPr txBox="1"/>
          <p:nvPr/>
        </p:nvSpPr>
        <p:spPr>
          <a:xfrm>
            <a:off x="5698392" y="2407979"/>
            <a:ext cx="2988408" cy="61555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Inline definitions are usually reserved for short methods.</a:t>
            </a:r>
            <a:endParaRPr lang="en-US" sz="1700" dirty="0"/>
          </a:p>
        </p:txBody>
      </p:sp>
      <p:sp>
        <p:nvSpPr>
          <p:cNvPr id="6" name="TextBox 5"/>
          <p:cNvSpPr txBox="1"/>
          <p:nvPr/>
        </p:nvSpPr>
        <p:spPr>
          <a:xfrm>
            <a:off x="4962895" y="4941204"/>
            <a:ext cx="3723905" cy="87716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The external definition has to be fully qualified with the class name. Qualifiers are repeated (except for static).</a:t>
            </a:r>
            <a:endParaRPr lang="en-US" sz="1700" dirty="0"/>
          </a:p>
        </p:txBody>
      </p:sp>
      <p:sp>
        <p:nvSpPr>
          <p:cNvPr id="7" name="TextBox 6"/>
          <p:cNvSpPr txBox="1"/>
          <p:nvPr/>
        </p:nvSpPr>
        <p:spPr>
          <a:xfrm>
            <a:off x="4829173" y="5960018"/>
            <a:ext cx="3857627" cy="61555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Method definitions can be in an entirely different translation unit (file).</a:t>
            </a:r>
            <a:endParaRPr lang="en-US" sz="1700" dirty="0"/>
          </a:p>
        </p:txBody>
      </p:sp>
      <p:sp>
        <p:nvSpPr>
          <p:cNvPr id="8" name="TextBox 7"/>
          <p:cNvSpPr txBox="1"/>
          <p:nvPr/>
        </p:nvSpPr>
        <p:spPr>
          <a:xfrm>
            <a:off x="5253108" y="3922389"/>
            <a:ext cx="3433692" cy="87716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Methods can also be </a:t>
            </a:r>
            <a:r>
              <a:rPr lang="en-US" sz="1700" b="1" dirty="0" err="1" smtClean="0">
                <a:solidFill>
                  <a:schemeClr val="accent1"/>
                </a:solidFill>
              </a:rPr>
              <a:t>const</a:t>
            </a:r>
            <a:r>
              <a:rPr lang="en-US" sz="1700" b="1" dirty="0" smtClean="0">
                <a:solidFill>
                  <a:schemeClr val="accent1"/>
                </a:solidFill>
              </a:rPr>
              <a:t> qualified</a:t>
            </a:r>
            <a:r>
              <a:rPr lang="en-US" sz="1700" dirty="0" smtClean="0"/>
              <a:t>. Non-</a:t>
            </a:r>
            <a:r>
              <a:rPr lang="en-US" sz="1700" dirty="0" err="1" smtClean="0"/>
              <a:t>const</a:t>
            </a:r>
            <a:r>
              <a:rPr lang="en-US" sz="1700" dirty="0" smtClean="0"/>
              <a:t> methods can’t be called on a </a:t>
            </a:r>
            <a:r>
              <a:rPr lang="en-US" sz="1700" dirty="0" err="1" smtClean="0"/>
              <a:t>const</a:t>
            </a:r>
            <a:r>
              <a:rPr lang="en-US" sz="1700" dirty="0" smtClean="0"/>
              <a:t> instance.</a:t>
            </a:r>
          </a:p>
        </p:txBody>
      </p:sp>
      <p:sp>
        <p:nvSpPr>
          <p:cNvPr id="9" name="Oval 8"/>
          <p:cNvSpPr/>
          <p:nvPr/>
        </p:nvSpPr>
        <p:spPr>
          <a:xfrm>
            <a:off x="3348309" y="4598806"/>
            <a:ext cx="949888" cy="281361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36593" y="5438861"/>
            <a:ext cx="949888" cy="281361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08146" y="3994268"/>
            <a:ext cx="1600000" cy="281361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414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517926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Classes can contain special methods called </a:t>
            </a:r>
            <a:r>
              <a:rPr lang="en-US" b="1" dirty="0" smtClean="0">
                <a:solidFill>
                  <a:schemeClr val="accent6"/>
                </a:solidFill>
              </a:rPr>
              <a:t>operator overloads</a:t>
            </a:r>
            <a:r>
              <a:rPr lang="en-US" dirty="0" smtClean="0"/>
              <a:t>. The most important operator overload is </a:t>
            </a:r>
            <a:r>
              <a:rPr lang="en-US" b="1" dirty="0" smtClean="0"/>
              <a:t>operator=</a:t>
            </a:r>
            <a:r>
              <a:rPr lang="en-US" dirty="0" smtClean="0"/>
              <a:t> (the </a:t>
            </a:r>
            <a:r>
              <a:rPr lang="en-US" b="1" dirty="0" smtClean="0">
                <a:solidFill>
                  <a:schemeClr val="accent3"/>
                </a:solidFill>
              </a:rPr>
              <a:t>assignment operator</a:t>
            </a:r>
            <a:r>
              <a:rPr lang="en-US" dirty="0" smtClean="0"/>
              <a:t>):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300" dirty="0">
                <a:latin typeface="Courier New"/>
                <a:cs typeface="Courier New"/>
              </a:rPr>
              <a:t>c</a:t>
            </a:r>
            <a:r>
              <a:rPr lang="en-US" sz="2300" dirty="0" smtClean="0">
                <a:latin typeface="Courier New"/>
                <a:cs typeface="Courier New"/>
              </a:rPr>
              <a:t>lass operations</a:t>
            </a:r>
          </a:p>
          <a:p>
            <a:pPr marL="0" indent="0">
              <a:buNone/>
            </a:pPr>
            <a:r>
              <a:rPr lang="en-US" sz="23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300" dirty="0">
                <a:latin typeface="Courier New"/>
                <a:cs typeface="Courier New"/>
              </a:rPr>
              <a:t>	</a:t>
            </a:r>
            <a:r>
              <a:rPr lang="en-US" sz="2300" dirty="0" smtClean="0">
                <a:latin typeface="Courier New"/>
                <a:cs typeface="Courier New"/>
              </a:rPr>
              <a:t>// the most common signature for operator=</a:t>
            </a:r>
          </a:p>
          <a:p>
            <a:pPr marL="0" indent="0">
              <a:buNone/>
            </a:pPr>
            <a:r>
              <a:rPr lang="en-US" sz="2300" dirty="0" smtClean="0">
                <a:latin typeface="Courier New"/>
                <a:cs typeface="Courier New"/>
              </a:rPr>
              <a:t>	// aka the “copy assignment” operator</a:t>
            </a:r>
          </a:p>
          <a:p>
            <a:pPr marL="0" indent="0">
              <a:buNone/>
            </a:pPr>
            <a:r>
              <a:rPr lang="en-US" sz="2300" dirty="0">
                <a:latin typeface="Courier New"/>
                <a:cs typeface="Courier New"/>
              </a:rPr>
              <a:t>	</a:t>
            </a:r>
            <a:r>
              <a:rPr lang="en-US" sz="2300" dirty="0" smtClean="0">
                <a:latin typeface="Courier New"/>
                <a:cs typeface="Courier New"/>
              </a:rPr>
              <a:t>operations&amp; operator=(</a:t>
            </a:r>
            <a:r>
              <a:rPr lang="en-US" sz="2300" dirty="0" err="1" smtClean="0">
                <a:latin typeface="Courier New"/>
                <a:cs typeface="Courier New"/>
              </a:rPr>
              <a:t>const</a:t>
            </a:r>
            <a:r>
              <a:rPr lang="en-US" sz="2300" dirty="0" smtClean="0">
                <a:latin typeface="Courier New"/>
                <a:cs typeface="Courier New"/>
              </a:rPr>
              <a:t> operations&amp;);</a:t>
            </a:r>
          </a:p>
          <a:p>
            <a:pPr marL="0" indent="0">
              <a:buNone/>
            </a:pPr>
            <a:endParaRPr lang="en-US" sz="23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300" dirty="0" smtClean="0">
                <a:latin typeface="Courier New"/>
                <a:cs typeface="Courier New"/>
              </a:rPr>
              <a:t>	// the “move assignment” operator</a:t>
            </a:r>
          </a:p>
          <a:p>
            <a:pPr marL="0" indent="0">
              <a:buNone/>
            </a:pPr>
            <a:r>
              <a:rPr lang="en-US" sz="2300" dirty="0">
                <a:latin typeface="Courier New"/>
                <a:cs typeface="Courier New"/>
              </a:rPr>
              <a:t>	</a:t>
            </a:r>
            <a:r>
              <a:rPr lang="en-US" sz="2300" dirty="0" smtClean="0">
                <a:latin typeface="Courier New"/>
                <a:cs typeface="Courier New"/>
              </a:rPr>
              <a:t>operations&amp; operator=(operations&amp;&amp;);</a:t>
            </a:r>
          </a:p>
          <a:p>
            <a:pPr marL="0" indent="0">
              <a:buNone/>
            </a:pPr>
            <a:endParaRPr lang="en-US" sz="23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300" dirty="0" smtClean="0">
                <a:latin typeface="Courier New"/>
                <a:cs typeface="Courier New"/>
              </a:rPr>
              <a:t>	// the “function call” operator (any number of arguments)</a:t>
            </a:r>
          </a:p>
          <a:p>
            <a:pPr marL="0" indent="0">
              <a:buNone/>
            </a:pPr>
            <a:r>
              <a:rPr lang="en-US" sz="2300" dirty="0">
                <a:latin typeface="Courier New"/>
                <a:cs typeface="Courier New"/>
              </a:rPr>
              <a:t>	</a:t>
            </a:r>
            <a:r>
              <a:rPr lang="en-US" sz="2300" dirty="0" smtClean="0">
                <a:latin typeface="Courier New"/>
                <a:cs typeface="Courier New"/>
              </a:rPr>
              <a:t>double operator()(</a:t>
            </a:r>
            <a:r>
              <a:rPr lang="en-US" sz="2300" dirty="0" err="1" smtClean="0">
                <a:latin typeface="Courier New"/>
                <a:cs typeface="Courier New"/>
              </a:rPr>
              <a:t>int</a:t>
            </a:r>
            <a:r>
              <a:rPr lang="en-US" sz="2300" dirty="0" smtClean="0">
                <a:latin typeface="Courier New"/>
                <a:cs typeface="Courier New"/>
              </a:rPr>
              <a:t> x, double x);</a:t>
            </a:r>
          </a:p>
          <a:p>
            <a:pPr marL="0" indent="0">
              <a:buNone/>
            </a:pPr>
            <a:endParaRPr lang="en-US" sz="23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300" dirty="0" smtClean="0">
                <a:latin typeface="Courier New"/>
                <a:cs typeface="Courier New"/>
              </a:rPr>
              <a:t>	// the indexing operator (one argument)</a:t>
            </a:r>
          </a:p>
          <a:p>
            <a:pPr marL="0" indent="0">
              <a:buNone/>
            </a:pPr>
            <a:r>
              <a:rPr lang="en-US" sz="2300" dirty="0">
                <a:latin typeface="Courier New"/>
                <a:cs typeface="Courier New"/>
              </a:rPr>
              <a:t>	</a:t>
            </a:r>
            <a:r>
              <a:rPr lang="en-US" sz="2300" dirty="0" err="1" smtClean="0">
                <a:latin typeface="Courier New"/>
                <a:cs typeface="Courier New"/>
              </a:rPr>
              <a:t>int</a:t>
            </a:r>
            <a:r>
              <a:rPr lang="en-US" sz="2300" dirty="0" smtClean="0">
                <a:latin typeface="Courier New"/>
                <a:cs typeface="Courier New"/>
              </a:rPr>
              <a:t>&amp; operator[](long index);</a:t>
            </a:r>
          </a:p>
          <a:p>
            <a:pPr marL="0" indent="0">
              <a:buNone/>
            </a:pPr>
            <a:endParaRPr lang="en-US" sz="23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300" dirty="0" smtClean="0">
                <a:latin typeface="Courier New"/>
                <a:cs typeface="Courier New"/>
              </a:rPr>
              <a:t>	// math operators</a:t>
            </a:r>
            <a:endParaRPr lang="en-US" sz="23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300" dirty="0">
                <a:latin typeface="Courier New"/>
                <a:cs typeface="Courier New"/>
              </a:rPr>
              <a:t>	operations&amp; operator+=(</a:t>
            </a:r>
            <a:r>
              <a:rPr lang="en-US" sz="2300" dirty="0" err="1">
                <a:latin typeface="Courier New"/>
                <a:cs typeface="Courier New"/>
              </a:rPr>
              <a:t>const</a:t>
            </a:r>
            <a:r>
              <a:rPr lang="en-US" sz="2300" dirty="0">
                <a:latin typeface="Courier New"/>
                <a:cs typeface="Courier New"/>
              </a:rPr>
              <a:t> operations&amp;)</a:t>
            </a:r>
            <a:r>
              <a:rPr lang="en-US" sz="2300" dirty="0" smtClean="0">
                <a:latin typeface="Courier New"/>
                <a:cs typeface="Courier New"/>
              </a:rPr>
              <a:t>;</a:t>
            </a:r>
            <a:endParaRPr lang="en-US" sz="23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300" dirty="0">
                <a:latin typeface="Courier New"/>
                <a:cs typeface="Courier New"/>
              </a:rPr>
              <a:t>	</a:t>
            </a:r>
            <a:r>
              <a:rPr lang="en-US" sz="2300" dirty="0" smtClean="0">
                <a:latin typeface="Courier New"/>
                <a:cs typeface="Courier New"/>
              </a:rPr>
              <a:t>operations </a:t>
            </a:r>
            <a:r>
              <a:rPr lang="en-US" sz="2300" dirty="0">
                <a:latin typeface="Courier New"/>
                <a:cs typeface="Courier New"/>
              </a:rPr>
              <a:t>operator</a:t>
            </a:r>
            <a:r>
              <a:rPr lang="en-US" sz="2300" dirty="0" smtClean="0">
                <a:latin typeface="Courier New"/>
                <a:cs typeface="Courier New"/>
              </a:rPr>
              <a:t>+(</a:t>
            </a:r>
            <a:r>
              <a:rPr lang="en-US" sz="2300" dirty="0" err="1">
                <a:latin typeface="Courier New"/>
                <a:cs typeface="Courier New"/>
              </a:rPr>
              <a:t>const</a:t>
            </a:r>
            <a:r>
              <a:rPr lang="en-US" sz="2300" dirty="0">
                <a:latin typeface="Courier New"/>
                <a:cs typeface="Courier New"/>
              </a:rPr>
              <a:t> operations&amp;)</a:t>
            </a:r>
            <a:r>
              <a:rPr lang="en-US" sz="23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2300" dirty="0">
                <a:latin typeface="Courier New"/>
                <a:cs typeface="Courier New"/>
              </a:rPr>
              <a:t>	</a:t>
            </a:r>
            <a:r>
              <a:rPr lang="en-US" sz="2300" dirty="0" smtClean="0">
                <a:latin typeface="Courier New"/>
                <a:cs typeface="Courier New"/>
              </a:rPr>
              <a:t>// etc.</a:t>
            </a:r>
          </a:p>
          <a:p>
            <a:pPr marL="0" indent="0">
              <a:buNone/>
            </a:pPr>
            <a:r>
              <a:rPr lang="en-US" sz="2300" dirty="0" smtClean="0">
                <a:latin typeface="Courier New"/>
                <a:cs typeface="Courier New"/>
              </a:rPr>
              <a:t>};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08837" y="2566834"/>
            <a:ext cx="2229702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compiler will generate operator= (copy and move) for you in most cases.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48966" y="4603034"/>
            <a:ext cx="3405589" cy="192360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The </a:t>
            </a:r>
            <a:r>
              <a:rPr lang="en-US" sz="1700" b="1" dirty="0" smtClean="0">
                <a:solidFill>
                  <a:schemeClr val="accent1"/>
                </a:solidFill>
              </a:rPr>
              <a:t>move assignment</a:t>
            </a:r>
            <a:r>
              <a:rPr lang="en-US" sz="1700" dirty="0" smtClean="0"/>
              <a:t> operator take an </a:t>
            </a:r>
            <a:r>
              <a:rPr lang="en-US" sz="1700" dirty="0" err="1" smtClean="0"/>
              <a:t>rvalue</a:t>
            </a:r>
            <a:r>
              <a:rPr lang="en-US" sz="1700" dirty="0" smtClean="0"/>
              <a:t> reference. Since </a:t>
            </a:r>
            <a:r>
              <a:rPr lang="en-US" sz="1700" dirty="0" err="1" smtClean="0"/>
              <a:t>rvalues</a:t>
            </a:r>
            <a:r>
              <a:rPr lang="en-US" sz="1700" dirty="0" smtClean="0"/>
              <a:t> represent things like temporaries, we can steal the other object’s resources. But, we have to leave it in a </a:t>
            </a:r>
            <a:r>
              <a:rPr lang="en-US" sz="1700" b="1" dirty="0" smtClean="0">
                <a:solidFill>
                  <a:schemeClr val="accent2"/>
                </a:solidFill>
              </a:rPr>
              <a:t>well-defined state</a:t>
            </a:r>
            <a:r>
              <a:rPr lang="en-US" sz="1700" dirty="0" smtClean="0"/>
              <a:t>. You can also have a </a:t>
            </a:r>
            <a:r>
              <a:rPr lang="en-US" sz="1700" b="1" dirty="0" smtClean="0">
                <a:solidFill>
                  <a:schemeClr val="accent4"/>
                </a:solidFill>
              </a:rPr>
              <a:t>move constructor</a:t>
            </a:r>
            <a:r>
              <a:rPr lang="en-US" sz="1700" dirty="0" smtClean="0"/>
              <a:t>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3538479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Rule of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567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“Big 5” include: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6"/>
                </a:solidFill>
              </a:rPr>
              <a:t>copy constructor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3"/>
                </a:solidFill>
              </a:rPr>
              <a:t>move constructor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1"/>
                </a:solidFill>
              </a:rPr>
              <a:t>destructor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2"/>
                </a:solidFill>
              </a:rPr>
              <a:t>copy assignment operator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4"/>
                </a:solidFill>
              </a:rPr>
              <a:t>move assignment operator</a:t>
            </a:r>
          </a:p>
          <a:p>
            <a:r>
              <a:rPr lang="en-US" dirty="0" smtClean="0"/>
              <a:t>Normally, the compiler writes default versions of all five of these for you.</a:t>
            </a:r>
          </a:p>
          <a:p>
            <a:r>
              <a:rPr lang="en-US" dirty="0" smtClean="0"/>
              <a:t>If you have to write a custom version of any one of these, then </a:t>
            </a:r>
            <a:r>
              <a:rPr lang="en-US" b="1" i="1" dirty="0" smtClean="0"/>
              <a:t>write a corresponding version of all five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Generally this is only necessary if the class manages some resources, e.g. through new/delete or by opening files.</a:t>
            </a:r>
          </a:p>
        </p:txBody>
      </p:sp>
    </p:spTree>
    <p:extLst>
      <p:ext uri="{BB962C8B-B14F-4D97-AF65-F5344CB8AC3E}">
        <p14:creationId xmlns:p14="http://schemas.microsoft.com/office/powerpoint/2010/main" val="1777779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Public, protected, private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Class and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members have three access levels: </a:t>
            </a:r>
            <a:r>
              <a:rPr lang="en-US" sz="2000" b="1" dirty="0" smtClean="0">
                <a:solidFill>
                  <a:schemeClr val="accent6"/>
                </a:solidFill>
              </a:rPr>
              <a:t>public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 smtClean="0"/>
              <a:t>(anyone can access), </a:t>
            </a:r>
            <a:r>
              <a:rPr lang="en-US" sz="2000" b="1" dirty="0" smtClean="0">
                <a:solidFill>
                  <a:schemeClr val="accent3"/>
                </a:solidFill>
              </a:rPr>
              <a:t>protected</a:t>
            </a:r>
            <a:r>
              <a:rPr lang="en-US" sz="2000" dirty="0" smtClean="0">
                <a:solidFill>
                  <a:schemeClr val="accent3"/>
                </a:solidFill>
              </a:rPr>
              <a:t> </a:t>
            </a:r>
            <a:r>
              <a:rPr lang="en-US" sz="2000" dirty="0" smtClean="0"/>
              <a:t>(only derived classes and friends can access), and </a:t>
            </a:r>
            <a:r>
              <a:rPr lang="en-US" sz="2000" b="1" dirty="0" smtClean="0">
                <a:solidFill>
                  <a:schemeClr val="accent2"/>
                </a:solidFill>
              </a:rPr>
              <a:t>private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(only this class can access).</a:t>
            </a:r>
          </a:p>
          <a:p>
            <a:r>
              <a:rPr lang="en-US" sz="2000" dirty="0" smtClean="0"/>
              <a:t>The </a:t>
            </a:r>
            <a:r>
              <a:rPr lang="en-US" sz="2000" b="1" i="1" dirty="0" smtClean="0"/>
              <a:t>only</a:t>
            </a:r>
            <a:r>
              <a:rPr lang="en-US" sz="2000" dirty="0" smtClean="0"/>
              <a:t> difference between a </a:t>
            </a:r>
            <a:r>
              <a:rPr lang="en-US" sz="2000" b="1" dirty="0" smtClean="0"/>
              <a:t>class</a:t>
            </a:r>
            <a:r>
              <a:rPr lang="en-US" sz="2000" dirty="0" smtClean="0"/>
              <a:t> and a </a:t>
            </a:r>
            <a:r>
              <a:rPr lang="en-US" sz="2000" b="1" dirty="0" err="1" smtClean="0"/>
              <a:t>struct</a:t>
            </a:r>
            <a:r>
              <a:rPr lang="en-US" sz="2000" dirty="0" smtClean="0"/>
              <a:t> is that class defaults to private and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defaults to public.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115986"/>
            <a:ext cx="4340176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c</a:t>
            </a:r>
            <a:r>
              <a:rPr lang="en-US" sz="1400" dirty="0" smtClean="0">
                <a:latin typeface="Courier New"/>
                <a:cs typeface="Courier New"/>
              </a:rPr>
              <a:t>lass foo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public: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get_value</a:t>
            </a:r>
            <a:r>
              <a:rPr lang="en-US" sz="1400" dirty="0" smtClean="0">
                <a:latin typeface="Courier New"/>
                <a:cs typeface="Courier New"/>
              </a:rPr>
              <a:t>()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{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	// </a:t>
            </a:r>
            <a:r>
              <a:rPr lang="en-US" sz="1400" dirty="0">
                <a:latin typeface="Courier New"/>
                <a:cs typeface="Courier New"/>
              </a:rPr>
              <a:t>OK here</a:t>
            </a:r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	</a:t>
            </a:r>
            <a:r>
              <a:rPr lang="en-US" sz="1400" dirty="0" err="1" smtClean="0">
                <a:latin typeface="Courier New"/>
                <a:cs typeface="Courier New"/>
              </a:rPr>
              <a:t>do_some_stuff_first</a:t>
            </a:r>
            <a:r>
              <a:rPr lang="en-US" sz="1400" dirty="0" smtClean="0">
                <a:latin typeface="Courier New"/>
                <a:cs typeface="Courier New"/>
              </a:rPr>
              <a:t>(); 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			/</a:t>
            </a:r>
            <a:r>
              <a:rPr lang="en-US" sz="1400" dirty="0">
                <a:latin typeface="Courier New"/>
                <a:cs typeface="Courier New"/>
              </a:rPr>
              <a:t>/ and here</a:t>
            </a:r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	return </a:t>
            </a:r>
            <a:r>
              <a:rPr lang="en-US" sz="1400" dirty="0" err="1" smtClean="0">
                <a:latin typeface="Courier New"/>
                <a:cs typeface="Courier New"/>
              </a:rPr>
              <a:t>my_value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}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	protected: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void </a:t>
            </a:r>
            <a:r>
              <a:rPr lang="en-US" sz="1400" dirty="0" err="1" smtClean="0">
                <a:latin typeface="Courier New"/>
                <a:cs typeface="Courier New"/>
              </a:rPr>
              <a:t>do_some_stuff_first</a:t>
            </a:r>
            <a:r>
              <a:rPr lang="en-US" sz="1400" dirty="0" smtClean="0">
                <a:latin typeface="Courier New"/>
                <a:cs typeface="Courier New"/>
              </a:rPr>
              <a:t>() ...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		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my_value</a:t>
            </a:r>
            <a:r>
              <a:rPr lang="en-US" sz="140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};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19379" y="3777529"/>
            <a:ext cx="352458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f</a:t>
            </a:r>
            <a:r>
              <a:rPr lang="en-US" sz="1400" dirty="0" smtClean="0">
                <a:latin typeface="Courier New"/>
                <a:cs typeface="Courier New"/>
              </a:rPr>
              <a:t>oo instance;</a:t>
            </a:r>
          </a:p>
          <a:p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// this is an error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 err="1" smtClean="0">
                <a:latin typeface="Courier New"/>
                <a:cs typeface="Courier New"/>
              </a:rPr>
              <a:t>nstance.my_value</a:t>
            </a:r>
            <a:r>
              <a:rPr lang="en-US" sz="1400" dirty="0" smtClean="0">
                <a:latin typeface="Courier New"/>
                <a:cs typeface="Courier New"/>
              </a:rPr>
              <a:t> = 4;</a:t>
            </a:r>
          </a:p>
          <a:p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// this too</a:t>
            </a:r>
          </a:p>
          <a:p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 err="1" smtClean="0">
                <a:latin typeface="Courier New"/>
                <a:cs typeface="Courier New"/>
              </a:rPr>
              <a:t>nstance.do_some_stuff_first</a:t>
            </a:r>
            <a:r>
              <a:rPr lang="en-US" sz="1400" dirty="0" smtClean="0">
                <a:latin typeface="Courier New"/>
                <a:cs typeface="Courier New"/>
              </a:rPr>
              <a:t>();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// but this is OK</a:t>
            </a:r>
          </a:p>
          <a:p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 err="1" smtClean="0">
                <a:latin typeface="Courier New"/>
                <a:cs typeface="Courier New"/>
              </a:rPr>
              <a:t>nstance.get_value</a:t>
            </a:r>
            <a:r>
              <a:rPr lang="en-US" sz="1400" dirty="0" smtClean="0">
                <a:latin typeface="Courier New"/>
                <a:cs typeface="Courier New"/>
              </a:rPr>
              <a:t>();</a:t>
            </a:r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158511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 class can have zero of more </a:t>
            </a:r>
            <a:r>
              <a:rPr lang="en-US" sz="1800" b="1" dirty="0" smtClean="0">
                <a:solidFill>
                  <a:schemeClr val="accent6"/>
                </a:solidFill>
              </a:rPr>
              <a:t>base classes</a:t>
            </a:r>
            <a:r>
              <a:rPr lang="en-US" sz="1800" dirty="0" smtClean="0"/>
              <a:t>. The class </a:t>
            </a:r>
            <a:r>
              <a:rPr lang="en-US" sz="1800" b="1" dirty="0" smtClean="0">
                <a:solidFill>
                  <a:schemeClr val="accent3"/>
                </a:solidFill>
              </a:rPr>
              <a:t>inherits</a:t>
            </a:r>
            <a:r>
              <a:rPr lang="en-US" sz="1800" dirty="0" smtClean="0">
                <a:solidFill>
                  <a:schemeClr val="accent3"/>
                </a:solidFill>
              </a:rPr>
              <a:t> </a:t>
            </a:r>
            <a:r>
              <a:rPr lang="en-US" sz="1800" dirty="0" smtClean="0"/>
              <a:t>all of the base classes’ member variables and methods. This class is now a </a:t>
            </a:r>
            <a:r>
              <a:rPr lang="en-US" sz="1800" b="1" dirty="0" smtClean="0">
                <a:solidFill>
                  <a:schemeClr val="accent1"/>
                </a:solidFill>
              </a:rPr>
              <a:t>derived class</a:t>
            </a:r>
            <a:r>
              <a:rPr lang="en-US" sz="1800" dirty="0" smtClean="0"/>
              <a:t> of its bases.</a:t>
            </a:r>
          </a:p>
          <a:p>
            <a:r>
              <a:rPr lang="en-US" sz="1800" b="1" dirty="0" err="1"/>
              <a:t>s</a:t>
            </a:r>
            <a:r>
              <a:rPr lang="en-US" sz="1800" b="1" dirty="0" err="1" smtClean="0"/>
              <a:t>tatic_cast</a:t>
            </a:r>
            <a:r>
              <a:rPr lang="en-US" sz="1800" b="1" dirty="0" smtClean="0"/>
              <a:t>&lt;</a:t>
            </a:r>
            <a:r>
              <a:rPr lang="is-IS" sz="1800" b="1" dirty="0" smtClean="0"/>
              <a:t>…&gt;</a:t>
            </a:r>
            <a:r>
              <a:rPr lang="is-IS" sz="1800" dirty="0" smtClean="0"/>
              <a:t> can convert from base to derived and vice versa.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731799"/>
            <a:ext cx="337052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/>
                <a:cs typeface="Courier New"/>
              </a:rPr>
              <a:t>s</a:t>
            </a:r>
            <a:r>
              <a:rPr lang="en-US" sz="1400" dirty="0" err="1" smtClean="0">
                <a:latin typeface="Courier New"/>
                <a:cs typeface="Courier New"/>
              </a:rPr>
              <a:t>truct</a:t>
            </a:r>
            <a:r>
              <a:rPr lang="en-US" sz="1400" dirty="0" smtClean="0">
                <a:latin typeface="Courier New"/>
                <a:cs typeface="Courier New"/>
              </a:rPr>
              <a:t> A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x;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};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err="1">
                <a:latin typeface="Courier New"/>
                <a:cs typeface="Courier New"/>
              </a:rPr>
              <a:t>s</a:t>
            </a:r>
            <a:r>
              <a:rPr lang="en-US" sz="1400" dirty="0" err="1" smtClean="0">
                <a:latin typeface="Courier New"/>
                <a:cs typeface="Courier New"/>
              </a:rPr>
              <a:t>truct</a:t>
            </a:r>
            <a:r>
              <a:rPr lang="en-US" sz="1400" dirty="0" smtClean="0">
                <a:latin typeface="Courier New"/>
                <a:cs typeface="Courier New"/>
              </a:rPr>
              <a:t> B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void foo();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};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class C : public A, private B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public: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meaning_of_life</a:t>
            </a:r>
            <a:r>
              <a:rPr lang="en-US" sz="1400" dirty="0" smtClean="0">
                <a:latin typeface="Courier New"/>
                <a:cs typeface="Courier New"/>
              </a:rPr>
              <a:t>()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{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	return 42;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}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};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59480" y="4271540"/>
            <a:ext cx="406328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C instance;</a:t>
            </a:r>
          </a:p>
          <a:p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// OK, this is public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err="1">
                <a:latin typeface="Courier New"/>
                <a:cs typeface="Courier New"/>
              </a:rPr>
              <a:t>i</a:t>
            </a:r>
            <a:r>
              <a:rPr lang="en-US" sz="1400" dirty="0" err="1" smtClean="0">
                <a:latin typeface="Courier New"/>
                <a:cs typeface="Courier New"/>
              </a:rPr>
              <a:t>nstance.x</a:t>
            </a:r>
            <a:r>
              <a:rPr lang="en-US" sz="1400" dirty="0" smtClean="0">
                <a:latin typeface="Courier New"/>
                <a:cs typeface="Courier New"/>
              </a:rPr>
              <a:t> = 4;</a:t>
            </a:r>
          </a:p>
          <a:p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// error, foo is visible but private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err="1" smtClean="0">
                <a:latin typeface="Courier New"/>
                <a:cs typeface="Courier New"/>
              </a:rPr>
              <a:t>instance.foo</a:t>
            </a:r>
            <a:r>
              <a:rPr lang="en-US" sz="1400" dirty="0" smtClean="0">
                <a:latin typeface="Courier New"/>
                <a:cs typeface="Courier New"/>
              </a:rPr>
              <a:t>();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// we can access C’s own members too</a:t>
            </a:r>
          </a:p>
          <a:p>
            <a:r>
              <a:rPr lang="en-US" sz="1400" dirty="0" err="1" smtClean="0">
                <a:latin typeface="Courier New"/>
                <a:cs typeface="Courier New"/>
              </a:rPr>
              <a:t>C.meaning_of_life</a:t>
            </a:r>
            <a:r>
              <a:rPr lang="en-US" sz="1400" dirty="0" smtClean="0">
                <a:latin typeface="Courier New"/>
                <a:cs typeface="Courier New"/>
              </a:rPr>
              <a:t>();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2838" y="2881402"/>
            <a:ext cx="2935045" cy="116955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Inheritance can be public, protected, or private. This limits the access level of the base classes members, but does not increase it. The default for </a:t>
            </a:r>
            <a:r>
              <a:rPr lang="en-US" sz="1400" b="1" dirty="0" smtClean="0"/>
              <a:t>class</a:t>
            </a:r>
            <a:r>
              <a:rPr lang="en-US" sz="1400" dirty="0" smtClean="0"/>
              <a:t> is private and for </a:t>
            </a:r>
            <a:r>
              <a:rPr lang="en-US" sz="1400" b="1" dirty="0" err="1" smtClean="0"/>
              <a:t>struct</a:t>
            </a:r>
            <a:r>
              <a:rPr lang="en-US" sz="1400" dirty="0" smtClean="0"/>
              <a:t> is public.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751755" y="2817370"/>
            <a:ext cx="2935045" cy="135421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Derived class members can </a:t>
            </a:r>
            <a:r>
              <a:rPr lang="en-US" sz="1400" b="1" dirty="0" smtClean="0"/>
              <a:t>shadow </a:t>
            </a:r>
            <a:r>
              <a:rPr lang="en-US" sz="1400" dirty="0" smtClean="0"/>
              <a:t>base class members. You can get the base class member with a funky syntax:</a:t>
            </a:r>
          </a:p>
          <a:p>
            <a:endParaRPr lang="en-US" sz="1400" dirty="0"/>
          </a:p>
          <a:p>
            <a:r>
              <a:rPr lang="en-US" sz="1200" dirty="0" smtClean="0">
                <a:latin typeface="Courier New"/>
                <a:cs typeface="Courier New"/>
              </a:rPr>
              <a:t>Derived x;   </a:t>
            </a:r>
            <a:r>
              <a:rPr lang="en-US" sz="1200" dirty="0" err="1" smtClean="0">
                <a:latin typeface="Courier New"/>
                <a:cs typeface="Courier New"/>
              </a:rPr>
              <a:t>x.Base</a:t>
            </a:r>
            <a:r>
              <a:rPr lang="en-US" sz="1200" dirty="0" smtClean="0">
                <a:latin typeface="Courier New"/>
                <a:cs typeface="Courier New"/>
              </a:rPr>
              <a:t>::member();</a:t>
            </a:r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450818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Templates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are one of C++’s most important and most complicated features.</a:t>
            </a:r>
          </a:p>
          <a:p>
            <a:r>
              <a:rPr lang="en-US" dirty="0" smtClean="0"/>
              <a:t>The most common use of templates is to create </a:t>
            </a:r>
            <a:r>
              <a:rPr lang="en-US" b="1" dirty="0" smtClean="0">
                <a:solidFill>
                  <a:schemeClr val="accent3"/>
                </a:solidFill>
              </a:rPr>
              <a:t>generic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code: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200" dirty="0">
                <a:latin typeface="Courier New"/>
                <a:cs typeface="Courier New"/>
              </a:rPr>
              <a:t>class </a:t>
            </a:r>
            <a:r>
              <a:rPr lang="en-US" sz="2200" dirty="0" err="1">
                <a:latin typeface="Courier New"/>
                <a:cs typeface="Courier New"/>
              </a:rPr>
              <a:t>float_thing</a:t>
            </a:r>
            <a:r>
              <a:rPr lang="en-US" sz="2200" dirty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r>
              <a:rPr lang="en-US" sz="2200" dirty="0">
                <a:latin typeface="Courier New"/>
                <a:cs typeface="Courier New"/>
              </a:rPr>
              <a:t>class </a:t>
            </a:r>
            <a:r>
              <a:rPr lang="en-US" sz="2200" dirty="0" err="1">
                <a:latin typeface="Courier New"/>
                <a:cs typeface="Courier New"/>
              </a:rPr>
              <a:t>double_thing</a:t>
            </a:r>
            <a:r>
              <a:rPr lang="en-US" sz="2200" dirty="0">
                <a:latin typeface="Courier New"/>
                <a:cs typeface="Courier New"/>
              </a:rPr>
              <a:t>..</a:t>
            </a:r>
            <a:r>
              <a:rPr lang="en-US" sz="2200" dirty="0" smtClean="0">
                <a:latin typeface="Courier New"/>
                <a:cs typeface="Courier New"/>
              </a:rPr>
              <a:t>.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latin typeface="Courier New"/>
                <a:cs typeface="Courier New"/>
              </a:rPr>
              <a:t>c</a:t>
            </a:r>
            <a:r>
              <a:rPr lang="en-US" sz="2200" dirty="0" smtClean="0">
                <a:latin typeface="Courier New"/>
                <a:cs typeface="Courier New"/>
              </a:rPr>
              <a:t>lass </a:t>
            </a:r>
            <a:r>
              <a:rPr lang="en-US" sz="2200" dirty="0" err="1" smtClean="0">
                <a:latin typeface="Courier New"/>
                <a:cs typeface="Courier New"/>
              </a:rPr>
              <a:t>complex_float_thing</a:t>
            </a:r>
            <a:r>
              <a:rPr lang="en-US" sz="2200" dirty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r>
              <a:rPr lang="en-US" sz="2200" dirty="0">
                <a:latin typeface="Courier New"/>
                <a:cs typeface="Courier New"/>
              </a:rPr>
              <a:t>class </a:t>
            </a:r>
            <a:r>
              <a:rPr lang="en-US" sz="2200" dirty="0" err="1" smtClean="0">
                <a:latin typeface="Courier New"/>
                <a:cs typeface="Courier New"/>
              </a:rPr>
              <a:t>complex_double_thing</a:t>
            </a:r>
            <a:r>
              <a:rPr lang="is-IS" sz="2200" dirty="0" smtClean="0">
                <a:latin typeface="Courier New"/>
                <a:cs typeface="Courier New"/>
              </a:rPr>
              <a:t>...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latin typeface="Courier New"/>
                <a:cs typeface="Courier New"/>
              </a:rPr>
              <a:t>class </a:t>
            </a:r>
            <a:r>
              <a:rPr lang="en-US" sz="2200" dirty="0" err="1" smtClean="0">
                <a:latin typeface="Courier New"/>
                <a:cs typeface="Courier New"/>
              </a:rPr>
              <a:t>int_thing</a:t>
            </a:r>
            <a:r>
              <a:rPr lang="en-US" sz="2200" dirty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r>
              <a:rPr lang="en-US" sz="2200" dirty="0">
                <a:latin typeface="Courier New"/>
                <a:cs typeface="Courier New"/>
              </a:rPr>
              <a:t>class </a:t>
            </a:r>
            <a:r>
              <a:rPr lang="en-US" sz="2200" dirty="0" err="1" smtClean="0">
                <a:latin typeface="Courier New"/>
                <a:cs typeface="Courier New"/>
              </a:rPr>
              <a:t>long_thing</a:t>
            </a:r>
            <a:r>
              <a:rPr lang="is-IS" sz="2200" dirty="0" smtClean="0">
                <a:latin typeface="Courier New"/>
                <a:cs typeface="Courier New"/>
              </a:rPr>
              <a:t>...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latin typeface="Courier New"/>
                <a:cs typeface="Courier New"/>
              </a:rPr>
              <a:t>class </a:t>
            </a:r>
            <a:r>
              <a:rPr lang="en-US" sz="2200" dirty="0" err="1" smtClean="0">
                <a:latin typeface="Courier New"/>
                <a:cs typeface="Courier New"/>
              </a:rPr>
              <a:t>some_other_thing</a:t>
            </a:r>
            <a:r>
              <a:rPr lang="is-IS" sz="2200" dirty="0" smtClean="0">
                <a:latin typeface="Courier New"/>
                <a:cs typeface="Courier New"/>
              </a:rPr>
              <a:t>...</a:t>
            </a:r>
            <a:endParaRPr lang="en-US" sz="2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65097" y="3553727"/>
            <a:ext cx="341684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/>
                <a:cs typeface="Courier New"/>
              </a:rPr>
              <a:t>template &lt;</a:t>
            </a:r>
            <a:r>
              <a:rPr lang="en-US" sz="2000" dirty="0" err="1" smtClean="0">
                <a:latin typeface="Courier New"/>
                <a:cs typeface="Courier New"/>
              </a:rPr>
              <a:t>typename</a:t>
            </a:r>
            <a:r>
              <a:rPr lang="en-US" sz="2000" dirty="0" smtClean="0">
                <a:latin typeface="Courier New"/>
                <a:cs typeface="Courier New"/>
              </a:rPr>
              <a:t> T&gt;</a:t>
            </a:r>
          </a:p>
          <a:p>
            <a:r>
              <a:rPr lang="en-US" sz="2000" dirty="0">
                <a:latin typeface="Courier New"/>
                <a:cs typeface="Courier New"/>
              </a:rPr>
              <a:t>c</a:t>
            </a:r>
            <a:r>
              <a:rPr lang="en-US" sz="2000" dirty="0" smtClean="0">
                <a:latin typeface="Courier New"/>
                <a:cs typeface="Courier New"/>
              </a:rPr>
              <a:t>lass thing;</a:t>
            </a:r>
          </a:p>
          <a:p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thing&lt;float&gt; ...</a:t>
            </a:r>
            <a:r>
              <a:rPr lang="en-US" sz="2000" dirty="0" smtClean="0">
                <a:latin typeface="Courier New"/>
                <a:cs typeface="Courier New"/>
              </a:rPr>
              <a:t>;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thing</a:t>
            </a:r>
            <a:r>
              <a:rPr lang="en-US" sz="2000" dirty="0" smtClean="0">
                <a:latin typeface="Courier New"/>
                <a:cs typeface="Courier New"/>
              </a:rPr>
              <a:t>&lt;double&gt; </a:t>
            </a:r>
            <a:r>
              <a:rPr lang="en-US" sz="2000" dirty="0">
                <a:latin typeface="Courier New"/>
                <a:cs typeface="Courier New"/>
              </a:rPr>
              <a:t>...</a:t>
            </a:r>
            <a:r>
              <a:rPr lang="en-US" sz="2000" dirty="0" smtClean="0">
                <a:latin typeface="Courier New"/>
                <a:cs typeface="Courier New"/>
              </a:rPr>
              <a:t>;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 smtClean="0">
                <a:latin typeface="Courier New"/>
                <a:cs typeface="Courier New"/>
              </a:rPr>
              <a:t>// etc.</a:t>
            </a:r>
            <a:endParaRPr lang="en-US" sz="2000" dirty="0">
              <a:latin typeface="Courier New"/>
              <a:cs typeface="Courier New"/>
            </a:endParaRPr>
          </a:p>
          <a:p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130409" y="3713805"/>
            <a:ext cx="992579" cy="36284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360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simple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Dynamic arrays (using the </a:t>
            </a:r>
            <a:r>
              <a:rPr lang="en-US" dirty="0" err="1" smtClean="0"/>
              <a:t>std</a:t>
            </a:r>
            <a:r>
              <a:rPr lang="en-US" dirty="0" smtClean="0"/>
              <a:t>::vector template):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s</a:t>
            </a:r>
            <a:r>
              <a:rPr lang="en-US" sz="2400" dirty="0" err="1" smtClean="0">
                <a:latin typeface="Courier New"/>
                <a:cs typeface="Courier New"/>
              </a:rPr>
              <a:t>td</a:t>
            </a:r>
            <a:r>
              <a:rPr lang="en-US" sz="2400" dirty="0" smtClean="0">
                <a:latin typeface="Courier New"/>
                <a:cs typeface="Courier New"/>
              </a:rPr>
              <a:t>::vector</a:t>
            </a:r>
            <a:r>
              <a:rPr lang="en-US" sz="2400" b="1" dirty="0" smtClean="0">
                <a:latin typeface="Courier New"/>
                <a:cs typeface="Courier New"/>
              </a:rPr>
              <a:t>&lt;double&gt;</a:t>
            </a:r>
            <a:r>
              <a:rPr lang="en-US" sz="2400" dirty="0" smtClean="0">
                <a:latin typeface="Courier New"/>
                <a:cs typeface="Courier New"/>
              </a:rPr>
              <a:t> array;</a:t>
            </a: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a</a:t>
            </a:r>
            <a:r>
              <a:rPr lang="en-US" sz="2400" dirty="0" err="1" smtClean="0">
                <a:latin typeface="Courier New"/>
                <a:cs typeface="Courier New"/>
              </a:rPr>
              <a:t>rray.resize</a:t>
            </a:r>
            <a:r>
              <a:rPr lang="en-US" sz="2400" dirty="0" smtClean="0">
                <a:latin typeface="Courier New"/>
                <a:cs typeface="Courier New"/>
              </a:rPr>
              <a:t>(100);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f</a:t>
            </a:r>
            <a:r>
              <a:rPr lang="en-US" sz="2400" dirty="0" smtClean="0">
                <a:latin typeface="Courier New"/>
                <a:cs typeface="Courier New"/>
              </a:rPr>
              <a:t>or (</a:t>
            </a:r>
            <a:r>
              <a:rPr lang="en-US" sz="2400" dirty="0" err="1" smtClean="0">
                <a:latin typeface="Courier New"/>
                <a:cs typeface="Courier New"/>
              </a:rPr>
              <a:t>int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i</a:t>
            </a:r>
            <a:r>
              <a:rPr lang="en-US" sz="2400" dirty="0" smtClean="0">
                <a:latin typeface="Courier New"/>
                <a:cs typeface="Courier New"/>
              </a:rPr>
              <a:t> = 0;i &lt; </a:t>
            </a:r>
            <a:r>
              <a:rPr lang="en-US" sz="2400" dirty="0" err="1" smtClean="0">
                <a:latin typeface="Courier New"/>
                <a:cs typeface="Courier New"/>
              </a:rPr>
              <a:t>array.size</a:t>
            </a:r>
            <a:r>
              <a:rPr lang="en-US" sz="2400" dirty="0" smtClean="0">
                <a:latin typeface="Courier New"/>
                <a:cs typeface="Courier New"/>
              </a:rPr>
              <a:t>();</a:t>
            </a:r>
            <a:r>
              <a:rPr lang="en-US" sz="2400" dirty="0" err="1" smtClean="0">
                <a:latin typeface="Courier New"/>
                <a:cs typeface="Courier New"/>
              </a:rPr>
              <a:t>i</a:t>
            </a:r>
            <a:r>
              <a:rPr lang="en-US" sz="2400" dirty="0" smtClean="0">
                <a:latin typeface="Courier New"/>
                <a:cs typeface="Courier New"/>
              </a:rPr>
              <a:t>++)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	array[</a:t>
            </a:r>
            <a:r>
              <a:rPr lang="en-US" sz="2400" dirty="0" err="1" smtClean="0">
                <a:latin typeface="Courier New"/>
                <a:cs typeface="Courier New"/>
              </a:rPr>
              <a:t>i</a:t>
            </a:r>
            <a:r>
              <a:rPr lang="en-US" sz="2400" dirty="0" smtClean="0">
                <a:latin typeface="Courier New"/>
                <a:cs typeface="Courier New"/>
              </a:rPr>
              <a:t>] = </a:t>
            </a:r>
            <a:r>
              <a:rPr lang="en-US" sz="2400" dirty="0" err="1" smtClean="0">
                <a:latin typeface="Courier New"/>
                <a:cs typeface="Courier New"/>
              </a:rPr>
              <a:t>i</a:t>
            </a:r>
            <a:r>
              <a:rPr lang="en-US" sz="2400" dirty="0" smtClean="0">
                <a:latin typeface="Courier New"/>
                <a:cs typeface="Courier New"/>
              </a:rPr>
              <a:t>*</a:t>
            </a:r>
            <a:r>
              <a:rPr lang="en-US" sz="2400" dirty="0" err="1" smtClean="0">
                <a:latin typeface="Courier New"/>
                <a:cs typeface="Courier New"/>
              </a:rPr>
              <a:t>i</a:t>
            </a:r>
            <a:r>
              <a:rPr lang="en-US" sz="2400" dirty="0" smtClean="0">
                <a:latin typeface="Courier New"/>
                <a:cs typeface="Courier New"/>
              </a:rPr>
              <a:t>;</a:t>
            </a:r>
            <a:endParaRPr lang="en-US" sz="2400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 smtClean="0"/>
              <a:t>Functions can also be templates: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 smtClean="0">
                <a:latin typeface="Courier New"/>
                <a:cs typeface="Courier New"/>
              </a:rPr>
              <a:t>template &lt;</a:t>
            </a:r>
            <a:r>
              <a:rPr lang="en-US" sz="2400" b="1" dirty="0" err="1" smtClean="0">
                <a:latin typeface="Courier New"/>
                <a:cs typeface="Courier New"/>
              </a:rPr>
              <a:t>typename</a:t>
            </a:r>
            <a:r>
              <a:rPr lang="en-US" sz="2400" b="1" dirty="0" smtClean="0">
                <a:latin typeface="Courier New"/>
                <a:cs typeface="Courier New"/>
              </a:rPr>
              <a:t> T&gt;</a:t>
            </a: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s</a:t>
            </a:r>
            <a:r>
              <a:rPr lang="en-US" sz="2400" dirty="0" err="1" smtClean="0">
                <a:latin typeface="Courier New"/>
                <a:cs typeface="Courier New"/>
              </a:rPr>
              <a:t>td</a:t>
            </a:r>
            <a:r>
              <a:rPr lang="en-US" sz="2400" dirty="0" smtClean="0">
                <a:latin typeface="Courier New"/>
                <a:cs typeface="Courier New"/>
              </a:rPr>
              <a:t>::complex</a:t>
            </a:r>
            <a:r>
              <a:rPr lang="en-US" sz="2400" b="1" dirty="0" smtClean="0">
                <a:latin typeface="Courier New"/>
                <a:cs typeface="Courier New"/>
              </a:rPr>
              <a:t>&lt;T&gt;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complex_from_mag_angle</a:t>
            </a:r>
            <a:r>
              <a:rPr lang="en-US" sz="2400" dirty="0" smtClean="0">
                <a:latin typeface="Courier New"/>
                <a:cs typeface="Courier New"/>
              </a:rPr>
              <a:t>(T mag, T angle)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return </a:t>
            </a:r>
            <a:r>
              <a:rPr lang="en-US" sz="2400" dirty="0" err="1" smtClean="0">
                <a:latin typeface="Courier New"/>
                <a:cs typeface="Courier New"/>
              </a:rPr>
              <a:t>std</a:t>
            </a:r>
            <a:r>
              <a:rPr lang="en-US" sz="2400" dirty="0" smtClean="0">
                <a:latin typeface="Courier New"/>
                <a:cs typeface="Courier New"/>
              </a:rPr>
              <a:t>::complex</a:t>
            </a:r>
            <a:r>
              <a:rPr lang="en-US" sz="2400" b="1" dirty="0" smtClean="0">
                <a:latin typeface="Courier New"/>
                <a:cs typeface="Courier New"/>
              </a:rPr>
              <a:t>&lt;T&gt;</a:t>
            </a:r>
            <a:r>
              <a:rPr lang="en-US" sz="2400" dirty="0" smtClean="0">
                <a:latin typeface="Courier New"/>
                <a:cs typeface="Courier New"/>
              </a:rPr>
              <a:t>(</a:t>
            </a:r>
            <a:r>
              <a:rPr lang="en-US" sz="2400" dirty="0" err="1" smtClean="0">
                <a:latin typeface="Courier New"/>
                <a:cs typeface="Courier New"/>
              </a:rPr>
              <a:t>std</a:t>
            </a:r>
            <a:r>
              <a:rPr lang="en-US" sz="2400" dirty="0" smtClean="0">
                <a:latin typeface="Courier New"/>
                <a:cs typeface="Courier New"/>
              </a:rPr>
              <a:t>::</a:t>
            </a:r>
            <a:r>
              <a:rPr lang="en-US" sz="2400" dirty="0" err="1" smtClean="0">
                <a:latin typeface="Courier New"/>
                <a:cs typeface="Courier New"/>
              </a:rPr>
              <a:t>cos</a:t>
            </a:r>
            <a:r>
              <a:rPr lang="en-US" sz="2400" dirty="0" smtClean="0">
                <a:latin typeface="Courier New"/>
                <a:cs typeface="Courier New"/>
              </a:rPr>
              <a:t>(angle)*mag,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                       </a:t>
            </a:r>
            <a:r>
              <a:rPr lang="en-US" sz="2400" dirty="0" err="1" smtClean="0">
                <a:latin typeface="Courier New"/>
                <a:cs typeface="Courier New"/>
              </a:rPr>
              <a:t>std</a:t>
            </a:r>
            <a:r>
              <a:rPr lang="en-US" sz="2400" dirty="0" smtClean="0">
                <a:latin typeface="Courier New"/>
                <a:cs typeface="Courier New"/>
              </a:rPr>
              <a:t>::sin(angle)*mag);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0742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Preamble: from code to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060" y="168348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Compile: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g</a:t>
            </a:r>
            <a:r>
              <a:rPr lang="en-US" sz="2400" dirty="0" smtClean="0">
                <a:latin typeface="Courier New"/>
                <a:cs typeface="Courier New"/>
              </a:rPr>
              <a:t>++ -</a:t>
            </a:r>
            <a:r>
              <a:rPr lang="en-US" sz="2400" dirty="0" err="1" smtClean="0">
                <a:latin typeface="Courier New"/>
                <a:cs typeface="Courier New"/>
              </a:rPr>
              <a:t>std</a:t>
            </a:r>
            <a:r>
              <a:rPr lang="en-US" sz="2400" dirty="0" smtClean="0">
                <a:latin typeface="Courier New"/>
                <a:cs typeface="Courier New"/>
              </a:rPr>
              <a:t>=</a:t>
            </a:r>
            <a:r>
              <a:rPr lang="en-US" sz="2400" dirty="0" err="1" smtClean="0">
                <a:latin typeface="Courier New"/>
                <a:cs typeface="Courier New"/>
              </a:rPr>
              <a:t>c++</a:t>
            </a:r>
            <a:r>
              <a:rPr lang="en-US" sz="2400" dirty="0" smtClean="0">
                <a:latin typeface="Courier New"/>
                <a:cs typeface="Courier New"/>
              </a:rPr>
              <a:t>11 -c -o </a:t>
            </a:r>
            <a:r>
              <a:rPr lang="en-US" sz="2400" dirty="0" err="1" smtClean="0">
                <a:latin typeface="Courier New"/>
                <a:cs typeface="Courier New"/>
              </a:rPr>
              <a:t>test.o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test.cxx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Link: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g++ -o </a:t>
            </a:r>
            <a:r>
              <a:rPr lang="en-US" sz="2400" dirty="0" err="1" smtClean="0">
                <a:latin typeface="Courier New"/>
                <a:cs typeface="Courier New"/>
              </a:rPr>
              <a:t>test.x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test.o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6881" y="3610001"/>
            <a:ext cx="1748901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This is the name of the compiler. Other compilers include clang++, </a:t>
            </a:r>
            <a:r>
              <a:rPr lang="en-US" sz="1600" dirty="0" err="1" smtClean="0"/>
              <a:t>icpc</a:t>
            </a:r>
            <a:r>
              <a:rPr lang="en-US" sz="1600" dirty="0" smtClean="0"/>
              <a:t>, </a:t>
            </a:r>
            <a:r>
              <a:rPr lang="en-US" sz="1600" dirty="0" err="1" smtClean="0"/>
              <a:t>xlC</a:t>
            </a:r>
            <a:r>
              <a:rPr lang="en-US" sz="1600" dirty="0" smtClean="0"/>
              <a:t>, etc.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160924" y="3741579"/>
            <a:ext cx="16381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We want the</a:t>
            </a:r>
          </a:p>
          <a:p>
            <a:r>
              <a:rPr lang="en-US" sz="1600" dirty="0" smtClean="0"/>
              <a:t>C++11 standard and not the default of C++98.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2965613" y="1683488"/>
            <a:ext cx="1638140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Just </a:t>
            </a:r>
            <a:r>
              <a:rPr lang="en-US" sz="1600" b="1" u="sng" dirty="0" smtClean="0"/>
              <a:t>c</a:t>
            </a:r>
            <a:r>
              <a:rPr lang="en-US" sz="1600" dirty="0" smtClean="0"/>
              <a:t>ompile and don’t link.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5963" y="1683488"/>
            <a:ext cx="1638140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Put the </a:t>
            </a:r>
            <a:r>
              <a:rPr lang="en-US" sz="1600" b="1" u="sng" dirty="0" smtClean="0"/>
              <a:t>o</a:t>
            </a:r>
            <a:r>
              <a:rPr lang="en-US" sz="1600" dirty="0" smtClean="0"/>
              <a:t>utput file here.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79068" y="3589179"/>
            <a:ext cx="220405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Input file(s) go at the end. C++ files end with (most common first):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.</a:t>
            </a:r>
            <a:r>
              <a:rPr lang="en-US" sz="1600" dirty="0" err="1" smtClean="0"/>
              <a:t>cpp</a:t>
            </a:r>
            <a:endParaRPr lang="en-US" sz="1600" dirty="0" smtClean="0"/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.cxx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.cc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/>
              <a:t>.C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56881" y="3060726"/>
            <a:ext cx="6462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55554" y="3056967"/>
            <a:ext cx="18463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54300" y="2647193"/>
            <a:ext cx="4513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337267" y="2647193"/>
            <a:ext cx="16485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138220" y="3056967"/>
            <a:ext cx="15236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249210" y="3060726"/>
            <a:ext cx="582967" cy="5492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0"/>
          </p:cNvCxnSpPr>
          <p:nvPr/>
        </p:nvCxnSpPr>
        <p:spPr>
          <a:xfrm flipH="1" flipV="1">
            <a:off x="2602527" y="3060726"/>
            <a:ext cx="1377467" cy="680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2"/>
          </p:cNvCxnSpPr>
          <p:nvPr/>
        </p:nvCxnSpPr>
        <p:spPr>
          <a:xfrm>
            <a:off x="3784683" y="2268264"/>
            <a:ext cx="195311" cy="3789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060956" y="2268264"/>
            <a:ext cx="834077" cy="3600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8" idx="0"/>
          </p:cNvCxnSpPr>
          <p:nvPr/>
        </p:nvCxnSpPr>
        <p:spPr>
          <a:xfrm>
            <a:off x="6881093" y="3056967"/>
            <a:ext cx="0" cy="5322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4170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4669"/>
            <a:ext cx="8229600" cy="535784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Sometimes you want a template function or class to do something special for a particular type. This can be accomplished with </a:t>
            </a:r>
            <a:r>
              <a:rPr lang="en-US" b="1" dirty="0" smtClean="0">
                <a:solidFill>
                  <a:srgbClr val="F79646"/>
                </a:solidFill>
              </a:rPr>
              <a:t>template specialization</a:t>
            </a:r>
            <a:r>
              <a:rPr lang="en-US" dirty="0" smtClean="0"/>
              <a:t>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//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generic implementation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// note that template parameters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// can have default values too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// e.g. foo&lt;&gt; = foo&lt;double&gt;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template &lt;</a:t>
            </a:r>
            <a:r>
              <a:rPr lang="en-US" sz="2400" dirty="0" err="1" smtClean="0">
                <a:latin typeface="Courier New"/>
                <a:cs typeface="Courier New"/>
              </a:rPr>
              <a:t>typename</a:t>
            </a:r>
            <a:r>
              <a:rPr lang="en-US" sz="2400" dirty="0" smtClean="0">
                <a:latin typeface="Courier New"/>
                <a:cs typeface="Courier New"/>
              </a:rPr>
              <a:t> T=double&gt;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c</a:t>
            </a:r>
            <a:r>
              <a:rPr lang="en-US" sz="2400" dirty="0" smtClean="0">
                <a:latin typeface="Courier New"/>
                <a:cs typeface="Courier New"/>
              </a:rPr>
              <a:t>lass foo { ... };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// specialization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template &lt;&gt;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class foo&lt;</a:t>
            </a:r>
            <a:r>
              <a:rPr lang="en-US" sz="2400" dirty="0" err="1">
                <a:latin typeface="Courier New"/>
                <a:cs typeface="Courier New"/>
              </a:rPr>
              <a:t>int</a:t>
            </a:r>
            <a:r>
              <a:rPr lang="en-US" sz="2400" dirty="0">
                <a:latin typeface="Courier New"/>
                <a:cs typeface="Courier New"/>
              </a:rPr>
              <a:t>&gt; { ... }</a:t>
            </a:r>
            <a:r>
              <a:rPr lang="en-US" sz="2400" dirty="0" smtClean="0">
                <a:latin typeface="Courier New"/>
                <a:cs typeface="Courier New"/>
              </a:rPr>
              <a:t>;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// </a:t>
            </a:r>
            <a:r>
              <a:rPr lang="en-US" sz="2400" dirty="0" smtClean="0">
                <a:latin typeface="Courier New"/>
                <a:cs typeface="Courier New"/>
              </a:rPr>
              <a:t>more specializations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// if needed</a:t>
            </a: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template &lt;&gt;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class foo</a:t>
            </a:r>
            <a:r>
              <a:rPr lang="en-US" sz="2400" dirty="0" smtClean="0">
                <a:latin typeface="Courier New"/>
                <a:cs typeface="Courier New"/>
              </a:rPr>
              <a:t>&lt;long&gt; </a:t>
            </a:r>
            <a:r>
              <a:rPr lang="en-US" sz="2400" dirty="0">
                <a:latin typeface="Courier New"/>
                <a:cs typeface="Courier New"/>
              </a:rPr>
              <a:t>{ ... 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08170" y="3435701"/>
            <a:ext cx="3978630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>
                <a:latin typeface="Courier New"/>
                <a:cs typeface="Courier New"/>
              </a:rPr>
              <a:t>// it doesn’t have to be T...</a:t>
            </a:r>
            <a:endParaRPr lang="en-US" sz="1700" dirty="0">
              <a:latin typeface="Courier New"/>
              <a:cs typeface="Courier New"/>
            </a:endParaRPr>
          </a:p>
          <a:p>
            <a:r>
              <a:rPr lang="en-US" sz="1700" dirty="0" smtClean="0">
                <a:latin typeface="Courier New"/>
                <a:cs typeface="Courier New"/>
              </a:rPr>
              <a:t>template &lt;</a:t>
            </a:r>
            <a:r>
              <a:rPr lang="en-US" sz="1700" dirty="0" err="1" smtClean="0">
                <a:latin typeface="Courier New"/>
                <a:cs typeface="Courier New"/>
              </a:rPr>
              <a:t>typename</a:t>
            </a:r>
            <a:r>
              <a:rPr lang="en-US" sz="1700" dirty="0" smtClean="0">
                <a:latin typeface="Courier New"/>
                <a:cs typeface="Courier New"/>
              </a:rPr>
              <a:t> </a:t>
            </a:r>
            <a:r>
              <a:rPr lang="en-US" sz="1700" dirty="0" err="1" smtClean="0">
                <a:latin typeface="Courier New"/>
                <a:cs typeface="Courier New"/>
              </a:rPr>
              <a:t>MyType</a:t>
            </a:r>
            <a:r>
              <a:rPr lang="en-US" sz="17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700" dirty="0">
                <a:latin typeface="Courier New"/>
                <a:cs typeface="Courier New"/>
              </a:rPr>
              <a:t>v</a:t>
            </a:r>
            <a:r>
              <a:rPr lang="en-US" sz="1700" dirty="0" smtClean="0">
                <a:latin typeface="Courier New"/>
                <a:cs typeface="Courier New"/>
              </a:rPr>
              <a:t>oid process(</a:t>
            </a:r>
            <a:r>
              <a:rPr lang="en-US" sz="1700" dirty="0" err="1" smtClean="0">
                <a:latin typeface="Courier New"/>
                <a:cs typeface="Courier New"/>
              </a:rPr>
              <a:t>MyType</a:t>
            </a:r>
            <a:r>
              <a:rPr lang="en-US" sz="1700" dirty="0" smtClean="0">
                <a:latin typeface="Courier New"/>
                <a:cs typeface="Courier New"/>
              </a:rPr>
              <a:t>&amp; item);</a:t>
            </a:r>
          </a:p>
          <a:p>
            <a:endParaRPr lang="en-US" sz="1700" dirty="0">
              <a:latin typeface="Courier New"/>
              <a:cs typeface="Courier New"/>
            </a:endParaRPr>
          </a:p>
          <a:p>
            <a:r>
              <a:rPr lang="en-US" sz="1700" dirty="0" smtClean="0">
                <a:latin typeface="Courier New"/>
                <a:cs typeface="Courier New"/>
              </a:rPr>
              <a:t>// calls process&lt;</a:t>
            </a:r>
            <a:r>
              <a:rPr lang="en-US" sz="1700" dirty="0" err="1" smtClean="0">
                <a:latin typeface="Courier New"/>
                <a:cs typeface="Courier New"/>
              </a:rPr>
              <a:t>int</a:t>
            </a:r>
            <a:r>
              <a:rPr lang="en-US" sz="17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700" dirty="0" err="1">
                <a:latin typeface="Courier New"/>
                <a:cs typeface="Courier New"/>
              </a:rPr>
              <a:t>i</a:t>
            </a:r>
            <a:r>
              <a:rPr lang="en-US" sz="1700" dirty="0" err="1" smtClean="0">
                <a:latin typeface="Courier New"/>
                <a:cs typeface="Courier New"/>
              </a:rPr>
              <a:t>nt</a:t>
            </a:r>
            <a:r>
              <a:rPr lang="en-US" sz="1700" dirty="0" smtClean="0">
                <a:latin typeface="Courier New"/>
                <a:cs typeface="Courier New"/>
              </a:rPr>
              <a:t> x; process(x); </a:t>
            </a:r>
          </a:p>
          <a:p>
            <a:endParaRPr lang="en-US" sz="1700" dirty="0">
              <a:latin typeface="Courier New"/>
              <a:cs typeface="Courier New"/>
            </a:endParaRPr>
          </a:p>
          <a:p>
            <a:r>
              <a:rPr lang="en-US" sz="1700" dirty="0" smtClean="0">
                <a:latin typeface="Courier New"/>
                <a:cs typeface="Courier New"/>
              </a:rPr>
              <a:t>// template functions can</a:t>
            </a:r>
          </a:p>
          <a:p>
            <a:r>
              <a:rPr lang="en-US" sz="1700" dirty="0" smtClean="0">
                <a:latin typeface="Courier New"/>
                <a:cs typeface="Courier New"/>
              </a:rPr>
              <a:t>// be specialized too</a:t>
            </a:r>
          </a:p>
          <a:p>
            <a:r>
              <a:rPr lang="en-US" sz="1700" dirty="0">
                <a:latin typeface="Courier New"/>
                <a:cs typeface="Courier New"/>
              </a:rPr>
              <a:t>t</a:t>
            </a:r>
            <a:r>
              <a:rPr lang="en-US" sz="1700" dirty="0" smtClean="0">
                <a:latin typeface="Courier New"/>
                <a:cs typeface="Courier New"/>
              </a:rPr>
              <a:t>emplate &lt;&gt;</a:t>
            </a:r>
          </a:p>
          <a:p>
            <a:r>
              <a:rPr lang="en-US" sz="1700" dirty="0">
                <a:latin typeface="Courier New"/>
                <a:cs typeface="Courier New"/>
              </a:rPr>
              <a:t>v</a:t>
            </a:r>
            <a:r>
              <a:rPr lang="en-US" sz="1700" dirty="0" smtClean="0">
                <a:latin typeface="Courier New"/>
                <a:cs typeface="Courier New"/>
              </a:rPr>
              <a:t>oid process&lt;</a:t>
            </a:r>
            <a:r>
              <a:rPr lang="en-US" sz="1700" dirty="0" err="1" smtClean="0">
                <a:latin typeface="Courier New"/>
                <a:cs typeface="Courier New"/>
              </a:rPr>
              <a:t>SpecialType</a:t>
            </a:r>
            <a:r>
              <a:rPr lang="en-US" sz="17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700" dirty="0">
                <a:latin typeface="Courier New"/>
                <a:cs typeface="Courier New"/>
              </a:rPr>
              <a:t>	</a:t>
            </a:r>
            <a:r>
              <a:rPr lang="en-US" sz="1700" dirty="0" smtClean="0">
                <a:latin typeface="Courier New"/>
                <a:cs typeface="Courier New"/>
              </a:rPr>
              <a:t>(</a:t>
            </a:r>
            <a:r>
              <a:rPr lang="en-US" sz="1700" dirty="0" err="1" smtClean="0">
                <a:latin typeface="Courier New"/>
                <a:cs typeface="Courier New"/>
              </a:rPr>
              <a:t>SpecialType</a:t>
            </a:r>
            <a:r>
              <a:rPr lang="en-US" sz="1700" dirty="0" smtClean="0">
                <a:latin typeface="Courier New"/>
                <a:cs typeface="Courier New"/>
              </a:rPr>
              <a:t>&amp; item);</a:t>
            </a:r>
            <a:endParaRPr lang="en-US" sz="17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4842" y="2177060"/>
            <a:ext cx="4034352" cy="107721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Function templates don’t necessarily need the </a:t>
            </a:r>
            <a:r>
              <a:rPr lang="en-US" sz="1600" b="1" dirty="0" smtClean="0">
                <a:solidFill>
                  <a:schemeClr val="accent1"/>
                </a:solidFill>
              </a:rPr>
              <a:t>template parameter list</a:t>
            </a:r>
            <a:r>
              <a:rPr lang="en-US" sz="1600" dirty="0" smtClean="0"/>
              <a:t> (&lt;</a:t>
            </a:r>
            <a:r>
              <a:rPr lang="is-IS" sz="1600" dirty="0" smtClean="0"/>
              <a:t>…&gt;) when they are called. When the parameters can be </a:t>
            </a:r>
            <a:r>
              <a:rPr lang="is-IS" sz="1600" b="1" dirty="0" smtClean="0">
                <a:solidFill>
                  <a:schemeClr val="accent2"/>
                </a:solidFill>
              </a:rPr>
              <a:t>deduced</a:t>
            </a:r>
            <a:r>
              <a:rPr lang="is-IS" sz="1600" dirty="0" smtClean="0">
                <a:solidFill>
                  <a:schemeClr val="accent2"/>
                </a:solidFill>
              </a:rPr>
              <a:t> </a:t>
            </a:r>
            <a:r>
              <a:rPr lang="is-IS" sz="1600" dirty="0" smtClean="0"/>
              <a:t>from the arguments it can be left off.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41722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specialization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 templates (but not functions!) can be </a:t>
            </a:r>
            <a:r>
              <a:rPr lang="en-US" b="1" dirty="0" smtClean="0">
                <a:solidFill>
                  <a:schemeClr val="accent6"/>
                </a:solidFill>
              </a:rPr>
              <a:t>partially specialized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template &lt;</a:t>
            </a:r>
            <a:r>
              <a:rPr lang="en-US" sz="2400" dirty="0" err="1" smtClean="0">
                <a:latin typeface="Courier New"/>
                <a:cs typeface="Courier New"/>
              </a:rPr>
              <a:t>typename</a:t>
            </a:r>
            <a:r>
              <a:rPr lang="en-US" sz="2400" dirty="0" smtClean="0">
                <a:latin typeface="Courier New"/>
                <a:cs typeface="Courier New"/>
              </a:rPr>
              <a:t> Key, </a:t>
            </a:r>
            <a:r>
              <a:rPr lang="en-US" sz="2400" dirty="0" err="1" smtClean="0">
                <a:latin typeface="Courier New"/>
                <a:cs typeface="Courier New"/>
              </a:rPr>
              <a:t>typename</a:t>
            </a:r>
            <a:r>
              <a:rPr lang="en-US" sz="2400" dirty="0" smtClean="0">
                <a:latin typeface="Courier New"/>
                <a:cs typeface="Courier New"/>
              </a:rPr>
              <a:t> Value&gt;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c</a:t>
            </a:r>
            <a:r>
              <a:rPr lang="en-US" sz="2400" dirty="0" smtClean="0">
                <a:latin typeface="Courier New"/>
                <a:cs typeface="Courier New"/>
              </a:rPr>
              <a:t>lass map { ... };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// special implementation for when the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// key is a </a:t>
            </a:r>
            <a:r>
              <a:rPr lang="en-US" sz="2400" dirty="0" err="1" smtClean="0">
                <a:latin typeface="Courier New"/>
                <a:cs typeface="Courier New"/>
              </a:rPr>
              <a:t>std</a:t>
            </a:r>
            <a:r>
              <a:rPr lang="en-US" sz="2400" dirty="0" smtClean="0">
                <a:latin typeface="Courier New"/>
                <a:cs typeface="Courier New"/>
              </a:rPr>
              <a:t>::string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t</a:t>
            </a:r>
            <a:r>
              <a:rPr lang="en-US" sz="2400" dirty="0" smtClean="0">
                <a:latin typeface="Courier New"/>
                <a:cs typeface="Courier New"/>
              </a:rPr>
              <a:t>emplate &lt;</a:t>
            </a:r>
            <a:r>
              <a:rPr lang="en-US" sz="2400" dirty="0" err="1" smtClean="0">
                <a:latin typeface="Courier New"/>
                <a:cs typeface="Courier New"/>
              </a:rPr>
              <a:t>typename</a:t>
            </a:r>
            <a:r>
              <a:rPr lang="en-US" sz="2400" dirty="0" smtClean="0">
                <a:latin typeface="Courier New"/>
                <a:cs typeface="Courier New"/>
              </a:rPr>
              <a:t> Value&gt;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c</a:t>
            </a:r>
            <a:r>
              <a:rPr lang="en-US" sz="2400" dirty="0" smtClean="0">
                <a:latin typeface="Courier New"/>
                <a:cs typeface="Courier New"/>
              </a:rPr>
              <a:t>lass map&lt;</a:t>
            </a:r>
            <a:r>
              <a:rPr lang="en-US" sz="2400" dirty="0" err="1" smtClean="0">
                <a:latin typeface="Courier New"/>
                <a:cs typeface="Courier New"/>
              </a:rPr>
              <a:t>std</a:t>
            </a:r>
            <a:r>
              <a:rPr lang="en-US" sz="2400" dirty="0" smtClean="0">
                <a:latin typeface="Courier New"/>
                <a:cs typeface="Courier New"/>
              </a:rPr>
              <a:t>::string, Value&gt; { ... };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736318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9747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Sometimes you need a template, but you don’t know how many template parameters there will be. </a:t>
            </a:r>
            <a:r>
              <a:rPr lang="en-US" sz="2000" b="1" dirty="0" err="1" smtClean="0">
                <a:solidFill>
                  <a:schemeClr val="accent6"/>
                </a:solidFill>
              </a:rPr>
              <a:t>Variadic</a:t>
            </a:r>
            <a:r>
              <a:rPr lang="en-US" sz="2000" b="1" dirty="0" smtClean="0">
                <a:solidFill>
                  <a:schemeClr val="accent6"/>
                </a:solidFill>
              </a:rPr>
              <a:t> templates</a:t>
            </a:r>
            <a:r>
              <a:rPr lang="en-US" sz="2000" dirty="0" smtClean="0"/>
              <a:t> allow you to take any number of parameters in a </a:t>
            </a:r>
            <a:r>
              <a:rPr lang="en-US" sz="2000" b="1" dirty="0" smtClean="0">
                <a:solidFill>
                  <a:schemeClr val="accent1"/>
                </a:solidFill>
              </a:rPr>
              <a:t>parameter pack</a:t>
            </a:r>
            <a:r>
              <a:rPr lang="en-US" sz="2000" dirty="0"/>
              <a:t>.</a:t>
            </a:r>
            <a:endParaRPr lang="en-US" sz="2000" dirty="0" smtClean="0"/>
          </a:p>
          <a:p>
            <a:r>
              <a:rPr lang="en-US" sz="2000" dirty="0" smtClean="0"/>
              <a:t>An expression involving the parameter pack is </a:t>
            </a:r>
            <a:r>
              <a:rPr lang="en-US" sz="2000" b="1" dirty="0" smtClean="0">
                <a:solidFill>
                  <a:schemeClr val="accent3"/>
                </a:solidFill>
              </a:rPr>
              <a:t>expanded</a:t>
            </a:r>
            <a:r>
              <a:rPr lang="en-US" sz="2000" dirty="0" smtClean="0">
                <a:solidFill>
                  <a:schemeClr val="accent3"/>
                </a:solidFill>
              </a:rPr>
              <a:t> </a:t>
            </a:r>
            <a:r>
              <a:rPr lang="en-US" sz="2000" dirty="0" smtClean="0"/>
              <a:t>with the “</a:t>
            </a:r>
            <a:r>
              <a:rPr lang="is-IS" sz="2000" dirty="0" smtClean="0"/>
              <a:t>…” operator.</a:t>
            </a: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template &lt;</a:t>
            </a:r>
            <a:r>
              <a:rPr lang="en-US" sz="1400" dirty="0" err="1" smtClean="0">
                <a:latin typeface="Courier New"/>
                <a:cs typeface="Courier New"/>
              </a:rPr>
              <a:t>typename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Func</a:t>
            </a:r>
            <a:r>
              <a:rPr lang="en-US" sz="1400" dirty="0" smtClean="0">
                <a:latin typeface="Courier New"/>
                <a:cs typeface="Courier New"/>
              </a:rPr>
              <a:t>, </a:t>
            </a:r>
            <a:r>
              <a:rPr lang="en-US" sz="1400" b="1" dirty="0" err="1" smtClean="0">
                <a:latin typeface="Courier New"/>
                <a:cs typeface="Courier New"/>
              </a:rPr>
              <a:t>typename</a:t>
            </a:r>
            <a:r>
              <a:rPr lang="en-US" sz="1400" b="1" dirty="0" smtClean="0">
                <a:latin typeface="Courier New"/>
                <a:cs typeface="Courier New"/>
              </a:rPr>
              <a:t>... Types</a:t>
            </a:r>
            <a:r>
              <a:rPr lang="en-US" sz="1400" dirty="0" smtClean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a</a:t>
            </a:r>
            <a:r>
              <a:rPr lang="en-US" sz="1400" dirty="0" smtClean="0">
                <a:latin typeface="Courier New"/>
                <a:cs typeface="Courier New"/>
              </a:rPr>
              <a:t>uto call(</a:t>
            </a:r>
            <a:r>
              <a:rPr lang="en-US" sz="1400" dirty="0" err="1" smtClean="0">
                <a:latin typeface="Courier New"/>
                <a:cs typeface="Courier New"/>
              </a:rPr>
              <a:t>Func</a:t>
            </a:r>
            <a:r>
              <a:rPr lang="en-US" sz="1400" dirty="0" smtClean="0">
                <a:latin typeface="Courier New"/>
                <a:cs typeface="Courier New"/>
              </a:rPr>
              <a:t>&amp;&amp; f, </a:t>
            </a:r>
            <a:r>
              <a:rPr lang="en-US" sz="1400" b="1" dirty="0" smtClean="0">
                <a:latin typeface="Courier New"/>
                <a:cs typeface="Courier New"/>
              </a:rPr>
              <a:t>Types&amp;&amp;... </a:t>
            </a:r>
            <a:r>
              <a:rPr lang="en-US" sz="1400" b="1" dirty="0" err="1">
                <a:latin typeface="Courier New"/>
                <a:cs typeface="Courier New"/>
              </a:rPr>
              <a:t>a</a:t>
            </a:r>
            <a:r>
              <a:rPr lang="en-US" sz="1400" b="1" dirty="0" err="1" smtClean="0">
                <a:latin typeface="Courier New"/>
                <a:cs typeface="Courier New"/>
              </a:rPr>
              <a:t>rgs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	// this part is optional in C++14 and later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-&gt; </a:t>
            </a:r>
            <a:r>
              <a:rPr lang="en-US" sz="1400" dirty="0" err="1" smtClean="0">
                <a:latin typeface="Courier New"/>
                <a:cs typeface="Courier New"/>
              </a:rPr>
              <a:t>decltype</a:t>
            </a:r>
            <a:r>
              <a:rPr lang="en-US" sz="1400" dirty="0" smtClean="0">
                <a:latin typeface="Courier New"/>
                <a:cs typeface="Courier New"/>
              </a:rPr>
              <a:t>(f(</a:t>
            </a:r>
            <a:r>
              <a:rPr lang="en-US" sz="1400" dirty="0" err="1" smtClean="0">
                <a:latin typeface="Courier New"/>
                <a:cs typeface="Courier New"/>
              </a:rPr>
              <a:t>std</a:t>
            </a:r>
            <a:r>
              <a:rPr lang="en-US" sz="1400" dirty="0" smtClean="0">
                <a:latin typeface="Courier New"/>
                <a:cs typeface="Courier New"/>
              </a:rPr>
              <a:t>::forward&lt;Types&gt;(</a:t>
            </a:r>
            <a:r>
              <a:rPr lang="en-US" sz="1400" dirty="0" err="1" smtClean="0">
                <a:latin typeface="Courier New"/>
                <a:cs typeface="Courier New"/>
              </a:rPr>
              <a:t>args</a:t>
            </a:r>
            <a:r>
              <a:rPr lang="en-US" sz="1400" dirty="0" smtClean="0">
                <a:latin typeface="Courier New"/>
                <a:cs typeface="Courier New"/>
              </a:rPr>
              <a:t>)...))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return f(</a:t>
            </a:r>
            <a:r>
              <a:rPr lang="en-US" sz="1400" b="1" dirty="0" err="1" smtClean="0">
                <a:latin typeface="Courier New"/>
                <a:cs typeface="Courier New"/>
              </a:rPr>
              <a:t>std</a:t>
            </a:r>
            <a:r>
              <a:rPr lang="en-US" sz="1400" b="1" dirty="0" smtClean="0">
                <a:latin typeface="Courier New"/>
                <a:cs typeface="Courier New"/>
              </a:rPr>
              <a:t>::forward&lt;Types&gt;(</a:t>
            </a:r>
            <a:r>
              <a:rPr lang="en-US" sz="1400" b="1" dirty="0" err="1" smtClean="0">
                <a:latin typeface="Courier New"/>
                <a:cs typeface="Courier New"/>
              </a:rPr>
              <a:t>args</a:t>
            </a:r>
            <a:r>
              <a:rPr lang="en-US" sz="1400" b="1" dirty="0" smtClean="0">
                <a:latin typeface="Courier New"/>
                <a:cs typeface="Courier New"/>
              </a:rPr>
              <a:t>)</a:t>
            </a:r>
            <a:r>
              <a:rPr lang="is-IS" sz="1400" b="1" dirty="0" smtClean="0">
                <a:latin typeface="Courier New"/>
                <a:cs typeface="Courier New"/>
              </a:rPr>
              <a:t>...</a:t>
            </a:r>
            <a:r>
              <a:rPr lang="is-IS" sz="1400" dirty="0" smtClean="0">
                <a:latin typeface="Courier New"/>
                <a:cs typeface="Courier New"/>
              </a:rPr>
              <a:t>);</a:t>
            </a:r>
            <a:endParaRPr lang="en-US" sz="1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r>
              <a:rPr lang="en-US" sz="2000" dirty="0" smtClean="0">
                <a:cs typeface="Courier New"/>
              </a:rPr>
              <a:t>This is an example of </a:t>
            </a:r>
            <a:r>
              <a:rPr lang="en-US" sz="2000" b="1" dirty="0" smtClean="0">
                <a:solidFill>
                  <a:schemeClr val="accent2"/>
                </a:solidFill>
                <a:cs typeface="Courier New"/>
              </a:rPr>
              <a:t>perfect forwarding</a:t>
            </a:r>
            <a:r>
              <a:rPr lang="en-US" sz="2000" dirty="0" smtClean="0">
                <a:cs typeface="Courier New"/>
              </a:rPr>
              <a:t>, which uses something called a </a:t>
            </a:r>
            <a:r>
              <a:rPr lang="en-US" sz="2000" b="1" dirty="0" smtClean="0">
                <a:solidFill>
                  <a:schemeClr val="accent4"/>
                </a:solidFill>
                <a:cs typeface="Courier New"/>
              </a:rPr>
              <a:t>universal reference</a:t>
            </a:r>
            <a:r>
              <a:rPr lang="en-US" sz="2000" dirty="0" smtClean="0">
                <a:cs typeface="Courier New"/>
              </a:rPr>
              <a:t> (template + </a:t>
            </a:r>
            <a:r>
              <a:rPr lang="en-US" sz="2000" dirty="0" err="1" smtClean="0">
                <a:cs typeface="Courier New"/>
              </a:rPr>
              <a:t>rvalue</a:t>
            </a:r>
            <a:r>
              <a:rPr lang="en-US" sz="2000" dirty="0" smtClean="0">
                <a:cs typeface="Courier New"/>
              </a:rPr>
              <a:t> reference). The details of this are outside our scope.</a:t>
            </a:r>
            <a:endParaRPr lang="en-US" sz="20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785175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heavy-duty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C++ standard library includes a </a:t>
            </a:r>
            <a:r>
              <a:rPr lang="en-US" dirty="0" err="1" smtClean="0"/>
              <a:t>variadic</a:t>
            </a:r>
            <a:r>
              <a:rPr lang="en-US" dirty="0" smtClean="0"/>
              <a:t> template type called </a:t>
            </a:r>
            <a:r>
              <a:rPr lang="en-US" b="1" dirty="0" err="1" smtClean="0"/>
              <a:t>std</a:t>
            </a:r>
            <a:r>
              <a:rPr lang="en-US" b="1" dirty="0" smtClean="0"/>
              <a:t>::tuple</a:t>
            </a:r>
            <a:r>
              <a:rPr lang="en-US" dirty="0" smtClean="0"/>
              <a:t>, which holds any number of different types of objects: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s</a:t>
            </a:r>
            <a:r>
              <a:rPr lang="en-US" sz="2400" dirty="0" err="1" smtClean="0">
                <a:latin typeface="Courier New"/>
                <a:cs typeface="Courier New"/>
              </a:rPr>
              <a:t>td</a:t>
            </a:r>
            <a:r>
              <a:rPr lang="en-US" sz="2400" dirty="0" smtClean="0">
                <a:latin typeface="Courier New"/>
                <a:cs typeface="Courier New"/>
              </a:rPr>
              <a:t>::tuple&lt;</a:t>
            </a:r>
            <a:r>
              <a:rPr lang="en-US" sz="2400" dirty="0" err="1" smtClean="0">
                <a:latin typeface="Courier New"/>
                <a:cs typeface="Courier New"/>
              </a:rPr>
              <a:t>int</a:t>
            </a:r>
            <a:r>
              <a:rPr lang="en-US" sz="2400" dirty="0" smtClean="0">
                <a:latin typeface="Courier New"/>
                <a:cs typeface="Courier New"/>
              </a:rPr>
              <a:t>, double, </a:t>
            </a:r>
            <a:r>
              <a:rPr lang="en-US" sz="2400" dirty="0" err="1" smtClean="0">
                <a:latin typeface="Courier New"/>
                <a:cs typeface="Courier New"/>
              </a:rPr>
              <a:t>const</a:t>
            </a:r>
            <a:r>
              <a:rPr lang="en-US" sz="2400" dirty="0" smtClean="0">
                <a:latin typeface="Courier New"/>
                <a:cs typeface="Courier New"/>
              </a:rPr>
              <a:t> foo&amp;&gt; x(...);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// calls the bar method of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// the </a:t>
            </a:r>
            <a:r>
              <a:rPr lang="en-US" sz="2400" dirty="0" err="1" smtClean="0">
                <a:latin typeface="Courier New"/>
                <a:cs typeface="Courier New"/>
              </a:rPr>
              <a:t>const</a:t>
            </a:r>
            <a:r>
              <a:rPr lang="en-US" sz="2400" dirty="0" smtClean="0">
                <a:latin typeface="Courier New"/>
                <a:cs typeface="Courier New"/>
              </a:rPr>
              <a:t> foo&amp; member of x</a:t>
            </a: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s</a:t>
            </a:r>
            <a:r>
              <a:rPr lang="en-US" sz="2400" dirty="0" err="1" smtClean="0">
                <a:latin typeface="Courier New"/>
                <a:cs typeface="Courier New"/>
              </a:rPr>
              <a:t>td</a:t>
            </a:r>
            <a:r>
              <a:rPr lang="en-US" sz="2400" dirty="0" smtClean="0">
                <a:latin typeface="Courier New"/>
                <a:cs typeface="Courier New"/>
              </a:rPr>
              <a:t>::get&lt;2&gt;(x).bar();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Suppose we wanted to print out the contents of </a:t>
            </a:r>
            <a:r>
              <a:rPr lang="en-US" b="1" i="1" dirty="0" smtClean="0">
                <a:cs typeface="Courier New"/>
              </a:rPr>
              <a:t>any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err="1" smtClean="0">
                <a:cs typeface="Courier New"/>
              </a:rPr>
              <a:t>std</a:t>
            </a:r>
            <a:r>
              <a:rPr lang="en-US" dirty="0" smtClean="0">
                <a:cs typeface="Courier New"/>
              </a:rPr>
              <a:t>::tuple (assuming we know how to print each element)?</a:t>
            </a:r>
            <a:endParaRPr lang="en-US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248703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heavy-duty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loop doesn’t work. Template arguments (in this case for </a:t>
            </a:r>
            <a:r>
              <a:rPr lang="en-US" dirty="0" err="1" smtClean="0"/>
              <a:t>std</a:t>
            </a:r>
            <a:r>
              <a:rPr lang="en-US" dirty="0" smtClean="0"/>
              <a:t>::get) have to be </a:t>
            </a:r>
            <a:r>
              <a:rPr lang="en-US" b="1" dirty="0" smtClean="0">
                <a:solidFill>
                  <a:schemeClr val="accent6"/>
                </a:solidFill>
              </a:rPr>
              <a:t>constant expressions</a:t>
            </a:r>
            <a:r>
              <a:rPr lang="en-US" dirty="0" smtClean="0"/>
              <a:t>, i.e. the value has to be known at compile time.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// this doesn’t work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t</a:t>
            </a:r>
            <a:r>
              <a:rPr lang="en-US" sz="2400" dirty="0" smtClean="0">
                <a:latin typeface="Courier New"/>
                <a:cs typeface="Courier New"/>
              </a:rPr>
              <a:t>emplate &lt;</a:t>
            </a:r>
            <a:r>
              <a:rPr lang="en-US" sz="2400" dirty="0" err="1" smtClean="0">
                <a:latin typeface="Courier New"/>
                <a:cs typeface="Courier New"/>
              </a:rPr>
              <a:t>typename</a:t>
            </a:r>
            <a:r>
              <a:rPr lang="en-US" sz="2400" dirty="0" smtClean="0">
                <a:latin typeface="Courier New"/>
                <a:cs typeface="Courier New"/>
              </a:rPr>
              <a:t>... Types&gt;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v</a:t>
            </a:r>
            <a:r>
              <a:rPr lang="en-US" sz="2400" dirty="0" smtClean="0">
                <a:latin typeface="Courier New"/>
                <a:cs typeface="Courier New"/>
              </a:rPr>
              <a:t>oid print(</a:t>
            </a:r>
            <a:r>
              <a:rPr lang="en-US" sz="2400" dirty="0" err="1" smtClean="0">
                <a:latin typeface="Courier New"/>
                <a:cs typeface="Courier New"/>
              </a:rPr>
              <a:t>const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std</a:t>
            </a:r>
            <a:r>
              <a:rPr lang="en-US" sz="2400" dirty="0" smtClean="0">
                <a:latin typeface="Courier New"/>
                <a:cs typeface="Courier New"/>
              </a:rPr>
              <a:t>::tuple&lt;</a:t>
            </a:r>
            <a:r>
              <a:rPr lang="en-US" sz="2400" b="1" dirty="0" smtClean="0">
                <a:latin typeface="Courier New"/>
                <a:cs typeface="Courier New"/>
              </a:rPr>
              <a:t>Types...</a:t>
            </a:r>
            <a:r>
              <a:rPr lang="en-US" sz="2400" dirty="0" smtClean="0">
                <a:latin typeface="Courier New"/>
                <a:cs typeface="Courier New"/>
              </a:rPr>
              <a:t>&gt;&amp; t)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smtClean="0">
                <a:latin typeface="Courier New"/>
                <a:cs typeface="Courier New"/>
              </a:rPr>
              <a:t>for (</a:t>
            </a:r>
            <a:r>
              <a:rPr lang="en-US" sz="2400" dirty="0" err="1" smtClean="0">
                <a:latin typeface="Courier New"/>
                <a:cs typeface="Courier New"/>
              </a:rPr>
              <a:t>int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lang="en-US" sz="2400" dirty="0" err="1" smtClean="0">
                <a:latin typeface="Courier New"/>
                <a:cs typeface="Courier New"/>
              </a:rPr>
              <a:t>i</a:t>
            </a:r>
            <a:r>
              <a:rPr lang="en-US" sz="2400" dirty="0" smtClean="0">
                <a:latin typeface="Courier New"/>
                <a:cs typeface="Courier New"/>
              </a:rPr>
              <a:t> = 0;i &lt; </a:t>
            </a:r>
            <a:r>
              <a:rPr lang="en-US" sz="2400" b="1" dirty="0" err="1" smtClean="0">
                <a:latin typeface="Courier New"/>
                <a:cs typeface="Courier New"/>
              </a:rPr>
              <a:t>sizeof</a:t>
            </a:r>
            <a:r>
              <a:rPr lang="is-IS" sz="2400" b="1" dirty="0" smtClean="0">
                <a:latin typeface="Courier New"/>
                <a:cs typeface="Courier New"/>
              </a:rPr>
              <a:t>...(Types)</a:t>
            </a:r>
            <a:r>
              <a:rPr lang="is-IS" sz="2400" dirty="0" smtClean="0">
                <a:latin typeface="Courier New"/>
                <a:cs typeface="Courier New"/>
              </a:rPr>
              <a:t>;i++)</a:t>
            </a:r>
          </a:p>
          <a:p>
            <a:pPr marL="0" indent="0">
              <a:buNone/>
            </a:pPr>
            <a:r>
              <a:rPr lang="is-IS" sz="2400" dirty="0">
                <a:latin typeface="Courier New"/>
                <a:cs typeface="Courier New"/>
              </a:rPr>
              <a:t>	</a:t>
            </a:r>
            <a:r>
              <a:rPr lang="is-IS" sz="2400" dirty="0" smtClean="0">
                <a:latin typeface="Courier New"/>
                <a:cs typeface="Courier New"/>
              </a:rPr>
              <a:t>	print(</a:t>
            </a:r>
            <a:r>
              <a:rPr lang="is-IS" sz="2400" b="1" i="1" dirty="0" smtClean="0">
                <a:solidFill>
                  <a:srgbClr val="FF0000"/>
                </a:solidFill>
                <a:latin typeface="Courier New"/>
                <a:cs typeface="Courier New"/>
              </a:rPr>
              <a:t>std::get&lt;i&gt;</a:t>
            </a:r>
            <a:r>
              <a:rPr lang="is-IS" sz="2400" dirty="0" smtClean="0">
                <a:latin typeface="Courier New"/>
                <a:cs typeface="Courier New"/>
              </a:rPr>
              <a:t>(t));</a:t>
            </a:r>
            <a:endParaRPr lang="en-US" sz="2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1249" y="3190885"/>
            <a:ext cx="3115551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Expand the parameter pack </a:t>
            </a:r>
            <a:r>
              <a:rPr lang="en-US" i="1" dirty="0" smtClean="0"/>
              <a:t>inside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::tuple’s template parameter list.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71249" y="5557780"/>
            <a:ext cx="3115551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izeof</a:t>
            </a:r>
            <a:r>
              <a:rPr lang="is-IS" dirty="0" smtClean="0"/>
              <a:t>… gives the number of parameters in the pack.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0831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heavy-duty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Instead, let’s use another template: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// thinking ahead: why a </a:t>
            </a:r>
            <a:r>
              <a:rPr lang="en-US" sz="1600" dirty="0" err="1" smtClean="0">
                <a:latin typeface="Courier New"/>
                <a:cs typeface="Courier New"/>
              </a:rPr>
              <a:t>struct</a:t>
            </a:r>
            <a:r>
              <a:rPr lang="en-US" sz="1600" dirty="0" smtClean="0">
                <a:latin typeface="Courier New"/>
                <a:cs typeface="Courier New"/>
              </a:rPr>
              <a:t> and not a function?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template &lt;</a:t>
            </a:r>
            <a:r>
              <a:rPr lang="en-US" sz="1600" b="1" dirty="0" err="1" smtClean="0"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latin typeface="Courier New"/>
                <a:cs typeface="Courier New"/>
              </a:rPr>
              <a:t> I, </a:t>
            </a:r>
            <a:r>
              <a:rPr lang="en-US" sz="1600" b="1" dirty="0" err="1" smtClean="0">
                <a:latin typeface="Courier New"/>
                <a:cs typeface="Courier New"/>
              </a:rPr>
              <a:t>typename</a:t>
            </a:r>
            <a:r>
              <a:rPr lang="en-US" sz="1600" b="1" dirty="0" smtClean="0">
                <a:latin typeface="Courier New"/>
                <a:cs typeface="Courier New"/>
              </a:rPr>
              <a:t>... Types&gt;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s</a:t>
            </a:r>
            <a:r>
              <a:rPr lang="en-US" sz="1600" b="1" dirty="0" err="1" smtClean="0">
                <a:latin typeface="Courier New"/>
                <a:cs typeface="Courier New"/>
              </a:rPr>
              <a:t>truct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tuple_printer</a:t>
            </a:r>
            <a:endParaRPr lang="en-US" sz="16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err="1" smtClean="0">
                <a:latin typeface="Courier New"/>
                <a:cs typeface="Courier New"/>
              </a:rPr>
              <a:t>tuple_printer</a:t>
            </a:r>
            <a:r>
              <a:rPr lang="en-US" sz="1600" b="1" dirty="0" smtClean="0">
                <a:latin typeface="Courier New"/>
                <a:cs typeface="Courier New"/>
              </a:rPr>
              <a:t>(</a:t>
            </a:r>
            <a:r>
              <a:rPr lang="en-US" sz="1600" b="1" dirty="0" err="1">
                <a:latin typeface="Courier New"/>
                <a:cs typeface="Courier New"/>
              </a:rPr>
              <a:t>const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std</a:t>
            </a:r>
            <a:r>
              <a:rPr lang="en-US" sz="1600" b="1" dirty="0">
                <a:latin typeface="Courier New"/>
                <a:cs typeface="Courier New"/>
              </a:rPr>
              <a:t>::tuple&lt;Types...&gt;&amp; </a:t>
            </a:r>
            <a:r>
              <a:rPr lang="en-US" sz="1600" b="1" dirty="0" smtClean="0">
                <a:latin typeface="Courier New"/>
                <a:cs typeface="Courier New"/>
              </a:rPr>
              <a:t>t)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	</a:t>
            </a:r>
            <a:r>
              <a:rPr lang="en-US" sz="1600" b="1" dirty="0" smtClean="0">
                <a:latin typeface="Courier New"/>
                <a:cs typeface="Courier New"/>
              </a:rPr>
              <a:t>	print(</a:t>
            </a:r>
            <a:r>
              <a:rPr lang="en-US" sz="1600" b="1" dirty="0" err="1" smtClean="0">
                <a:latin typeface="Courier New"/>
                <a:cs typeface="Courier New"/>
              </a:rPr>
              <a:t>std</a:t>
            </a:r>
            <a:r>
              <a:rPr lang="en-US" sz="1600" b="1" dirty="0" smtClean="0">
                <a:latin typeface="Courier New"/>
                <a:cs typeface="Courier New"/>
              </a:rPr>
              <a:t>::get&lt;I&gt;(t));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sz="16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t</a:t>
            </a:r>
            <a:r>
              <a:rPr lang="en-US" sz="1600" dirty="0" smtClean="0">
                <a:latin typeface="Courier New"/>
                <a:cs typeface="Courier New"/>
              </a:rPr>
              <a:t>emplate &lt;</a:t>
            </a:r>
            <a:r>
              <a:rPr lang="en-US" sz="1600" dirty="0" err="1" smtClean="0">
                <a:latin typeface="Courier New"/>
                <a:cs typeface="Courier New"/>
              </a:rPr>
              <a:t>typename</a:t>
            </a:r>
            <a:r>
              <a:rPr lang="en-US" sz="1600" dirty="0" smtClean="0">
                <a:latin typeface="Courier New"/>
                <a:cs typeface="Courier New"/>
              </a:rPr>
              <a:t>... Types&gt;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v</a:t>
            </a:r>
            <a:r>
              <a:rPr lang="en-US" sz="1600" dirty="0" smtClean="0">
                <a:latin typeface="Courier New"/>
                <a:cs typeface="Courier New"/>
              </a:rPr>
              <a:t>oid print(</a:t>
            </a:r>
            <a:r>
              <a:rPr lang="en-US" sz="1600" dirty="0" err="1" smtClean="0">
                <a:latin typeface="Courier New"/>
                <a:cs typeface="Courier New"/>
              </a:rPr>
              <a:t>const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std</a:t>
            </a:r>
            <a:r>
              <a:rPr lang="en-US" sz="1600" dirty="0" smtClean="0">
                <a:latin typeface="Courier New"/>
                <a:cs typeface="Courier New"/>
              </a:rPr>
              <a:t>::tuple&lt;Types</a:t>
            </a:r>
            <a:r>
              <a:rPr lang="en-US" sz="1600" b="1" dirty="0" smtClean="0">
                <a:latin typeface="Courier New"/>
                <a:cs typeface="Courier New"/>
              </a:rPr>
              <a:t>...</a:t>
            </a:r>
            <a:r>
              <a:rPr lang="en-US" sz="1600" dirty="0" smtClean="0">
                <a:latin typeface="Courier New"/>
                <a:cs typeface="Courier New"/>
              </a:rPr>
              <a:t>&gt;&amp; t)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// But what to do here? We still can’t do a loop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64316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heavy-duty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We can also make our template </a:t>
            </a:r>
            <a:r>
              <a:rPr lang="en-US" sz="2000" b="1" dirty="0" smtClean="0">
                <a:solidFill>
                  <a:schemeClr val="accent6"/>
                </a:solidFill>
              </a:rPr>
              <a:t>recursive</a:t>
            </a:r>
            <a:r>
              <a:rPr lang="en-US" sz="2000" dirty="0" smtClean="0"/>
              <a:t>: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b="1" dirty="0" smtClean="0">
                <a:latin typeface="Courier New"/>
                <a:cs typeface="Courier New"/>
              </a:rPr>
              <a:t>// But what happens when we get to the end?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template &lt;</a:t>
            </a:r>
            <a:r>
              <a:rPr lang="en-US" sz="1400" dirty="0" err="1" smtClean="0">
                <a:latin typeface="Courier New"/>
                <a:cs typeface="Courier New"/>
              </a:rPr>
              <a:t>int</a:t>
            </a:r>
            <a:r>
              <a:rPr lang="en-US" sz="1400" dirty="0" smtClean="0">
                <a:latin typeface="Courier New"/>
                <a:cs typeface="Courier New"/>
              </a:rPr>
              <a:t> I, </a:t>
            </a:r>
            <a:r>
              <a:rPr lang="en-US" sz="1400" dirty="0" err="1" smtClean="0">
                <a:latin typeface="Courier New"/>
                <a:cs typeface="Courier New"/>
              </a:rPr>
              <a:t>typename</a:t>
            </a:r>
            <a:r>
              <a:rPr lang="en-US" sz="1400" dirty="0" smtClean="0">
                <a:latin typeface="Courier New"/>
                <a:cs typeface="Courier New"/>
              </a:rPr>
              <a:t>... Types&gt;</a:t>
            </a:r>
          </a:p>
          <a:p>
            <a:pPr marL="0" indent="0">
              <a:buNone/>
            </a:pPr>
            <a:r>
              <a:rPr lang="en-US" sz="1400" dirty="0" err="1">
                <a:latin typeface="Courier New"/>
                <a:cs typeface="Courier New"/>
              </a:rPr>
              <a:t>s</a:t>
            </a:r>
            <a:r>
              <a:rPr lang="en-US" sz="1400" dirty="0" err="1" smtClean="0">
                <a:latin typeface="Courier New"/>
                <a:cs typeface="Courier New"/>
              </a:rPr>
              <a:t>truct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tuple_printer</a:t>
            </a:r>
            <a:endParaRPr lang="en-US" sz="1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err="1" smtClean="0">
                <a:latin typeface="Courier New"/>
                <a:cs typeface="Courier New"/>
              </a:rPr>
              <a:t>tuple_printer</a:t>
            </a:r>
            <a:r>
              <a:rPr lang="en-US" sz="1400" dirty="0" smtClean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const</a:t>
            </a: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err="1">
                <a:latin typeface="Courier New"/>
                <a:cs typeface="Courier New"/>
              </a:rPr>
              <a:t>std</a:t>
            </a:r>
            <a:r>
              <a:rPr lang="en-US" sz="1400" dirty="0">
                <a:latin typeface="Courier New"/>
                <a:cs typeface="Courier New"/>
              </a:rPr>
              <a:t>::tuple&lt;Types...&gt;&amp; </a:t>
            </a:r>
            <a:r>
              <a:rPr lang="en-US" sz="1400" dirty="0" smtClean="0">
                <a:latin typeface="Courier New"/>
                <a:cs typeface="Courier New"/>
              </a:rPr>
              <a:t>t)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print(</a:t>
            </a:r>
            <a:r>
              <a:rPr lang="en-US" sz="1400" dirty="0" err="1" smtClean="0">
                <a:latin typeface="Courier New"/>
                <a:cs typeface="Courier New"/>
              </a:rPr>
              <a:t>std</a:t>
            </a:r>
            <a:r>
              <a:rPr lang="en-US" sz="1400" dirty="0" smtClean="0">
                <a:latin typeface="Courier New"/>
                <a:cs typeface="Courier New"/>
              </a:rPr>
              <a:t>::get&lt;I&gt;(t));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	</a:t>
            </a:r>
            <a:r>
              <a:rPr lang="en-US" sz="1400" b="1" dirty="0" err="1" smtClean="0">
                <a:latin typeface="Courier New"/>
                <a:cs typeface="Courier New"/>
              </a:rPr>
              <a:t>tuple_printer</a:t>
            </a:r>
            <a:r>
              <a:rPr lang="en-US" sz="1400" b="1" dirty="0" smtClean="0">
                <a:latin typeface="Courier New"/>
                <a:cs typeface="Courier New"/>
              </a:rPr>
              <a:t>&lt;I+1, Types</a:t>
            </a:r>
            <a:r>
              <a:rPr lang="is-IS" sz="1400" b="1" dirty="0" smtClean="0">
                <a:latin typeface="Courier New"/>
                <a:cs typeface="Courier New"/>
              </a:rPr>
              <a:t>...&gt;{t};</a:t>
            </a:r>
            <a:endParaRPr lang="en-US" sz="14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t</a:t>
            </a:r>
            <a:r>
              <a:rPr lang="en-US" sz="1400" dirty="0" smtClean="0">
                <a:latin typeface="Courier New"/>
                <a:cs typeface="Courier New"/>
              </a:rPr>
              <a:t>emplate &lt;</a:t>
            </a:r>
            <a:r>
              <a:rPr lang="en-US" sz="1400" dirty="0" err="1" smtClean="0">
                <a:latin typeface="Courier New"/>
                <a:cs typeface="Courier New"/>
              </a:rPr>
              <a:t>typename</a:t>
            </a:r>
            <a:r>
              <a:rPr lang="en-US" sz="1400" dirty="0" smtClean="0">
                <a:latin typeface="Courier New"/>
                <a:cs typeface="Courier New"/>
              </a:rPr>
              <a:t>... Types&gt;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v</a:t>
            </a:r>
            <a:r>
              <a:rPr lang="en-US" sz="1400" dirty="0" smtClean="0">
                <a:latin typeface="Courier New"/>
                <a:cs typeface="Courier New"/>
              </a:rPr>
              <a:t>oid print(</a:t>
            </a:r>
            <a:r>
              <a:rPr lang="en-US" sz="1400" dirty="0" err="1" smtClean="0">
                <a:latin typeface="Courier New"/>
                <a:cs typeface="Courier New"/>
              </a:rPr>
              <a:t>const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std</a:t>
            </a:r>
            <a:r>
              <a:rPr lang="en-US" sz="1400" dirty="0" smtClean="0">
                <a:latin typeface="Courier New"/>
                <a:cs typeface="Courier New"/>
              </a:rPr>
              <a:t>::tuple&lt;Types</a:t>
            </a:r>
            <a:r>
              <a:rPr lang="en-US" sz="1400" b="1" dirty="0" smtClean="0">
                <a:latin typeface="Courier New"/>
                <a:cs typeface="Courier New"/>
              </a:rPr>
              <a:t>...</a:t>
            </a:r>
            <a:r>
              <a:rPr lang="en-US" sz="1400" dirty="0" smtClean="0">
                <a:latin typeface="Courier New"/>
                <a:cs typeface="Courier New"/>
              </a:rPr>
              <a:t>&gt;&amp; t)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// kick off the recursion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b="1" dirty="0" err="1" smtClean="0">
                <a:latin typeface="Courier New"/>
                <a:cs typeface="Courier New"/>
              </a:rPr>
              <a:t>tuple_printer</a:t>
            </a:r>
            <a:r>
              <a:rPr lang="en-US" sz="1400" b="1" dirty="0" smtClean="0">
                <a:latin typeface="Courier New"/>
                <a:cs typeface="Courier New"/>
              </a:rPr>
              <a:t>&lt;0, Types...&gt;{t};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9718" y="3703133"/>
            <a:ext cx="1698038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Bonus question:</a:t>
            </a:r>
          </a:p>
          <a:p>
            <a:r>
              <a:rPr lang="en-US" dirty="0" smtClean="0"/>
              <a:t>Why {t} not (t)?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401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heavy-duty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Template specialization</a:t>
            </a:r>
            <a:r>
              <a:rPr lang="en-US" sz="2000" dirty="0" smtClean="0"/>
              <a:t> comes to the rescue.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template &lt;</a:t>
            </a:r>
            <a:r>
              <a:rPr lang="en-US" sz="1200" dirty="0" err="1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N, </a:t>
            </a:r>
            <a:r>
              <a:rPr lang="en-US" sz="1200" dirty="0" err="1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I, </a:t>
            </a:r>
            <a:r>
              <a:rPr lang="en-US" sz="1200" dirty="0" err="1">
                <a:latin typeface="Courier New"/>
                <a:cs typeface="Courier New"/>
              </a:rPr>
              <a:t>typename</a:t>
            </a:r>
            <a:r>
              <a:rPr lang="en-US" sz="1200" dirty="0">
                <a:latin typeface="Courier New"/>
                <a:cs typeface="Courier New"/>
              </a:rPr>
              <a:t>... Types&gt;</a:t>
            </a:r>
          </a:p>
          <a:p>
            <a:pPr marL="0" indent="0">
              <a:buNone/>
            </a:pPr>
            <a:r>
              <a:rPr lang="en-US" sz="1200" dirty="0" err="1">
                <a:latin typeface="Courier New"/>
                <a:cs typeface="Courier New"/>
              </a:rPr>
              <a:t>struct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tuple_printer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tuple_printer</a:t>
            </a:r>
            <a:r>
              <a:rPr lang="en-US" sz="1200" dirty="0">
                <a:latin typeface="Courier New"/>
                <a:cs typeface="Courier New"/>
              </a:rPr>
              <a:t>(</a:t>
            </a:r>
            <a:r>
              <a:rPr lang="en-US" sz="1200" dirty="0" err="1">
                <a:latin typeface="Courier New"/>
                <a:cs typeface="Courier New"/>
              </a:rPr>
              <a:t>const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std</a:t>
            </a:r>
            <a:r>
              <a:rPr lang="en-US" sz="1200" dirty="0">
                <a:latin typeface="Courier New"/>
                <a:cs typeface="Courier New"/>
              </a:rPr>
              <a:t>::tuple&lt;Types...&gt;&amp; t)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	{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		print(</a:t>
            </a:r>
            <a:r>
              <a:rPr lang="en-US" sz="1200" dirty="0" err="1">
                <a:latin typeface="Courier New"/>
                <a:cs typeface="Courier New"/>
              </a:rPr>
              <a:t>std</a:t>
            </a:r>
            <a:r>
              <a:rPr lang="en-US" sz="1200" dirty="0">
                <a:latin typeface="Courier New"/>
                <a:cs typeface="Courier New"/>
              </a:rPr>
              <a:t>::get&lt;I&gt;(t));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		</a:t>
            </a:r>
            <a:r>
              <a:rPr lang="en-US" sz="1200" b="1" dirty="0" err="1">
                <a:latin typeface="Courier New"/>
                <a:cs typeface="Courier New"/>
              </a:rPr>
              <a:t>tuple_printer</a:t>
            </a:r>
            <a:r>
              <a:rPr lang="en-US" sz="1200" b="1" dirty="0">
                <a:latin typeface="Courier New"/>
                <a:cs typeface="Courier New"/>
              </a:rPr>
              <a:t>&lt;N, I+1, Types</a:t>
            </a:r>
            <a:r>
              <a:rPr lang="is-IS" sz="1200" b="1" dirty="0">
                <a:latin typeface="Courier New"/>
                <a:cs typeface="Courier New"/>
              </a:rPr>
              <a:t>...&gt;{t};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}</a:t>
            </a:r>
            <a:r>
              <a:rPr lang="en-US" sz="12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template &lt;</a:t>
            </a:r>
            <a:r>
              <a:rPr lang="en-US" sz="1200" b="1" dirty="0" err="1">
                <a:latin typeface="Courier New"/>
                <a:cs typeface="Courier New"/>
              </a:rPr>
              <a:t>int</a:t>
            </a:r>
            <a:r>
              <a:rPr lang="en-US" sz="1200" b="1" dirty="0">
                <a:latin typeface="Courier New"/>
                <a:cs typeface="Courier New"/>
              </a:rPr>
              <a:t> N, </a:t>
            </a:r>
            <a:r>
              <a:rPr lang="en-US" sz="1200" b="1" dirty="0" err="1" smtClean="0">
                <a:latin typeface="Courier New"/>
                <a:cs typeface="Courier New"/>
              </a:rPr>
              <a:t>typename</a:t>
            </a:r>
            <a:r>
              <a:rPr lang="en-US" sz="1200" b="1" dirty="0">
                <a:latin typeface="Courier New"/>
                <a:cs typeface="Courier New"/>
              </a:rPr>
              <a:t>... Types&gt;</a:t>
            </a:r>
          </a:p>
          <a:p>
            <a:pPr marL="0" indent="0">
              <a:buNone/>
            </a:pPr>
            <a:r>
              <a:rPr lang="en-US" sz="1200" b="1" dirty="0" err="1">
                <a:latin typeface="Courier New"/>
                <a:cs typeface="Courier New"/>
              </a:rPr>
              <a:t>struct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 smtClean="0">
                <a:latin typeface="Courier New"/>
                <a:cs typeface="Courier New"/>
              </a:rPr>
              <a:t>tuple_printer</a:t>
            </a:r>
            <a:r>
              <a:rPr lang="en-US" sz="1200" b="1" dirty="0" smtClean="0">
                <a:latin typeface="Courier New"/>
                <a:cs typeface="Courier New"/>
              </a:rPr>
              <a:t>&lt;N,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N, Types</a:t>
            </a:r>
            <a:r>
              <a:rPr lang="is-IS" sz="1200" b="1" dirty="0" smtClean="0">
                <a:latin typeface="Courier New"/>
                <a:cs typeface="Courier New"/>
              </a:rPr>
              <a:t>...&gt;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err="1">
                <a:latin typeface="Courier New"/>
                <a:cs typeface="Courier New"/>
              </a:rPr>
              <a:t>tuple_printer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err="1">
                <a:latin typeface="Courier New"/>
                <a:cs typeface="Courier New"/>
              </a:rPr>
              <a:t>const</a:t>
            </a:r>
            <a:r>
              <a:rPr lang="en-US" sz="1200" b="1" dirty="0">
                <a:latin typeface="Courier New"/>
                <a:cs typeface="Courier New"/>
              </a:rPr>
              <a:t> </a:t>
            </a:r>
            <a:r>
              <a:rPr lang="en-US" sz="1200" b="1" dirty="0" err="1">
                <a:latin typeface="Courier New"/>
                <a:cs typeface="Courier New"/>
              </a:rPr>
              <a:t>std</a:t>
            </a:r>
            <a:r>
              <a:rPr lang="en-US" sz="1200" b="1" dirty="0">
                <a:latin typeface="Courier New"/>
                <a:cs typeface="Courier New"/>
              </a:rPr>
              <a:t>::tuple&lt;Types...</a:t>
            </a:r>
            <a:r>
              <a:rPr lang="en-US" sz="1200" b="1" dirty="0" smtClean="0">
                <a:latin typeface="Courier New"/>
                <a:cs typeface="Courier New"/>
              </a:rPr>
              <a:t>&gt;&amp;) { //do nothing }</a:t>
            </a: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b="1" dirty="0">
                <a:latin typeface="Courier New"/>
                <a:cs typeface="Courier New"/>
              </a:rPr>
              <a:t>};</a:t>
            </a:r>
            <a:endParaRPr lang="en-US" sz="12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2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t</a:t>
            </a:r>
            <a:r>
              <a:rPr lang="en-US" sz="1200" dirty="0" smtClean="0">
                <a:latin typeface="Courier New"/>
                <a:cs typeface="Courier New"/>
              </a:rPr>
              <a:t>emplate &lt;</a:t>
            </a:r>
            <a:r>
              <a:rPr lang="en-US" sz="1200" dirty="0" err="1" smtClean="0">
                <a:latin typeface="Courier New"/>
                <a:cs typeface="Courier New"/>
              </a:rPr>
              <a:t>typename</a:t>
            </a:r>
            <a:r>
              <a:rPr lang="en-US" sz="1200" dirty="0" smtClean="0">
                <a:latin typeface="Courier New"/>
                <a:cs typeface="Courier New"/>
              </a:rPr>
              <a:t>... Types&gt;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v</a:t>
            </a:r>
            <a:r>
              <a:rPr lang="en-US" sz="1200" dirty="0" smtClean="0">
                <a:latin typeface="Courier New"/>
                <a:cs typeface="Courier New"/>
              </a:rPr>
              <a:t>oid print(</a:t>
            </a:r>
            <a:r>
              <a:rPr lang="en-US" sz="1200" dirty="0" err="1" smtClean="0">
                <a:latin typeface="Courier New"/>
                <a:cs typeface="Courier New"/>
              </a:rPr>
              <a:t>const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std</a:t>
            </a:r>
            <a:r>
              <a:rPr lang="en-US" sz="1200" dirty="0" smtClean="0">
                <a:latin typeface="Courier New"/>
                <a:cs typeface="Courier New"/>
              </a:rPr>
              <a:t>::tuple&lt;Types</a:t>
            </a:r>
            <a:r>
              <a:rPr lang="en-US" sz="1200" b="1" dirty="0" smtClean="0">
                <a:latin typeface="Courier New"/>
                <a:cs typeface="Courier New"/>
              </a:rPr>
              <a:t>...</a:t>
            </a:r>
            <a:r>
              <a:rPr lang="en-US" sz="1200" dirty="0" smtClean="0">
                <a:latin typeface="Courier New"/>
                <a:cs typeface="Courier New"/>
              </a:rPr>
              <a:t>&gt;&amp; t)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 smtClean="0">
                <a:latin typeface="Courier New"/>
                <a:cs typeface="Courier New"/>
              </a:rPr>
              <a:t>tuple_printer</a:t>
            </a:r>
            <a:r>
              <a:rPr lang="en-US" sz="1200" dirty="0" smtClean="0">
                <a:latin typeface="Courier New"/>
                <a:cs typeface="Courier New"/>
              </a:rPr>
              <a:t>&lt;</a:t>
            </a:r>
            <a:r>
              <a:rPr lang="en-US" sz="1200" b="1" dirty="0" err="1" smtClean="0">
                <a:latin typeface="Courier New"/>
                <a:cs typeface="Courier New"/>
              </a:rPr>
              <a:t>sizeof</a:t>
            </a:r>
            <a:r>
              <a:rPr lang="is-IS" sz="1200" b="1" dirty="0" smtClean="0">
                <a:latin typeface="Courier New"/>
                <a:cs typeface="Courier New"/>
              </a:rPr>
              <a:t>...(Types)</a:t>
            </a:r>
            <a:r>
              <a:rPr lang="is-IS" sz="1200" dirty="0" smtClean="0">
                <a:latin typeface="Courier New"/>
                <a:cs typeface="Courier New"/>
              </a:rPr>
              <a:t>, </a:t>
            </a:r>
            <a:r>
              <a:rPr lang="en-US" sz="1200" dirty="0" smtClean="0">
                <a:latin typeface="Courier New"/>
                <a:cs typeface="Courier New"/>
              </a:rPr>
              <a:t>0, Types...&gt;{t};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}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9718" y="3799180"/>
            <a:ext cx="2273325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Bonus question:</a:t>
            </a:r>
          </a:p>
          <a:p>
            <a:r>
              <a:rPr lang="en-US" dirty="0" smtClean="0"/>
              <a:t>Why no name for the function argument?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5381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Templates on steroids: </a:t>
            </a:r>
            <a:r>
              <a:rPr lang="en-US" sz="3600" dirty="0" err="1" smtClean="0"/>
              <a:t>metaprogramming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06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 did a little of this in our last example. But here are some other common fancy template tricks:</a:t>
            </a:r>
          </a:p>
          <a:p>
            <a:pPr lvl="1"/>
            <a:r>
              <a:rPr lang="en-US" dirty="0" smtClean="0"/>
              <a:t>Picking overloads based on template parameters: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smtClean="0"/>
              <a:t>“Smart” partial specializations: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3350" y="2390496"/>
            <a:ext cx="366303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// version for float, double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// yikes this is ugly!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template &lt;</a:t>
            </a:r>
            <a:r>
              <a:rPr lang="en-US" sz="1400" dirty="0" err="1" smtClean="0">
                <a:latin typeface="Courier New"/>
                <a:cs typeface="Courier New"/>
              </a:rPr>
              <a:t>typename</a:t>
            </a:r>
            <a:r>
              <a:rPr lang="en-US" sz="1400" dirty="0" smtClean="0">
                <a:latin typeface="Courier New"/>
                <a:cs typeface="Courier New"/>
              </a:rPr>
              <a:t> T&gt;</a:t>
            </a:r>
          </a:p>
          <a:p>
            <a:r>
              <a:rPr lang="en-US" sz="1400" b="1" dirty="0" err="1">
                <a:latin typeface="Courier New"/>
                <a:cs typeface="Courier New"/>
              </a:rPr>
              <a:t>t</a:t>
            </a:r>
            <a:r>
              <a:rPr lang="en-US" sz="1400" b="1" dirty="0" err="1" smtClean="0">
                <a:latin typeface="Courier New"/>
                <a:cs typeface="Courier New"/>
              </a:rPr>
              <a:t>ypename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std</a:t>
            </a:r>
            <a:r>
              <a:rPr lang="en-US" sz="1400" b="1" dirty="0" smtClean="0">
                <a:latin typeface="Courier New"/>
                <a:cs typeface="Courier New"/>
              </a:rPr>
              <a:t>::</a:t>
            </a:r>
            <a:r>
              <a:rPr lang="en-US" sz="1400" b="1" dirty="0" err="1" smtClean="0">
                <a:latin typeface="Courier New"/>
                <a:cs typeface="Courier New"/>
              </a:rPr>
              <a:t>enable_if</a:t>
            </a:r>
            <a:r>
              <a:rPr lang="en-US" sz="1400" b="1" dirty="0" smtClean="0">
                <a:latin typeface="Courier New"/>
                <a:cs typeface="Courier New"/>
              </a:rPr>
              <a:t>&lt;</a:t>
            </a:r>
          </a:p>
          <a:p>
            <a:r>
              <a:rPr lang="en-US" sz="1400" b="1" dirty="0">
                <a:latin typeface="Courier New"/>
                <a:cs typeface="Courier New"/>
              </a:rPr>
              <a:t>	</a:t>
            </a:r>
            <a:r>
              <a:rPr lang="en-US" sz="1400" b="1" dirty="0" err="1" smtClean="0">
                <a:latin typeface="Courier New"/>
                <a:cs typeface="Courier New"/>
              </a:rPr>
              <a:t>is_floating_point</a:t>
            </a:r>
            <a:r>
              <a:rPr lang="en-US" sz="1400" b="1" dirty="0" smtClean="0">
                <a:latin typeface="Courier New"/>
                <a:cs typeface="Courier New"/>
              </a:rPr>
              <a:t>&lt;T&gt;::value,</a:t>
            </a:r>
          </a:p>
          <a:p>
            <a:r>
              <a:rPr lang="en-US" sz="1400" b="1" dirty="0">
                <a:latin typeface="Courier New"/>
                <a:cs typeface="Courier New"/>
              </a:rPr>
              <a:t>	</a:t>
            </a:r>
            <a:r>
              <a:rPr lang="en-US" sz="1400" b="1" dirty="0" smtClean="0">
                <a:latin typeface="Courier New"/>
                <a:cs typeface="Courier New"/>
              </a:rPr>
              <a:t>T&gt;::type</a:t>
            </a:r>
          </a:p>
          <a:p>
            <a:r>
              <a:rPr lang="en-US" sz="1400" dirty="0" err="1">
                <a:latin typeface="Courier New"/>
                <a:cs typeface="Courier New"/>
              </a:rPr>
              <a:t>r</a:t>
            </a:r>
            <a:r>
              <a:rPr lang="en-US" sz="1400" dirty="0" err="1" smtClean="0">
                <a:latin typeface="Courier New"/>
                <a:cs typeface="Courier New"/>
              </a:rPr>
              <a:t>andom_number</a:t>
            </a:r>
            <a:r>
              <a:rPr lang="en-US" sz="1400" dirty="0" smtClean="0">
                <a:latin typeface="Courier New"/>
                <a:cs typeface="Courier New"/>
              </a:rPr>
              <a:t>();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29547" y="2385812"/>
            <a:ext cx="301659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// version for integers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// yikes this is ugly!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template &lt;</a:t>
            </a:r>
            <a:r>
              <a:rPr lang="en-US" sz="1400" dirty="0" err="1" smtClean="0">
                <a:latin typeface="Courier New"/>
                <a:cs typeface="Courier New"/>
              </a:rPr>
              <a:t>typename</a:t>
            </a:r>
            <a:r>
              <a:rPr lang="en-US" sz="1400" dirty="0" smtClean="0">
                <a:latin typeface="Courier New"/>
                <a:cs typeface="Courier New"/>
              </a:rPr>
              <a:t> T&gt;</a:t>
            </a:r>
          </a:p>
          <a:p>
            <a:r>
              <a:rPr lang="en-US" sz="1400" b="1" dirty="0" err="1">
                <a:latin typeface="Courier New"/>
                <a:cs typeface="Courier New"/>
              </a:rPr>
              <a:t>t</a:t>
            </a:r>
            <a:r>
              <a:rPr lang="en-US" sz="1400" b="1" dirty="0" err="1" smtClean="0">
                <a:latin typeface="Courier New"/>
                <a:cs typeface="Courier New"/>
              </a:rPr>
              <a:t>ypename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std</a:t>
            </a:r>
            <a:r>
              <a:rPr lang="en-US" sz="1400" b="1" dirty="0" smtClean="0">
                <a:latin typeface="Courier New"/>
                <a:cs typeface="Courier New"/>
              </a:rPr>
              <a:t>::</a:t>
            </a:r>
            <a:r>
              <a:rPr lang="en-US" sz="1400" b="1" dirty="0" err="1" smtClean="0">
                <a:latin typeface="Courier New"/>
                <a:cs typeface="Courier New"/>
              </a:rPr>
              <a:t>enable_if</a:t>
            </a:r>
            <a:r>
              <a:rPr lang="en-US" sz="1400" b="1" dirty="0" smtClean="0">
                <a:latin typeface="Courier New"/>
                <a:cs typeface="Courier New"/>
              </a:rPr>
              <a:t>&lt;</a:t>
            </a:r>
          </a:p>
          <a:p>
            <a:r>
              <a:rPr lang="en-US" sz="1400" b="1" dirty="0">
                <a:latin typeface="Courier New"/>
                <a:cs typeface="Courier New"/>
              </a:rPr>
              <a:t>	</a:t>
            </a:r>
            <a:r>
              <a:rPr lang="en-US" sz="1400" b="1" dirty="0" err="1" smtClean="0">
                <a:latin typeface="Courier New"/>
                <a:cs typeface="Courier New"/>
              </a:rPr>
              <a:t>is_intergal</a:t>
            </a:r>
            <a:r>
              <a:rPr lang="en-US" sz="1400" b="1" dirty="0" smtClean="0">
                <a:latin typeface="Courier New"/>
                <a:cs typeface="Courier New"/>
              </a:rPr>
              <a:t>&lt;T&gt;::value,</a:t>
            </a:r>
          </a:p>
          <a:p>
            <a:r>
              <a:rPr lang="en-US" sz="1400" b="1" dirty="0">
                <a:latin typeface="Courier New"/>
                <a:cs typeface="Courier New"/>
              </a:rPr>
              <a:t>	</a:t>
            </a:r>
            <a:r>
              <a:rPr lang="en-US" sz="1400" b="1" dirty="0" smtClean="0">
                <a:latin typeface="Courier New"/>
                <a:cs typeface="Courier New"/>
              </a:rPr>
              <a:t>T&gt;::type</a:t>
            </a:r>
          </a:p>
          <a:p>
            <a:r>
              <a:rPr lang="en-US" sz="1400" dirty="0" err="1">
                <a:latin typeface="Courier New"/>
                <a:cs typeface="Courier New"/>
              </a:rPr>
              <a:t>r</a:t>
            </a:r>
            <a:r>
              <a:rPr lang="en-US" sz="1400" dirty="0" err="1" smtClean="0">
                <a:latin typeface="Courier New"/>
                <a:cs typeface="Courier New"/>
              </a:rPr>
              <a:t>andom_number</a:t>
            </a:r>
            <a:r>
              <a:rPr lang="en-US" sz="1400" dirty="0" smtClean="0">
                <a:latin typeface="Courier New"/>
                <a:cs typeface="Courier New"/>
              </a:rPr>
              <a:t>();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350" y="4442486"/>
            <a:ext cx="35245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// default to putting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// data on the stack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template &lt;</a:t>
            </a:r>
            <a:r>
              <a:rPr lang="en-US" sz="1400" dirty="0" err="1" smtClean="0">
                <a:latin typeface="Courier New"/>
                <a:cs typeface="Courier New"/>
              </a:rPr>
              <a:t>typename</a:t>
            </a:r>
            <a:r>
              <a:rPr lang="en-US" sz="1400" dirty="0" smtClean="0">
                <a:latin typeface="Courier New"/>
                <a:cs typeface="Courier New"/>
              </a:rPr>
              <a:t> T, </a:t>
            </a:r>
            <a:r>
              <a:rPr lang="en-US" sz="1400" dirty="0" err="1" smtClean="0">
                <a:latin typeface="Courier New"/>
                <a:cs typeface="Courier New"/>
              </a:rPr>
              <a:t>size_t</a:t>
            </a:r>
            <a:r>
              <a:rPr lang="en-US" sz="1400" dirty="0" smtClean="0">
                <a:latin typeface="Courier New"/>
                <a:cs typeface="Courier New"/>
              </a:rPr>
              <a:t> N,</a:t>
            </a:r>
          </a:p>
          <a:p>
            <a:r>
              <a:rPr lang="en-US" sz="1400" dirty="0">
                <a:latin typeface="Courier New"/>
                <a:cs typeface="Courier New"/>
              </a:rPr>
              <a:t>	 </a:t>
            </a:r>
            <a:r>
              <a:rPr lang="en-US" sz="1400" dirty="0" smtClean="0">
                <a:latin typeface="Courier New"/>
                <a:cs typeface="Courier New"/>
              </a:rPr>
              <a:t>     </a:t>
            </a:r>
            <a:r>
              <a:rPr lang="en-US" sz="1400" b="1" dirty="0" err="1" smtClean="0">
                <a:latin typeface="Courier New"/>
                <a:cs typeface="Courier New"/>
              </a:rPr>
              <a:t>typename</a:t>
            </a:r>
            <a:r>
              <a:rPr lang="en-US" sz="1400" b="1" dirty="0" smtClean="0">
                <a:latin typeface="Courier New"/>
                <a:cs typeface="Courier New"/>
              </a:rPr>
              <a:t>=void</a:t>
            </a:r>
            <a:r>
              <a:rPr lang="en-US" sz="14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400" dirty="0" err="1">
                <a:latin typeface="Courier New"/>
                <a:cs typeface="Courier New"/>
              </a:rPr>
              <a:t>s</a:t>
            </a:r>
            <a:r>
              <a:rPr lang="en-US" sz="1400" dirty="0" err="1" smtClean="0">
                <a:latin typeface="Courier New"/>
                <a:cs typeface="Courier New"/>
              </a:rPr>
              <a:t>truct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static_storage</a:t>
            </a:r>
            <a:endParaRPr lang="en-US" sz="1400" dirty="0" smtClean="0">
              <a:latin typeface="Courier New"/>
              <a:cs typeface="Courier New"/>
            </a:endParaRPr>
          </a:p>
          <a:p>
            <a:r>
              <a:rPr lang="en-US" sz="14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T data[N];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...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};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7794" y="4446468"/>
            <a:ext cx="352458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// but for large N use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// dynamic storage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template &lt;</a:t>
            </a:r>
            <a:r>
              <a:rPr lang="en-US" sz="1400" dirty="0" err="1" smtClean="0">
                <a:latin typeface="Courier New"/>
                <a:cs typeface="Courier New"/>
              </a:rPr>
              <a:t>typename</a:t>
            </a:r>
            <a:r>
              <a:rPr lang="en-US" sz="1400" dirty="0" smtClean="0">
                <a:latin typeface="Courier New"/>
                <a:cs typeface="Courier New"/>
              </a:rPr>
              <a:t> T, </a:t>
            </a:r>
            <a:r>
              <a:rPr lang="en-US" sz="1400" dirty="0" err="1" smtClean="0">
                <a:latin typeface="Courier New"/>
                <a:cs typeface="Courier New"/>
              </a:rPr>
              <a:t>size_t</a:t>
            </a:r>
            <a:r>
              <a:rPr lang="en-US" sz="1400" dirty="0" smtClean="0">
                <a:latin typeface="Courier New"/>
                <a:cs typeface="Courier New"/>
              </a:rPr>
              <a:t> N&gt;</a:t>
            </a:r>
          </a:p>
          <a:p>
            <a:r>
              <a:rPr lang="en-US" sz="1400" dirty="0" err="1">
                <a:latin typeface="Courier New"/>
                <a:cs typeface="Courier New"/>
              </a:rPr>
              <a:t>s</a:t>
            </a:r>
            <a:r>
              <a:rPr lang="en-US" sz="1400" dirty="0" err="1" smtClean="0">
                <a:latin typeface="Courier New"/>
                <a:cs typeface="Courier New"/>
              </a:rPr>
              <a:t>truct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static_storage</a:t>
            </a:r>
            <a:r>
              <a:rPr lang="en-US" sz="1400" dirty="0" smtClean="0">
                <a:latin typeface="Courier New"/>
                <a:cs typeface="Courier New"/>
              </a:rPr>
              <a:t>&lt;T, N,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b="1" dirty="0" err="1" smtClean="0">
                <a:latin typeface="Courier New"/>
                <a:cs typeface="Courier New"/>
              </a:rPr>
              <a:t>typename</a:t>
            </a:r>
            <a:r>
              <a:rPr lang="en-US" sz="1400" b="1" dirty="0" smtClean="0">
                <a:latin typeface="Courier New"/>
                <a:cs typeface="Courier New"/>
              </a:rPr>
              <a:t> </a:t>
            </a:r>
            <a:r>
              <a:rPr lang="en-US" sz="1400" b="1" dirty="0" err="1" smtClean="0">
                <a:latin typeface="Courier New"/>
                <a:cs typeface="Courier New"/>
              </a:rPr>
              <a:t>std</a:t>
            </a:r>
            <a:r>
              <a:rPr lang="en-US" sz="1400" b="1" dirty="0" smtClean="0">
                <a:latin typeface="Courier New"/>
                <a:cs typeface="Courier New"/>
              </a:rPr>
              <a:t>::</a:t>
            </a:r>
            <a:r>
              <a:rPr lang="en-US" sz="1400" b="1" dirty="0" err="1" smtClean="0">
                <a:latin typeface="Courier New"/>
                <a:cs typeface="Courier New"/>
              </a:rPr>
              <a:t>enable_if</a:t>
            </a:r>
            <a:r>
              <a:rPr lang="en-US" sz="1400" b="1" dirty="0" smtClean="0">
                <a:latin typeface="Courier New"/>
                <a:cs typeface="Courier New"/>
              </a:rPr>
              <a:t>&lt;</a:t>
            </a:r>
          </a:p>
          <a:p>
            <a:r>
              <a:rPr lang="en-US" sz="1400" b="1" dirty="0">
                <a:latin typeface="Courier New"/>
                <a:cs typeface="Courier New"/>
              </a:rPr>
              <a:t>	</a:t>
            </a:r>
            <a:r>
              <a:rPr lang="en-US" sz="1400" b="1" dirty="0" smtClean="0">
                <a:latin typeface="Courier New"/>
                <a:cs typeface="Courier New"/>
              </a:rPr>
              <a:t>	(N&gt;1000000)&gt;::type</a:t>
            </a:r>
            <a:r>
              <a:rPr lang="en-US" sz="1400" dirty="0" smtClean="0">
                <a:latin typeface="Courier New"/>
                <a:cs typeface="Courier New"/>
              </a:rPr>
              <a:t>&gt;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{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err="1" smtClean="0">
                <a:latin typeface="Courier New"/>
                <a:cs typeface="Courier New"/>
              </a:rPr>
              <a:t>std</a:t>
            </a:r>
            <a:r>
              <a:rPr lang="en-US" sz="1400" dirty="0" smtClean="0">
                <a:latin typeface="Courier New"/>
                <a:cs typeface="Courier New"/>
              </a:rPr>
              <a:t>::vector&lt;T&gt; data;</a:t>
            </a:r>
          </a:p>
          <a:p>
            <a:r>
              <a:rPr lang="en-US" sz="1400" dirty="0">
                <a:latin typeface="Courier New"/>
                <a:cs typeface="Courier New"/>
              </a:rPr>
              <a:t>	</a:t>
            </a:r>
            <a:r>
              <a:rPr lang="en-US" sz="1400" dirty="0" smtClean="0">
                <a:latin typeface="Courier New"/>
                <a:cs typeface="Courier New"/>
              </a:rPr>
              <a:t>...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};</a:t>
            </a:r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564179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creen Shot 2017-07-22 at 3.46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989" y="2328678"/>
            <a:ext cx="4990763" cy="3001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72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 smtClean="0">
                <a:solidFill>
                  <a:schemeClr val="accent6"/>
                </a:solidFill>
              </a:rPr>
              <a:t>Makefiles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smtClean="0"/>
              <a:t>offer a way to automate building, compiling only those files that have changed.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Build systems such as </a:t>
            </a:r>
            <a:r>
              <a:rPr lang="en-US" b="1" dirty="0" err="1" smtClean="0">
                <a:solidFill>
                  <a:schemeClr val="accent3"/>
                </a:solidFill>
              </a:rPr>
              <a:t>autoconf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err="1" smtClean="0">
                <a:solidFill>
                  <a:schemeClr val="accent1"/>
                </a:solidFill>
              </a:rPr>
              <a:t>CMake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take the automation further, including customization and detection of dependencies.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294" y="2419364"/>
            <a:ext cx="24359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Variables</a:t>
            </a:r>
            <a:r>
              <a:rPr lang="en-US" sz="1400" dirty="0" smtClean="0">
                <a:solidFill>
                  <a:schemeClr val="accent1"/>
                </a:solidFill>
              </a:rPr>
              <a:t> </a:t>
            </a:r>
            <a:r>
              <a:rPr lang="en-US" sz="1400" dirty="0" smtClean="0"/>
              <a:t>hold common data like the compiler and flags.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21294" y="3206807"/>
            <a:ext cx="24463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default </a:t>
            </a:r>
            <a:r>
              <a:rPr lang="en-US" sz="1400" b="1" dirty="0" smtClean="0">
                <a:solidFill>
                  <a:schemeClr val="accent6"/>
                </a:solidFill>
              </a:rPr>
              <a:t>rule</a:t>
            </a:r>
            <a:r>
              <a:rPr lang="en-US" sz="1400" dirty="0" smtClean="0">
                <a:solidFill>
                  <a:schemeClr val="accent6"/>
                </a:solidFill>
              </a:rPr>
              <a:t> </a:t>
            </a:r>
            <a:r>
              <a:rPr lang="en-US" sz="1400" dirty="0" smtClean="0"/>
              <a:t>is the first.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21294" y="3614473"/>
            <a:ext cx="244638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Rules tell how to build a </a:t>
            </a:r>
            <a:r>
              <a:rPr lang="en-US" sz="1400" b="1" dirty="0" smtClean="0">
                <a:solidFill>
                  <a:schemeClr val="accent2"/>
                </a:solidFill>
              </a:rPr>
              <a:t>target</a:t>
            </a:r>
            <a:r>
              <a:rPr lang="en-US" sz="1400" dirty="0" smtClean="0">
                <a:solidFill>
                  <a:schemeClr val="accent2"/>
                </a:solidFill>
              </a:rPr>
              <a:t> </a:t>
            </a:r>
            <a:r>
              <a:rPr lang="en-US" sz="1400" dirty="0" smtClean="0"/>
              <a:t>from the </a:t>
            </a:r>
            <a:r>
              <a:rPr lang="en-US" sz="1400" b="1" dirty="0" smtClean="0">
                <a:solidFill>
                  <a:schemeClr val="accent3"/>
                </a:solidFill>
              </a:rPr>
              <a:t>dependencies</a:t>
            </a:r>
            <a:r>
              <a:rPr lang="en-US" sz="1400" dirty="0" smtClean="0"/>
              <a:t>. The target is only built if one of the dependencies is newer.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10884" y="4665808"/>
            <a:ext cx="244638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Pattern rules can match multiple targets.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876237" y="2315254"/>
            <a:ext cx="527876" cy="28740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97056" y="3320758"/>
            <a:ext cx="1506429" cy="28740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7056" y="3802205"/>
            <a:ext cx="944283" cy="28740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23907" y="3804530"/>
            <a:ext cx="3696310" cy="287403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818012" y="4036008"/>
            <a:ext cx="106658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4"/>
                </a:solidFill>
              </a:rPr>
              <a:t>Automatic variables</a:t>
            </a:r>
            <a:r>
              <a:rPr lang="en-US" sz="1400" dirty="0" smtClean="0">
                <a:solidFill>
                  <a:schemeClr val="accent1"/>
                </a:solidFill>
              </a:rPr>
              <a:t> </a:t>
            </a:r>
            <a:r>
              <a:rPr lang="en-US" sz="1400" dirty="0" smtClean="0"/>
              <a:t>are set for each rule.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5995524" y="4079197"/>
            <a:ext cx="385888" cy="287403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12906" y="4836002"/>
            <a:ext cx="385888" cy="287403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Flags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049436"/>
              </p:ext>
            </p:extLst>
          </p:nvPr>
        </p:nvGraphicFramePr>
        <p:xfrm>
          <a:off x="759938" y="1292894"/>
          <a:ext cx="778678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695"/>
                <a:gridCol w="1613572"/>
                <a:gridCol w="1363727"/>
                <a:gridCol w="28627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Effect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Flag(s)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Compiler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Notes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Don’t optimize and generate debugging</a:t>
                      </a:r>
                      <a:r>
                        <a:rPr lang="en-US" sz="1200" baseline="0" dirty="0" smtClean="0"/>
                        <a:t> information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-g -O0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This can make</a:t>
                      </a:r>
                      <a:r>
                        <a:rPr lang="en-US" sz="1200" baseline="0" dirty="0" smtClean="0"/>
                        <a:t> for very slow programs. g++ also has “-g –</a:t>
                      </a:r>
                      <a:r>
                        <a:rPr lang="en-US" sz="1200" baseline="0" dirty="0" err="1" smtClean="0"/>
                        <a:t>Og</a:t>
                      </a:r>
                      <a:r>
                        <a:rPr lang="en-US" sz="1200" baseline="0" dirty="0" smtClean="0"/>
                        <a:t>” which is a little faster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Optimize</a:t>
                      </a:r>
                      <a:r>
                        <a:rPr lang="en-US" sz="1200" baseline="0" dirty="0" smtClean="0"/>
                        <a:t> a little.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-O1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Optimize</a:t>
                      </a:r>
                      <a:r>
                        <a:rPr lang="en-US" sz="1200" baseline="0" dirty="0" smtClean="0"/>
                        <a:t> some more.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-O2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Optimize a lot.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-O3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 good choice for production builds.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 some “unsafe” math optimizations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</a:t>
                      </a:r>
                      <a:r>
                        <a:rPr lang="en-US" sz="1200" dirty="0" err="1" smtClean="0"/>
                        <a:t>ffast</a:t>
                      </a:r>
                      <a:r>
                        <a:rPr lang="en-US" sz="1200" dirty="0" smtClean="0"/>
                        <a:t>-math</a:t>
                      </a:r>
                    </a:p>
                    <a:p>
                      <a:r>
                        <a:rPr lang="en-US" sz="1200" dirty="0" smtClean="0"/>
                        <a:t>-</a:t>
                      </a:r>
                      <a:r>
                        <a:rPr lang="en-US" sz="1200" dirty="0" err="1" smtClean="0"/>
                        <a:t>fp</a:t>
                      </a:r>
                      <a:r>
                        <a:rPr lang="en-US" sz="1200" dirty="0" smtClean="0"/>
                        <a:t>-model fast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g++/clang++</a:t>
                      </a:r>
                    </a:p>
                    <a:p>
                      <a:r>
                        <a:rPr lang="en-US" sz="1200" dirty="0" err="1" smtClean="0"/>
                        <a:t>icpc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May or may not be acceptable depending on accuracy needed.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Turn on lots of warnings.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-Wall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Don’t ignore</a:t>
                      </a:r>
                      <a:r>
                        <a:rPr lang="en-US" sz="1200" baseline="0" dirty="0" smtClean="0"/>
                        <a:t> warnings!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Optimize for a particular architecture.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-march=</a:t>
                      </a:r>
                      <a:r>
                        <a:rPr lang="is-IS" sz="1200" dirty="0" smtClean="0"/>
                        <a:t>…</a:t>
                      </a:r>
                    </a:p>
                    <a:p>
                      <a:r>
                        <a:rPr lang="is-IS" sz="1200" dirty="0" smtClean="0"/>
                        <a:t>-x...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g++/clang++</a:t>
                      </a:r>
                    </a:p>
                    <a:p>
                      <a:r>
                        <a:rPr lang="en-US" sz="1200" dirty="0" err="1" smtClean="0"/>
                        <a:t>icpc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-march=native</a:t>
                      </a:r>
                      <a:r>
                        <a:rPr lang="en-US" sz="1200" baseline="0" dirty="0" smtClean="0"/>
                        <a:t> and –</a:t>
                      </a:r>
                      <a:r>
                        <a:rPr lang="en-US" sz="1200" baseline="0" dirty="0" err="1" smtClean="0"/>
                        <a:t>xHost</a:t>
                      </a:r>
                      <a:r>
                        <a:rPr lang="en-US" sz="1200" baseline="0" dirty="0" smtClean="0"/>
                        <a:t> will optimize for the current machine.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 the</a:t>
                      </a:r>
                      <a:r>
                        <a:rPr lang="en-US" sz="1200" baseline="0" dirty="0" smtClean="0"/>
                        <a:t> C++XY standard.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</a:t>
                      </a:r>
                      <a:r>
                        <a:rPr lang="en-US" sz="1200" dirty="0" err="1" smtClean="0"/>
                        <a:t>std</a:t>
                      </a:r>
                      <a:r>
                        <a:rPr lang="en-US" sz="1200" dirty="0" smtClean="0"/>
                        <a:t>=</a:t>
                      </a:r>
                      <a:r>
                        <a:rPr lang="en-US" sz="1200" dirty="0" err="1" smtClean="0"/>
                        <a:t>c++</a:t>
                      </a:r>
                      <a:r>
                        <a:rPr lang="en-US" sz="1200" dirty="0" smtClean="0"/>
                        <a:t>XY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</a:t>
                      </a:r>
                      <a:r>
                        <a:rPr lang="en-US" sz="1200" dirty="0" err="1" smtClean="0"/>
                        <a:t>std</a:t>
                      </a:r>
                      <a:r>
                        <a:rPr lang="en-US" sz="1200" dirty="0" smtClean="0"/>
                        <a:t>=</a:t>
                      </a:r>
                      <a:r>
                        <a:rPr lang="en-US" sz="1200" dirty="0" err="1" smtClean="0"/>
                        <a:t>c++</a:t>
                      </a:r>
                      <a:r>
                        <a:rPr lang="en-US" sz="1200" dirty="0" smtClean="0"/>
                        <a:t>11 is a good baseline with widespread</a:t>
                      </a:r>
                      <a:r>
                        <a:rPr lang="en-US" sz="1200" baseline="0" dirty="0" smtClean="0"/>
                        <a:t> support.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Link in an external library.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-l</a:t>
                      </a:r>
                      <a:r>
                        <a:rPr lang="is-IS" sz="1200" dirty="0" smtClean="0"/>
                        <a:t>… (ell)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Look for libraries</a:t>
                      </a:r>
                      <a:r>
                        <a:rPr lang="en-US" sz="1200" baseline="0" dirty="0" smtClean="0"/>
                        <a:t> in this path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-L</a:t>
                      </a:r>
                      <a:r>
                        <a:rPr lang="is-I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Look for header files in this path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-I</a:t>
                      </a:r>
                      <a:r>
                        <a:rPr lang="is-IS" sz="1200" dirty="0" smtClean="0"/>
                        <a:t>… (EYE)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4380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Lvalues</a:t>
            </a:r>
            <a:r>
              <a:rPr lang="en-US" dirty="0" smtClean="0"/>
              <a:t> and </a:t>
            </a:r>
            <a:r>
              <a:rPr lang="en-US" dirty="0" err="1"/>
              <a:t>r</a:t>
            </a:r>
            <a:r>
              <a:rPr lang="en-US" dirty="0" err="1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8494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 err="1" smtClean="0">
                <a:solidFill>
                  <a:schemeClr val="accent6"/>
                </a:solidFill>
              </a:rPr>
              <a:t>Rvalues</a:t>
            </a:r>
            <a:r>
              <a:rPr lang="en-US" sz="2600" dirty="0" smtClean="0">
                <a:solidFill>
                  <a:schemeClr val="accent6"/>
                </a:solidFill>
              </a:rPr>
              <a:t> </a:t>
            </a:r>
            <a:r>
              <a:rPr lang="en-US" sz="2600" dirty="0" smtClean="0"/>
              <a:t>are things that can only go on the </a:t>
            </a:r>
            <a:r>
              <a:rPr lang="en-US" sz="2600" b="1" u="sng" dirty="0" smtClean="0"/>
              <a:t>r</a:t>
            </a:r>
            <a:r>
              <a:rPr lang="en-US" sz="2600" dirty="0" smtClean="0"/>
              <a:t>ight side of an assignment (= operator):</a:t>
            </a:r>
            <a:endParaRPr lang="en-US" dirty="0" smtClean="0"/>
          </a:p>
          <a:p>
            <a:pPr lvl="1"/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 err="1" smtClean="0">
                <a:latin typeface="Courier New"/>
                <a:cs typeface="Courier New"/>
              </a:rPr>
              <a:t>n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x; x = 3; // OK, so x is 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cs typeface="Courier New"/>
              </a:rPr>
              <a:t>not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an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rvalue</a:t>
            </a:r>
            <a:endParaRPr lang="en-US" sz="1800" dirty="0" smtClean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/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1 = 0; // nope, “1” is an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rvalue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(act</a:t>
            </a:r>
            <a:r>
              <a:rPr lang="en-US" sz="1800" dirty="0" smtClean="0">
                <a:latin typeface="Courier New"/>
                <a:cs typeface="Courier New"/>
              </a:rPr>
              <a:t>ually a </a:t>
            </a:r>
            <a:r>
              <a:rPr lang="en-US" sz="18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literal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function_that_returns_an_int</a:t>
            </a:r>
            <a:r>
              <a:rPr lang="en-US" sz="1800" dirty="0" smtClean="0">
                <a:latin typeface="Courier New"/>
                <a:cs typeface="Courier New"/>
              </a:rPr>
              <a:t>() = 0;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/>
                <a:cs typeface="Courier New"/>
              </a:rPr>
              <a:t>	</a:t>
            </a:r>
            <a:r>
              <a:rPr lang="en-US" sz="1800" dirty="0" smtClean="0">
                <a:latin typeface="Courier New"/>
                <a:cs typeface="Courier New"/>
              </a:rPr>
              <a:t>// doesn’t work, the return value is a </a:t>
            </a:r>
            <a:r>
              <a:rPr lang="en-US" sz="18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temporary</a:t>
            </a:r>
          </a:p>
          <a:p>
            <a:r>
              <a:rPr lang="en-US" sz="2600" b="1" dirty="0" err="1" smtClean="0">
                <a:solidFill>
                  <a:schemeClr val="accent3"/>
                </a:solidFill>
              </a:rPr>
              <a:t>Lvalues</a:t>
            </a:r>
            <a:r>
              <a:rPr lang="en-US" sz="2600" dirty="0" smtClean="0">
                <a:solidFill>
                  <a:schemeClr val="accent3"/>
                </a:solidFill>
              </a:rPr>
              <a:t> </a:t>
            </a:r>
            <a:r>
              <a:rPr lang="en-US" sz="2600" dirty="0" smtClean="0"/>
              <a:t>are things that can go on the </a:t>
            </a:r>
            <a:r>
              <a:rPr lang="en-US" sz="2600" b="1" u="sng" dirty="0" smtClean="0"/>
              <a:t>l</a:t>
            </a:r>
            <a:r>
              <a:rPr lang="en-US" sz="2600" dirty="0" smtClean="0"/>
              <a:t>eft of =:</a:t>
            </a:r>
            <a:endParaRPr lang="en-US" dirty="0" smtClean="0"/>
          </a:p>
          <a:p>
            <a:pPr lvl="1"/>
            <a:r>
              <a:rPr lang="fr-FR" sz="1800" dirty="0" err="1">
                <a:latin typeface="Courier New"/>
                <a:cs typeface="Courier New"/>
              </a:rPr>
              <a:t>int</a:t>
            </a:r>
            <a:r>
              <a:rPr lang="fr-FR" sz="1800" dirty="0">
                <a:latin typeface="Courier New"/>
                <a:cs typeface="Courier New"/>
              </a:rPr>
              <a:t> x; x = 3;</a:t>
            </a:r>
            <a:endParaRPr lang="en-US" sz="1800" dirty="0" smtClean="0">
              <a:latin typeface="Courier New"/>
              <a:cs typeface="Courier New"/>
            </a:endParaRP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function_that_returns_an_int_ref</a:t>
            </a:r>
            <a:r>
              <a:rPr lang="en-US" sz="1800" dirty="0" smtClean="0">
                <a:latin typeface="Courier New"/>
                <a:cs typeface="Courier New"/>
              </a:rPr>
              <a:t>() = 6;</a:t>
            </a:r>
          </a:p>
          <a:p>
            <a:pPr marL="914400" lvl="2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// OK, normal references are “</a:t>
            </a:r>
            <a:r>
              <a:rPr lang="en-US" sz="1800" b="1" dirty="0" err="1" smtClean="0">
                <a:solidFill>
                  <a:schemeClr val="accent4"/>
                </a:solidFill>
                <a:latin typeface="Courier New"/>
                <a:cs typeface="Courier New"/>
              </a:rPr>
              <a:t>lvalue</a:t>
            </a:r>
            <a:r>
              <a:rPr lang="en-US" sz="1800" b="1" dirty="0">
                <a:solidFill>
                  <a:schemeClr val="accent4"/>
                </a:solidFill>
                <a:latin typeface="Courier New"/>
                <a:cs typeface="Courier New"/>
              </a:rPr>
              <a:t> </a:t>
            </a:r>
            <a:r>
              <a:rPr lang="en-US" sz="1800" b="1" dirty="0" smtClean="0">
                <a:solidFill>
                  <a:schemeClr val="accent4"/>
                </a:solidFill>
                <a:latin typeface="Courier New"/>
                <a:cs typeface="Courier New"/>
              </a:rPr>
              <a:t>references</a:t>
            </a:r>
            <a:r>
              <a:rPr lang="en-US" sz="1800" dirty="0" smtClean="0">
                <a:latin typeface="Courier New"/>
                <a:cs typeface="Courier New"/>
              </a:rPr>
              <a:t>”</a:t>
            </a:r>
            <a:endParaRPr lang="en-US" sz="1800" dirty="0">
              <a:latin typeface="Courier New"/>
              <a:cs typeface="Courier New"/>
            </a:endParaRPr>
          </a:p>
          <a:p>
            <a:r>
              <a:rPr lang="en-US" sz="2600" dirty="0" smtClean="0"/>
              <a:t>If we want to reference an </a:t>
            </a:r>
            <a:r>
              <a:rPr lang="en-US" sz="2600" dirty="0" err="1" smtClean="0"/>
              <a:t>rvalue</a:t>
            </a:r>
            <a:r>
              <a:rPr lang="en-US" sz="2600" dirty="0" smtClean="0"/>
              <a:t> we can use a special </a:t>
            </a:r>
            <a:r>
              <a:rPr lang="en-US" sz="2600" b="1" dirty="0" err="1" smtClean="0">
                <a:solidFill>
                  <a:schemeClr val="accent5"/>
                </a:solidFill>
              </a:rPr>
              <a:t>rvalue</a:t>
            </a:r>
            <a:r>
              <a:rPr lang="en-US" sz="2600" b="1" dirty="0">
                <a:solidFill>
                  <a:schemeClr val="accent5"/>
                </a:solidFill>
              </a:rPr>
              <a:t> </a:t>
            </a:r>
            <a:r>
              <a:rPr lang="en-US" sz="2600" b="1" dirty="0" smtClean="0">
                <a:solidFill>
                  <a:schemeClr val="accent5"/>
                </a:solidFill>
              </a:rPr>
              <a:t>reference</a:t>
            </a:r>
            <a:r>
              <a:rPr lang="en-US" sz="2600" dirty="0" smtClean="0"/>
              <a:t>:</a:t>
            </a:r>
            <a:endParaRPr lang="en-US" dirty="0" smtClean="0"/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&amp; x = </a:t>
            </a:r>
            <a:r>
              <a:rPr lang="en-US" sz="1800" dirty="0" err="1">
                <a:latin typeface="Courier New"/>
                <a:cs typeface="Courier New"/>
              </a:rPr>
              <a:t>function_that_returns_an_int</a:t>
            </a:r>
            <a:r>
              <a:rPr lang="en-US" sz="1800" dirty="0">
                <a:latin typeface="Courier New"/>
                <a:cs typeface="Courier New"/>
              </a:rPr>
              <a:t>()</a:t>
            </a:r>
            <a:r>
              <a:rPr lang="en-US" sz="1800" dirty="0" smtClean="0">
                <a:latin typeface="Courier New"/>
                <a:cs typeface="Courier New"/>
              </a:rPr>
              <a:t>; // doesn’t work</a:t>
            </a:r>
          </a:p>
          <a:p>
            <a:pPr lvl="1"/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&amp;&amp; x </a:t>
            </a:r>
            <a:r>
              <a:rPr lang="en-US" sz="1800" dirty="0">
                <a:latin typeface="Courier New"/>
                <a:cs typeface="Courier New"/>
              </a:rPr>
              <a:t>= </a:t>
            </a:r>
            <a:r>
              <a:rPr lang="en-US" sz="1800" dirty="0" err="1">
                <a:latin typeface="Courier New"/>
                <a:cs typeface="Courier New"/>
              </a:rPr>
              <a:t>function_that_returns_an_int</a:t>
            </a:r>
            <a:r>
              <a:rPr lang="en-US" sz="1800" dirty="0">
                <a:latin typeface="Courier New"/>
                <a:cs typeface="Courier New"/>
              </a:rPr>
              <a:t>(</a:t>
            </a:r>
            <a:r>
              <a:rPr lang="en-US" sz="1800" dirty="0" smtClean="0">
                <a:latin typeface="Courier New"/>
                <a:cs typeface="Courier New"/>
              </a:rPr>
              <a:t>);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/>
                <a:cs typeface="Courier New"/>
              </a:rPr>
              <a:t>		</a:t>
            </a:r>
            <a:r>
              <a:rPr lang="en-US" sz="1800" dirty="0" smtClean="0">
                <a:latin typeface="Courier New"/>
                <a:cs typeface="Courier New"/>
              </a:rPr>
              <a:t>	// OK, we 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capture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the temporary</a:t>
            </a:r>
            <a:endParaRPr lang="en-US" sz="1400" dirty="0" smtClean="0">
              <a:latin typeface="Courier New"/>
              <a:cs typeface="Courier New"/>
            </a:endParaRPr>
          </a:p>
          <a:p>
            <a:pPr lvl="1"/>
            <a:r>
              <a:rPr lang="en-US" sz="1800" dirty="0" smtClean="0">
                <a:latin typeface="Courier New"/>
                <a:cs typeface="Courier New"/>
              </a:rPr>
              <a:t>x = 3; // (Why does this work? </a:t>
            </a:r>
            <a:r>
              <a:rPr lang="en-US" sz="1800" b="1" i="1" dirty="0" smtClean="0">
                <a:latin typeface="Courier New"/>
                <a:cs typeface="Courier New"/>
              </a:rPr>
              <a:t>Once it has a name</a:t>
            </a:r>
          </a:p>
          <a:p>
            <a:pPr marL="457200" lvl="1" indent="0">
              <a:buNone/>
            </a:pP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smtClean="0">
                <a:latin typeface="Courier New"/>
                <a:cs typeface="Courier New"/>
              </a:rPr>
              <a:t>         // </a:t>
            </a:r>
            <a:r>
              <a:rPr lang="en-US" sz="1800" b="1" i="1" dirty="0" smtClean="0">
                <a:latin typeface="Courier New"/>
                <a:cs typeface="Courier New"/>
              </a:rPr>
              <a:t>it is now an </a:t>
            </a:r>
            <a:r>
              <a:rPr lang="en-US" sz="1800" b="1" i="1" dirty="0" err="1" smtClean="0">
                <a:latin typeface="Courier New"/>
                <a:cs typeface="Courier New"/>
              </a:rPr>
              <a:t>lvalue</a:t>
            </a:r>
            <a:r>
              <a:rPr lang="en-US" sz="1800" dirty="0" smtClean="0">
                <a:latin typeface="Courier New"/>
                <a:cs typeface="Courier New"/>
              </a:rPr>
              <a:t>)</a:t>
            </a:r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101362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6013"/>
            <a:ext cx="8229600" cy="4525963"/>
          </a:xfrm>
        </p:spPr>
        <p:txBody>
          <a:bodyPr>
            <a:noAutofit/>
          </a:bodyPr>
          <a:lstStyle/>
          <a:p>
            <a:r>
              <a:rPr lang="en-US" sz="1800" b="1" dirty="0"/>
              <a:t>Q</a:t>
            </a:r>
            <a:r>
              <a:rPr lang="en-US" sz="1800" dirty="0" smtClean="0"/>
              <a:t>: For big projects with lots of files, how does a function/class in file A use a function/class in file B?</a:t>
            </a:r>
          </a:p>
          <a:p>
            <a:r>
              <a:rPr lang="en-US" sz="1800" b="1" dirty="0" smtClean="0"/>
              <a:t>A</a:t>
            </a:r>
            <a:r>
              <a:rPr lang="en-US" sz="1800" dirty="0" smtClean="0"/>
              <a:t>: file A </a:t>
            </a:r>
            <a:r>
              <a:rPr lang="en-US" sz="1800" b="1" dirty="0" smtClean="0">
                <a:solidFill>
                  <a:schemeClr val="accent6"/>
                </a:solidFill>
              </a:rPr>
              <a:t>#include</a:t>
            </a:r>
            <a:r>
              <a:rPr lang="en-US" sz="1800" dirty="0" smtClean="0"/>
              <a:t>s a </a:t>
            </a:r>
            <a:r>
              <a:rPr lang="en-US" sz="1800" b="1" dirty="0" smtClean="0">
                <a:solidFill>
                  <a:schemeClr val="accent3"/>
                </a:solidFill>
              </a:rPr>
              <a:t>header file</a:t>
            </a:r>
            <a:r>
              <a:rPr lang="en-US" sz="1800" dirty="0" smtClean="0"/>
              <a:t> (usually ends in .</a:t>
            </a:r>
            <a:r>
              <a:rPr lang="en-US" sz="1800" dirty="0" err="1" smtClean="0"/>
              <a:t>hpp</a:t>
            </a:r>
            <a:r>
              <a:rPr lang="en-US" sz="1800" dirty="0" smtClean="0"/>
              <a:t>, .</a:t>
            </a:r>
            <a:r>
              <a:rPr lang="en-US" sz="1800" dirty="0" err="1" smtClean="0"/>
              <a:t>hxx</a:t>
            </a:r>
            <a:r>
              <a:rPr lang="en-US" sz="1800" dirty="0" smtClean="0"/>
              <a:t>, .</a:t>
            </a:r>
            <a:r>
              <a:rPr lang="en-US" sz="1800" dirty="0" err="1" smtClean="0"/>
              <a:t>hh</a:t>
            </a:r>
            <a:r>
              <a:rPr lang="en-US" sz="1800" dirty="0" smtClean="0"/>
              <a:t>, or .h) describing the contents of file B.</a:t>
            </a:r>
          </a:p>
          <a:p>
            <a:r>
              <a:rPr lang="en-US" sz="1800" dirty="0" smtClean="0"/>
              <a:t>Header files are just plain C++ code. They are </a:t>
            </a:r>
            <a:r>
              <a:rPr lang="en-US" sz="1800" b="1" dirty="0" smtClean="0">
                <a:solidFill>
                  <a:schemeClr val="accent1"/>
                </a:solidFill>
              </a:rPr>
              <a:t>textually substituted</a:t>
            </a:r>
            <a:r>
              <a:rPr lang="en-US" sz="1800" dirty="0" smtClean="0"/>
              <a:t> by </a:t>
            </a:r>
            <a:r>
              <a:rPr lang="en-US" sz="1800" b="1" dirty="0" smtClean="0"/>
              <a:t>#include</a:t>
            </a:r>
            <a:r>
              <a:rPr lang="en-US" sz="1800" dirty="0" smtClean="0"/>
              <a:t>. But, they generally contain certain types of constructs:</a:t>
            </a:r>
          </a:p>
          <a:p>
            <a:pPr lvl="1"/>
            <a:r>
              <a:rPr lang="en-US" sz="1600" b="1" dirty="0" smtClean="0">
                <a:solidFill>
                  <a:schemeClr val="accent5"/>
                </a:solidFill>
              </a:rPr>
              <a:t>Prototypes</a:t>
            </a:r>
            <a:r>
              <a:rPr lang="en-US" sz="1600" dirty="0" smtClean="0"/>
              <a:t>: this is the declaration of a function without its definition:</a:t>
            </a:r>
          </a:p>
          <a:p>
            <a:pPr marL="457200" lvl="1" indent="0"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200" dirty="0" smtClean="0">
                <a:latin typeface="Courier New"/>
                <a:cs typeface="Courier New"/>
              </a:rPr>
              <a:t>void </a:t>
            </a:r>
            <a:r>
              <a:rPr lang="en-US" sz="1200" dirty="0" err="1" smtClean="0">
                <a:latin typeface="Courier New"/>
                <a:cs typeface="Courier New"/>
              </a:rPr>
              <a:t>proto_func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err="1" smtClean="0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x);</a:t>
            </a:r>
          </a:p>
          <a:p>
            <a:pPr lvl="1"/>
            <a:r>
              <a:rPr lang="en-US" sz="1600" b="1" dirty="0" smtClean="0">
                <a:cs typeface="Courier New"/>
              </a:rPr>
              <a:t>Class declarations</a:t>
            </a:r>
            <a:r>
              <a:rPr lang="en-US" sz="1600" dirty="0" smtClean="0">
                <a:cs typeface="Courier New"/>
              </a:rPr>
              <a:t>: a class, but with prototypes for most of its methods.</a:t>
            </a:r>
          </a:p>
          <a:p>
            <a:pPr lvl="1"/>
            <a:r>
              <a:rPr lang="en-US" sz="1600" b="1" dirty="0" smtClean="0">
                <a:solidFill>
                  <a:schemeClr val="accent2"/>
                </a:solidFill>
                <a:cs typeface="Courier New"/>
              </a:rPr>
              <a:t>Forward declarations</a:t>
            </a:r>
            <a:r>
              <a:rPr lang="en-US" sz="1600" dirty="0" smtClean="0">
                <a:cs typeface="Courier New"/>
              </a:rPr>
              <a:t>: this is like a prototype for a class.</a:t>
            </a:r>
          </a:p>
          <a:p>
            <a:pPr lvl="1"/>
            <a:r>
              <a:rPr lang="en-US" sz="1600" b="1" dirty="0" err="1" smtClean="0">
                <a:cs typeface="Courier New"/>
              </a:rPr>
              <a:t>Typedefs</a:t>
            </a:r>
            <a:r>
              <a:rPr lang="en-US" sz="1600" dirty="0" smtClean="0">
                <a:cs typeface="Courier New"/>
              </a:rPr>
              <a:t> and </a:t>
            </a:r>
            <a:r>
              <a:rPr lang="en-US" sz="1600" b="1" dirty="0" smtClean="0">
                <a:cs typeface="Courier New"/>
              </a:rPr>
              <a:t>using</a:t>
            </a:r>
            <a:r>
              <a:rPr lang="en-US" sz="1600" dirty="0" smtClean="0">
                <a:cs typeface="Courier New"/>
              </a:rPr>
              <a:t> statements</a:t>
            </a:r>
          </a:p>
          <a:p>
            <a:pPr lvl="1"/>
            <a:r>
              <a:rPr lang="en-US" sz="1600" b="1" dirty="0" smtClean="0">
                <a:solidFill>
                  <a:schemeClr val="accent4"/>
                </a:solidFill>
                <a:cs typeface="Courier New"/>
              </a:rPr>
              <a:t>Extern</a:t>
            </a:r>
            <a:r>
              <a:rPr lang="en-US" sz="1600" dirty="0" smtClean="0">
                <a:solidFill>
                  <a:schemeClr val="accent4"/>
                </a:solidFill>
                <a:cs typeface="Courier New"/>
              </a:rPr>
              <a:t> </a:t>
            </a:r>
            <a:r>
              <a:rPr lang="en-US" sz="1600" dirty="0" smtClean="0">
                <a:cs typeface="Courier New"/>
              </a:rPr>
              <a:t>variables</a:t>
            </a:r>
          </a:p>
          <a:p>
            <a:pPr marL="457200" lvl="1" indent="0">
              <a:buNone/>
            </a:pPr>
            <a:endParaRPr lang="en-US" sz="1100" dirty="0">
              <a:cs typeface="Courier New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#include “</a:t>
            </a:r>
            <a:r>
              <a:rPr lang="en-US" sz="1400" dirty="0" err="1" smtClean="0">
                <a:latin typeface="Courier New"/>
                <a:cs typeface="Courier New"/>
              </a:rPr>
              <a:t>some_other_file.hpp</a:t>
            </a:r>
            <a:r>
              <a:rPr lang="en-US" sz="1400" dirty="0" smtClean="0">
                <a:latin typeface="Courier New"/>
                <a:cs typeface="Courier New"/>
              </a:rPr>
              <a:t>”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// now I can call functions and use types from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// </a:t>
            </a:r>
            <a:r>
              <a:rPr lang="en-US" sz="1400" dirty="0" err="1" smtClean="0">
                <a:latin typeface="Courier New"/>
                <a:cs typeface="Courier New"/>
              </a:rPr>
              <a:t>some_other_file.cxx</a:t>
            </a: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#include “</a:t>
            </a:r>
            <a:r>
              <a:rPr lang="en-US" sz="1400" dirty="0" err="1" smtClean="0">
                <a:latin typeface="Courier New"/>
                <a:cs typeface="Courier New"/>
              </a:rPr>
              <a:t>my_project.hpp</a:t>
            </a:r>
            <a:r>
              <a:rPr lang="en-US" sz="1400" dirty="0" smtClean="0">
                <a:latin typeface="Courier New"/>
                <a:cs typeface="Courier New"/>
              </a:rPr>
              <a:t>”</a:t>
            </a:r>
          </a:p>
          <a:p>
            <a:pPr marL="0" indent="0">
              <a:buNone/>
            </a:pPr>
            <a:r>
              <a:rPr lang="en-US" sz="1400" dirty="0" smtClean="0">
                <a:latin typeface="Courier New"/>
                <a:cs typeface="Courier New"/>
              </a:rPr>
              <a:t>// another convention is to have a project- or module-wide header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994898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inline and 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23068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solidFill>
                  <a:schemeClr val="accent6"/>
                </a:solidFill>
              </a:rPr>
              <a:t>Inline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 smtClean="0"/>
              <a:t>methods (default if defined in class) and functions (requires </a:t>
            </a:r>
            <a:r>
              <a:rPr lang="en-US" sz="2400" b="1" dirty="0" smtClean="0"/>
              <a:t>inline</a:t>
            </a:r>
            <a:r>
              <a:rPr lang="en-US" sz="2400" dirty="0" smtClean="0"/>
              <a:t> keyword) can be substituted by the compiler into the calling code: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c</a:t>
            </a:r>
            <a:r>
              <a:rPr lang="en-US" sz="1800" dirty="0" smtClean="0">
                <a:latin typeface="Courier New"/>
                <a:cs typeface="Courier New"/>
              </a:rPr>
              <a:t>lass foo {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x; public: </a:t>
            </a:r>
            <a:r>
              <a:rPr lang="en-US" sz="1800" dirty="0" err="1" smtClean="0">
                <a:latin typeface="Courier New"/>
                <a:cs typeface="Courier New"/>
              </a:rPr>
              <a:t>int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latin typeface="Courier New"/>
                <a:cs typeface="Courier New"/>
              </a:rPr>
              <a:t>getx</a:t>
            </a:r>
            <a:r>
              <a:rPr lang="en-US" sz="1800" dirty="0" smtClean="0">
                <a:latin typeface="Courier New"/>
                <a:cs typeface="Courier New"/>
              </a:rPr>
              <a:t>() { return x; } };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</a:t>
            </a:r>
            <a:r>
              <a:rPr lang="en-US" sz="1800" dirty="0" smtClean="0">
                <a:latin typeface="Courier New"/>
                <a:cs typeface="Courier New"/>
              </a:rPr>
              <a:t>oo instance;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/>
                <a:cs typeface="Courier New"/>
              </a:rPr>
              <a:t>instance.getx</a:t>
            </a:r>
            <a:r>
              <a:rPr lang="en-US" sz="1800" dirty="0" smtClean="0">
                <a:latin typeface="Courier New"/>
                <a:cs typeface="Courier New"/>
              </a:rPr>
              <a:t>(); // compiler can turn this into </a:t>
            </a:r>
            <a:r>
              <a:rPr lang="en-US" sz="1800" dirty="0" err="1" smtClean="0">
                <a:latin typeface="Courier New"/>
                <a:cs typeface="Courier New"/>
              </a:rPr>
              <a:t>instance.x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Functions defined in header files should be </a:t>
            </a:r>
            <a:r>
              <a:rPr lang="en-US" sz="2400" b="1" dirty="0" smtClean="0">
                <a:solidFill>
                  <a:srgbClr val="000000"/>
                </a:solidFill>
              </a:rPr>
              <a:t>inline</a:t>
            </a:r>
            <a:r>
              <a:rPr lang="en-US" sz="2400" dirty="0" smtClean="0">
                <a:solidFill>
                  <a:srgbClr val="000000"/>
                </a:solidFill>
              </a:rPr>
              <a:t>, or else you get multiple definitions.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Static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variables and functions (but not methods!) do not exist outside the current translation unit: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// I can have a (possibly different) one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// of these in as many files as I like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static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/>
                <a:cs typeface="Courier New"/>
              </a:rPr>
              <a:t>helper_function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183155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997"/>
            <a:ext cx="8518702" cy="5775770"/>
          </a:xfrm>
        </p:spPr>
        <p:txBody>
          <a:bodyPr>
            <a:noAutofit/>
          </a:bodyPr>
          <a:lstStyle/>
          <a:p>
            <a:r>
              <a:rPr lang="en-US" sz="1800" b="1" dirty="0" smtClean="0">
                <a:solidFill>
                  <a:schemeClr val="accent6"/>
                </a:solidFill>
              </a:rPr>
              <a:t>Casts</a:t>
            </a:r>
            <a:r>
              <a:rPr lang="en-US" sz="1800" dirty="0" smtClean="0">
                <a:solidFill>
                  <a:schemeClr val="accent6"/>
                </a:solidFill>
              </a:rPr>
              <a:t> </a:t>
            </a:r>
            <a:r>
              <a:rPr lang="en-US" sz="1800" dirty="0" smtClean="0"/>
              <a:t>transform one type into another (a </a:t>
            </a:r>
            <a:r>
              <a:rPr lang="en-US" sz="1800" b="1" dirty="0" smtClean="0">
                <a:solidFill>
                  <a:schemeClr val="accent1"/>
                </a:solidFill>
              </a:rPr>
              <a:t>conversion</a:t>
            </a:r>
            <a:r>
              <a:rPr lang="en-US" sz="1800" dirty="0" smtClean="0"/>
              <a:t>). They come in several flavors:</a:t>
            </a:r>
            <a:endParaRPr lang="en-US" sz="2000" dirty="0" smtClean="0"/>
          </a:p>
          <a:p>
            <a:pPr lvl="1"/>
            <a:r>
              <a:rPr lang="en-US" sz="1600" b="1" dirty="0" err="1" smtClean="0">
                <a:latin typeface="Courier New"/>
                <a:cs typeface="Courier New"/>
              </a:rPr>
              <a:t>static_cast</a:t>
            </a:r>
            <a:r>
              <a:rPr lang="en-US" sz="1600" b="1" dirty="0" smtClean="0">
                <a:latin typeface="Courier New"/>
                <a:cs typeface="Courier New"/>
              </a:rPr>
              <a:t>&lt;</a:t>
            </a:r>
            <a:r>
              <a:rPr lang="en-US" sz="1600" b="1" dirty="0" err="1" smtClean="0">
                <a:latin typeface="Courier New"/>
                <a:cs typeface="Courier New"/>
              </a:rPr>
              <a:t>NewType</a:t>
            </a:r>
            <a:r>
              <a:rPr lang="en-US" sz="1600" b="1" dirty="0" smtClean="0">
                <a:latin typeface="Courier New"/>
                <a:cs typeface="Courier New"/>
              </a:rPr>
              <a:t>&gt;(value)</a:t>
            </a:r>
            <a:endParaRPr lang="en-US" sz="1800" b="1" dirty="0" smtClean="0">
              <a:latin typeface="Courier New"/>
              <a:cs typeface="Courier New"/>
            </a:endParaRPr>
          </a:p>
          <a:p>
            <a:pPr lvl="2"/>
            <a:r>
              <a:rPr lang="en-US" sz="1400" dirty="0" smtClean="0"/>
              <a:t>Converts ‘a’ into a meaningful value of type ‘</a:t>
            </a:r>
            <a:r>
              <a:rPr lang="en-US" sz="1400" dirty="0" err="1" smtClean="0"/>
              <a:t>TypeB</a:t>
            </a:r>
            <a:r>
              <a:rPr lang="en-US" sz="1400" dirty="0" smtClean="0"/>
              <a:t>’ if possible.</a:t>
            </a:r>
          </a:p>
          <a:p>
            <a:pPr lvl="2"/>
            <a:r>
              <a:rPr lang="en-US" sz="1400" dirty="0" smtClean="0"/>
              <a:t>Ex: </a:t>
            </a:r>
            <a:r>
              <a:rPr lang="en-US" sz="1400" dirty="0" smtClean="0">
                <a:latin typeface="Courier New"/>
                <a:cs typeface="Courier New"/>
              </a:rPr>
              <a:t>double x = </a:t>
            </a:r>
            <a:r>
              <a:rPr lang="en-US" sz="1400" dirty="0" err="1" smtClean="0">
                <a:latin typeface="Courier New"/>
                <a:cs typeface="Courier New"/>
              </a:rPr>
              <a:t>static_cast</a:t>
            </a:r>
            <a:r>
              <a:rPr lang="en-US" sz="1400" dirty="0" smtClean="0">
                <a:latin typeface="Courier New"/>
                <a:cs typeface="Courier New"/>
              </a:rPr>
              <a:t>&lt;double&gt;(4);</a:t>
            </a:r>
          </a:p>
          <a:p>
            <a:pPr lvl="1"/>
            <a:r>
              <a:rPr lang="en-US" sz="1600" b="1" dirty="0" err="1">
                <a:latin typeface="Courier New"/>
                <a:cs typeface="Courier New"/>
              </a:rPr>
              <a:t>c</a:t>
            </a:r>
            <a:r>
              <a:rPr lang="en-US" sz="1600" b="1" dirty="0" err="1" smtClean="0">
                <a:latin typeface="Courier New"/>
                <a:cs typeface="Courier New"/>
              </a:rPr>
              <a:t>onst_cast</a:t>
            </a:r>
            <a:r>
              <a:rPr lang="en-US" sz="1600" b="1" dirty="0" smtClean="0">
                <a:latin typeface="Courier New"/>
                <a:cs typeface="Courier New"/>
              </a:rPr>
              <a:t>&lt;</a:t>
            </a:r>
            <a:r>
              <a:rPr lang="en-US" sz="1600" b="1" dirty="0" err="1" smtClean="0">
                <a:latin typeface="Courier New"/>
                <a:cs typeface="Courier New"/>
              </a:rPr>
              <a:t>MutableType</a:t>
            </a:r>
            <a:r>
              <a:rPr lang="en-US" sz="1600" b="1" dirty="0" smtClean="0">
                <a:latin typeface="Courier New"/>
                <a:cs typeface="Courier New"/>
              </a:rPr>
              <a:t>&gt;(</a:t>
            </a:r>
            <a:r>
              <a:rPr lang="en-US" sz="1600" b="1" dirty="0" err="1" smtClean="0">
                <a:latin typeface="Courier New"/>
                <a:cs typeface="Courier New"/>
              </a:rPr>
              <a:t>const_value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  <a:endParaRPr lang="en-US" sz="1800" b="1" dirty="0" smtClean="0">
              <a:latin typeface="Courier New"/>
              <a:cs typeface="Courier New"/>
            </a:endParaRPr>
          </a:p>
          <a:p>
            <a:pPr lvl="2"/>
            <a:r>
              <a:rPr lang="en-US" sz="1400" dirty="0" smtClean="0"/>
              <a:t>Adds or gets rid of the </a:t>
            </a:r>
            <a:r>
              <a:rPr lang="en-US" sz="1400" dirty="0" err="1" smtClean="0"/>
              <a:t>const</a:t>
            </a:r>
            <a:r>
              <a:rPr lang="en-US" sz="1400" dirty="0" smtClean="0"/>
              <a:t> qualifier. Avoid unless absolutely necessary.</a:t>
            </a:r>
          </a:p>
          <a:p>
            <a:pPr lvl="1"/>
            <a:r>
              <a:rPr lang="en-US" sz="1600" b="1" dirty="0" err="1">
                <a:latin typeface="Courier New"/>
                <a:cs typeface="Courier New"/>
              </a:rPr>
              <a:t>d</a:t>
            </a:r>
            <a:r>
              <a:rPr lang="en-US" sz="1600" b="1" dirty="0" err="1" smtClean="0">
                <a:latin typeface="Courier New"/>
                <a:cs typeface="Courier New"/>
              </a:rPr>
              <a:t>ynamic_cast</a:t>
            </a:r>
            <a:r>
              <a:rPr lang="en-US" sz="1600" b="1" dirty="0" smtClean="0">
                <a:latin typeface="Courier New"/>
                <a:cs typeface="Courier New"/>
              </a:rPr>
              <a:t>&lt;</a:t>
            </a:r>
            <a:r>
              <a:rPr lang="en-US" sz="1600" b="1" dirty="0" err="1" smtClean="0">
                <a:latin typeface="Courier New"/>
                <a:cs typeface="Courier New"/>
              </a:rPr>
              <a:t>NewType</a:t>
            </a:r>
            <a:r>
              <a:rPr lang="en-US" sz="1600" b="1" dirty="0" smtClean="0">
                <a:latin typeface="Courier New"/>
                <a:cs typeface="Courier New"/>
              </a:rPr>
              <a:t>&gt;(value)</a:t>
            </a:r>
            <a:endParaRPr lang="en-US" sz="1800" b="1" dirty="0" smtClean="0">
              <a:latin typeface="Courier New"/>
              <a:cs typeface="Courier New"/>
            </a:endParaRPr>
          </a:p>
          <a:p>
            <a:pPr lvl="2"/>
            <a:r>
              <a:rPr lang="en-US" sz="1400" dirty="0" smtClean="0"/>
              <a:t>Cast which can look up the “real” type of ‘value’ at run-time. Outside our scope.</a:t>
            </a:r>
          </a:p>
          <a:p>
            <a:pPr lvl="1"/>
            <a:r>
              <a:rPr lang="en-US" sz="1600" b="1" dirty="0" err="1">
                <a:latin typeface="Courier New"/>
                <a:cs typeface="Courier New"/>
              </a:rPr>
              <a:t>r</a:t>
            </a:r>
            <a:r>
              <a:rPr lang="en-US" sz="1600" b="1" dirty="0" err="1" smtClean="0">
                <a:latin typeface="Courier New"/>
                <a:cs typeface="Courier New"/>
              </a:rPr>
              <a:t>einterpret_cast</a:t>
            </a:r>
            <a:r>
              <a:rPr lang="en-US" sz="1600" b="1" dirty="0" smtClean="0">
                <a:latin typeface="Courier New"/>
                <a:cs typeface="Courier New"/>
              </a:rPr>
              <a:t>&lt;</a:t>
            </a:r>
            <a:r>
              <a:rPr lang="en-US" sz="1600" b="1" dirty="0" err="1" smtClean="0">
                <a:latin typeface="Courier New"/>
                <a:cs typeface="Courier New"/>
              </a:rPr>
              <a:t>NewType</a:t>
            </a:r>
            <a:r>
              <a:rPr lang="en-US" sz="1600" b="1" dirty="0" smtClean="0">
                <a:latin typeface="Courier New"/>
                <a:cs typeface="Courier New"/>
              </a:rPr>
              <a:t>&gt;(value)</a:t>
            </a:r>
            <a:endParaRPr lang="en-US" sz="1800" b="1" dirty="0" smtClean="0">
              <a:latin typeface="Courier New"/>
              <a:cs typeface="Courier New"/>
            </a:endParaRPr>
          </a:p>
          <a:p>
            <a:pPr lvl="2"/>
            <a:r>
              <a:rPr lang="en-US" sz="1400" dirty="0" smtClean="0"/>
              <a:t>Pretend that the raw storage of ‘value’ is of type ‘</a:t>
            </a:r>
            <a:r>
              <a:rPr lang="en-US" sz="1400" dirty="0" err="1" smtClean="0"/>
              <a:t>NewType</a:t>
            </a:r>
            <a:r>
              <a:rPr lang="en-US" sz="1400" dirty="0" smtClean="0"/>
              <a:t>’.</a:t>
            </a:r>
          </a:p>
          <a:p>
            <a:pPr lvl="2"/>
            <a:r>
              <a:rPr lang="en-US" sz="1400" dirty="0" smtClean="0"/>
              <a:t>Ex: </a:t>
            </a:r>
            <a:r>
              <a:rPr lang="en-US" sz="1400" dirty="0" smtClean="0">
                <a:latin typeface="Courier New"/>
                <a:cs typeface="Courier New"/>
              </a:rPr>
              <a:t>int64_t&amp; bits = </a:t>
            </a:r>
            <a:r>
              <a:rPr lang="en-US" sz="1400" dirty="0" err="1" smtClean="0">
                <a:latin typeface="Courier New"/>
                <a:cs typeface="Courier New"/>
              </a:rPr>
              <a:t>reinterpret_cast</a:t>
            </a:r>
            <a:r>
              <a:rPr lang="en-US" sz="1400" dirty="0" smtClean="0">
                <a:latin typeface="Courier New"/>
                <a:cs typeface="Courier New"/>
              </a:rPr>
              <a:t>&lt;int64_t&amp;&gt;(</a:t>
            </a:r>
            <a:r>
              <a:rPr lang="en-US" sz="1400" dirty="0" err="1" smtClean="0">
                <a:latin typeface="Courier New"/>
                <a:cs typeface="Courier New"/>
              </a:rPr>
              <a:t>double_value</a:t>
            </a:r>
            <a:r>
              <a:rPr lang="en-US" sz="1400" dirty="0" smtClean="0">
                <a:latin typeface="Courier New"/>
                <a:cs typeface="Courier New"/>
              </a:rPr>
              <a:t>);</a:t>
            </a:r>
          </a:p>
          <a:p>
            <a:pPr lvl="1"/>
            <a:r>
              <a:rPr lang="en-US" sz="1800" dirty="0" smtClean="0"/>
              <a:t>C-style cast: </a:t>
            </a:r>
            <a:r>
              <a:rPr lang="en-US" sz="1600" b="1" dirty="0" smtClean="0">
                <a:latin typeface="Courier New"/>
                <a:cs typeface="Courier New"/>
              </a:rPr>
              <a:t>(</a:t>
            </a:r>
            <a:r>
              <a:rPr lang="en-US" sz="1600" b="1" dirty="0" err="1" smtClean="0">
                <a:latin typeface="Courier New"/>
                <a:cs typeface="Courier New"/>
              </a:rPr>
              <a:t>NewType</a:t>
            </a:r>
            <a:r>
              <a:rPr lang="en-US" sz="1600" b="1" dirty="0" smtClean="0">
                <a:latin typeface="Courier New"/>
                <a:cs typeface="Courier New"/>
              </a:rPr>
              <a:t>)value</a:t>
            </a:r>
            <a:endParaRPr lang="en-US" sz="1800" b="1" dirty="0" smtClean="0">
              <a:latin typeface="Courier New"/>
              <a:cs typeface="Courier New"/>
            </a:endParaRPr>
          </a:p>
          <a:p>
            <a:pPr lvl="2"/>
            <a:r>
              <a:rPr lang="en-US" sz="1400" dirty="0" smtClean="0"/>
              <a:t>Can do any of the above when you least expect it. Generally avoid.</a:t>
            </a:r>
          </a:p>
          <a:p>
            <a:r>
              <a:rPr lang="en-US" sz="2000" dirty="0" smtClean="0"/>
              <a:t>Some conversions are </a:t>
            </a:r>
            <a:r>
              <a:rPr lang="en-US" sz="2000" b="1" dirty="0" smtClean="0">
                <a:solidFill>
                  <a:schemeClr val="accent3"/>
                </a:solidFill>
              </a:rPr>
              <a:t>implicit</a:t>
            </a:r>
            <a:r>
              <a:rPr lang="en-US" sz="2000" dirty="0" smtClean="0"/>
              <a:t>, i.e. you don’t have to explicitly tell the compiler to do the cast.</a:t>
            </a:r>
          </a:p>
          <a:p>
            <a:pPr lvl="1"/>
            <a:r>
              <a:rPr lang="en-US" sz="1800" dirty="0" smtClean="0"/>
              <a:t>Ex (numeric conversions): </a:t>
            </a:r>
            <a:r>
              <a:rPr lang="en-US" sz="1600" dirty="0">
                <a:latin typeface="Courier New"/>
                <a:cs typeface="Courier New"/>
              </a:rPr>
              <a:t>d</a:t>
            </a:r>
            <a:r>
              <a:rPr lang="en-US" sz="1600" dirty="0" smtClean="0">
                <a:latin typeface="Courier New"/>
                <a:cs typeface="Courier New"/>
              </a:rPr>
              <a:t>ouble x = 4;</a:t>
            </a:r>
          </a:p>
          <a:p>
            <a:pPr lvl="1"/>
            <a:r>
              <a:rPr lang="en-US" sz="1800" dirty="0"/>
              <a:t>Ex </a:t>
            </a:r>
            <a:r>
              <a:rPr lang="en-US" sz="1800" dirty="0" smtClean="0"/>
              <a:t>(adding </a:t>
            </a:r>
            <a:r>
              <a:rPr lang="en-US" sz="1800" dirty="0" err="1" smtClean="0"/>
              <a:t>const</a:t>
            </a:r>
            <a:r>
              <a:rPr lang="en-US" sz="1800" dirty="0" smtClean="0"/>
              <a:t>)</a:t>
            </a:r>
            <a:r>
              <a:rPr lang="en-US" sz="1800" dirty="0"/>
              <a:t>: </a:t>
            </a:r>
            <a:r>
              <a:rPr lang="en-US" sz="1600" dirty="0" err="1" smtClean="0">
                <a:latin typeface="Courier New"/>
                <a:cs typeface="Courier New"/>
              </a:rPr>
              <a:t>const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&amp; y = </a:t>
            </a:r>
            <a:r>
              <a:rPr lang="en-US" sz="1600" dirty="0" err="1" smtClean="0">
                <a:latin typeface="Courier New"/>
                <a:cs typeface="Courier New"/>
              </a:rPr>
              <a:t>non_const_int_ref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  <a:endParaRPr lang="en-US" sz="1800" dirty="0" smtClean="0">
              <a:latin typeface="Courier New"/>
              <a:cs typeface="Courier New"/>
            </a:endParaRPr>
          </a:p>
          <a:p>
            <a:pPr lvl="1"/>
            <a:r>
              <a:rPr lang="en-US" sz="1800" dirty="0" smtClean="0"/>
              <a:t>When implicit casting can happen can be controlled (advanced topic).</a:t>
            </a:r>
          </a:p>
        </p:txBody>
      </p:sp>
    </p:spTree>
    <p:extLst>
      <p:ext uri="{BB962C8B-B14F-4D97-AF65-F5344CB8AC3E}">
        <p14:creationId xmlns:p14="http://schemas.microsoft.com/office/powerpoint/2010/main" val="662303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to Python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80447" y="1717753"/>
            <a:ext cx="1082654" cy="15615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Source File(s)</a:t>
            </a:r>
          </a:p>
          <a:p>
            <a:pPr algn="ctr"/>
            <a:r>
              <a:rPr lang="en-US" sz="1600" dirty="0" smtClean="0"/>
              <a:t>*.cxx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629385" y="1717753"/>
            <a:ext cx="1082654" cy="15615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Object File(s)</a:t>
            </a:r>
          </a:p>
          <a:p>
            <a:pPr algn="ctr"/>
            <a:r>
              <a:rPr lang="en-US" sz="1600" dirty="0" smtClean="0"/>
              <a:t>*.o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6030374" y="1717753"/>
            <a:ext cx="1082654" cy="15615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Execu</a:t>
            </a:r>
            <a:r>
              <a:rPr lang="en-US" sz="1600" dirty="0" smtClean="0"/>
              <a:t>-table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6030374" y="4660201"/>
            <a:ext cx="1082654" cy="15615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Inter-</a:t>
            </a:r>
            <a:r>
              <a:rPr lang="en-US" sz="1600" dirty="0" err="1" smtClean="0"/>
              <a:t>preter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280447" y="4660201"/>
            <a:ext cx="1082654" cy="15615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Source File(s)</a:t>
            </a:r>
          </a:p>
          <a:p>
            <a:pPr algn="ctr"/>
            <a:r>
              <a:rPr lang="en-US" sz="1600" dirty="0" smtClean="0"/>
              <a:t>*.</a:t>
            </a:r>
            <a:r>
              <a:rPr lang="en-US" sz="1600" dirty="0" err="1" smtClean="0"/>
              <a:t>py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629385" y="4660201"/>
            <a:ext cx="1082654" cy="15615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Precom</a:t>
            </a:r>
            <a:r>
              <a:rPr lang="en-US" sz="1600" dirty="0" smtClean="0"/>
              <a:t>-piled File(s)</a:t>
            </a:r>
          </a:p>
          <a:p>
            <a:pPr algn="ctr"/>
            <a:r>
              <a:rPr lang="en-US" sz="1600" dirty="0" smtClean="0"/>
              <a:t>*.</a:t>
            </a:r>
            <a:r>
              <a:rPr lang="en-US" sz="1600" dirty="0" err="1" smtClean="0"/>
              <a:t>pyo</a:t>
            </a:r>
            <a:endParaRPr lang="en-US" sz="1600" dirty="0"/>
          </a:p>
          <a:p>
            <a:pPr algn="ctr"/>
            <a:r>
              <a:rPr lang="en-US" sz="1600" dirty="0" smtClean="0"/>
              <a:t>*.</a:t>
            </a:r>
            <a:r>
              <a:rPr lang="en-US" sz="1600" dirty="0" err="1" smtClean="0"/>
              <a:t>pyc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67201" y="2477729"/>
            <a:ext cx="105142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54028" y="2477729"/>
            <a:ext cx="105142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380706" y="2043051"/>
            <a:ext cx="1138894" cy="86935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59323" y="1538950"/>
            <a:ext cx="11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rocessor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276683" y="1908282"/>
            <a:ext cx="1" cy="1225316"/>
          </a:xfrm>
          <a:prstGeom prst="straightConnector1">
            <a:avLst/>
          </a:prstGeom>
          <a:ln w="317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380706" y="4985498"/>
            <a:ext cx="1138894" cy="86935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359323" y="4481397"/>
            <a:ext cx="11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rocessor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276683" y="4850729"/>
            <a:ext cx="1" cy="1225316"/>
          </a:xfrm>
          <a:prstGeom prst="straightConnector1">
            <a:avLst/>
          </a:prstGeom>
          <a:ln w="317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4861532" y="5757291"/>
            <a:ext cx="1020193" cy="291928"/>
          </a:xfrm>
          <a:custGeom>
            <a:avLst/>
            <a:gdLst>
              <a:gd name="connsiteX0" fmla="*/ 1020193 w 1020193"/>
              <a:gd name="connsiteY0" fmla="*/ 0 h 291928"/>
              <a:gd name="connsiteX1" fmla="*/ 489276 w 1020193"/>
              <a:gd name="connsiteY1" fmla="*/ 291498 h 291928"/>
              <a:gd name="connsiteX2" fmla="*/ 0 w 1020193"/>
              <a:gd name="connsiteY2" fmla="*/ 52053 h 29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0193" h="291928">
                <a:moveTo>
                  <a:pt x="1020193" y="0"/>
                </a:moveTo>
                <a:cubicBezTo>
                  <a:pt x="839750" y="141411"/>
                  <a:pt x="659308" y="282822"/>
                  <a:pt x="489276" y="291498"/>
                </a:cubicBezTo>
                <a:cubicBezTo>
                  <a:pt x="319244" y="300174"/>
                  <a:pt x="159622" y="176113"/>
                  <a:pt x="0" y="52053"/>
                </a:cubicBezTo>
              </a:path>
            </a:pathLst>
          </a:custGeom>
          <a:ln w="31750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 rot="10800000">
            <a:off x="4854028" y="4784506"/>
            <a:ext cx="1020193" cy="291928"/>
          </a:xfrm>
          <a:custGeom>
            <a:avLst/>
            <a:gdLst>
              <a:gd name="connsiteX0" fmla="*/ 1020193 w 1020193"/>
              <a:gd name="connsiteY0" fmla="*/ 0 h 291928"/>
              <a:gd name="connsiteX1" fmla="*/ 489276 w 1020193"/>
              <a:gd name="connsiteY1" fmla="*/ 291498 h 291928"/>
              <a:gd name="connsiteX2" fmla="*/ 0 w 1020193"/>
              <a:gd name="connsiteY2" fmla="*/ 52053 h 29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0193" h="291928">
                <a:moveTo>
                  <a:pt x="1020193" y="0"/>
                </a:moveTo>
                <a:cubicBezTo>
                  <a:pt x="839750" y="141411"/>
                  <a:pt x="659308" y="282822"/>
                  <a:pt x="489276" y="291498"/>
                </a:cubicBezTo>
                <a:cubicBezTo>
                  <a:pt x="319244" y="300174"/>
                  <a:pt x="159622" y="176113"/>
                  <a:pt x="0" y="52053"/>
                </a:cubicBezTo>
              </a:path>
            </a:pathLst>
          </a:custGeom>
          <a:ln w="31750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 rot="10800000">
            <a:off x="2550482" y="4368273"/>
            <a:ext cx="3354970" cy="291928"/>
          </a:xfrm>
          <a:custGeom>
            <a:avLst/>
            <a:gdLst>
              <a:gd name="connsiteX0" fmla="*/ 1020193 w 1020193"/>
              <a:gd name="connsiteY0" fmla="*/ 0 h 291928"/>
              <a:gd name="connsiteX1" fmla="*/ 489276 w 1020193"/>
              <a:gd name="connsiteY1" fmla="*/ 291498 h 291928"/>
              <a:gd name="connsiteX2" fmla="*/ 0 w 1020193"/>
              <a:gd name="connsiteY2" fmla="*/ 52053 h 29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0193" h="291928">
                <a:moveTo>
                  <a:pt x="1020193" y="0"/>
                </a:moveTo>
                <a:cubicBezTo>
                  <a:pt x="839750" y="141411"/>
                  <a:pt x="659308" y="282822"/>
                  <a:pt x="489276" y="291498"/>
                </a:cubicBezTo>
                <a:cubicBezTo>
                  <a:pt x="319244" y="300174"/>
                  <a:pt x="159622" y="176113"/>
                  <a:pt x="0" y="52053"/>
                </a:cubicBezTo>
              </a:path>
            </a:pathLst>
          </a:custGeom>
          <a:ln w="31750"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34148" y="3716049"/>
            <a:ext cx="1860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Interpreter is a </a:t>
            </a:r>
            <a:r>
              <a:rPr lang="en-US" b="1" dirty="0" smtClean="0">
                <a:solidFill>
                  <a:schemeClr val="accent6"/>
                </a:solidFill>
              </a:rPr>
              <a:t>virtual machine</a:t>
            </a:r>
            <a:r>
              <a:rPr lang="en-US" dirty="0" smtClean="0"/>
              <a:t> (VM)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691219" y="1707342"/>
            <a:ext cx="1394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/>
                </a:solidFill>
              </a:rPr>
              <a:t>Done once beforehand.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71688" y="3898534"/>
            <a:ext cx="351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64A2"/>
                </a:solidFill>
              </a:rPr>
              <a:t>Done each time the program is run.</a:t>
            </a:r>
            <a:endParaRPr lang="en-US" dirty="0">
              <a:solidFill>
                <a:srgbClr val="8064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72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Sample: </a:t>
            </a:r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34891" y="1801891"/>
            <a:ext cx="778059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latin typeface="Courier New"/>
                <a:cs typeface="Courier New"/>
              </a:rPr>
              <a:t>sss</a:t>
            </a:r>
            <a:r>
              <a:rPr lang="en-US" sz="2000" b="1" dirty="0">
                <a:latin typeface="Courier New"/>
                <a:cs typeface="Courier New"/>
              </a:rPr>
              <a:t>) </a:t>
            </a:r>
            <a:r>
              <a:rPr lang="en-US" sz="2000" b="1" dirty="0" err="1" smtClean="0">
                <a:latin typeface="Courier New"/>
                <a:cs typeface="Courier New"/>
              </a:rPr>
              <a:t>c+</a:t>
            </a:r>
            <a:r>
              <a:rPr lang="en-US" sz="2000" b="1" dirty="0" err="1">
                <a:latin typeface="Courier New"/>
                <a:cs typeface="Courier New"/>
              </a:rPr>
              <a:t>+</a:t>
            </a:r>
            <a:r>
              <a:rPr lang="en-US" sz="2000" b="1" dirty="0" smtClean="0">
                <a:latin typeface="Courier New"/>
                <a:cs typeface="Courier New"/>
              </a:rPr>
              <a:t>_samples$ </a:t>
            </a:r>
            <a:r>
              <a:rPr lang="en-US" sz="2000" b="1" dirty="0">
                <a:latin typeface="Courier New"/>
                <a:cs typeface="Courier New"/>
              </a:rPr>
              <a:t>make </a:t>
            </a:r>
            <a:r>
              <a:rPr lang="en-US" sz="2000" b="1" dirty="0" err="1">
                <a:latin typeface="Courier New"/>
                <a:cs typeface="Courier New"/>
              </a:rPr>
              <a:t>hello_world.x</a:t>
            </a:r>
            <a:endParaRPr lang="en-US" sz="2000" b="1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g++ -c -o </a:t>
            </a:r>
            <a:r>
              <a:rPr lang="en-US" sz="2000" dirty="0" err="1">
                <a:latin typeface="Courier New"/>
                <a:cs typeface="Courier New"/>
              </a:rPr>
              <a:t>hello_world.o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hello_world.cxx</a:t>
            </a:r>
            <a:r>
              <a:rPr lang="en-US" sz="2000" dirty="0">
                <a:latin typeface="Courier New"/>
                <a:cs typeface="Courier New"/>
              </a:rPr>
              <a:t> -</a:t>
            </a:r>
            <a:r>
              <a:rPr lang="en-US" sz="2000" dirty="0" err="1">
                <a:latin typeface="Courier New"/>
                <a:cs typeface="Courier New"/>
              </a:rPr>
              <a:t>std</a:t>
            </a:r>
            <a:r>
              <a:rPr lang="en-US" sz="2000" dirty="0">
                <a:latin typeface="Courier New"/>
                <a:cs typeface="Courier New"/>
              </a:rPr>
              <a:t>=</a:t>
            </a:r>
            <a:r>
              <a:rPr lang="en-US" sz="2000" dirty="0" err="1">
                <a:latin typeface="Courier New"/>
                <a:cs typeface="Courier New"/>
              </a:rPr>
              <a:t>c++</a:t>
            </a:r>
            <a:r>
              <a:rPr lang="en-US" sz="2000" dirty="0">
                <a:latin typeface="Courier New"/>
                <a:cs typeface="Courier New"/>
              </a:rPr>
              <a:t>11</a:t>
            </a:r>
          </a:p>
          <a:p>
            <a:r>
              <a:rPr lang="en-US" sz="2000" dirty="0">
                <a:latin typeface="Courier New"/>
                <a:cs typeface="Courier New"/>
              </a:rPr>
              <a:t>g++ -o </a:t>
            </a:r>
            <a:r>
              <a:rPr lang="en-US" sz="2000" dirty="0" err="1">
                <a:latin typeface="Courier New"/>
                <a:cs typeface="Courier New"/>
              </a:rPr>
              <a:t>hello_world.x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hello_world.o</a:t>
            </a:r>
            <a:r>
              <a:rPr lang="en-US" sz="2000" dirty="0">
                <a:latin typeface="Courier New"/>
                <a:cs typeface="Courier New"/>
              </a:rPr>
              <a:t> -</a:t>
            </a:r>
            <a:r>
              <a:rPr lang="en-US" sz="2000" dirty="0" err="1">
                <a:latin typeface="Courier New"/>
                <a:cs typeface="Courier New"/>
              </a:rPr>
              <a:t>Wl</a:t>
            </a:r>
            <a:r>
              <a:rPr lang="en-US" sz="2000" dirty="0">
                <a:latin typeface="Courier New"/>
                <a:cs typeface="Courier New"/>
              </a:rPr>
              <a:t>,-</a:t>
            </a:r>
            <a:r>
              <a:rPr lang="en-US" sz="2000" dirty="0" err="1">
                <a:latin typeface="Courier New"/>
                <a:cs typeface="Courier New"/>
              </a:rPr>
              <a:t>rpath</a:t>
            </a:r>
            <a:r>
              <a:rPr lang="en-US" sz="2000" dirty="0">
                <a:latin typeface="Courier New"/>
                <a:cs typeface="Courier New"/>
              </a:rPr>
              <a:t>,/Users/</a:t>
            </a:r>
            <a:r>
              <a:rPr lang="en-US" sz="2000" dirty="0" err="1">
                <a:latin typeface="Courier New"/>
                <a:cs typeface="Courier New"/>
              </a:rPr>
              <a:t>dmatthews</a:t>
            </a:r>
            <a:r>
              <a:rPr lang="en-US" sz="2000" dirty="0">
                <a:latin typeface="Courier New"/>
                <a:cs typeface="Courier New"/>
              </a:rPr>
              <a:t>/</a:t>
            </a:r>
            <a:r>
              <a:rPr lang="en-US" sz="2000" dirty="0" err="1">
                <a:latin typeface="Courier New"/>
                <a:cs typeface="Courier New"/>
              </a:rPr>
              <a:t>miniconda</a:t>
            </a:r>
            <a:r>
              <a:rPr lang="en-US" sz="2000" dirty="0">
                <a:latin typeface="Courier New"/>
                <a:cs typeface="Courier New"/>
              </a:rPr>
              <a:t>/</a:t>
            </a:r>
            <a:r>
              <a:rPr lang="en-US" sz="2000" dirty="0" err="1">
                <a:latin typeface="Courier New"/>
                <a:cs typeface="Courier New"/>
              </a:rPr>
              <a:t>envs</a:t>
            </a:r>
            <a:r>
              <a:rPr lang="en-US" sz="2000" dirty="0">
                <a:latin typeface="Courier New"/>
                <a:cs typeface="Courier New"/>
              </a:rPr>
              <a:t>/</a:t>
            </a:r>
            <a:r>
              <a:rPr lang="en-US" sz="2000" dirty="0" err="1">
                <a:latin typeface="Courier New"/>
                <a:cs typeface="Courier New"/>
              </a:rPr>
              <a:t>sss</a:t>
            </a:r>
            <a:r>
              <a:rPr lang="en-US" sz="2000" dirty="0">
                <a:latin typeface="Courier New"/>
                <a:cs typeface="Courier New"/>
              </a:rPr>
              <a:t>/</a:t>
            </a:r>
            <a:r>
              <a:rPr lang="en-US" sz="2000" dirty="0" smtClean="0">
                <a:latin typeface="Courier New"/>
                <a:cs typeface="Courier New"/>
              </a:rPr>
              <a:t>lib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000" b="1" dirty="0">
                <a:latin typeface="Courier New"/>
                <a:cs typeface="Courier New"/>
              </a:rPr>
              <a:t>(</a:t>
            </a:r>
            <a:r>
              <a:rPr lang="en-US" sz="2000" b="1" dirty="0" err="1">
                <a:latin typeface="Courier New"/>
                <a:cs typeface="Courier New"/>
              </a:rPr>
              <a:t>sss</a:t>
            </a:r>
            <a:r>
              <a:rPr lang="en-US" sz="2000" b="1" dirty="0">
                <a:latin typeface="Courier New"/>
                <a:cs typeface="Courier New"/>
              </a:rPr>
              <a:t>) </a:t>
            </a:r>
            <a:r>
              <a:rPr lang="en-US" sz="2000" b="1" dirty="0" err="1" smtClean="0">
                <a:latin typeface="Courier New"/>
                <a:cs typeface="Courier New"/>
              </a:rPr>
              <a:t>c</a:t>
            </a:r>
            <a:r>
              <a:rPr lang="en-US" sz="2000" b="1" dirty="0" err="1">
                <a:latin typeface="Courier New"/>
                <a:cs typeface="Courier New"/>
              </a:rPr>
              <a:t>++</a:t>
            </a:r>
            <a:r>
              <a:rPr lang="en-US" sz="2000" b="1" dirty="0" smtClean="0">
                <a:latin typeface="Courier New"/>
                <a:cs typeface="Courier New"/>
              </a:rPr>
              <a:t>_samples$ </a:t>
            </a:r>
            <a:r>
              <a:rPr lang="en-US" sz="2000" b="1" dirty="0">
                <a:latin typeface="Courier New"/>
                <a:cs typeface="Courier New"/>
              </a:rPr>
              <a:t>./</a:t>
            </a:r>
            <a:r>
              <a:rPr lang="en-US" sz="2000" b="1" dirty="0" err="1">
                <a:latin typeface="Courier New"/>
                <a:cs typeface="Courier New"/>
              </a:rPr>
              <a:t>hello_world.x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</a:p>
          <a:p>
            <a:r>
              <a:rPr lang="en-US" sz="2000" dirty="0">
                <a:latin typeface="Courier New"/>
                <a:cs typeface="Courier New"/>
              </a:rPr>
              <a:t>Hello N. America!</a:t>
            </a:r>
          </a:p>
          <a:p>
            <a:r>
              <a:rPr lang="en-US" sz="2000" dirty="0">
                <a:latin typeface="Courier New"/>
                <a:cs typeface="Courier New"/>
              </a:rPr>
              <a:t>Hello S. America!</a:t>
            </a:r>
          </a:p>
          <a:p>
            <a:r>
              <a:rPr lang="en-US" sz="2000" dirty="0">
                <a:latin typeface="Courier New"/>
                <a:cs typeface="Courier New"/>
              </a:rPr>
              <a:t>Hello Europe!</a:t>
            </a:r>
          </a:p>
          <a:p>
            <a:r>
              <a:rPr lang="en-US" sz="2000" dirty="0">
                <a:latin typeface="Courier New"/>
                <a:cs typeface="Courier New"/>
              </a:rPr>
              <a:t>Hello Asia!</a:t>
            </a:r>
          </a:p>
          <a:p>
            <a:r>
              <a:rPr lang="en-US" sz="2000" dirty="0">
                <a:latin typeface="Courier New"/>
                <a:cs typeface="Courier New"/>
              </a:rPr>
              <a:t>Hello Africa!</a:t>
            </a:r>
          </a:p>
          <a:p>
            <a:r>
              <a:rPr lang="en-US" sz="2000" dirty="0">
                <a:latin typeface="Courier New"/>
                <a:cs typeface="Courier New"/>
              </a:rPr>
              <a:t>Hello Australia!</a:t>
            </a:r>
          </a:p>
          <a:p>
            <a:r>
              <a:rPr lang="en-US" sz="2000" dirty="0">
                <a:latin typeface="Courier New"/>
                <a:cs typeface="Courier New"/>
              </a:rPr>
              <a:t>Hello Antarctica!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7666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6653</Words>
  <Application>Microsoft Macintosh PowerPoint</Application>
  <PresentationFormat>On-screen Show (4:3)</PresentationFormat>
  <Paragraphs>1327</Paragraphs>
  <Slides>73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4" baseType="lpstr">
      <vt:lpstr>Office Theme</vt:lpstr>
      <vt:lpstr>C++ in a Nutshell</vt:lpstr>
      <vt:lpstr>C++ is a big and complex language</vt:lpstr>
      <vt:lpstr>…but “you don’t pay for what you don’t use” </vt:lpstr>
      <vt:lpstr>C++ is an evolving language</vt:lpstr>
      <vt:lpstr>Preamble: from code to instructions</vt:lpstr>
      <vt:lpstr>Preamble: from code to instructions</vt:lpstr>
      <vt:lpstr>Compiler Flags</vt:lpstr>
      <vt:lpstr>Comparison to Python</vt:lpstr>
      <vt:lpstr>Sample: Hello World</vt:lpstr>
      <vt:lpstr>Basic C++ Syntax: Hello World</vt:lpstr>
      <vt:lpstr>Basic C++ Syntax: Hello World</vt:lpstr>
      <vt:lpstr>Basic C++ Syntax: Hello World</vt:lpstr>
      <vt:lpstr>Types in C++</vt:lpstr>
      <vt:lpstr>Types in C++</vt:lpstr>
      <vt:lpstr>Pointers</vt:lpstr>
      <vt:lpstr>Arrays</vt:lpstr>
      <vt:lpstr>Operator new and heap vs. stack</vt:lpstr>
      <vt:lpstr>Heap vs. stack</vt:lpstr>
      <vt:lpstr>Well-written C++ programs have few or no pointers in them and never use new/delete directly!</vt:lpstr>
      <vt:lpstr>Quiz</vt:lpstr>
      <vt:lpstr>References</vt:lpstr>
      <vt:lpstr>The const keyword</vt:lpstr>
      <vt:lpstr>Auto and decltype</vt:lpstr>
      <vt:lpstr>Sample: Fun with types</vt:lpstr>
      <vt:lpstr>Flow control: if</vt:lpstr>
      <vt:lpstr>Flow control: for</vt:lpstr>
      <vt:lpstr>Flow control: while and do while</vt:lpstr>
      <vt:lpstr>Flow control: switch</vt:lpstr>
      <vt:lpstr>Sample: Go with the flow</vt:lpstr>
      <vt:lpstr>Functions</vt:lpstr>
      <vt:lpstr>Function overloading</vt:lpstr>
      <vt:lpstr>Namespaces</vt:lpstr>
      <vt:lpstr>Sample: Function junction</vt:lpstr>
      <vt:lpstr>Lambda functions</vt:lpstr>
      <vt:lpstr>Lambda captures</vt:lpstr>
      <vt:lpstr>Saving lambdas for later</vt:lpstr>
      <vt:lpstr>Sample: Mary had a little lambda</vt:lpstr>
      <vt:lpstr>Header files</vt:lpstr>
      <vt:lpstr>The STL</vt:lpstr>
      <vt:lpstr>STL containers</vt:lpstr>
      <vt:lpstr>STL algorithms</vt:lpstr>
      <vt:lpstr>STL I/O: iostreams</vt:lpstr>
      <vt:lpstr>STL smart pointers</vt:lpstr>
      <vt:lpstr>Sample: STL</vt:lpstr>
      <vt:lpstr>Alternate standard libraries</vt:lpstr>
      <vt:lpstr>Some additional resources</vt:lpstr>
      <vt:lpstr>Things to Google (in no particular order)</vt:lpstr>
      <vt:lpstr>Questions?</vt:lpstr>
      <vt:lpstr>Appendix</vt:lpstr>
      <vt:lpstr>Classes and structs</vt:lpstr>
      <vt:lpstr>Constructors and destructors</vt:lpstr>
      <vt:lpstr>Constructor initializer lists</vt:lpstr>
      <vt:lpstr>Method definitions</vt:lpstr>
      <vt:lpstr>Operator overloading</vt:lpstr>
      <vt:lpstr>The Rule of 5</vt:lpstr>
      <vt:lpstr>Public, protected, private</vt:lpstr>
      <vt:lpstr>Inheritance</vt:lpstr>
      <vt:lpstr>Templates</vt:lpstr>
      <vt:lpstr>Some simple examples</vt:lpstr>
      <vt:lpstr>Template specialization</vt:lpstr>
      <vt:lpstr>Partial specialization</vt:lpstr>
      <vt:lpstr>Variadic templates</vt:lpstr>
      <vt:lpstr>A heavy-duty example</vt:lpstr>
      <vt:lpstr>A heavy-duty example</vt:lpstr>
      <vt:lpstr>A heavy-duty example</vt:lpstr>
      <vt:lpstr>A heavy-duty example</vt:lpstr>
      <vt:lpstr>A heavy-duty example</vt:lpstr>
      <vt:lpstr>Templates on steroids: metaprogramming</vt:lpstr>
      <vt:lpstr>Simplifying compilation</vt:lpstr>
      <vt:lpstr>Lvalues and rvalues</vt:lpstr>
      <vt:lpstr>Header files</vt:lpstr>
      <vt:lpstr>More about inline and static</vt:lpstr>
      <vt:lpstr>Casts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Devin Matthews</dc:creator>
  <cp:lastModifiedBy>Devin Matthews</cp:lastModifiedBy>
  <cp:revision>79</cp:revision>
  <dcterms:created xsi:type="dcterms:W3CDTF">2017-07-22T18:39:13Z</dcterms:created>
  <dcterms:modified xsi:type="dcterms:W3CDTF">2017-07-27T04:32:47Z</dcterms:modified>
</cp:coreProperties>
</file>