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89" r:id="rId3"/>
    <p:sldId id="290" r:id="rId4"/>
    <p:sldId id="292" r:id="rId5"/>
    <p:sldId id="291" r:id="rId6"/>
    <p:sldId id="293" r:id="rId7"/>
    <p:sldId id="294" r:id="rId8"/>
    <p:sldId id="298" r:id="rId9"/>
    <p:sldId id="299" r:id="rId10"/>
    <p:sldId id="300" r:id="rId11"/>
    <p:sldId id="301" r:id="rId12"/>
    <p:sldId id="302" r:id="rId13"/>
    <p:sldId id="295" r:id="rId14"/>
    <p:sldId id="296" r:id="rId15"/>
    <p:sldId id="297" r:id="rId16"/>
    <p:sldId id="303" r:id="rId17"/>
    <p:sldId id="304" r:id="rId18"/>
    <p:sldId id="305" r:id="rId19"/>
    <p:sldId id="306" r:id="rId20"/>
    <p:sldId id="307" r:id="rId21"/>
    <p:sldId id="308" r:id="rId22"/>
    <p:sldId id="309" r:id="rId23"/>
    <p:sldId id="310" r:id="rId24"/>
    <p:sldId id="311" r:id="rId25"/>
    <p:sldId id="312"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5" autoAdjust="0"/>
    <p:restoredTop sz="96934" autoAdjust="0"/>
  </p:normalViewPr>
  <p:slideViewPr>
    <p:cSldViewPr snapToGrid="0" snapToObjects="1">
      <p:cViewPr>
        <p:scale>
          <a:sx n="120" d="100"/>
          <a:sy n="120" d="100"/>
        </p:scale>
        <p:origin x="-1368"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438F-E6B2-0141-B34C-29FE4CEF604C}" type="datetimeFigureOut">
              <a:rPr lang="en-US" smtClean="0"/>
              <a:t>7/27/17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00910-7DFA-5D4A-9EBA-0906B1735504}" type="slidenum">
              <a:rPr lang="en-US" smtClean="0"/>
              <a:t>‹#›</a:t>
            </a:fld>
            <a:endParaRPr lang="en-US"/>
          </a:p>
        </p:txBody>
      </p:sp>
    </p:spTree>
    <p:extLst>
      <p:ext uri="{BB962C8B-B14F-4D97-AF65-F5344CB8AC3E}">
        <p14:creationId xmlns:p14="http://schemas.microsoft.com/office/powerpoint/2010/main" val="128698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9DD0F9-79D7-7041-9FCD-6B61FEBE4817}" type="datetimeFigureOut">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9DD0F9-79D7-7041-9FCD-6B61FEBE4817}" type="datetimeFigureOut">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9DD0F9-79D7-7041-9FCD-6B61FEBE4817}" type="datetimeFigureOut">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9DD0F9-79D7-7041-9FCD-6B61FEBE4817}" type="datetimeFigureOut">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9DD0F9-79D7-7041-9FCD-6B61FEBE4817}" type="datetimeFigureOut">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9DD0F9-79D7-7041-9FCD-6B61FEBE4817}" type="datetimeFigureOut">
              <a:rPr lang="en-US" smtClean="0"/>
              <a:t>7/27/17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9DD0F9-79D7-7041-9FCD-6B61FEBE4817}" type="datetimeFigureOut">
              <a:rPr lang="en-US" smtClean="0"/>
              <a:t>7/27/17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9DD0F9-79D7-7041-9FCD-6B61FEBE4817}" type="datetimeFigureOut">
              <a:rPr lang="en-US" smtClean="0"/>
              <a:t>7/27/17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DD0F9-79D7-7041-9FCD-6B61FEBE4817}" type="datetimeFigureOut">
              <a:rPr lang="en-US" smtClean="0"/>
              <a:t>7/27/17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DD0F9-79D7-7041-9FCD-6B61FEBE4817}" type="datetimeFigureOut">
              <a:rPr lang="en-US" smtClean="0"/>
              <a:t>7/27/17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DD0F9-79D7-7041-9FCD-6B61FEBE4817}" type="datetimeFigureOut">
              <a:rPr lang="en-US" smtClean="0"/>
              <a:t>7/27/17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5CE47-36E0-0447-A2A4-FFA591C9B8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DD0F9-79D7-7041-9FCD-6B61FEBE4817}" type="datetimeFigureOut">
              <a:rPr lang="en-US" smtClean="0"/>
              <a:t>7/27/17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5CE47-36E0-0447-A2A4-FFA591C9B84F}" type="slidenum">
              <a:rPr lang="en-US" smtClean="0"/>
              <a:t>‹#›</a:t>
            </a:fld>
            <a:endParaRPr lang="en-US"/>
          </a:p>
        </p:txBody>
      </p:sp>
    </p:spTree>
    <p:extLst>
      <p:ext uri="{BB962C8B-B14F-4D97-AF65-F5344CB8AC3E}">
        <p14:creationId xmlns:p14="http://schemas.microsoft.com/office/powerpoint/2010/main" val="278059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Debugging in C++</a:t>
            </a:r>
            <a:endParaRPr lang="en-US" dirty="0"/>
          </a:p>
        </p:txBody>
      </p:sp>
      <p:sp>
        <p:nvSpPr>
          <p:cNvPr id="3" name="Subtitle 2"/>
          <p:cNvSpPr>
            <a:spLocks noGrp="1"/>
          </p:cNvSpPr>
          <p:nvPr>
            <p:ph type="subTitle" idx="1"/>
          </p:nvPr>
        </p:nvSpPr>
        <p:spPr/>
        <p:txBody>
          <a:bodyPr>
            <a:normAutofit fontScale="77500" lnSpcReduction="20000"/>
          </a:bodyPr>
          <a:lstStyle/>
          <a:p>
            <a:endParaRPr lang="en-US" dirty="0" smtClean="0"/>
          </a:p>
          <a:p>
            <a:r>
              <a:rPr lang="en-US" dirty="0" smtClean="0"/>
              <a:t>Devin A. Matthews</a:t>
            </a:r>
          </a:p>
          <a:p>
            <a:r>
              <a:rPr lang="en-US" dirty="0" smtClean="0"/>
              <a:t>UT Austin</a:t>
            </a:r>
          </a:p>
          <a:p>
            <a:endParaRPr lang="en-US" dirty="0"/>
          </a:p>
          <a:p>
            <a:r>
              <a:rPr lang="en-US" dirty="0" err="1" smtClean="0"/>
              <a:t>MolSSI</a:t>
            </a:r>
            <a:r>
              <a:rPr lang="en-US" dirty="0" smtClean="0"/>
              <a:t> Software Summer School 2017</a:t>
            </a:r>
            <a:endParaRPr lang="en-US" dirty="0"/>
          </a:p>
        </p:txBody>
      </p:sp>
    </p:spTree>
    <p:extLst>
      <p:ext uri="{BB962C8B-B14F-4D97-AF65-F5344CB8AC3E}">
        <p14:creationId xmlns:p14="http://schemas.microsoft.com/office/powerpoint/2010/main" val="81673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 part II</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33" y="3107265"/>
            <a:ext cx="8348133" cy="1305545"/>
          </a:xfrm>
          <a:prstGeom prst="rect">
            <a:avLst/>
          </a:prstGeom>
        </p:spPr>
      </p:pic>
      <p:sp>
        <p:nvSpPr>
          <p:cNvPr id="7" name="TextBox 6"/>
          <p:cNvSpPr txBox="1"/>
          <p:nvPr/>
        </p:nvSpPr>
        <p:spPr>
          <a:xfrm>
            <a:off x="1778001" y="1777999"/>
            <a:ext cx="5277555" cy="923330"/>
          </a:xfrm>
          <a:prstGeom prst="rect">
            <a:avLst/>
          </a:prstGeom>
          <a:noFill/>
          <a:ln>
            <a:solidFill>
              <a:schemeClr val="tx1"/>
            </a:solidFill>
          </a:ln>
        </p:spPr>
        <p:txBody>
          <a:bodyPr wrap="square" rtlCol="0">
            <a:spAutoFit/>
          </a:bodyPr>
          <a:lstStyle/>
          <a:p>
            <a:r>
              <a:rPr lang="en-US" dirty="0" smtClean="0"/>
              <a:t>The second part tells you </a:t>
            </a:r>
            <a:r>
              <a:rPr lang="en-US" b="1" dirty="0" smtClean="0"/>
              <a:t>what</a:t>
            </a:r>
            <a:r>
              <a:rPr lang="en-US" dirty="0" smtClean="0"/>
              <a:t> specific error occurred. This is generally in </a:t>
            </a:r>
            <a:r>
              <a:rPr lang="en-US" b="1" dirty="0" smtClean="0">
                <a:solidFill>
                  <a:srgbClr val="C00000"/>
                </a:solidFill>
              </a:rPr>
              <a:t>red</a:t>
            </a:r>
            <a:r>
              <a:rPr lang="en-US" dirty="0" smtClean="0"/>
              <a:t>, and is the most important part of the message. Go here first.</a:t>
            </a:r>
            <a:endParaRPr lang="en-US" dirty="0"/>
          </a:p>
        </p:txBody>
      </p:sp>
      <p:sp>
        <p:nvSpPr>
          <p:cNvPr id="8" name="TextBox 7"/>
          <p:cNvSpPr txBox="1"/>
          <p:nvPr/>
        </p:nvSpPr>
        <p:spPr>
          <a:xfrm>
            <a:off x="1721556" y="4818746"/>
            <a:ext cx="5277555" cy="1200329"/>
          </a:xfrm>
          <a:prstGeom prst="rect">
            <a:avLst/>
          </a:prstGeom>
          <a:noFill/>
          <a:ln>
            <a:solidFill>
              <a:schemeClr val="tx1"/>
            </a:solidFill>
          </a:ln>
        </p:spPr>
        <p:txBody>
          <a:bodyPr wrap="square" rtlCol="0">
            <a:spAutoFit/>
          </a:bodyPr>
          <a:lstStyle/>
          <a:p>
            <a:r>
              <a:rPr lang="en-US" dirty="0" smtClean="0"/>
              <a:t>In this case, it’s telling us:</a:t>
            </a:r>
          </a:p>
          <a:p>
            <a:endParaRPr lang="en-US" dirty="0"/>
          </a:p>
          <a:p>
            <a:r>
              <a:rPr lang="en-US" dirty="0" smtClean="0"/>
              <a:t>“You tried to do ‘</a:t>
            </a:r>
            <a:r>
              <a:rPr lang="en-US" sz="1400" dirty="0" err="1" smtClean="0">
                <a:latin typeface="Courier New" charset="0"/>
                <a:ea typeface="Courier New" charset="0"/>
                <a:cs typeface="Courier New" charset="0"/>
              </a:rPr>
              <a:t>std</a:t>
            </a:r>
            <a:r>
              <a:rPr lang="en-US" sz="1400" dirty="0" smtClean="0">
                <a:latin typeface="Courier New" charset="0"/>
                <a:ea typeface="Courier New" charset="0"/>
                <a:cs typeface="Courier New" charset="0"/>
              </a:rPr>
              <a:t>::vector&lt;</a:t>
            </a:r>
            <a:r>
              <a:rPr lang="en-US" sz="1400" dirty="0" err="1" smtClean="0">
                <a:latin typeface="Courier New" charset="0"/>
                <a:ea typeface="Courier New" charset="0"/>
                <a:cs typeface="Courier New" charset="0"/>
              </a:rPr>
              <a:t>int</a:t>
            </a:r>
            <a:r>
              <a:rPr lang="en-US" sz="1400" dirty="0" smtClean="0">
                <a:latin typeface="Courier New" charset="0"/>
                <a:ea typeface="Courier New" charset="0"/>
                <a:cs typeface="Courier New" charset="0"/>
              </a:rPr>
              <a:t>&gt; == </a:t>
            </a:r>
            <a:r>
              <a:rPr lang="en-US" sz="1400" dirty="0" err="1" smtClean="0">
                <a:latin typeface="Courier New" charset="0"/>
                <a:ea typeface="Courier New" charset="0"/>
                <a:cs typeface="Courier New" charset="0"/>
              </a:rPr>
              <a:t>const</a:t>
            </a:r>
            <a:r>
              <a:rPr lang="en-US" sz="1400"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int</a:t>
            </a:r>
            <a:r>
              <a:rPr lang="en-US" dirty="0" smtClean="0"/>
              <a:t>’, but I can’t find an operator to do that.”</a:t>
            </a:r>
            <a:endParaRPr lang="en-US" dirty="0"/>
          </a:p>
        </p:txBody>
      </p:sp>
    </p:spTree>
    <p:extLst>
      <p:ext uri="{BB962C8B-B14F-4D97-AF65-F5344CB8AC3E}">
        <p14:creationId xmlns:p14="http://schemas.microsoft.com/office/powerpoint/2010/main" val="31313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 part III</a:t>
            </a:r>
            <a:endParaRPr lang="en-US" dirty="0"/>
          </a:p>
        </p:txBody>
      </p:sp>
      <p:sp>
        <p:nvSpPr>
          <p:cNvPr id="7" name="TextBox 6"/>
          <p:cNvSpPr txBox="1"/>
          <p:nvPr/>
        </p:nvSpPr>
        <p:spPr>
          <a:xfrm>
            <a:off x="767646" y="1531213"/>
            <a:ext cx="4769554" cy="830997"/>
          </a:xfrm>
          <a:prstGeom prst="rect">
            <a:avLst/>
          </a:prstGeom>
          <a:noFill/>
          <a:ln>
            <a:solidFill>
              <a:schemeClr val="tx1"/>
            </a:solidFill>
          </a:ln>
        </p:spPr>
        <p:txBody>
          <a:bodyPr wrap="square" rtlCol="0">
            <a:spAutoFit/>
          </a:bodyPr>
          <a:lstStyle/>
          <a:p>
            <a:r>
              <a:rPr lang="en-US" sz="1600" dirty="0" smtClean="0"/>
              <a:t>The last part lists all of the </a:t>
            </a:r>
            <a:r>
              <a:rPr lang="en-US" sz="1600" b="1" dirty="0" smtClean="0"/>
              <a:t>candidates</a:t>
            </a:r>
            <a:r>
              <a:rPr lang="en-US" sz="1600" dirty="0" smtClean="0"/>
              <a:t> that the compiler considered. For each one, it will give a reason why that candidate was rejected.</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2547824"/>
            <a:ext cx="8521700" cy="3213100"/>
          </a:xfrm>
          <a:prstGeom prst="rect">
            <a:avLst/>
          </a:prstGeom>
        </p:spPr>
      </p:pic>
      <p:sp>
        <p:nvSpPr>
          <p:cNvPr id="9" name="TextBox 8"/>
          <p:cNvSpPr txBox="1"/>
          <p:nvPr/>
        </p:nvSpPr>
        <p:spPr>
          <a:xfrm>
            <a:off x="4361041" y="5760924"/>
            <a:ext cx="3992737" cy="830997"/>
          </a:xfrm>
          <a:prstGeom prst="rect">
            <a:avLst/>
          </a:prstGeom>
          <a:noFill/>
          <a:ln>
            <a:solidFill>
              <a:schemeClr val="tx1"/>
            </a:solidFill>
          </a:ln>
        </p:spPr>
        <p:txBody>
          <a:bodyPr wrap="square" rtlCol="0">
            <a:spAutoFit/>
          </a:bodyPr>
          <a:lstStyle/>
          <a:p>
            <a:r>
              <a:rPr lang="en-US" sz="1600" dirty="0" smtClean="0"/>
              <a:t>In this case, the candidate is an operator having to do with iterators, but neither </a:t>
            </a:r>
            <a:r>
              <a:rPr lang="en-US" sz="1200" dirty="0" err="1" smtClean="0">
                <a:latin typeface="Courier New" charset="0"/>
                <a:ea typeface="Courier New" charset="0"/>
                <a:cs typeface="Courier New" charset="0"/>
              </a:rPr>
              <a:t>std</a:t>
            </a:r>
            <a:r>
              <a:rPr lang="en-US" sz="1200" dirty="0" smtClean="0">
                <a:latin typeface="Courier New" charset="0"/>
                <a:ea typeface="Courier New" charset="0"/>
                <a:cs typeface="Courier New" charset="0"/>
              </a:rPr>
              <a:t>::vector&lt;</a:t>
            </a:r>
            <a:r>
              <a:rPr lang="en-US" sz="1200" dirty="0" err="1" smtClean="0">
                <a:latin typeface="Courier New" charset="0"/>
                <a:ea typeface="Courier New" charset="0"/>
                <a:cs typeface="Courier New" charset="0"/>
              </a:rPr>
              <a:t>int</a:t>
            </a:r>
            <a:r>
              <a:rPr lang="en-US" sz="1200" dirty="0" smtClean="0">
                <a:latin typeface="Courier New" charset="0"/>
                <a:ea typeface="Courier New" charset="0"/>
                <a:cs typeface="Courier New" charset="0"/>
              </a:rPr>
              <a:t>&gt;</a:t>
            </a:r>
            <a:r>
              <a:rPr lang="en-US" sz="1600" dirty="0" smtClean="0"/>
              <a:t> nor </a:t>
            </a:r>
            <a:r>
              <a:rPr lang="en-US" sz="1200" dirty="0" err="1" smtClean="0">
                <a:latin typeface="Courier New" charset="0"/>
                <a:ea typeface="Courier New" charset="0"/>
                <a:cs typeface="Courier New" charset="0"/>
              </a:rPr>
              <a:t>const</a:t>
            </a:r>
            <a:r>
              <a:rPr lang="en-US" sz="1200" dirty="0" smtClean="0">
                <a:latin typeface="Courier New" charset="0"/>
                <a:ea typeface="Courier New" charset="0"/>
                <a:cs typeface="Courier New" charset="0"/>
              </a:rPr>
              <a:t> </a:t>
            </a:r>
            <a:r>
              <a:rPr lang="en-US" sz="1200" dirty="0" err="1" smtClean="0">
                <a:latin typeface="Courier New" charset="0"/>
                <a:ea typeface="Courier New" charset="0"/>
                <a:cs typeface="Courier New" charset="0"/>
              </a:rPr>
              <a:t>int</a:t>
            </a:r>
            <a:r>
              <a:rPr lang="en-US" sz="1600" dirty="0" smtClean="0"/>
              <a:t> are iterators.</a:t>
            </a:r>
            <a:endParaRPr lang="en-US" sz="1600" dirty="0"/>
          </a:p>
        </p:txBody>
      </p:sp>
      <p:sp>
        <p:nvSpPr>
          <p:cNvPr id="5" name="Oval 4"/>
          <p:cNvSpPr/>
          <p:nvPr/>
        </p:nvSpPr>
        <p:spPr>
          <a:xfrm>
            <a:off x="462843" y="3595511"/>
            <a:ext cx="6366934" cy="677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0" y="4903789"/>
            <a:ext cx="9302044" cy="677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414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 part IV</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three main reasons for getting the “no match for</a:t>
            </a:r>
            <a:r>
              <a:rPr lang="is-IS" dirty="0" smtClean="0"/>
              <a:t>…” error:</a:t>
            </a:r>
          </a:p>
          <a:p>
            <a:endParaRPr lang="is-IS" dirty="0" smtClean="0"/>
          </a:p>
          <a:p>
            <a:pPr lvl="1"/>
            <a:r>
              <a:rPr lang="is-IS" dirty="0" smtClean="0"/>
              <a:t>The compiler is trying to call a </a:t>
            </a:r>
            <a:r>
              <a:rPr lang="is-IS" b="1" dirty="0" smtClean="0"/>
              <a:t>different function </a:t>
            </a:r>
            <a:r>
              <a:rPr lang="is-IS" dirty="0" smtClean="0"/>
              <a:t>than you intended.</a:t>
            </a:r>
          </a:p>
          <a:p>
            <a:pPr lvl="2"/>
            <a:r>
              <a:rPr lang="is-IS" dirty="0" smtClean="0"/>
              <a:t>This is our case, because we want to call </a:t>
            </a:r>
            <a:r>
              <a:rPr lang="is-IS" sz="1400" dirty="0" smtClean="0">
                <a:latin typeface="Courier New" charset="0"/>
                <a:ea typeface="Courier New" charset="0"/>
                <a:cs typeface="Courier New" charset="0"/>
              </a:rPr>
              <a:t>operator==(int, int)</a:t>
            </a:r>
            <a:r>
              <a:rPr lang="is-IS" dirty="0" smtClean="0"/>
              <a:t> for sorting. The fact that it wants to call it with </a:t>
            </a:r>
            <a:r>
              <a:rPr lang="is-IS" sz="1400" dirty="0" smtClean="0">
                <a:latin typeface="Courier New" charset="0"/>
                <a:ea typeface="Courier New" charset="0"/>
                <a:cs typeface="Courier New" charset="0"/>
              </a:rPr>
              <a:t>std::vector&lt;int&gt;</a:t>
            </a:r>
            <a:r>
              <a:rPr lang="is-IS" dirty="0" smtClean="0"/>
              <a:t> is a clue.</a:t>
            </a:r>
          </a:p>
          <a:p>
            <a:pPr lvl="2"/>
            <a:endParaRPr lang="is-IS" dirty="0" smtClean="0"/>
          </a:p>
          <a:p>
            <a:pPr lvl="1"/>
            <a:r>
              <a:rPr lang="is-IS" dirty="0" smtClean="0"/>
              <a:t>The compiler is trying to call the </a:t>
            </a:r>
            <a:r>
              <a:rPr lang="is-IS" b="1" dirty="0" smtClean="0"/>
              <a:t>right function</a:t>
            </a:r>
            <a:r>
              <a:rPr lang="is-IS" dirty="0" smtClean="0"/>
              <a:t>, but it is </a:t>
            </a:r>
            <a:r>
              <a:rPr lang="is-IS" b="1" dirty="0" smtClean="0"/>
              <a:t>not a candidate</a:t>
            </a:r>
            <a:r>
              <a:rPr lang="is-IS" dirty="0" smtClean="0"/>
              <a:t>.</a:t>
            </a:r>
          </a:p>
          <a:p>
            <a:pPr lvl="2"/>
            <a:r>
              <a:rPr lang="is-IS" dirty="0" smtClean="0"/>
              <a:t>This could be a problem with </a:t>
            </a:r>
            <a:r>
              <a:rPr lang="is-IS" b="1" dirty="0" smtClean="0"/>
              <a:t>name lookup</a:t>
            </a:r>
            <a:r>
              <a:rPr lang="is-IS" dirty="0" smtClean="0"/>
              <a:t> or </a:t>
            </a:r>
            <a:r>
              <a:rPr lang="is-IS" b="1" dirty="0" smtClean="0"/>
              <a:t>visibility</a:t>
            </a:r>
            <a:r>
              <a:rPr lang="is-IS" dirty="0" smtClean="0"/>
              <a:t>.</a:t>
            </a:r>
          </a:p>
          <a:p>
            <a:pPr lvl="2"/>
            <a:endParaRPr lang="is-IS" dirty="0" smtClean="0"/>
          </a:p>
          <a:p>
            <a:pPr lvl="1"/>
            <a:r>
              <a:rPr lang="is-IS" dirty="0" smtClean="0"/>
              <a:t>The compiler is trying to call the </a:t>
            </a:r>
            <a:r>
              <a:rPr lang="is-IS" b="1" dirty="0" smtClean="0"/>
              <a:t>right function</a:t>
            </a:r>
            <a:r>
              <a:rPr lang="is-IS" dirty="0" smtClean="0"/>
              <a:t>, but it is </a:t>
            </a:r>
            <a:r>
              <a:rPr lang="is-IS" b="1" dirty="0" smtClean="0"/>
              <a:t>rejected</a:t>
            </a:r>
            <a:r>
              <a:rPr lang="is-IS" dirty="0" smtClean="0"/>
              <a:t> as a candidate.</a:t>
            </a:r>
          </a:p>
          <a:p>
            <a:pPr lvl="2"/>
            <a:r>
              <a:rPr lang="is-IS" dirty="0" smtClean="0"/>
              <a:t>Perhaps there is a problem with type conversion or type constraints through </a:t>
            </a:r>
            <a:r>
              <a:rPr lang="is-IS" sz="1700" dirty="0" smtClean="0">
                <a:latin typeface="Courier New" charset="0"/>
                <a:ea typeface="Courier New" charset="0"/>
                <a:cs typeface="Courier New" charset="0"/>
              </a:rPr>
              <a:t>std::enable_if</a:t>
            </a:r>
            <a:r>
              <a:rPr lang="is-IS" dirty="0" smtClean="0"/>
              <a:t>? This is the hardest one to diagnose.</a:t>
            </a:r>
          </a:p>
        </p:txBody>
      </p:sp>
    </p:spTree>
    <p:extLst>
      <p:ext uri="{BB962C8B-B14F-4D97-AF65-F5344CB8AC3E}">
        <p14:creationId xmlns:p14="http://schemas.microsoft.com/office/powerpoint/2010/main" val="147587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gray area</a:t>
            </a:r>
            <a:endParaRPr lang="en-US" dirty="0"/>
          </a:p>
        </p:txBody>
      </p:sp>
      <p:sp>
        <p:nvSpPr>
          <p:cNvPr id="3" name="Content Placeholder 2"/>
          <p:cNvSpPr>
            <a:spLocks noGrp="1"/>
          </p:cNvSpPr>
          <p:nvPr>
            <p:ph idx="1"/>
          </p:nvPr>
        </p:nvSpPr>
        <p:spPr/>
        <p:txBody>
          <a:bodyPr/>
          <a:lstStyle/>
          <a:p>
            <a:r>
              <a:rPr lang="en-US" dirty="0" smtClean="0"/>
              <a:t>C++ is very complex to parse, in particular because </a:t>
            </a:r>
            <a:r>
              <a:rPr lang="en-US" b="1" i="1" dirty="0" smtClean="0"/>
              <a:t>how</a:t>
            </a:r>
            <a:r>
              <a:rPr lang="en-US" dirty="0" smtClean="0"/>
              <a:t> you parse an expression can depend on </a:t>
            </a:r>
            <a:r>
              <a:rPr lang="en-US" b="1" i="1" dirty="0" smtClean="0"/>
              <a:t>what types it involves</a:t>
            </a:r>
            <a:r>
              <a:rPr lang="en-US" dirty="0" smtClean="0"/>
              <a:t>.</a:t>
            </a:r>
          </a:p>
          <a:p>
            <a:endParaRPr lang="en-US" dirty="0" smtClean="0"/>
          </a:p>
          <a:p>
            <a:r>
              <a:rPr lang="en-US" dirty="0" smtClean="0"/>
              <a:t>Some semantic errors actually show up as syntax errors, which can be very confusing.</a:t>
            </a:r>
          </a:p>
        </p:txBody>
      </p:sp>
    </p:spTree>
    <p:extLst>
      <p:ext uri="{BB962C8B-B14F-4D97-AF65-F5344CB8AC3E}">
        <p14:creationId xmlns:p14="http://schemas.microsoft.com/office/powerpoint/2010/main" val="27144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Gray area </a:t>
            </a:r>
            <a:r>
              <a:rPr lang="en-US" dirty="0" smtClean="0"/>
              <a:t>examples (make sample5.x)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5910225"/>
            <a:ext cx="8343900" cy="736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550" y="1433182"/>
            <a:ext cx="3390900" cy="2679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4554353"/>
            <a:ext cx="5943600" cy="914400"/>
          </a:xfrm>
          <a:prstGeom prst="rect">
            <a:avLst/>
          </a:prstGeom>
        </p:spPr>
      </p:pic>
      <p:sp>
        <p:nvSpPr>
          <p:cNvPr id="7" name="TextBox 6"/>
          <p:cNvSpPr txBox="1"/>
          <p:nvPr/>
        </p:nvSpPr>
        <p:spPr>
          <a:xfrm>
            <a:off x="628650" y="4185021"/>
            <a:ext cx="577402" cy="369332"/>
          </a:xfrm>
          <a:prstGeom prst="rect">
            <a:avLst/>
          </a:prstGeom>
          <a:noFill/>
        </p:spPr>
        <p:txBody>
          <a:bodyPr wrap="none" rtlCol="0">
            <a:spAutoFit/>
          </a:bodyPr>
          <a:lstStyle/>
          <a:p>
            <a:r>
              <a:rPr lang="en-US" smtClean="0"/>
              <a:t>GCC</a:t>
            </a:r>
            <a:endParaRPr lang="en-US"/>
          </a:p>
        </p:txBody>
      </p:sp>
      <p:sp>
        <p:nvSpPr>
          <p:cNvPr id="8" name="TextBox 7"/>
          <p:cNvSpPr txBox="1"/>
          <p:nvPr/>
        </p:nvSpPr>
        <p:spPr>
          <a:xfrm>
            <a:off x="628650" y="5504823"/>
            <a:ext cx="3228000" cy="369332"/>
          </a:xfrm>
          <a:prstGeom prst="rect">
            <a:avLst/>
          </a:prstGeom>
          <a:noFill/>
        </p:spPr>
        <p:txBody>
          <a:bodyPr wrap="none" rtlCol="0">
            <a:spAutoFit/>
          </a:bodyPr>
          <a:lstStyle/>
          <a:p>
            <a:r>
              <a:rPr lang="en-US" dirty="0" smtClean="0"/>
              <a:t>Clang is quite a bit more helpful:</a:t>
            </a:r>
            <a:endParaRPr lang="en-US" dirty="0"/>
          </a:p>
        </p:txBody>
      </p:sp>
    </p:spTree>
    <p:extLst>
      <p:ext uri="{BB962C8B-B14F-4D97-AF65-F5344CB8AC3E}">
        <p14:creationId xmlns:p14="http://schemas.microsoft.com/office/powerpoint/2010/main" val="6126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Gray area </a:t>
            </a:r>
            <a:r>
              <a:rPr lang="en-US" dirty="0"/>
              <a:t>examples (make </a:t>
            </a:r>
            <a:r>
              <a:rPr lang="en-US" dirty="0" smtClean="0"/>
              <a:t>sample6.x</a:t>
            </a:r>
            <a:r>
              <a:rPr lang="en-US" dirty="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86" y="4097793"/>
            <a:ext cx="4916250" cy="11274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923" y="1403610"/>
            <a:ext cx="3378200" cy="2489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3923" y="5355835"/>
            <a:ext cx="6443330" cy="1303457"/>
          </a:xfrm>
          <a:prstGeom prst="rect">
            <a:avLst/>
          </a:prstGeom>
        </p:spPr>
      </p:pic>
      <p:sp>
        <p:nvSpPr>
          <p:cNvPr id="10" name="TextBox 9"/>
          <p:cNvSpPr txBox="1"/>
          <p:nvPr/>
        </p:nvSpPr>
        <p:spPr>
          <a:xfrm>
            <a:off x="5234636" y="4254990"/>
            <a:ext cx="577402" cy="369332"/>
          </a:xfrm>
          <a:prstGeom prst="rect">
            <a:avLst/>
          </a:prstGeom>
          <a:noFill/>
        </p:spPr>
        <p:txBody>
          <a:bodyPr wrap="none" rtlCol="0">
            <a:spAutoFit/>
          </a:bodyPr>
          <a:lstStyle/>
          <a:p>
            <a:r>
              <a:rPr lang="en-US" smtClean="0"/>
              <a:t>GCC</a:t>
            </a:r>
            <a:endParaRPr lang="en-US"/>
          </a:p>
        </p:txBody>
      </p:sp>
      <p:sp>
        <p:nvSpPr>
          <p:cNvPr id="11" name="TextBox 10"/>
          <p:cNvSpPr txBox="1"/>
          <p:nvPr/>
        </p:nvSpPr>
        <p:spPr>
          <a:xfrm>
            <a:off x="1729436" y="5638231"/>
            <a:ext cx="702436" cy="369332"/>
          </a:xfrm>
          <a:prstGeom prst="rect">
            <a:avLst/>
          </a:prstGeom>
          <a:noFill/>
        </p:spPr>
        <p:txBody>
          <a:bodyPr wrap="none" rtlCol="0">
            <a:spAutoFit/>
          </a:bodyPr>
          <a:lstStyle/>
          <a:p>
            <a:r>
              <a:rPr lang="en-US" dirty="0" smtClean="0"/>
              <a:t>Clang</a:t>
            </a:r>
            <a:endParaRPr lang="en-US" dirty="0"/>
          </a:p>
        </p:txBody>
      </p:sp>
    </p:spTree>
    <p:extLst>
      <p:ext uri="{BB962C8B-B14F-4D97-AF65-F5344CB8AC3E}">
        <p14:creationId xmlns:p14="http://schemas.microsoft.com/office/powerpoint/2010/main" val="97835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Link-time errors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linker may complain that it cannot find a </a:t>
            </a:r>
            <a:r>
              <a:rPr lang="en-US" b="1" dirty="0" smtClean="0">
                <a:solidFill>
                  <a:schemeClr val="accent2"/>
                </a:solidFill>
              </a:rPr>
              <a:t>symbol</a:t>
            </a:r>
            <a:r>
              <a:rPr lang="en-US" dirty="0" smtClean="0">
                <a:solidFill>
                  <a:schemeClr val="accent2"/>
                </a:solidFill>
              </a:rPr>
              <a:t> </a:t>
            </a:r>
            <a:r>
              <a:rPr lang="en-US" dirty="0" smtClean="0"/>
              <a:t>(a symbol is either a variable or function). Here are some common causes:</a:t>
            </a:r>
          </a:p>
          <a:p>
            <a:pPr lvl="1"/>
            <a:r>
              <a:rPr lang="en-US" dirty="0" smtClean="0"/>
              <a:t>Typo</a:t>
            </a:r>
          </a:p>
          <a:p>
            <a:pPr lvl="1"/>
            <a:r>
              <a:rPr lang="en-US" dirty="0" smtClean="0"/>
              <a:t>Does the signature of the function definition match the prototype?</a:t>
            </a:r>
          </a:p>
          <a:p>
            <a:pPr lvl="1"/>
            <a:r>
              <a:rPr lang="en-US" dirty="0" smtClean="0"/>
              <a:t>Are you including all of the right object files and libraries?</a:t>
            </a:r>
          </a:p>
          <a:p>
            <a:pPr lvl="1"/>
            <a:r>
              <a:rPr lang="en-US" dirty="0" smtClean="0"/>
              <a:t>Is the template instantiation visible?</a:t>
            </a:r>
          </a:p>
          <a:p>
            <a:pPr lvl="2"/>
            <a:r>
              <a:rPr lang="en-US" dirty="0" smtClean="0"/>
              <a:t>This can happen if the template is defined in a different place than it is declared.</a:t>
            </a:r>
          </a:p>
          <a:p>
            <a:r>
              <a:rPr lang="en-US" dirty="0" smtClean="0"/>
              <a:t>The linker may also complain that there are </a:t>
            </a:r>
            <a:r>
              <a:rPr lang="en-US" b="1" dirty="0" smtClean="0">
                <a:solidFill>
                  <a:schemeClr val="accent1"/>
                </a:solidFill>
              </a:rPr>
              <a:t>duplicate symbols</a:t>
            </a:r>
            <a:r>
              <a:rPr lang="en-US" dirty="0" smtClean="0"/>
              <a:t>. Common reasons:</a:t>
            </a:r>
          </a:p>
          <a:p>
            <a:pPr lvl="1"/>
            <a:r>
              <a:rPr lang="en-US" dirty="0" smtClean="0"/>
              <a:t>A </a:t>
            </a:r>
            <a:r>
              <a:rPr lang="en-US" dirty="0"/>
              <a:t>non-inline function in a header file.</a:t>
            </a:r>
          </a:p>
          <a:p>
            <a:pPr lvl="1"/>
            <a:r>
              <a:rPr lang="en-US" dirty="0"/>
              <a:t>Functions in different files accidentally share a name.</a:t>
            </a:r>
          </a:p>
          <a:p>
            <a:pPr lvl="1"/>
            <a:r>
              <a:rPr lang="en-US" dirty="0"/>
              <a:t>Object file included twice.</a:t>
            </a:r>
            <a:endParaRPr lang="en-US" dirty="0" smtClean="0"/>
          </a:p>
        </p:txBody>
      </p:sp>
    </p:spTree>
    <p:extLst>
      <p:ext uri="{BB962C8B-B14F-4D97-AF65-F5344CB8AC3E}">
        <p14:creationId xmlns:p14="http://schemas.microsoft.com/office/powerpoint/2010/main" val="158162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errors</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program compiles and links, then one of three things can happen when you run it:</a:t>
            </a:r>
          </a:p>
          <a:p>
            <a:pPr lvl="1"/>
            <a:r>
              <a:rPr lang="en-US" dirty="0" smtClean="0"/>
              <a:t>It runs correctly (yay!).</a:t>
            </a:r>
          </a:p>
          <a:p>
            <a:pPr lvl="1"/>
            <a:r>
              <a:rPr lang="en-US" dirty="0" smtClean="0"/>
              <a:t>It finishes, but gets the wrong result.</a:t>
            </a:r>
          </a:p>
          <a:p>
            <a:pPr lvl="1"/>
            <a:r>
              <a:rPr lang="en-US" dirty="0" smtClean="0"/>
              <a:t>It doesn’t finish (crashes).</a:t>
            </a:r>
          </a:p>
          <a:p>
            <a:endParaRPr lang="en-US" dirty="0"/>
          </a:p>
          <a:p>
            <a:r>
              <a:rPr lang="en-US" dirty="0" smtClean="0"/>
              <a:t>The most common type of a crash is a </a:t>
            </a:r>
            <a:r>
              <a:rPr lang="en-US" b="1" dirty="0" smtClean="0">
                <a:solidFill>
                  <a:schemeClr val="accent2"/>
                </a:solidFill>
              </a:rPr>
              <a:t>segmentation fault</a:t>
            </a:r>
            <a:r>
              <a:rPr lang="en-US" dirty="0" smtClean="0"/>
              <a:t> (</a:t>
            </a:r>
            <a:r>
              <a:rPr lang="en-US" b="1" dirty="0" err="1" smtClean="0"/>
              <a:t>segfault</a:t>
            </a:r>
            <a:r>
              <a:rPr lang="en-US" dirty="0" smtClean="0"/>
              <a:t>, sometimes you also get the related </a:t>
            </a:r>
            <a:r>
              <a:rPr lang="en-US" b="1" dirty="0" smtClean="0">
                <a:solidFill>
                  <a:schemeClr val="accent1"/>
                </a:solidFill>
              </a:rPr>
              <a:t>bus error</a:t>
            </a:r>
            <a:r>
              <a:rPr lang="en-US" dirty="0" smtClean="0"/>
              <a:t>). This means the program tried to access a region of memory that it wasn’t assigned.</a:t>
            </a:r>
          </a:p>
        </p:txBody>
      </p:sp>
    </p:spTree>
    <p:extLst>
      <p:ext uri="{BB962C8B-B14F-4D97-AF65-F5344CB8AC3E}">
        <p14:creationId xmlns:p14="http://schemas.microsoft.com/office/powerpoint/2010/main" val="1887380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a:t>
            </a:r>
            <a:r>
              <a:rPr lang="en-US" dirty="0" smtClean="0"/>
              <a:t>I (make sample7.x)</a:t>
            </a:r>
            <a:endParaRPr lang="en-US" dirty="0"/>
          </a:p>
        </p:txBody>
      </p:sp>
      <p:sp>
        <p:nvSpPr>
          <p:cNvPr id="3" name="Content Placeholder 2"/>
          <p:cNvSpPr>
            <a:spLocks noGrp="1"/>
          </p:cNvSpPr>
          <p:nvPr>
            <p:ph idx="1"/>
          </p:nvPr>
        </p:nvSpPr>
        <p:spPr/>
        <p:txBody>
          <a:bodyPr>
            <a:normAutofit/>
          </a:bodyPr>
          <a:lstStyle/>
          <a:p>
            <a:r>
              <a:rPr lang="en-US" sz="2000" dirty="0" smtClean="0"/>
              <a:t>The first step in debugging a </a:t>
            </a:r>
            <a:r>
              <a:rPr lang="en-US" sz="2000" dirty="0" err="1" smtClean="0"/>
              <a:t>segfault</a:t>
            </a:r>
            <a:r>
              <a:rPr lang="en-US" sz="2000" dirty="0" smtClean="0"/>
              <a:t> is to find out where the program crashed.</a:t>
            </a:r>
          </a:p>
          <a:p>
            <a:r>
              <a:rPr lang="en-US" sz="2000" dirty="0" smtClean="0"/>
              <a:t>The best thing to do is use a </a:t>
            </a:r>
            <a:r>
              <a:rPr lang="en-US" sz="2000" b="1" dirty="0" smtClean="0">
                <a:solidFill>
                  <a:schemeClr val="accent2"/>
                </a:solidFill>
              </a:rPr>
              <a:t>debugger</a:t>
            </a:r>
            <a:r>
              <a:rPr lang="en-US" sz="2000" dirty="0" smtClean="0">
                <a:solidFill>
                  <a:schemeClr val="accent2"/>
                </a:solidFill>
              </a:rPr>
              <a:t> </a:t>
            </a:r>
            <a:r>
              <a:rPr lang="en-US" sz="2000" dirty="0" smtClean="0"/>
              <a:t>for this, such as </a:t>
            </a:r>
            <a:r>
              <a:rPr lang="en-US" sz="2000" b="1" dirty="0" err="1" smtClean="0"/>
              <a:t>gdb</a:t>
            </a:r>
            <a:r>
              <a:rPr lang="en-US" sz="2000" dirty="0" smtClean="0"/>
              <a:t> or </a:t>
            </a:r>
            <a:r>
              <a:rPr lang="en-US" sz="2000" b="1" dirty="0" err="1" smtClean="0"/>
              <a:t>lldb</a:t>
            </a:r>
            <a:r>
              <a:rPr lang="en-US" sz="2000" dirty="0" smtClean="0"/>
              <a:t>.</a:t>
            </a:r>
          </a:p>
          <a:p>
            <a:pPr marL="914400" lvl="1" indent="-457200">
              <a:buFont typeface="+mj-lt"/>
              <a:buAutoNum type="arabicPeriod"/>
            </a:pPr>
            <a:r>
              <a:rPr lang="en-US" sz="1800" dirty="0" smtClean="0"/>
              <a:t>Compile with debugging turned on: </a:t>
            </a:r>
            <a:r>
              <a:rPr lang="en-US" sz="1800" b="1" dirty="0" smtClean="0"/>
              <a:t>-g –O0</a:t>
            </a:r>
          </a:p>
          <a:p>
            <a:pPr marL="914400" lvl="1" indent="-457200">
              <a:buFont typeface="+mj-lt"/>
              <a:buAutoNum type="arabicPeriod"/>
            </a:pPr>
            <a:r>
              <a:rPr lang="en-US" sz="1800" dirty="0" smtClean="0"/>
              <a:t>Run in the debugger: </a:t>
            </a:r>
            <a:r>
              <a:rPr lang="en-US" sz="1800" b="1" dirty="0" err="1" smtClean="0"/>
              <a:t>gdb</a:t>
            </a:r>
            <a:r>
              <a:rPr lang="en-US" sz="1800" b="1" dirty="0" smtClean="0"/>
              <a:t> </a:t>
            </a:r>
            <a:r>
              <a:rPr lang="en-US" sz="1800" b="1" dirty="0" smtClean="0"/>
              <a:t>./sample7.x</a:t>
            </a:r>
            <a:endParaRPr lang="en-US" sz="1800" b="1" dirty="0" smtClean="0"/>
          </a:p>
          <a:p>
            <a:pPr marL="914400" lvl="1" indent="-457200">
              <a:buFont typeface="+mj-lt"/>
              <a:buAutoNum type="arabicPeriod"/>
            </a:pPr>
            <a:r>
              <a:rPr lang="en-US" sz="1800" dirty="0" smtClean="0"/>
              <a:t>Get a </a:t>
            </a:r>
            <a:r>
              <a:rPr lang="en-US" sz="1800" dirty="0" err="1" smtClean="0"/>
              <a:t>backtrace</a:t>
            </a:r>
            <a:r>
              <a:rPr lang="en-US" sz="18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44" y="4069026"/>
            <a:ext cx="6178258" cy="2382573"/>
          </a:xfrm>
          <a:prstGeom prst="rect">
            <a:avLst/>
          </a:prstGeom>
        </p:spPr>
      </p:pic>
      <p:sp>
        <p:nvSpPr>
          <p:cNvPr id="5" name="TextBox 4"/>
          <p:cNvSpPr txBox="1"/>
          <p:nvPr/>
        </p:nvSpPr>
        <p:spPr>
          <a:xfrm>
            <a:off x="6863352" y="4256626"/>
            <a:ext cx="1266885" cy="369332"/>
          </a:xfrm>
          <a:prstGeom prst="rect">
            <a:avLst/>
          </a:prstGeom>
          <a:noFill/>
          <a:ln>
            <a:solidFill>
              <a:schemeClr val="tx1"/>
            </a:solidFill>
          </a:ln>
        </p:spPr>
        <p:txBody>
          <a:bodyPr wrap="none" rtlCol="0">
            <a:spAutoFit/>
          </a:bodyPr>
          <a:lstStyle/>
          <a:p>
            <a:r>
              <a:rPr lang="en-US" smtClean="0"/>
              <a:t>It died here</a:t>
            </a:r>
            <a:endParaRPr lang="en-US"/>
          </a:p>
        </p:txBody>
      </p:sp>
      <p:sp>
        <p:nvSpPr>
          <p:cNvPr id="6" name="TextBox 5"/>
          <p:cNvSpPr txBox="1"/>
          <p:nvPr/>
        </p:nvSpPr>
        <p:spPr>
          <a:xfrm>
            <a:off x="6282668" y="5182890"/>
            <a:ext cx="2607332" cy="1477328"/>
          </a:xfrm>
          <a:prstGeom prst="rect">
            <a:avLst/>
          </a:prstGeom>
          <a:noFill/>
          <a:ln>
            <a:solidFill>
              <a:schemeClr val="tx1"/>
            </a:solidFill>
          </a:ln>
        </p:spPr>
        <p:txBody>
          <a:bodyPr wrap="square" rtlCol="0">
            <a:spAutoFit/>
          </a:bodyPr>
          <a:lstStyle/>
          <a:p>
            <a:r>
              <a:rPr lang="en-US" dirty="0" smtClean="0"/>
              <a:t>These are the </a:t>
            </a:r>
            <a:r>
              <a:rPr lang="en-US" b="1" dirty="0" smtClean="0">
                <a:solidFill>
                  <a:schemeClr val="accent1"/>
                </a:solidFill>
              </a:rPr>
              <a:t>stack frames</a:t>
            </a:r>
            <a:r>
              <a:rPr lang="en-US" dirty="0" smtClean="0"/>
              <a:t> at the time of failure. They represent all of the functions called to get to this point.</a:t>
            </a:r>
            <a:endParaRPr lang="en-US" dirty="0"/>
          </a:p>
        </p:txBody>
      </p:sp>
      <p:sp>
        <p:nvSpPr>
          <p:cNvPr id="7" name="Rectangle 6"/>
          <p:cNvSpPr/>
          <p:nvPr/>
        </p:nvSpPr>
        <p:spPr>
          <a:xfrm>
            <a:off x="254000" y="4069026"/>
            <a:ext cx="1038578" cy="322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4000" y="5418048"/>
            <a:ext cx="1095022" cy="322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5" idx="1"/>
          </p:cNvCxnSpPr>
          <p:nvPr/>
        </p:nvCxnSpPr>
        <p:spPr>
          <a:xfrm flipH="1">
            <a:off x="5401733" y="4441292"/>
            <a:ext cx="1461619" cy="6669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5808133" y="5880832"/>
            <a:ext cx="474535" cy="903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6571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II</a:t>
            </a:r>
            <a:endParaRPr lang="en-US" dirty="0"/>
          </a:p>
        </p:txBody>
      </p:sp>
      <p:sp>
        <p:nvSpPr>
          <p:cNvPr id="5" name="Content Placeholder 4"/>
          <p:cNvSpPr>
            <a:spLocks noGrp="1"/>
          </p:cNvSpPr>
          <p:nvPr>
            <p:ph idx="1"/>
          </p:nvPr>
        </p:nvSpPr>
        <p:spPr/>
        <p:txBody>
          <a:bodyPr>
            <a:normAutofit fontScale="92500"/>
          </a:bodyPr>
          <a:lstStyle/>
          <a:p>
            <a:r>
              <a:rPr lang="en-US" dirty="0" smtClean="0"/>
              <a:t>The reason that the program </a:t>
            </a:r>
            <a:r>
              <a:rPr lang="en-US" dirty="0" err="1" smtClean="0"/>
              <a:t>segfaulted</a:t>
            </a:r>
            <a:r>
              <a:rPr lang="en-US" dirty="0" smtClean="0"/>
              <a:t> may be immediately evident if the root cause it the same place the error occurs (a </a:t>
            </a:r>
            <a:r>
              <a:rPr lang="en-US" b="1" dirty="0" smtClean="0">
                <a:solidFill>
                  <a:schemeClr val="accent2"/>
                </a:solidFill>
              </a:rPr>
              <a:t>direct </a:t>
            </a:r>
            <a:r>
              <a:rPr lang="en-US" b="1" dirty="0" err="1" smtClean="0">
                <a:solidFill>
                  <a:schemeClr val="accent2"/>
                </a:solidFill>
              </a:rPr>
              <a:t>segfault</a:t>
            </a:r>
            <a:r>
              <a:rPr lang="en-US" dirty="0" smtClean="0"/>
              <a:t>).</a:t>
            </a:r>
          </a:p>
          <a:p>
            <a:r>
              <a:rPr lang="en-US" dirty="0" smtClean="0"/>
              <a:t>But, the real error may have occurred way back somewhere, and silently </a:t>
            </a:r>
            <a:r>
              <a:rPr lang="en-US" b="1" dirty="0" smtClean="0">
                <a:solidFill>
                  <a:schemeClr val="accent1"/>
                </a:solidFill>
              </a:rPr>
              <a:t>corrupted</a:t>
            </a:r>
            <a:r>
              <a:rPr lang="en-US" dirty="0" smtClean="0">
                <a:solidFill>
                  <a:schemeClr val="accent1"/>
                </a:solidFill>
              </a:rPr>
              <a:t> </a:t>
            </a:r>
            <a:r>
              <a:rPr lang="en-US" dirty="0" smtClean="0"/>
              <a:t>the memory in a way that caused the </a:t>
            </a:r>
            <a:r>
              <a:rPr lang="en-US" dirty="0" err="1" smtClean="0"/>
              <a:t>segfault</a:t>
            </a:r>
            <a:r>
              <a:rPr lang="en-US" dirty="0" smtClean="0"/>
              <a:t> later on (an </a:t>
            </a:r>
            <a:r>
              <a:rPr lang="en-US" b="1" dirty="0" smtClean="0">
                <a:solidFill>
                  <a:schemeClr val="accent6"/>
                </a:solidFill>
              </a:rPr>
              <a:t>indirect </a:t>
            </a:r>
            <a:r>
              <a:rPr lang="en-US" b="1" dirty="0" err="1" smtClean="0">
                <a:solidFill>
                  <a:schemeClr val="accent6"/>
                </a:solidFill>
              </a:rPr>
              <a:t>segfault</a:t>
            </a:r>
            <a:r>
              <a:rPr lang="en-US" dirty="0" smtClean="0"/>
              <a:t>).</a:t>
            </a:r>
          </a:p>
          <a:p>
            <a:pPr lvl="1"/>
            <a:r>
              <a:rPr lang="en-US" dirty="0" smtClean="0"/>
              <a:t>This comes in two flavors: </a:t>
            </a:r>
            <a:r>
              <a:rPr lang="en-US" b="1" dirty="0" smtClean="0"/>
              <a:t>heap corruption </a:t>
            </a:r>
            <a:r>
              <a:rPr lang="en-US" dirty="0" smtClean="0"/>
              <a:t>and </a:t>
            </a:r>
            <a:r>
              <a:rPr lang="en-US" b="1" dirty="0" smtClean="0"/>
              <a:t>stack corruption</a:t>
            </a:r>
            <a:r>
              <a:rPr lang="en-US" dirty="0" smtClean="0"/>
              <a:t>.</a:t>
            </a:r>
          </a:p>
          <a:p>
            <a:r>
              <a:rPr lang="en-US" dirty="0" smtClean="0"/>
              <a:t>Lastly, the error could be due </a:t>
            </a:r>
            <a:r>
              <a:rPr lang="en-US" b="1" dirty="0" smtClean="0">
                <a:solidFill>
                  <a:schemeClr val="accent4"/>
                </a:solidFill>
              </a:rPr>
              <a:t>undefined behavior</a:t>
            </a:r>
            <a:r>
              <a:rPr lang="en-US" dirty="0" smtClean="0"/>
              <a:t>. This is generally caused by reading </a:t>
            </a:r>
            <a:r>
              <a:rPr lang="en-US" b="1" dirty="0" smtClean="0">
                <a:solidFill>
                  <a:srgbClr val="7030A0"/>
                </a:solidFill>
              </a:rPr>
              <a:t>uninitialized data</a:t>
            </a:r>
            <a:r>
              <a:rPr lang="en-US" dirty="0" smtClean="0"/>
              <a:t>.</a:t>
            </a:r>
            <a:endParaRPr lang="en-US" dirty="0"/>
          </a:p>
        </p:txBody>
      </p:sp>
    </p:spTree>
    <p:extLst>
      <p:ext uri="{BB962C8B-B14F-4D97-AF65-F5344CB8AC3E}">
        <p14:creationId xmlns:p14="http://schemas.microsoft.com/office/powerpoint/2010/main" val="61732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08238"/>
            <a:ext cx="7772400" cy="2387600"/>
          </a:xfrm>
        </p:spPr>
        <p:txBody>
          <a:bodyPr>
            <a:noAutofit/>
          </a:bodyPr>
          <a:lstStyle/>
          <a:p>
            <a:r>
              <a:rPr lang="en-US" sz="2800" dirty="0"/>
              <a:t>"Debugging is twice as hard as writing the code in the first place. Therefore, if you write the code as cleverly as possible, you are, by definition, not smart enough to debug it." </a:t>
            </a:r>
            <a:r>
              <a:rPr lang="en-US" sz="2800" dirty="0" smtClean="0"/>
              <a:t/>
            </a:r>
            <a:br>
              <a:rPr lang="en-US" sz="2800" dirty="0" smtClean="0"/>
            </a:br>
            <a:r>
              <a:rPr lang="en-US" sz="2800" dirty="0"/>
              <a:t/>
            </a:r>
            <a:br>
              <a:rPr lang="en-US" sz="2800" dirty="0"/>
            </a:br>
            <a:r>
              <a:rPr lang="en-US" sz="2800" dirty="0"/>
              <a:t>- Brian W. Kernighan.</a:t>
            </a:r>
            <a:br>
              <a:rPr lang="en-US" sz="2800" dirty="0"/>
            </a:br>
            <a:endParaRPr lang="en-US" sz="2800" dirty="0"/>
          </a:p>
        </p:txBody>
      </p:sp>
    </p:spTree>
    <p:extLst>
      <p:ext uri="{BB962C8B-B14F-4D97-AF65-F5344CB8AC3E}">
        <p14:creationId xmlns:p14="http://schemas.microsoft.com/office/powerpoint/2010/main" val="1242600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a:t>
            </a:r>
            <a:r>
              <a:rPr lang="en-US" dirty="0" smtClean="0"/>
              <a:t>III (make sample8.x)</a:t>
            </a:r>
            <a:endParaRPr lang="en-US" dirty="0"/>
          </a:p>
        </p:txBody>
      </p:sp>
      <p:sp>
        <p:nvSpPr>
          <p:cNvPr id="3" name="Content Placeholder 2"/>
          <p:cNvSpPr>
            <a:spLocks noGrp="1"/>
          </p:cNvSpPr>
          <p:nvPr>
            <p:ph idx="1"/>
          </p:nvPr>
        </p:nvSpPr>
        <p:spPr/>
        <p:txBody>
          <a:bodyPr>
            <a:normAutofit/>
          </a:bodyPr>
          <a:lstStyle/>
          <a:p>
            <a:r>
              <a:rPr lang="en-US" sz="2000" dirty="0" smtClean="0"/>
              <a:t>If the problem doesn’t look like it is caused by a direct </a:t>
            </a:r>
            <a:r>
              <a:rPr lang="en-US" sz="2000" dirty="0" err="1" smtClean="0"/>
              <a:t>segfault</a:t>
            </a:r>
            <a:r>
              <a:rPr lang="en-US" sz="2000" dirty="0" smtClean="0"/>
              <a:t>, we have to follow the chain of causality backwards until we find the error.</a:t>
            </a:r>
          </a:p>
          <a:p>
            <a:r>
              <a:rPr lang="en-US" sz="2000" dirty="0" smtClean="0"/>
              <a:t>The debugger can help with this by </a:t>
            </a:r>
            <a:r>
              <a:rPr lang="en-US" sz="2000" b="1" dirty="0" smtClean="0">
                <a:solidFill>
                  <a:schemeClr val="accent2"/>
                </a:solidFill>
              </a:rPr>
              <a:t>examining variables</a:t>
            </a:r>
            <a:r>
              <a:rPr lang="en-US" sz="2000" dirty="0" smtClean="0"/>
              <a:t>, moving through the </a:t>
            </a:r>
            <a:r>
              <a:rPr lang="en-US" sz="2000" b="1" dirty="0" smtClean="0"/>
              <a:t>stack frames</a:t>
            </a:r>
            <a:r>
              <a:rPr lang="en-US" sz="2000" dirty="0" smtClean="0"/>
              <a:t>, and setting </a:t>
            </a:r>
            <a:r>
              <a:rPr lang="en-US" sz="2000" b="1" dirty="0" smtClean="0">
                <a:solidFill>
                  <a:schemeClr val="accent1"/>
                </a:solidFill>
              </a:rPr>
              <a:t>breakpoints</a:t>
            </a:r>
            <a:r>
              <a:rPr lang="en-US" sz="2000" dirty="0" smtClean="0">
                <a:solidFill>
                  <a:schemeClr val="accent1"/>
                </a:solidFill>
              </a:rPr>
              <a:t> </a:t>
            </a:r>
            <a:r>
              <a:rPr lang="en-US" sz="2000" dirty="0" smtClean="0"/>
              <a:t>and </a:t>
            </a:r>
            <a:r>
              <a:rPr lang="en-US" sz="2000" b="1" dirty="0" err="1" smtClean="0">
                <a:solidFill>
                  <a:schemeClr val="accent6"/>
                </a:solidFill>
              </a:rPr>
              <a:t>watchpoints</a:t>
            </a:r>
            <a:r>
              <a:rPr lang="en-US" sz="2000" dirty="0" smtClean="0"/>
              <a:t>.</a:t>
            </a:r>
            <a:endParaRPr lang="en-US" sz="1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22" y="3259665"/>
            <a:ext cx="4880236" cy="3389489"/>
          </a:xfrm>
          <a:prstGeom prst="rect">
            <a:avLst/>
          </a:prstGeom>
        </p:spPr>
      </p:pic>
      <p:sp>
        <p:nvSpPr>
          <p:cNvPr id="6" name="TextBox 5"/>
          <p:cNvSpPr txBox="1"/>
          <p:nvPr/>
        </p:nvSpPr>
        <p:spPr>
          <a:xfrm>
            <a:off x="5887155" y="4052711"/>
            <a:ext cx="2573867" cy="1908215"/>
          </a:xfrm>
          <a:prstGeom prst="rect">
            <a:avLst/>
          </a:prstGeom>
          <a:noFill/>
          <a:ln>
            <a:solidFill>
              <a:schemeClr val="tx1"/>
            </a:solidFill>
          </a:ln>
        </p:spPr>
        <p:txBody>
          <a:bodyPr wrap="square" rtlCol="0">
            <a:spAutoFit/>
          </a:bodyPr>
          <a:lstStyle/>
          <a:p>
            <a:r>
              <a:rPr lang="en-US" dirty="0" smtClean="0"/>
              <a:t>“print” is pretty versatile, for example it can print the result of an expression:</a:t>
            </a:r>
          </a:p>
          <a:p>
            <a:endParaRPr lang="en-US" dirty="0"/>
          </a:p>
          <a:p>
            <a:r>
              <a:rPr lang="en-US" sz="1400" b="1" dirty="0" smtClean="0">
                <a:latin typeface="Courier New" charset="0"/>
                <a:ea typeface="Courier New" charset="0"/>
                <a:cs typeface="Courier New" charset="0"/>
              </a:rPr>
              <a:t>(</a:t>
            </a:r>
            <a:r>
              <a:rPr lang="en-US" sz="1400" b="1" dirty="0" err="1" smtClean="0">
                <a:latin typeface="Courier New" charset="0"/>
                <a:ea typeface="Courier New" charset="0"/>
                <a:cs typeface="Courier New" charset="0"/>
              </a:rPr>
              <a:t>gdb</a:t>
            </a:r>
            <a:r>
              <a:rPr lang="en-US" sz="1400" b="1" dirty="0" smtClean="0">
                <a:latin typeface="Courier New" charset="0"/>
                <a:ea typeface="Courier New" charset="0"/>
                <a:cs typeface="Courier New" charset="0"/>
              </a:rPr>
              <a:t>) print </a:t>
            </a:r>
            <a:r>
              <a:rPr lang="en-US" sz="1400" b="1" dirty="0" err="1" smtClean="0">
                <a:latin typeface="Courier New" charset="0"/>
                <a:ea typeface="Courier New" charset="0"/>
                <a:cs typeface="Courier New" charset="0"/>
              </a:rPr>
              <a:t>i+j</a:t>
            </a:r>
            <a:r>
              <a:rPr lang="en-US" sz="1400" b="1" dirty="0" smtClean="0">
                <a:latin typeface="Courier New" charset="0"/>
                <a:ea typeface="Courier New" charset="0"/>
                <a:cs typeface="Courier New" charset="0"/>
              </a:rPr>
              <a:t>*</a:t>
            </a:r>
            <a:r>
              <a:rPr lang="en-US" sz="1400" b="1" dirty="0" err="1" smtClean="0">
                <a:latin typeface="Courier New" charset="0"/>
                <a:ea typeface="Courier New" charset="0"/>
                <a:cs typeface="Courier New" charset="0"/>
              </a:rPr>
              <a:t>lda</a:t>
            </a:r>
            <a:endParaRPr lang="en-US" sz="1400" b="1" dirty="0" smtClean="0">
              <a:latin typeface="Courier New" charset="0"/>
              <a:ea typeface="Courier New" charset="0"/>
              <a:cs typeface="Courier New" charset="0"/>
            </a:endParaRPr>
          </a:p>
          <a:p>
            <a:r>
              <a:rPr lang="en-US" sz="1400" b="1" dirty="0" smtClean="0">
                <a:latin typeface="Courier New" charset="0"/>
                <a:ea typeface="Courier New" charset="0"/>
                <a:cs typeface="Courier New" charset="0"/>
              </a:rPr>
              <a:t>$4 = 327670</a:t>
            </a:r>
            <a:endParaRPr lang="en-US" b="1" dirty="0">
              <a:latin typeface="Courier New" charset="0"/>
              <a:ea typeface="Courier New" charset="0"/>
              <a:cs typeface="Courier New" charset="0"/>
            </a:endParaRPr>
          </a:p>
        </p:txBody>
      </p:sp>
      <p:sp>
        <p:nvSpPr>
          <p:cNvPr id="7" name="Rectangle 6"/>
          <p:cNvSpPr/>
          <p:nvPr/>
        </p:nvSpPr>
        <p:spPr>
          <a:xfrm>
            <a:off x="739422" y="4591136"/>
            <a:ext cx="1540934" cy="208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422" y="5919519"/>
            <a:ext cx="1952978" cy="208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9422" y="3301997"/>
            <a:ext cx="911578" cy="208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39422" y="5484369"/>
            <a:ext cx="1540934" cy="208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9422" y="5044722"/>
            <a:ext cx="1800578" cy="208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28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a:t>
            </a:r>
            <a:r>
              <a:rPr lang="en-US" dirty="0" smtClean="0"/>
              <a:t>IV (make sample9.x)</a:t>
            </a:r>
            <a:endParaRPr lang="en-US" dirty="0"/>
          </a:p>
        </p:txBody>
      </p:sp>
      <p:sp>
        <p:nvSpPr>
          <p:cNvPr id="3" name="Content Placeholder 2"/>
          <p:cNvSpPr>
            <a:spLocks noGrp="1"/>
          </p:cNvSpPr>
          <p:nvPr>
            <p:ph idx="1"/>
          </p:nvPr>
        </p:nvSpPr>
        <p:spPr/>
        <p:txBody>
          <a:bodyPr>
            <a:normAutofit/>
          </a:bodyPr>
          <a:lstStyle/>
          <a:p>
            <a:r>
              <a:rPr lang="en-US" sz="2000" dirty="0" smtClean="0"/>
              <a:t>If the current function isn’t the culprit, we can examine the function that call it, and the function that call it, and so on.</a:t>
            </a:r>
            <a:endParaRPr lang="en-US" sz="1800"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554112"/>
            <a:ext cx="7094361" cy="3211567"/>
          </a:xfrm>
          <a:prstGeom prst="rect">
            <a:avLst/>
          </a:prstGeom>
        </p:spPr>
      </p:pic>
      <p:sp>
        <p:nvSpPr>
          <p:cNvPr id="7" name="TextBox 6"/>
          <p:cNvSpPr txBox="1"/>
          <p:nvPr/>
        </p:nvSpPr>
        <p:spPr>
          <a:xfrm>
            <a:off x="2913068" y="5621866"/>
            <a:ext cx="4966040" cy="923330"/>
          </a:xfrm>
          <a:prstGeom prst="rect">
            <a:avLst/>
          </a:prstGeom>
          <a:noFill/>
          <a:ln>
            <a:solidFill>
              <a:schemeClr val="tx1"/>
            </a:solidFill>
          </a:ln>
        </p:spPr>
        <p:txBody>
          <a:bodyPr wrap="square" rtlCol="0">
            <a:spAutoFit/>
          </a:bodyPr>
          <a:lstStyle/>
          <a:p>
            <a:r>
              <a:rPr lang="en-US" sz="1400" dirty="0" err="1" smtClean="0">
                <a:latin typeface="Courier New" charset="0"/>
                <a:ea typeface="Courier New" charset="0"/>
                <a:cs typeface="Courier New" charset="0"/>
              </a:rPr>
              <a:t>get_matrix_element</a:t>
            </a:r>
            <a:r>
              <a:rPr lang="en-US" dirty="0" smtClean="0"/>
              <a:t> is just fine, but we called it with the wrong arguments (row-major instead of column-major).</a:t>
            </a:r>
            <a:endParaRPr lang="en-US" dirty="0"/>
          </a:p>
        </p:txBody>
      </p:sp>
      <p:sp>
        <p:nvSpPr>
          <p:cNvPr id="9" name="Rectangle 8"/>
          <p:cNvSpPr/>
          <p:nvPr/>
        </p:nvSpPr>
        <p:spPr>
          <a:xfrm>
            <a:off x="628650" y="3849513"/>
            <a:ext cx="722489"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8649" y="4278491"/>
            <a:ext cx="80504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8649" y="3404307"/>
            <a:ext cx="72249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8650" y="2546352"/>
            <a:ext cx="620183"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4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a:t>
            </a:r>
            <a:r>
              <a:rPr lang="en-US" dirty="0" smtClean="0"/>
              <a:t>V (make sample10.x)</a:t>
            </a:r>
            <a:endParaRPr lang="en-US" dirty="0"/>
          </a:p>
        </p:txBody>
      </p:sp>
      <p:sp>
        <p:nvSpPr>
          <p:cNvPr id="3" name="Content Placeholder 2"/>
          <p:cNvSpPr>
            <a:spLocks noGrp="1"/>
          </p:cNvSpPr>
          <p:nvPr>
            <p:ph idx="1"/>
          </p:nvPr>
        </p:nvSpPr>
        <p:spPr/>
        <p:txBody>
          <a:bodyPr>
            <a:normAutofit/>
          </a:bodyPr>
          <a:lstStyle/>
          <a:p>
            <a:r>
              <a:rPr lang="en-US" sz="2000" dirty="0" smtClean="0"/>
              <a:t>Sometimes it is extremely difficult to find the source of </a:t>
            </a:r>
            <a:r>
              <a:rPr lang="en-US" sz="2000" b="1" dirty="0" smtClean="0"/>
              <a:t>heap corruption </a:t>
            </a:r>
            <a:r>
              <a:rPr lang="en-US" sz="2000" dirty="0" smtClean="0"/>
              <a:t>or </a:t>
            </a:r>
            <a:r>
              <a:rPr lang="en-US" sz="2000" b="1" dirty="0" smtClean="0"/>
              <a:t>uninitialized data</a:t>
            </a:r>
            <a:r>
              <a:rPr lang="en-US" sz="2000" dirty="0" smtClean="0"/>
              <a:t>. In this case, a </a:t>
            </a:r>
            <a:r>
              <a:rPr lang="en-US" sz="2000" b="1" dirty="0" smtClean="0">
                <a:solidFill>
                  <a:schemeClr val="accent2"/>
                </a:solidFill>
              </a:rPr>
              <a:t>dynamic analysis</a:t>
            </a:r>
            <a:r>
              <a:rPr lang="en-US" sz="2000" dirty="0" smtClean="0"/>
              <a:t> tool can help pinpoint the cause. One popular tool for this is </a:t>
            </a:r>
            <a:r>
              <a:rPr lang="en-US" sz="2000" b="1" dirty="0" err="1" smtClean="0"/>
              <a:t>valgrind</a:t>
            </a:r>
            <a:r>
              <a:rPr lang="en-US" sz="2000" dirty="0" smtClean="0"/>
              <a:t>.</a:t>
            </a:r>
            <a:endParaRPr lang="en-US"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35" y="3437996"/>
            <a:ext cx="7066843" cy="3158572"/>
          </a:xfrm>
          <a:prstGeom prst="rect">
            <a:avLst/>
          </a:prstGeom>
        </p:spPr>
      </p:pic>
      <p:sp>
        <p:nvSpPr>
          <p:cNvPr id="5" name="TextBox 4"/>
          <p:cNvSpPr txBox="1"/>
          <p:nvPr/>
        </p:nvSpPr>
        <p:spPr>
          <a:xfrm>
            <a:off x="1405467" y="2884311"/>
            <a:ext cx="5852884" cy="369332"/>
          </a:xfrm>
          <a:prstGeom prst="rect">
            <a:avLst/>
          </a:prstGeom>
          <a:noFill/>
          <a:ln>
            <a:solidFill>
              <a:schemeClr val="tx1"/>
            </a:solidFill>
          </a:ln>
        </p:spPr>
        <p:txBody>
          <a:bodyPr wrap="none" rtlCol="0">
            <a:spAutoFit/>
          </a:bodyPr>
          <a:lstStyle/>
          <a:p>
            <a:r>
              <a:rPr lang="en-US" dirty="0" smtClean="0"/>
              <a:t>This code </a:t>
            </a:r>
            <a:r>
              <a:rPr lang="en-US" smtClean="0"/>
              <a:t>tries to access element (11,99) of a 10x100 matrix.</a:t>
            </a:r>
            <a:endParaRPr lang="en-US"/>
          </a:p>
        </p:txBody>
      </p:sp>
    </p:spTree>
    <p:extLst>
      <p:ext uri="{BB962C8B-B14F-4D97-AF65-F5344CB8AC3E}">
        <p14:creationId xmlns:p14="http://schemas.microsoft.com/office/powerpoint/2010/main" val="2122617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segfaults</a:t>
            </a:r>
            <a:r>
              <a:rPr lang="en-US" dirty="0" smtClean="0"/>
              <a:t> VI</a:t>
            </a:r>
            <a:endParaRPr lang="en-US" dirty="0"/>
          </a:p>
        </p:txBody>
      </p:sp>
      <p:sp>
        <p:nvSpPr>
          <p:cNvPr id="3" name="Content Placeholder 2"/>
          <p:cNvSpPr>
            <a:spLocks noGrp="1"/>
          </p:cNvSpPr>
          <p:nvPr>
            <p:ph idx="1"/>
          </p:nvPr>
        </p:nvSpPr>
        <p:spPr>
          <a:xfrm>
            <a:off x="628650" y="1588558"/>
            <a:ext cx="7886700" cy="4351338"/>
          </a:xfrm>
        </p:spPr>
        <p:txBody>
          <a:bodyPr>
            <a:normAutofit/>
          </a:bodyPr>
          <a:lstStyle/>
          <a:p>
            <a:r>
              <a:rPr lang="en-US" sz="1800" dirty="0" smtClean="0"/>
              <a:t>Another powerful technique for diagnosing the cause of a </a:t>
            </a:r>
            <a:r>
              <a:rPr lang="en-US" sz="1800" dirty="0" err="1" smtClean="0"/>
              <a:t>segfault</a:t>
            </a:r>
            <a:r>
              <a:rPr lang="en-US" sz="1800" dirty="0" smtClean="0"/>
              <a:t> is </a:t>
            </a:r>
            <a:r>
              <a:rPr lang="en-US" sz="1800" b="1" dirty="0" smtClean="0">
                <a:solidFill>
                  <a:schemeClr val="accent2"/>
                </a:solidFill>
              </a:rPr>
              <a:t>assertions</a:t>
            </a:r>
            <a:r>
              <a:rPr lang="en-US" sz="1800" dirty="0" smtClean="0"/>
              <a:t>. An assertion states a condition that should always be true. When an assertion is triggered, you can also examine the reason in the debugger.</a:t>
            </a:r>
            <a:endParaRPr lang="en-US" sz="16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93" y="3989074"/>
            <a:ext cx="6523567" cy="2596582"/>
          </a:xfrm>
          <a:prstGeom prst="rect">
            <a:avLst/>
          </a:prstGeom>
        </p:spPr>
      </p:pic>
      <p:sp>
        <p:nvSpPr>
          <p:cNvPr id="8" name="TextBox 7"/>
          <p:cNvSpPr txBox="1"/>
          <p:nvPr/>
        </p:nvSpPr>
        <p:spPr>
          <a:xfrm>
            <a:off x="2638072" y="2733483"/>
            <a:ext cx="3759200" cy="923330"/>
          </a:xfrm>
          <a:prstGeom prst="rect">
            <a:avLst/>
          </a:prstGeom>
          <a:noFill/>
          <a:ln>
            <a:solidFill>
              <a:schemeClr val="tx1"/>
            </a:solidFill>
          </a:ln>
        </p:spPr>
        <p:txBody>
          <a:bodyPr wrap="square" rtlCol="0">
            <a:spAutoFit/>
          </a:bodyPr>
          <a:lstStyle/>
          <a:p>
            <a:r>
              <a:rPr lang="en-US" dirty="0" smtClean="0"/>
              <a:t>Assertions can be disabled with the compiler flag –DNDEBUG, so  they won’t slow down production code.</a:t>
            </a:r>
            <a:endParaRPr lang="en-US" dirty="0"/>
          </a:p>
        </p:txBody>
      </p:sp>
    </p:spTree>
    <p:extLst>
      <p:ext uri="{BB962C8B-B14F-4D97-AF65-F5344CB8AC3E}">
        <p14:creationId xmlns:p14="http://schemas.microsoft.com/office/powerpoint/2010/main" val="329173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incorrect results</a:t>
            </a:r>
            <a:endParaRPr lang="en-US" dirty="0"/>
          </a:p>
        </p:txBody>
      </p:sp>
      <p:sp>
        <p:nvSpPr>
          <p:cNvPr id="3" name="Content Placeholder 2"/>
          <p:cNvSpPr>
            <a:spLocks noGrp="1"/>
          </p:cNvSpPr>
          <p:nvPr>
            <p:ph idx="1"/>
          </p:nvPr>
        </p:nvSpPr>
        <p:spPr/>
        <p:txBody>
          <a:bodyPr/>
          <a:lstStyle/>
          <a:p>
            <a:r>
              <a:rPr lang="en-US" dirty="0" smtClean="0"/>
              <a:t>Incorrect results can be very tricky to debug, but when the cause is the same an indirect </a:t>
            </a:r>
            <a:r>
              <a:rPr lang="en-US" dirty="0" err="1" smtClean="0"/>
              <a:t>segfault</a:t>
            </a:r>
            <a:r>
              <a:rPr lang="en-US" dirty="0" smtClean="0"/>
              <a:t>:</a:t>
            </a:r>
          </a:p>
          <a:p>
            <a:pPr lvl="1"/>
            <a:r>
              <a:rPr lang="en-US" b="1" dirty="0" smtClean="0"/>
              <a:t>Stack </a:t>
            </a:r>
            <a:r>
              <a:rPr lang="en-US" b="1" dirty="0"/>
              <a:t>corruption</a:t>
            </a:r>
            <a:endParaRPr lang="en-US" b="1" dirty="0" smtClean="0"/>
          </a:p>
          <a:p>
            <a:pPr lvl="1"/>
            <a:r>
              <a:rPr lang="en-US" b="1" dirty="0" smtClean="0"/>
              <a:t>Heap corruption</a:t>
            </a:r>
          </a:p>
          <a:p>
            <a:pPr lvl="1"/>
            <a:r>
              <a:rPr lang="en-US" b="1" dirty="0" smtClean="0"/>
              <a:t>Uninitialized data</a:t>
            </a:r>
          </a:p>
          <a:p>
            <a:pPr lvl="1"/>
            <a:r>
              <a:rPr lang="en-US" b="1" dirty="0" smtClean="0"/>
              <a:t>Assertion failure </a:t>
            </a:r>
            <a:r>
              <a:rPr lang="en-US" dirty="0" smtClean="0"/>
              <a:t>(but assertions are disabled)</a:t>
            </a:r>
          </a:p>
          <a:p>
            <a:r>
              <a:rPr lang="en-US" dirty="0" smtClean="0"/>
              <a:t>Then the techniques for diagnosing </a:t>
            </a:r>
            <a:r>
              <a:rPr lang="en-US" dirty="0" err="1" smtClean="0"/>
              <a:t>segfaults</a:t>
            </a:r>
            <a:r>
              <a:rPr lang="en-US" dirty="0" smtClean="0"/>
              <a:t> also apply.</a:t>
            </a:r>
          </a:p>
          <a:p>
            <a:r>
              <a:rPr lang="en-US" dirty="0" smtClean="0"/>
              <a:t>If all else fails, there are always print statements!</a:t>
            </a:r>
            <a:endParaRPr lang="en-US" dirty="0"/>
          </a:p>
        </p:txBody>
      </p:sp>
    </p:spTree>
    <p:extLst>
      <p:ext uri="{BB962C8B-B14F-4D97-AF65-F5344CB8AC3E}">
        <p14:creationId xmlns:p14="http://schemas.microsoft.com/office/powerpoint/2010/main" val="1575628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incorrect results</a:t>
            </a:r>
            <a:endParaRPr lang="en-US" dirty="0"/>
          </a:p>
        </p:txBody>
      </p:sp>
      <p:sp>
        <p:nvSpPr>
          <p:cNvPr id="3" name="Content Placeholder 2"/>
          <p:cNvSpPr>
            <a:spLocks noGrp="1"/>
          </p:cNvSpPr>
          <p:nvPr>
            <p:ph idx="1"/>
          </p:nvPr>
        </p:nvSpPr>
        <p:spPr/>
        <p:txBody>
          <a:bodyPr/>
          <a:lstStyle/>
          <a:p>
            <a:r>
              <a:rPr lang="en-US" dirty="0" smtClean="0"/>
              <a:t>Proper testing, including unit tests, along with assertions and safe best practices is the best way to avoid bugs.</a:t>
            </a:r>
            <a:endParaRPr lang="en-US" dirty="0"/>
          </a:p>
        </p:txBody>
      </p:sp>
    </p:spTree>
    <p:extLst>
      <p:ext uri="{BB962C8B-B14F-4D97-AF65-F5344CB8AC3E}">
        <p14:creationId xmlns:p14="http://schemas.microsoft.com/office/powerpoint/2010/main" val="1639305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294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is a “bug”?</a:t>
            </a:r>
            <a:endParaRPr lang="en-US" dirty="0"/>
          </a:p>
        </p:txBody>
      </p:sp>
      <p:sp>
        <p:nvSpPr>
          <p:cNvPr id="3" name="Content Placeholder 2"/>
          <p:cNvSpPr>
            <a:spLocks noGrp="1"/>
          </p:cNvSpPr>
          <p:nvPr>
            <p:ph idx="1"/>
          </p:nvPr>
        </p:nvSpPr>
        <p:spPr/>
        <p:txBody>
          <a:bodyPr numCol="2">
            <a:normAutofit/>
          </a:bodyPr>
          <a:lstStyle/>
          <a:p>
            <a:r>
              <a:rPr lang="en-US" sz="3200" b="1" dirty="0" smtClean="0"/>
              <a:t>Compile-time bugs</a:t>
            </a:r>
            <a:r>
              <a:rPr lang="en-US" sz="3200" dirty="0" smtClean="0"/>
              <a:t>:</a:t>
            </a:r>
          </a:p>
          <a:p>
            <a:pPr lvl="1"/>
            <a:r>
              <a:rPr lang="en-US" sz="2800" dirty="0" smtClean="0"/>
              <a:t>Syntax errors</a:t>
            </a:r>
          </a:p>
          <a:p>
            <a:pPr lvl="1"/>
            <a:r>
              <a:rPr lang="en-US" sz="2800" dirty="0" smtClean="0"/>
              <a:t>Semantic errors</a:t>
            </a:r>
          </a:p>
          <a:p>
            <a:pPr lvl="1"/>
            <a:r>
              <a:rPr lang="en-US" sz="2800" dirty="0" smtClean="0"/>
              <a:t>(Warnings)</a:t>
            </a:r>
          </a:p>
          <a:p>
            <a:pPr lvl="1"/>
            <a:endParaRPr lang="en-US" sz="2800" dirty="0" smtClean="0"/>
          </a:p>
          <a:p>
            <a:r>
              <a:rPr lang="en-US" sz="3200" b="1" dirty="0" smtClean="0"/>
              <a:t>Link-time bugs</a:t>
            </a:r>
            <a:r>
              <a:rPr lang="en-US" sz="3200" dirty="0" smtClean="0"/>
              <a:t>:</a:t>
            </a:r>
          </a:p>
          <a:p>
            <a:pPr lvl="1"/>
            <a:r>
              <a:rPr lang="en-US" sz="2800" dirty="0" smtClean="0"/>
              <a:t>Missing symbols</a:t>
            </a:r>
          </a:p>
          <a:p>
            <a:pPr lvl="1"/>
            <a:r>
              <a:rPr lang="en-US" sz="2800" dirty="0" smtClean="0"/>
              <a:t>Duplicate symbols</a:t>
            </a:r>
          </a:p>
          <a:p>
            <a:pPr lvl="1"/>
            <a:endParaRPr lang="en-US" sz="2800" dirty="0" smtClean="0"/>
          </a:p>
          <a:p>
            <a:r>
              <a:rPr lang="en-US" sz="3200" b="1" dirty="0" smtClean="0"/>
              <a:t>Fatal run-time bugs</a:t>
            </a:r>
            <a:r>
              <a:rPr lang="en-US" sz="3200" dirty="0" smtClean="0"/>
              <a:t>:</a:t>
            </a:r>
          </a:p>
          <a:p>
            <a:pPr lvl="1"/>
            <a:r>
              <a:rPr lang="en-US" sz="2800" dirty="0" smtClean="0"/>
              <a:t>Segmentation fault</a:t>
            </a:r>
          </a:p>
          <a:p>
            <a:pPr lvl="1"/>
            <a:r>
              <a:rPr lang="en-US" sz="2800" dirty="0" smtClean="0"/>
              <a:t>Assertion failure</a:t>
            </a:r>
          </a:p>
          <a:p>
            <a:pPr lvl="1"/>
            <a:r>
              <a:rPr lang="en-US" sz="2800" dirty="0" smtClean="0"/>
              <a:t>Exceptions</a:t>
            </a:r>
          </a:p>
          <a:p>
            <a:pPr lvl="1"/>
            <a:endParaRPr lang="en-US" sz="2800" dirty="0" smtClean="0"/>
          </a:p>
          <a:p>
            <a:r>
              <a:rPr lang="en-US" sz="3200" b="1" dirty="0" smtClean="0"/>
              <a:t>Non-fatal run-time bugs</a:t>
            </a:r>
            <a:r>
              <a:rPr lang="en-US" sz="3200" dirty="0" smtClean="0"/>
              <a:t>:</a:t>
            </a:r>
          </a:p>
          <a:p>
            <a:pPr lvl="1"/>
            <a:r>
              <a:rPr lang="en-US" sz="2800" dirty="0" smtClean="0"/>
              <a:t>Garbage output</a:t>
            </a:r>
          </a:p>
          <a:p>
            <a:pPr lvl="1"/>
            <a:r>
              <a:rPr lang="en-US" sz="2800" dirty="0" smtClean="0"/>
              <a:t>Subtly wrong output</a:t>
            </a:r>
            <a:endParaRPr lang="en-US" sz="2800" dirty="0"/>
          </a:p>
        </p:txBody>
      </p:sp>
    </p:spTree>
    <p:extLst>
      <p:ext uri="{BB962C8B-B14F-4D97-AF65-F5344CB8AC3E}">
        <p14:creationId xmlns:p14="http://schemas.microsoft.com/office/powerpoint/2010/main" val="10240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Compile-time bugs</a:t>
            </a:r>
            <a:endParaRPr lang="en-US" dirty="0"/>
          </a:p>
        </p:txBody>
      </p:sp>
      <p:sp>
        <p:nvSpPr>
          <p:cNvPr id="3" name="Content Placeholder 2"/>
          <p:cNvSpPr>
            <a:spLocks noGrp="1"/>
          </p:cNvSpPr>
          <p:nvPr>
            <p:ph idx="1"/>
          </p:nvPr>
        </p:nvSpPr>
        <p:spPr/>
        <p:txBody>
          <a:bodyPr/>
          <a:lstStyle/>
          <a:p>
            <a:r>
              <a:rPr lang="en-US" dirty="0" smtClean="0"/>
              <a:t>C++ is notorious for generating insanely long (but detailed) error messages.</a:t>
            </a:r>
          </a:p>
          <a:p>
            <a:endParaRPr lang="en-US" dirty="0" smtClean="0"/>
          </a:p>
          <a:p>
            <a:r>
              <a:rPr lang="en-US" dirty="0" smtClean="0"/>
              <a:t>Fortunately, GCC and Clang have made a lot of progress in making these readable.</a:t>
            </a:r>
          </a:p>
          <a:p>
            <a:endParaRPr lang="en-US" dirty="0" smtClean="0"/>
          </a:p>
          <a:p>
            <a:r>
              <a:rPr lang="en-US" dirty="0" smtClean="0"/>
              <a:t>If you don’t have a recent version of one of these that can output errors in </a:t>
            </a:r>
            <a:r>
              <a:rPr lang="en-US" dirty="0" smtClean="0">
                <a:solidFill>
                  <a:srgbClr val="7030A0"/>
                </a:solidFill>
              </a:rPr>
              <a:t>c</a:t>
            </a:r>
            <a:r>
              <a:rPr lang="en-US" dirty="0" smtClean="0">
                <a:solidFill>
                  <a:srgbClr val="FF0000"/>
                </a:solidFill>
              </a:rPr>
              <a:t>o</a:t>
            </a:r>
            <a:r>
              <a:rPr lang="en-US" dirty="0" smtClean="0">
                <a:solidFill>
                  <a:srgbClr val="00B0F0"/>
                </a:solidFill>
              </a:rPr>
              <a:t>l</a:t>
            </a:r>
            <a:r>
              <a:rPr lang="en-US" dirty="0" smtClean="0">
                <a:solidFill>
                  <a:srgbClr val="00B050"/>
                </a:solidFill>
              </a:rPr>
              <a:t>o</a:t>
            </a:r>
            <a:r>
              <a:rPr lang="en-US" dirty="0" smtClean="0">
                <a:solidFill>
                  <a:schemeClr val="bg1">
                    <a:lumMod val="50000"/>
                  </a:schemeClr>
                </a:solidFill>
              </a:rPr>
              <a:t>r</a:t>
            </a:r>
            <a:r>
              <a:rPr lang="en-US" dirty="0" smtClean="0"/>
              <a:t>, then upgrade!</a:t>
            </a:r>
            <a:endParaRPr lang="en-US" dirty="0"/>
          </a:p>
        </p:txBody>
      </p:sp>
    </p:spTree>
    <p:extLst>
      <p:ext uri="{BB962C8B-B14F-4D97-AF65-F5344CB8AC3E}">
        <p14:creationId xmlns:p14="http://schemas.microsoft.com/office/powerpoint/2010/main" val="44684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errors</a:t>
            </a:r>
            <a:endParaRPr lang="en-US" dirty="0"/>
          </a:p>
        </p:txBody>
      </p:sp>
      <p:sp>
        <p:nvSpPr>
          <p:cNvPr id="3" name="Content Placeholder 2"/>
          <p:cNvSpPr>
            <a:spLocks noGrp="1"/>
          </p:cNvSpPr>
          <p:nvPr>
            <p:ph idx="1"/>
          </p:nvPr>
        </p:nvSpPr>
        <p:spPr/>
        <p:txBody>
          <a:bodyPr/>
          <a:lstStyle/>
          <a:p>
            <a:r>
              <a:rPr lang="en-US" b="1" dirty="0">
                <a:solidFill>
                  <a:schemeClr val="accent2"/>
                </a:solidFill>
              </a:rPr>
              <a:t>Syntax errors</a:t>
            </a:r>
            <a:r>
              <a:rPr lang="en-US" dirty="0" smtClean="0"/>
              <a:t> are when the compiler can’t parse your code as valid C++.</a:t>
            </a:r>
          </a:p>
          <a:p>
            <a:r>
              <a:rPr lang="en-US" dirty="0" smtClean="0"/>
              <a:t>These are usually pretty easy to fix:</a:t>
            </a:r>
          </a:p>
          <a:p>
            <a:pPr lvl="1"/>
            <a:r>
              <a:rPr lang="en-US" dirty="0" smtClean="0"/>
              <a:t>Missing ;</a:t>
            </a:r>
          </a:p>
          <a:p>
            <a:pPr lvl="1"/>
            <a:r>
              <a:rPr lang="en-US" dirty="0" smtClean="0"/>
              <a:t>Unbalanced (), [], or {}</a:t>
            </a:r>
          </a:p>
          <a:p>
            <a:pPr lvl="1"/>
            <a:r>
              <a:rPr lang="en-US" dirty="0" smtClean="0"/>
              <a:t>Unbalanced #if/#</a:t>
            </a:r>
            <a:r>
              <a:rPr lang="en-US" dirty="0" err="1" smtClean="0"/>
              <a:t>ifdef</a:t>
            </a:r>
            <a:r>
              <a:rPr lang="is-IS" dirty="0" smtClean="0"/>
              <a:t>…#endif</a:t>
            </a:r>
          </a:p>
          <a:p>
            <a:pPr lvl="1"/>
            <a:r>
              <a:rPr lang="en-US" dirty="0" smtClean="0"/>
              <a:t>Missing function return type</a:t>
            </a:r>
          </a:p>
          <a:p>
            <a:pPr lvl="1"/>
            <a:r>
              <a:rPr lang="en-US" dirty="0" smtClean="0"/>
              <a:t>Return type on constructor or destructor</a:t>
            </a:r>
          </a:p>
          <a:p>
            <a:pPr lvl="1"/>
            <a:r>
              <a:rPr lang="en-US" dirty="0" smtClean="0"/>
              <a:t>Cat on the keyboard</a:t>
            </a:r>
            <a:endParaRPr lang="en-US" dirty="0"/>
          </a:p>
        </p:txBody>
      </p:sp>
    </p:spTree>
    <p:extLst>
      <p:ext uri="{BB962C8B-B14F-4D97-AF65-F5344CB8AC3E}">
        <p14:creationId xmlns:p14="http://schemas.microsoft.com/office/powerpoint/2010/main" val="26947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Syntax error </a:t>
            </a:r>
            <a:r>
              <a:rPr lang="en-US" sz="3200" dirty="0" smtClean="0"/>
              <a:t>examples (make sample[1-3].x)</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251169"/>
            <a:ext cx="4023679" cy="5969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56543"/>
            <a:ext cx="4377409" cy="155862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673" y="3251169"/>
            <a:ext cx="3868922" cy="6411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673" y="1380732"/>
            <a:ext cx="4045787" cy="171338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2634" y="3938502"/>
            <a:ext cx="3070777" cy="209322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311" y="6193877"/>
            <a:ext cx="6396566" cy="456898"/>
          </a:xfrm>
          <a:prstGeom prst="rect">
            <a:avLst/>
          </a:prstGeom>
        </p:spPr>
      </p:pic>
    </p:spTree>
    <p:extLst>
      <p:ext uri="{BB962C8B-B14F-4D97-AF65-F5344CB8AC3E}">
        <p14:creationId xmlns:p14="http://schemas.microsoft.com/office/powerpoint/2010/main" val="35183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errors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Semantic errors parse as C++, but don’t make sense to the compiler.</a:t>
            </a:r>
          </a:p>
          <a:p>
            <a:pPr lvl="1"/>
            <a:r>
              <a:rPr lang="en-US" dirty="0" smtClean="0"/>
              <a:t>Undefined variable, function, member, or type.</a:t>
            </a:r>
          </a:p>
          <a:p>
            <a:pPr lvl="2"/>
            <a:r>
              <a:rPr lang="en-US" dirty="0" smtClean="0"/>
              <a:t>This is usually a typo or missed header file</a:t>
            </a:r>
          </a:p>
          <a:p>
            <a:pPr lvl="1"/>
            <a:r>
              <a:rPr lang="en-US" dirty="0" smtClean="0"/>
              <a:t>Discarded qualifier (usually </a:t>
            </a:r>
            <a:r>
              <a:rPr lang="en-US" b="1" dirty="0" err="1" smtClean="0"/>
              <a:t>const</a:t>
            </a:r>
            <a:r>
              <a:rPr lang="en-US" dirty="0" smtClean="0"/>
              <a:t>)</a:t>
            </a:r>
          </a:p>
          <a:p>
            <a:pPr lvl="2"/>
            <a:r>
              <a:rPr lang="en-US" dirty="0" smtClean="0"/>
              <a:t>Your program is not </a:t>
            </a:r>
            <a:r>
              <a:rPr lang="en-US" dirty="0" err="1" smtClean="0"/>
              <a:t>const</a:t>
            </a:r>
            <a:r>
              <a:rPr lang="en-US" dirty="0" smtClean="0"/>
              <a:t>-correct!</a:t>
            </a:r>
            <a:endParaRPr lang="en-US" dirty="0"/>
          </a:p>
          <a:p>
            <a:pPr lvl="1"/>
            <a:r>
              <a:rPr lang="en-US" dirty="0" smtClean="0"/>
              <a:t>Use of incomplete type</a:t>
            </a:r>
          </a:p>
          <a:p>
            <a:pPr lvl="2"/>
            <a:r>
              <a:rPr lang="en-US" dirty="0" smtClean="0"/>
              <a:t>For a class, this means you have the forward declaration but not the definition. Can also refer to uses of </a:t>
            </a:r>
            <a:r>
              <a:rPr lang="en-US" b="1" dirty="0" smtClean="0"/>
              <a:t>void</a:t>
            </a:r>
            <a:r>
              <a:rPr lang="en-US" dirty="0" smtClean="0"/>
              <a:t>.</a:t>
            </a:r>
          </a:p>
          <a:p>
            <a:pPr lvl="1"/>
            <a:r>
              <a:rPr lang="en-US" dirty="0" smtClean="0"/>
              <a:t>Member access in non-class type</a:t>
            </a:r>
            <a:endParaRPr lang="en-US" dirty="0"/>
          </a:p>
          <a:p>
            <a:pPr lvl="2"/>
            <a:r>
              <a:rPr lang="en-US" dirty="0"/>
              <a:t>Either a typo, or </a:t>
            </a:r>
            <a:r>
              <a:rPr lang="en-US" dirty="0" smtClean="0"/>
              <a:t>accidentally </a:t>
            </a:r>
            <a:r>
              <a:rPr lang="en-US" dirty="0"/>
              <a:t>using “.” instead of “-&gt;” on a pointer</a:t>
            </a:r>
            <a:r>
              <a:rPr lang="en-US" dirty="0" smtClean="0"/>
              <a:t>.</a:t>
            </a:r>
          </a:p>
          <a:p>
            <a:pPr lvl="1"/>
            <a:r>
              <a:rPr lang="en-US" dirty="0" smtClean="0"/>
              <a:t>“No match for</a:t>
            </a:r>
            <a:r>
              <a:rPr lang="is-IS" dirty="0" smtClean="0"/>
              <a:t>…”</a:t>
            </a:r>
          </a:p>
          <a:p>
            <a:pPr lvl="2"/>
            <a:r>
              <a:rPr lang="is-IS" dirty="0" smtClean="0"/>
              <a:t>This covers a number of errors related to </a:t>
            </a:r>
            <a:r>
              <a:rPr lang="is-IS" b="1" dirty="0" smtClean="0">
                <a:solidFill>
                  <a:schemeClr val="accent2"/>
                </a:solidFill>
              </a:rPr>
              <a:t>name lookup</a:t>
            </a:r>
            <a:r>
              <a:rPr lang="is-IS" dirty="0" smtClean="0"/>
              <a:t> and </a:t>
            </a:r>
            <a:r>
              <a:rPr lang="is-IS" b="1" dirty="0" smtClean="0">
                <a:solidFill>
                  <a:schemeClr val="accent1"/>
                </a:solidFill>
              </a:rPr>
              <a:t>overload resolution</a:t>
            </a:r>
          </a:p>
          <a:p>
            <a:pPr lvl="1"/>
            <a:endParaRPr lang="en-US" dirty="0"/>
          </a:p>
        </p:txBody>
      </p:sp>
    </p:spTree>
    <p:extLst>
      <p:ext uri="{BB962C8B-B14F-4D97-AF65-F5344CB8AC3E}">
        <p14:creationId xmlns:p14="http://schemas.microsoft.com/office/powerpoint/2010/main" val="64256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a:t>
            </a:r>
            <a:r>
              <a:rPr lang="is-IS" dirty="0" smtClean="0"/>
              <a:t>” (make sample4.x)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317" y="1423581"/>
            <a:ext cx="3476376" cy="137096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7536"/>
          <a:stretch/>
        </p:blipFill>
        <p:spPr>
          <a:xfrm>
            <a:off x="610132" y="2950829"/>
            <a:ext cx="3961868" cy="375831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1541"/>
          <a:stretch/>
        </p:blipFill>
        <p:spPr>
          <a:xfrm>
            <a:off x="4671358" y="3032215"/>
            <a:ext cx="3941013" cy="3595542"/>
          </a:xfrm>
          <a:prstGeom prst="rect">
            <a:avLst/>
          </a:prstGeom>
        </p:spPr>
      </p:pic>
    </p:spTree>
    <p:extLst>
      <p:ext uri="{BB962C8B-B14F-4D97-AF65-F5344CB8AC3E}">
        <p14:creationId xmlns:p14="http://schemas.microsoft.com/office/powerpoint/2010/main" val="76738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match for </a:t>
            </a:r>
            <a:r>
              <a:rPr lang="is-IS" dirty="0" smtClean="0"/>
              <a:t>…” part I</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85945"/>
          <a:stretch/>
        </p:blipFill>
        <p:spPr>
          <a:xfrm>
            <a:off x="411731" y="2970878"/>
            <a:ext cx="18875316" cy="2721838"/>
          </a:xfrm>
          <a:prstGeom prst="rect">
            <a:avLst/>
          </a:prstGeom>
        </p:spPr>
      </p:pic>
      <p:sp>
        <p:nvSpPr>
          <p:cNvPr id="3" name="TextBox 2"/>
          <p:cNvSpPr txBox="1"/>
          <p:nvPr/>
        </p:nvSpPr>
        <p:spPr>
          <a:xfrm>
            <a:off x="411731" y="1637125"/>
            <a:ext cx="2906887" cy="923330"/>
          </a:xfrm>
          <a:prstGeom prst="rect">
            <a:avLst/>
          </a:prstGeom>
          <a:noFill/>
          <a:ln>
            <a:solidFill>
              <a:schemeClr val="tx1"/>
            </a:solidFill>
          </a:ln>
        </p:spPr>
        <p:txBody>
          <a:bodyPr wrap="square" rtlCol="0">
            <a:spAutoFit/>
          </a:bodyPr>
          <a:lstStyle/>
          <a:p>
            <a:r>
              <a:rPr lang="en-US" dirty="0" smtClean="0"/>
              <a:t>The first part tells you </a:t>
            </a:r>
            <a:r>
              <a:rPr lang="en-US" b="1" dirty="0" smtClean="0"/>
              <a:t>where</a:t>
            </a:r>
            <a:r>
              <a:rPr lang="en-US" dirty="0" smtClean="0"/>
              <a:t> the error occurred and </a:t>
            </a:r>
            <a:r>
              <a:rPr lang="en-US" b="1" dirty="0" smtClean="0"/>
              <a:t>how</a:t>
            </a:r>
            <a:r>
              <a:rPr lang="en-US" dirty="0" smtClean="0"/>
              <a:t> the compiler got there.</a:t>
            </a:r>
            <a:endParaRPr lang="en-US" dirty="0"/>
          </a:p>
        </p:txBody>
      </p:sp>
      <p:sp>
        <p:nvSpPr>
          <p:cNvPr id="7" name="TextBox 6"/>
          <p:cNvSpPr txBox="1"/>
          <p:nvPr/>
        </p:nvSpPr>
        <p:spPr>
          <a:xfrm>
            <a:off x="4216401" y="2098790"/>
            <a:ext cx="3036710" cy="369332"/>
          </a:xfrm>
          <a:prstGeom prst="rect">
            <a:avLst/>
          </a:prstGeom>
          <a:noFill/>
          <a:ln>
            <a:solidFill>
              <a:schemeClr val="tx1"/>
            </a:solidFill>
          </a:ln>
        </p:spPr>
        <p:txBody>
          <a:bodyPr wrap="square" rtlCol="0">
            <a:spAutoFit/>
          </a:bodyPr>
          <a:lstStyle/>
          <a:p>
            <a:r>
              <a:rPr lang="en-US" dirty="0" smtClean="0"/>
              <a:t>The error itself </a:t>
            </a:r>
            <a:r>
              <a:rPr lang="en-US" smtClean="0"/>
              <a:t>occurred here:</a:t>
            </a:r>
            <a:endParaRPr lang="en-US" dirty="0"/>
          </a:p>
        </p:txBody>
      </p:sp>
      <p:sp>
        <p:nvSpPr>
          <p:cNvPr id="8" name="TextBox 7"/>
          <p:cNvSpPr txBox="1"/>
          <p:nvPr/>
        </p:nvSpPr>
        <p:spPr>
          <a:xfrm>
            <a:off x="1188156" y="6296585"/>
            <a:ext cx="4419600" cy="369332"/>
          </a:xfrm>
          <a:prstGeom prst="rect">
            <a:avLst/>
          </a:prstGeom>
          <a:noFill/>
          <a:ln>
            <a:solidFill>
              <a:schemeClr val="tx1"/>
            </a:solidFill>
          </a:ln>
        </p:spPr>
        <p:txBody>
          <a:bodyPr wrap="square" rtlCol="0">
            <a:spAutoFit/>
          </a:bodyPr>
          <a:lstStyle/>
          <a:p>
            <a:r>
              <a:rPr lang="en-US" dirty="0" smtClean="0"/>
              <a:t>But you (</a:t>
            </a:r>
            <a:r>
              <a:rPr lang="en-US" smtClean="0"/>
              <a:t>the programmer) started it off here:</a:t>
            </a:r>
            <a:endParaRPr lang="en-US" dirty="0"/>
          </a:p>
        </p:txBody>
      </p:sp>
      <p:sp>
        <p:nvSpPr>
          <p:cNvPr id="9" name="Oval 8"/>
          <p:cNvSpPr/>
          <p:nvPr/>
        </p:nvSpPr>
        <p:spPr>
          <a:xfrm>
            <a:off x="5607756" y="3931799"/>
            <a:ext cx="2139244" cy="3999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5534" y="5394653"/>
            <a:ext cx="1769533" cy="3999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2"/>
            <a:endCxn id="9" idx="0"/>
          </p:cNvCxnSpPr>
          <p:nvPr/>
        </p:nvCxnSpPr>
        <p:spPr>
          <a:xfrm>
            <a:off x="5734756" y="2468122"/>
            <a:ext cx="942622" cy="1463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8" idx="0"/>
            <a:endCxn id="10" idx="4"/>
          </p:cNvCxnSpPr>
          <p:nvPr/>
        </p:nvCxnSpPr>
        <p:spPr>
          <a:xfrm flipH="1" flipV="1">
            <a:off x="1130301" y="5794651"/>
            <a:ext cx="2267655" cy="5019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6330952" y="5872306"/>
            <a:ext cx="2293759" cy="646331"/>
          </a:xfrm>
          <a:prstGeom prst="rect">
            <a:avLst/>
          </a:prstGeom>
          <a:noFill/>
          <a:ln>
            <a:solidFill>
              <a:schemeClr val="tx1"/>
            </a:solidFill>
          </a:ln>
        </p:spPr>
        <p:txBody>
          <a:bodyPr wrap="square" rtlCol="0">
            <a:spAutoFit/>
          </a:bodyPr>
          <a:lstStyle/>
          <a:p>
            <a:r>
              <a:rPr lang="en-US" dirty="0" smtClean="0"/>
              <a:t>The problem could be anywhere </a:t>
            </a:r>
            <a:r>
              <a:rPr lang="en-US" smtClean="0"/>
              <a:t>in between.</a:t>
            </a:r>
            <a:endParaRPr lang="en-US" dirty="0"/>
          </a:p>
        </p:txBody>
      </p:sp>
    </p:spTree>
    <p:extLst>
      <p:ext uri="{BB962C8B-B14F-4D97-AF65-F5344CB8AC3E}">
        <p14:creationId xmlns:p14="http://schemas.microsoft.com/office/powerpoint/2010/main" val="11492217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894</TotalTime>
  <Words>1544</Words>
  <Application>Microsoft Macintosh PowerPoint</Application>
  <PresentationFormat>On-screen Show (4:3)</PresentationFormat>
  <Paragraphs>146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Debugging in C++</vt:lpstr>
      <vt:lpstr>"Debugging is twice as hard as writing the code in the first place. Therefore, if you write the code as cleverly as possible, you are, by definition, not smart enough to debug it."   - Brian W. Kernighan. </vt:lpstr>
      <vt:lpstr>What exactly is a “bug”?</vt:lpstr>
      <vt:lpstr>Compile-time bugs</vt:lpstr>
      <vt:lpstr>Syntax errors</vt:lpstr>
      <vt:lpstr>Syntax error examples (make sample[1-3].x)</vt:lpstr>
      <vt:lpstr>Semantic errors</vt:lpstr>
      <vt:lpstr>“No match for …” (make sample4.x)</vt:lpstr>
      <vt:lpstr>“No match for …” part I</vt:lpstr>
      <vt:lpstr>“No match for …” part II</vt:lpstr>
      <vt:lpstr>“No match for …” part III</vt:lpstr>
      <vt:lpstr>“No match for …” part IV</vt:lpstr>
      <vt:lpstr>The gray area</vt:lpstr>
      <vt:lpstr>Gray area examples (make sample5.x)</vt:lpstr>
      <vt:lpstr>Gray area examples (make sample6.x)</vt:lpstr>
      <vt:lpstr>Link-time errors</vt:lpstr>
      <vt:lpstr>Run-time errors</vt:lpstr>
      <vt:lpstr>Debugging segfaults I (make sample7.x)</vt:lpstr>
      <vt:lpstr>Debugging segfaults II</vt:lpstr>
      <vt:lpstr>Debugging segfaults III (make sample8.x)</vt:lpstr>
      <vt:lpstr>Debugging segfaults IV (make sample9.x)</vt:lpstr>
      <vt:lpstr>Debugging segfaults V (make sample10.x)</vt:lpstr>
      <vt:lpstr>Debugging segfaults VI</vt:lpstr>
      <vt:lpstr>Dealing with incorrect results</vt:lpstr>
      <vt:lpstr>Dealing with incorrect results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(x86-64)</dc:title>
  <dc:creator>Microsoft Office User</dc:creator>
  <cp:lastModifiedBy>Devin Matthews</cp:lastModifiedBy>
  <cp:revision>73</cp:revision>
  <dcterms:created xsi:type="dcterms:W3CDTF">2017-07-21T15:42:00Z</dcterms:created>
  <dcterms:modified xsi:type="dcterms:W3CDTF">2017-07-27T05:00:03Z</dcterms:modified>
</cp:coreProperties>
</file>