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89" r:id="rId3"/>
    <p:sldId id="290" r:id="rId4"/>
    <p:sldId id="292" r:id="rId5"/>
    <p:sldId id="291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296" r:id="rId14"/>
    <p:sldId id="301" r:id="rId15"/>
    <p:sldId id="302" r:id="rId16"/>
    <p:sldId id="303" r:id="rId17"/>
    <p:sldId id="306" r:id="rId18"/>
    <p:sldId id="304" r:id="rId19"/>
    <p:sldId id="307" r:id="rId20"/>
    <p:sldId id="308" r:id="rId21"/>
    <p:sldId id="305" r:id="rId22"/>
    <p:sldId id="309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1" autoAdjust="0"/>
    <p:restoredTop sz="96934" autoAdjust="0"/>
  </p:normalViewPr>
  <p:slideViewPr>
    <p:cSldViewPr snapToGrid="0" snapToObjects="1">
      <p:cViewPr>
        <p:scale>
          <a:sx n="120" d="100"/>
          <a:sy n="120" d="100"/>
        </p:scale>
        <p:origin x="-169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438F-E6B2-0141-B34C-29FE4CEF604C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00910-7DFA-5D4A-9EBA-0906B17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D0F9-79D7-7041-9FCD-6B61FEBE481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ware.intel.com/sites/landingpage/IntrinsicsGu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Devin A. Matthews</a:t>
            </a:r>
          </a:p>
          <a:p>
            <a:r>
              <a:rPr lang="en-US" dirty="0" smtClean="0"/>
              <a:t>UT Austin</a:t>
            </a:r>
          </a:p>
          <a:p>
            <a:endParaRPr lang="en-US" dirty="0"/>
          </a:p>
          <a:p>
            <a:r>
              <a:rPr lang="en-US" dirty="0" err="1" smtClean="0"/>
              <a:t>MolSSI</a:t>
            </a:r>
            <a:r>
              <a:rPr lang="en-US" dirty="0" smtClean="0"/>
              <a:t> Software Summer School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3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/>
                <a:cs typeface="Courier New"/>
              </a:rPr>
              <a:t>vmovapd</a:t>
            </a:r>
            <a:r>
              <a:rPr lang="en-US" sz="2000" dirty="0"/>
              <a:t>: Load/store 32B at an address which is a multiple of 32 in bytes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If you give it an address that isn’t aligned, you get a </a:t>
            </a:r>
            <a:r>
              <a:rPr lang="en-US" sz="1800" dirty="0" err="1" smtClean="0"/>
              <a:t>segfault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Fast on every architecture.</a:t>
            </a:r>
          </a:p>
          <a:p>
            <a:pPr lvl="1"/>
            <a:r>
              <a:rPr lang="en-US" sz="1800" dirty="0" smtClean="0"/>
              <a:t>Used to be the only way to load/store vectors.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vmovupd</a:t>
            </a:r>
            <a:r>
              <a:rPr lang="en-US" sz="2000" dirty="0"/>
              <a:t>: </a:t>
            </a:r>
            <a:r>
              <a:rPr lang="en-US" sz="2000" dirty="0" smtClean="0"/>
              <a:t>Load/store </a:t>
            </a:r>
            <a:r>
              <a:rPr lang="en-US" sz="2000" dirty="0"/>
              <a:t>32B of data at any address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May be slower than </a:t>
            </a:r>
            <a:r>
              <a:rPr lang="en-US" sz="1600" dirty="0" err="1" smtClean="0">
                <a:latin typeface="Courier New"/>
                <a:cs typeface="Courier New"/>
              </a:rPr>
              <a:t>vmovapd</a:t>
            </a:r>
            <a:r>
              <a:rPr lang="en-US" sz="1800" dirty="0" smtClean="0"/>
              <a:t>, even for aligned data.</a:t>
            </a:r>
          </a:p>
          <a:p>
            <a:pPr lvl="1"/>
            <a:r>
              <a:rPr lang="en-US" sz="1800" dirty="0" smtClean="0"/>
              <a:t>Not a big deal on newer processors, though (</a:t>
            </a:r>
            <a:r>
              <a:rPr lang="en-US" sz="1800" dirty="0" err="1" smtClean="0"/>
              <a:t>Haswell</a:t>
            </a:r>
            <a:r>
              <a:rPr lang="en-US" sz="1800" dirty="0" smtClean="0"/>
              <a:t> and later).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85064"/>
              </p:ext>
            </p:extLst>
          </p:nvPr>
        </p:nvGraphicFramePr>
        <p:xfrm>
          <a:off x="3841753" y="4601756"/>
          <a:ext cx="187093" cy="192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93"/>
              </a:tblGrid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577167" y="4794249"/>
            <a:ext cx="73025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77167" y="5560485"/>
            <a:ext cx="73025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77167" y="6335708"/>
            <a:ext cx="73025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8333" y="4601756"/>
            <a:ext cx="89023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Aligned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7982" y="5762635"/>
            <a:ext cx="113662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Unaligned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4434417" y="4786422"/>
            <a:ext cx="433916" cy="7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3204606" y="5947301"/>
            <a:ext cx="520727" cy="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7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peeling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Loop peeling</a:t>
            </a:r>
            <a:r>
              <a:rPr lang="en-US" sz="2000" dirty="0" smtClean="0"/>
              <a:t> is when the first and last few iterations of a loop are executed separately than the middle portion.</a:t>
            </a:r>
          </a:p>
          <a:p>
            <a:r>
              <a:rPr lang="en-US" sz="2000" dirty="0" smtClean="0"/>
              <a:t>The compiler may use this to start the middle (</a:t>
            </a:r>
            <a:r>
              <a:rPr lang="en-US" sz="2000" dirty="0" err="1" smtClean="0"/>
              <a:t>vectorized</a:t>
            </a:r>
            <a:r>
              <a:rPr lang="en-US" sz="2000" dirty="0" smtClean="0"/>
              <a:t>) loop iterations at an </a:t>
            </a:r>
            <a:r>
              <a:rPr lang="en-US" sz="2000" b="1" dirty="0" smtClean="0"/>
              <a:t>aligned</a:t>
            </a:r>
            <a:r>
              <a:rPr lang="en-US" sz="2000" dirty="0" smtClean="0"/>
              <a:t> address.</a:t>
            </a:r>
          </a:p>
          <a:p>
            <a:r>
              <a:rPr lang="en-US" sz="2000" dirty="0" smtClean="0"/>
              <a:t>Loop peeling is also used to execute the last few loop iterations that fall short of a full vector.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52656"/>
              </p:ext>
            </p:extLst>
          </p:nvPr>
        </p:nvGraphicFramePr>
        <p:xfrm>
          <a:off x="2995084" y="4186336"/>
          <a:ext cx="187093" cy="23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93"/>
              </a:tblGrid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2816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47543" marR="47543" marT="23772" marB="2377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730498" y="4378829"/>
            <a:ext cx="73025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30498" y="5145065"/>
            <a:ext cx="73025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30498" y="5920288"/>
            <a:ext cx="73025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1313" y="4110066"/>
            <a:ext cx="1128185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Unaligned start address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2349498" y="4571731"/>
            <a:ext cx="529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Bracket 12"/>
          <p:cNvSpPr/>
          <p:nvPr/>
        </p:nvSpPr>
        <p:spPr>
          <a:xfrm>
            <a:off x="3354914" y="4604783"/>
            <a:ext cx="105834" cy="497949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3354914" y="5218617"/>
            <a:ext cx="105834" cy="64875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3354914" y="5962620"/>
            <a:ext cx="105834" cy="324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27651" y="3794965"/>
            <a:ext cx="186266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Peeled iterations (not </a:t>
            </a:r>
            <a:r>
              <a:rPr lang="en-US" dirty="0" err="1" smtClean="0"/>
              <a:t>vectorized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27651" y="5853797"/>
            <a:ext cx="186266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Peeled iterations (not </a:t>
            </a:r>
            <a:r>
              <a:rPr lang="en-US" dirty="0" err="1" smtClean="0"/>
              <a:t>vectorized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7235" y="4821899"/>
            <a:ext cx="252518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Middle iterations (</a:t>
            </a:r>
            <a:r>
              <a:rPr lang="en-US" dirty="0" err="1" smtClean="0"/>
              <a:t>vectorized</a:t>
            </a:r>
            <a:r>
              <a:rPr lang="en-US" dirty="0" smtClean="0"/>
              <a:t> and aligned)</a:t>
            </a:r>
            <a:endParaRPr lang="en-US" dirty="0"/>
          </a:p>
        </p:txBody>
      </p:sp>
      <p:cxnSp>
        <p:nvCxnSpPr>
          <p:cNvPr id="20" name="Straight Connector 19"/>
          <p:cNvCxnSpPr>
            <a:stCxn id="16" idx="1"/>
            <a:endCxn id="13" idx="2"/>
          </p:cNvCxnSpPr>
          <p:nvPr/>
        </p:nvCxnSpPr>
        <p:spPr>
          <a:xfrm flipH="1">
            <a:off x="3460748" y="4118131"/>
            <a:ext cx="1866903" cy="735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1"/>
            <a:endCxn id="14" idx="2"/>
          </p:cNvCxnSpPr>
          <p:nvPr/>
        </p:nvCxnSpPr>
        <p:spPr>
          <a:xfrm flipH="1">
            <a:off x="3460748" y="5145065"/>
            <a:ext cx="1496487" cy="397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5" idx="2"/>
          </p:cNvCxnSpPr>
          <p:nvPr/>
        </p:nvCxnSpPr>
        <p:spPr>
          <a:xfrm flipH="1" flipV="1">
            <a:off x="3460748" y="6125077"/>
            <a:ext cx="1866903" cy="51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9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71017" cy="435133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Loop unrolling</a:t>
            </a:r>
            <a:r>
              <a:rPr lang="en-US" sz="2000" dirty="0" smtClean="0"/>
              <a:t> is where multiple iterations of a loop are executed at the same time.</a:t>
            </a:r>
          </a:p>
          <a:p>
            <a:r>
              <a:rPr lang="en-US" sz="2000" dirty="0" smtClean="0"/>
              <a:t>Loop </a:t>
            </a:r>
            <a:r>
              <a:rPr lang="en-US" sz="2000" dirty="0" err="1" smtClean="0"/>
              <a:t>vectorization</a:t>
            </a:r>
            <a:r>
              <a:rPr lang="en-US" sz="2000" dirty="0" smtClean="0"/>
              <a:t> is already a form of unrolling, but sometimes the compiler unrolls the </a:t>
            </a:r>
            <a:r>
              <a:rPr lang="en-US" sz="2000" dirty="0" err="1" smtClean="0"/>
              <a:t>vectorized</a:t>
            </a:r>
            <a:r>
              <a:rPr lang="en-US" sz="2000" dirty="0" smtClean="0"/>
              <a:t> loop as well: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65250" y="4197926"/>
            <a:ext cx="261776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loop (</a:t>
            </a:r>
            <a:r>
              <a:rPr lang="en-US" dirty="0" err="1" smtClean="0"/>
              <a:t>vectorized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r>
              <a:rPr lang="en-US" sz="1600" dirty="0" smtClean="0">
                <a:latin typeface="Courier New"/>
                <a:cs typeface="Courier New"/>
              </a:rPr>
              <a:t>for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vmovupd</a:t>
            </a:r>
            <a:r>
              <a:rPr lang="en-US" sz="1600" dirty="0" smtClean="0">
                <a:latin typeface="Courier New"/>
                <a:cs typeface="Courier New"/>
              </a:rPr>
              <a:t> ...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vmulpd</a:t>
            </a:r>
            <a:r>
              <a:rPr lang="en-US" sz="1600" dirty="0" smtClean="0">
                <a:latin typeface="Courier New"/>
                <a:cs typeface="Courier New"/>
              </a:rPr>
              <a:t> ...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vmovupd</a:t>
            </a:r>
            <a:r>
              <a:rPr lang="en-US" sz="1600" dirty="0" smtClean="0">
                <a:latin typeface="Courier New"/>
                <a:cs typeface="Courier New"/>
              </a:rPr>
              <a:t> ...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816" y="2028101"/>
            <a:ext cx="1785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4x unrolled loop:</a:t>
            </a:r>
          </a:p>
          <a:p>
            <a:endParaRPr lang="en-US" dirty="0"/>
          </a:p>
          <a:p>
            <a:r>
              <a:rPr lang="en-US" sz="1600" dirty="0" smtClean="0">
                <a:latin typeface="Courier New"/>
                <a:cs typeface="Courier New"/>
              </a:rPr>
              <a:t>for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vmovupd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is-IS" sz="1600" dirty="0" smtClean="0">
                <a:latin typeface="Courier New"/>
                <a:cs typeface="Courier New"/>
              </a:rPr>
              <a:t>...</a:t>
            </a:r>
            <a:endParaRPr lang="is-IS" sz="1600" dirty="0">
              <a:latin typeface="Courier New"/>
              <a:cs typeface="Courier New"/>
            </a:endParaRPr>
          </a:p>
          <a:p>
            <a:r>
              <a:rPr lang="is-I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vmovupd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is-IS" sz="1600" dirty="0" smtClean="0">
                <a:latin typeface="Courier New"/>
                <a:cs typeface="Courier New"/>
              </a:rPr>
              <a:t>...</a:t>
            </a:r>
            <a:endParaRPr lang="is-IS" sz="1600" dirty="0">
              <a:latin typeface="Courier New"/>
              <a:cs typeface="Courier New"/>
            </a:endParaRPr>
          </a:p>
          <a:p>
            <a:r>
              <a:rPr lang="is-I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vmovupd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is-IS" sz="1600" dirty="0" smtClean="0">
                <a:latin typeface="Courier New"/>
                <a:cs typeface="Courier New"/>
              </a:rPr>
              <a:t>...</a:t>
            </a:r>
            <a:endParaRPr lang="is-IS" sz="1600" dirty="0">
              <a:latin typeface="Courier New"/>
              <a:cs typeface="Courier New"/>
            </a:endParaRPr>
          </a:p>
          <a:p>
            <a:r>
              <a:rPr lang="is-I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vmovupd</a:t>
            </a:r>
            <a:r>
              <a:rPr lang="en-US" sz="1600" dirty="0">
                <a:latin typeface="Courier New"/>
                <a:cs typeface="Courier New"/>
              </a:rPr>
              <a:t> ..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vmulpd</a:t>
            </a:r>
            <a:r>
              <a:rPr lang="en-US" sz="1600" dirty="0">
                <a:latin typeface="Courier New"/>
                <a:cs typeface="Courier New"/>
              </a:rPr>
              <a:t> ..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vmulpd</a:t>
            </a:r>
            <a:r>
              <a:rPr lang="en-US" sz="1600" dirty="0">
                <a:latin typeface="Courier New"/>
                <a:cs typeface="Courier New"/>
              </a:rPr>
              <a:t> ..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vmulpd</a:t>
            </a:r>
            <a:r>
              <a:rPr lang="en-US" sz="1600" dirty="0">
                <a:latin typeface="Courier New"/>
                <a:cs typeface="Courier New"/>
              </a:rPr>
              <a:t> ..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vmulpd</a:t>
            </a:r>
            <a:r>
              <a:rPr lang="en-US" sz="1600" dirty="0">
                <a:latin typeface="Courier New"/>
                <a:cs typeface="Courier New"/>
              </a:rPr>
              <a:t> ...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vmovupd</a:t>
            </a:r>
            <a:r>
              <a:rPr lang="en-US" sz="1600" dirty="0" smtClean="0">
                <a:latin typeface="Courier New"/>
                <a:cs typeface="Courier New"/>
              </a:rPr>
              <a:t> ...</a:t>
            </a:r>
            <a:endParaRPr lang="is-IS" sz="1600" dirty="0">
              <a:latin typeface="Courier New"/>
              <a:cs typeface="Courier New"/>
            </a:endParaRPr>
          </a:p>
          <a:p>
            <a:r>
              <a:rPr lang="is-I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vmovupd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is-IS" sz="1600" dirty="0" smtClean="0">
                <a:latin typeface="Courier New"/>
                <a:cs typeface="Courier New"/>
              </a:rPr>
              <a:t>...</a:t>
            </a:r>
            <a:endParaRPr lang="is-IS" sz="1600" dirty="0">
              <a:latin typeface="Courier New"/>
              <a:cs typeface="Courier New"/>
            </a:endParaRPr>
          </a:p>
          <a:p>
            <a:r>
              <a:rPr lang="is-I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vmovupd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is-IS" sz="1600" dirty="0" smtClean="0">
                <a:latin typeface="Courier New"/>
                <a:cs typeface="Courier New"/>
              </a:rPr>
              <a:t>...</a:t>
            </a:r>
            <a:endParaRPr lang="is-IS" sz="1600" dirty="0">
              <a:latin typeface="Courier New"/>
              <a:cs typeface="Courier New"/>
            </a:endParaRPr>
          </a:p>
          <a:p>
            <a:r>
              <a:rPr lang="is-I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vmovupd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983011" y="4931833"/>
            <a:ext cx="1636739" cy="4233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2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2a: DAXPY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583" y="1930441"/>
            <a:ext cx="831564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Compile with: g++ -O3 -march=native –</a:t>
            </a:r>
            <a:r>
              <a:rPr lang="en-US" dirty="0" err="1" smtClean="0"/>
              <a:t>fno</a:t>
            </a:r>
            <a:r>
              <a:rPr lang="en-US" dirty="0" smtClean="0"/>
              <a:t>-unroll-loops –c -o sample2a.o sample2a.cxx </a:t>
            </a:r>
            <a:endParaRPr lang="en-US" dirty="0"/>
          </a:p>
        </p:txBody>
      </p:sp>
      <p:pic>
        <p:nvPicPr>
          <p:cNvPr id="5" name="Picture 4" descr="Screen Shot 2017-07-25 at 12.2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912532"/>
            <a:ext cx="7081245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2a disassembly</a:t>
            </a:r>
            <a:endParaRPr lang="en-US" dirty="0"/>
          </a:p>
        </p:txBody>
      </p:sp>
      <p:pic>
        <p:nvPicPr>
          <p:cNvPr id="4" name="Picture 3" descr="Screen Shot 2017-07-25 at 12.34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08" y="2060372"/>
            <a:ext cx="3051800" cy="1167545"/>
          </a:xfrm>
          <a:prstGeom prst="rect">
            <a:avLst/>
          </a:prstGeom>
        </p:spPr>
      </p:pic>
      <p:pic>
        <p:nvPicPr>
          <p:cNvPr id="5" name="Picture 4" descr="Screen Shot 2017-07-25 at 12.34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7" y="4201583"/>
            <a:ext cx="4635500" cy="1953615"/>
          </a:xfrm>
          <a:prstGeom prst="rect">
            <a:avLst/>
          </a:prstGeom>
        </p:spPr>
      </p:pic>
      <p:pic>
        <p:nvPicPr>
          <p:cNvPr id="6" name="Picture 5" descr="Screen Shot 2017-07-25 at 12.35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83" y="4540250"/>
            <a:ext cx="3144279" cy="11444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349500" y="3323167"/>
            <a:ext cx="3134783" cy="78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286500" y="3323167"/>
            <a:ext cx="312308" cy="103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9189" y="3726418"/>
            <a:ext cx="121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overlap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98808" y="3620762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511" y="1690689"/>
            <a:ext cx="4103977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happens if the arrays </a:t>
            </a:r>
            <a:r>
              <a:rPr lang="en-US" sz="2000" b="1" dirty="0" smtClean="0"/>
              <a:t>x</a:t>
            </a:r>
            <a:r>
              <a:rPr lang="en-US" sz="2000" dirty="0" smtClean="0"/>
              <a:t> and </a:t>
            </a:r>
            <a:r>
              <a:rPr lang="en-US" sz="2000" b="1" dirty="0" smtClean="0"/>
              <a:t>y</a:t>
            </a:r>
            <a:r>
              <a:rPr lang="en-US" sz="2000" dirty="0" smtClean="0"/>
              <a:t> overlap? If they do, writing to </a:t>
            </a:r>
            <a:r>
              <a:rPr lang="en-US" sz="2000" b="1" dirty="0" smtClean="0"/>
              <a:t>y</a:t>
            </a:r>
            <a:r>
              <a:rPr lang="en-US" sz="2000" dirty="0" smtClean="0"/>
              <a:t> will change </a:t>
            </a:r>
            <a:r>
              <a:rPr lang="en-US" sz="2000" b="1" dirty="0" smtClean="0"/>
              <a:t>x</a:t>
            </a:r>
            <a:r>
              <a:rPr lang="en-US" sz="2000" dirty="0" smtClean="0"/>
              <a:t>, so we may have a </a:t>
            </a:r>
            <a:r>
              <a:rPr lang="en-US" sz="2000" b="1" dirty="0" smtClean="0">
                <a:solidFill>
                  <a:schemeClr val="accent2"/>
                </a:solidFill>
              </a:rPr>
              <a:t>loop-carried dependency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09173" y="6238901"/>
            <a:ext cx="19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Vectorized</a:t>
            </a:r>
            <a:r>
              <a:rPr lang="en-US" dirty="0" smtClean="0"/>
              <a:t> version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86500" y="5774250"/>
            <a:ext cx="148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Scalar version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99987" y="1174750"/>
            <a:ext cx="2791884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piece of code checks if </a:t>
            </a:r>
            <a:r>
              <a:rPr lang="en-US" b="1" dirty="0" smtClean="0"/>
              <a:t>x[0:n]</a:t>
            </a:r>
            <a:r>
              <a:rPr lang="en-US" dirty="0" smtClean="0"/>
              <a:t> and </a:t>
            </a:r>
            <a:r>
              <a:rPr lang="en-US" b="1" dirty="0" smtClean="0"/>
              <a:t>y[0:n]</a:t>
            </a:r>
            <a:r>
              <a:rPr lang="en-US" dirty="0" smtClean="0"/>
              <a:t> overlap.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9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 promise they don’t overlap!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If you as the programmer can guarantee that two arrays don’t overlap (that is, their pointers don’t </a:t>
            </a:r>
            <a:r>
              <a:rPr lang="en-US" sz="1800" b="1" dirty="0" smtClean="0">
                <a:solidFill>
                  <a:srgbClr val="ED7D31"/>
                </a:solidFill>
              </a:rPr>
              <a:t>alias</a:t>
            </a:r>
            <a:r>
              <a:rPr lang="en-US" sz="1800" dirty="0" smtClean="0"/>
              <a:t>), then you can help the compiler to </a:t>
            </a:r>
            <a:r>
              <a:rPr lang="en-US" sz="1800" dirty="0" err="1" smtClean="0"/>
              <a:t>vectorize</a:t>
            </a:r>
            <a:r>
              <a:rPr lang="en-US" sz="1800" dirty="0" smtClean="0"/>
              <a:t>:</a:t>
            </a:r>
          </a:p>
        </p:txBody>
      </p:sp>
      <p:pic>
        <p:nvPicPr>
          <p:cNvPr id="6" name="Picture 5" descr="Screen Shot 2017-07-25 at 2.36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9" b="14"/>
          <a:stretch/>
        </p:blipFill>
        <p:spPr>
          <a:xfrm>
            <a:off x="4576232" y="3429358"/>
            <a:ext cx="4031165" cy="28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939" y="2536600"/>
            <a:ext cx="8244416" cy="1167567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Use the </a:t>
            </a:r>
            <a:r>
              <a:rPr lang="en-US" b="1" dirty="0"/>
              <a:t>__restrict__</a:t>
            </a:r>
            <a:r>
              <a:rPr lang="en-US" dirty="0"/>
              <a:t> keyword (sometimes </a:t>
            </a:r>
            <a:r>
              <a:rPr lang="en-US" b="1" dirty="0"/>
              <a:t>__restrict</a:t>
            </a:r>
            <a:r>
              <a:rPr lang="en-US" dirty="0"/>
              <a:t>) to tell the compiler they don’t alias</a:t>
            </a:r>
            <a:r>
              <a:rPr lang="en-US" dirty="0" smtClean="0"/>
              <a:t>:</a:t>
            </a: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Explicitly tell the compiler the </a:t>
            </a:r>
            <a:r>
              <a:rPr lang="en-US" dirty="0" smtClean="0"/>
              <a:t>loo is </a:t>
            </a:r>
            <a:r>
              <a:rPr lang="en-US" dirty="0"/>
              <a:t>safe to </a:t>
            </a:r>
            <a:r>
              <a:rPr lang="en-US" dirty="0" err="1"/>
              <a:t>vectorize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 descr="Screen Shot 2017-07-25 at 2.38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6" y="3755500"/>
            <a:ext cx="3267696" cy="22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5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3a: matrix transpose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583" y="1930441"/>
            <a:ext cx="831564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Compile with: g++ -O3 -march=native –</a:t>
            </a:r>
            <a:r>
              <a:rPr lang="en-US" dirty="0" err="1" smtClean="0"/>
              <a:t>fno</a:t>
            </a:r>
            <a:r>
              <a:rPr lang="en-US" dirty="0" smtClean="0"/>
              <a:t>-unroll-loops –c -o sample3a.o sample3a.cxx </a:t>
            </a:r>
            <a:endParaRPr lang="en-US" dirty="0"/>
          </a:p>
        </p:txBody>
      </p:sp>
      <p:pic>
        <p:nvPicPr>
          <p:cNvPr id="5" name="Picture 4" descr="Screen Shot 2017-07-25 at 2.5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68033"/>
            <a:ext cx="6711950" cy="41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3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3a disassembly</a:t>
            </a:r>
            <a:endParaRPr lang="en-US" dirty="0"/>
          </a:p>
        </p:txBody>
      </p:sp>
      <p:pic>
        <p:nvPicPr>
          <p:cNvPr id="3" name="Picture 2" descr="Screen Shot 2017-07-25 at 2.46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3" y="2381250"/>
            <a:ext cx="3720097" cy="3551767"/>
          </a:xfrm>
          <a:prstGeom prst="rect">
            <a:avLst/>
          </a:prstGeom>
        </p:spPr>
      </p:pic>
      <p:sp>
        <p:nvSpPr>
          <p:cNvPr id="4" name="Left Bracket 3"/>
          <p:cNvSpPr/>
          <p:nvPr/>
        </p:nvSpPr>
        <p:spPr>
          <a:xfrm>
            <a:off x="872067" y="3439583"/>
            <a:ext cx="179916" cy="118533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/>
          <p:cNvSpPr/>
          <p:nvPr/>
        </p:nvSpPr>
        <p:spPr>
          <a:xfrm>
            <a:off x="628650" y="2508250"/>
            <a:ext cx="505883" cy="329141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1983" y="3090333"/>
            <a:ext cx="3001434" cy="24341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98016" y="3090333"/>
            <a:ext cx="321733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“</a:t>
            </a:r>
            <a:r>
              <a:rPr lang="en-US" dirty="0" err="1" smtClean="0"/>
              <a:t>mul</a:t>
            </a:r>
            <a:r>
              <a:rPr lang="en-US" dirty="0" smtClean="0"/>
              <a:t>” anywhere</a:t>
            </a:r>
            <a:r>
              <a:rPr lang="is-IS" dirty="0" smtClean="0"/>
              <a:t>… the compiler has applied strength reduction for us.</a:t>
            </a:r>
          </a:p>
          <a:p>
            <a:pPr marL="285750" indent="-285750">
              <a:buFont typeface="Arial"/>
              <a:buChar char="•"/>
            </a:pPr>
            <a:endParaRPr lang="is-IS" dirty="0"/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Not vectorized, but it doesn’t even use the floating-point registers!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3b: unrolled matrix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compiler can’t </a:t>
            </a:r>
            <a:r>
              <a:rPr lang="en-US" sz="2000" dirty="0" err="1" smtClean="0"/>
              <a:t>vectorize</a:t>
            </a:r>
            <a:r>
              <a:rPr lang="en-US" sz="2000" dirty="0" smtClean="0"/>
              <a:t> the inner loop because A is accessed in increments of </a:t>
            </a:r>
            <a:r>
              <a:rPr lang="en-US" sz="2000" dirty="0" err="1" smtClean="0"/>
              <a:t>lda</a:t>
            </a:r>
            <a:r>
              <a:rPr lang="en-US" sz="2000" dirty="0" smtClean="0"/>
              <a:t>. But, we can unroll both loops to get contiguous access in both matrices:</a:t>
            </a:r>
            <a:endParaRPr lang="en-US" sz="2000" dirty="0"/>
          </a:p>
        </p:txBody>
      </p:sp>
      <p:pic>
        <p:nvPicPr>
          <p:cNvPr id="4" name="Picture 3" descr="Screen Shot 2017-07-25 at 2.5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1" y="2777595"/>
            <a:ext cx="7101416" cy="39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3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3b disassembly</a:t>
            </a:r>
            <a:endParaRPr lang="en-US" dirty="0"/>
          </a:p>
        </p:txBody>
      </p:sp>
      <p:pic>
        <p:nvPicPr>
          <p:cNvPr id="6" name="Picture 5" descr="Screen Shot 2017-07-25 at 2.5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7" y="2230967"/>
            <a:ext cx="4568406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7833" y="5503334"/>
            <a:ext cx="129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so on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3740" y="3115734"/>
            <a:ext cx="2446868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vector instructions anywhere!</a:t>
            </a:r>
          </a:p>
          <a:p>
            <a:endParaRPr lang="en-US" dirty="0"/>
          </a:p>
          <a:p>
            <a:r>
              <a:rPr lang="en-US" dirty="0" smtClean="0"/>
              <a:t>We just get 16 copies of what we had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2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6625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perform several floating-point operations at the same time, data must be loaded into </a:t>
            </a:r>
            <a:r>
              <a:rPr lang="en-US" b="1" dirty="0" smtClean="0">
                <a:solidFill>
                  <a:schemeClr val="accent2"/>
                </a:solidFill>
              </a:rPr>
              <a:t>vector registers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transformation of a program to a form where this is possible is called </a:t>
            </a:r>
            <a:r>
              <a:rPr lang="en-US" b="1" dirty="0" err="1" smtClean="0">
                <a:solidFill>
                  <a:schemeClr val="accent1"/>
                </a:solidFill>
              </a:rPr>
              <a:t>vectorization</a:t>
            </a:r>
            <a:r>
              <a:rPr lang="en-US" dirty="0" smtClean="0"/>
              <a:t>. This comes in two main forms:</a:t>
            </a:r>
          </a:p>
          <a:p>
            <a:pPr lvl="1"/>
            <a:r>
              <a:rPr lang="en-US" dirty="0" smtClean="0"/>
              <a:t>Compiler auto-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2"/>
            <a:r>
              <a:rPr lang="en-US" dirty="0" smtClean="0"/>
              <a:t>Completely automatic</a:t>
            </a:r>
          </a:p>
          <a:p>
            <a:pPr lvl="2"/>
            <a:r>
              <a:rPr lang="en-US" dirty="0" smtClean="0"/>
              <a:t>With help from the programmer</a:t>
            </a:r>
          </a:p>
          <a:p>
            <a:pPr lvl="1"/>
            <a:r>
              <a:rPr lang="en-US" dirty="0" smtClean="0"/>
              <a:t>Manual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2"/>
            <a:r>
              <a:rPr lang="en-US" dirty="0" err="1" smtClean="0"/>
              <a:t>Intrinsics</a:t>
            </a:r>
            <a:endParaRPr lang="en-US" dirty="0" smtClean="0"/>
          </a:p>
          <a:p>
            <a:pPr lvl="2"/>
            <a:r>
              <a:rPr lang="en-US" dirty="0" smtClean="0"/>
              <a:t>Inline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compiler can’t </a:t>
            </a:r>
            <a:r>
              <a:rPr lang="en-US" dirty="0" err="1" smtClean="0"/>
              <a:t>vectorize</a:t>
            </a:r>
            <a:r>
              <a:rPr lang="en-US" dirty="0" smtClean="0"/>
              <a:t> this </a:t>
            </a:r>
            <a:r>
              <a:rPr lang="en-US" b="1" dirty="0" smtClean="0"/>
              <a:t>block</a:t>
            </a:r>
            <a:r>
              <a:rPr lang="en-US" dirty="0" smtClean="0"/>
              <a:t> itself, we will need to do the </a:t>
            </a:r>
            <a:r>
              <a:rPr lang="en-US" dirty="0" err="1" smtClean="0"/>
              <a:t>vectorization</a:t>
            </a:r>
            <a:r>
              <a:rPr lang="en-US" dirty="0" smtClean="0"/>
              <a:t> ourselves.</a:t>
            </a:r>
          </a:p>
          <a:p>
            <a:r>
              <a:rPr lang="en-US" dirty="0" smtClean="0"/>
              <a:t>We can always put </a:t>
            </a:r>
            <a:r>
              <a:rPr lang="en-US" b="1" dirty="0" smtClean="0">
                <a:solidFill>
                  <a:srgbClr val="ED7D31"/>
                </a:solidFill>
              </a:rPr>
              <a:t>inline assembly</a:t>
            </a:r>
            <a:r>
              <a:rPr lang="en-US" dirty="0" smtClean="0"/>
              <a:t> into the code, but this is tedious and can prevent some other compiler optimizations.</a:t>
            </a:r>
          </a:p>
          <a:p>
            <a:pPr lvl="1"/>
            <a:r>
              <a:rPr lang="en-US" dirty="0" smtClean="0"/>
              <a:t>But some times it is the only way.</a:t>
            </a:r>
          </a:p>
          <a:p>
            <a:r>
              <a:rPr lang="en-US" dirty="0" smtClean="0"/>
              <a:t>Instead, we can use </a:t>
            </a:r>
            <a:r>
              <a:rPr lang="en-US" b="1" dirty="0" smtClean="0">
                <a:solidFill>
                  <a:schemeClr val="accent6"/>
                </a:solidFill>
              </a:rPr>
              <a:t>compiler </a:t>
            </a:r>
            <a:r>
              <a:rPr lang="en-US" b="1" dirty="0" err="1" smtClean="0">
                <a:solidFill>
                  <a:schemeClr val="accent6"/>
                </a:solidFill>
              </a:rPr>
              <a:t>intrinsics</a:t>
            </a:r>
            <a:r>
              <a:rPr lang="en-US" dirty="0" smtClean="0"/>
              <a:t> to do the </a:t>
            </a:r>
            <a:r>
              <a:rPr lang="en-US" dirty="0" err="1" smtClean="0"/>
              <a:t>vectorization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https://software.intel.com/sites/landingpage/</a:t>
            </a:r>
            <a:r>
              <a:rPr lang="en-US" dirty="0" smtClean="0">
                <a:hlinkClick r:id="rId2"/>
              </a:rPr>
              <a:t>IntrinsicsGuide</a:t>
            </a:r>
            <a:r>
              <a:rPr lang="en-US" dirty="0" smtClean="0"/>
              <a:t> is your bible for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9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Sample 3c: manually </a:t>
            </a:r>
            <a:r>
              <a:rPr lang="en-US" sz="2800" dirty="0" err="1" smtClean="0"/>
              <a:t>vectorized</a:t>
            </a:r>
            <a:r>
              <a:rPr lang="en-US" sz="2800" dirty="0" smtClean="0"/>
              <a:t> matrix transpose</a:t>
            </a:r>
            <a:endParaRPr lang="en-US" sz="2800" dirty="0"/>
          </a:p>
        </p:txBody>
      </p:sp>
      <p:pic>
        <p:nvPicPr>
          <p:cNvPr id="5" name="Picture 4" descr="Screen Shot 2017-07-25 at 3.2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894415"/>
            <a:ext cx="3960092" cy="3810001"/>
          </a:xfrm>
          <a:prstGeom prst="rect">
            <a:avLst/>
          </a:prstGeom>
        </p:spPr>
      </p:pic>
      <p:pic>
        <p:nvPicPr>
          <p:cNvPr id="6" name="Picture 5" descr="Screen Shot 2017-07-25 at 3.21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44" y="1894415"/>
            <a:ext cx="3971638" cy="39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3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pic>
        <p:nvPicPr>
          <p:cNvPr id="4" name="Picture 3" descr="transpo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8" y="1555751"/>
            <a:ext cx="6561667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0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vs.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compiler auto-</a:t>
            </a:r>
            <a:r>
              <a:rPr lang="en-US" dirty="0" err="1" smtClean="0"/>
              <a:t>vectorization</a:t>
            </a:r>
            <a:r>
              <a:rPr lang="en-US" dirty="0" smtClean="0"/>
              <a:t> is targeted towards </a:t>
            </a:r>
            <a:r>
              <a:rPr lang="en-US" dirty="0" err="1" smtClean="0"/>
              <a:t>vectorizing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loops</a:t>
            </a:r>
            <a:r>
              <a:rPr lang="en-US" dirty="0" smtClean="0"/>
              <a:t>. This generally means that each element in the vector will be a different loop iterations.</a:t>
            </a:r>
          </a:p>
          <a:p>
            <a:r>
              <a:rPr lang="en-US" dirty="0" smtClean="0"/>
              <a:t>Some compilers (e.g. </a:t>
            </a:r>
            <a:r>
              <a:rPr lang="en-US" dirty="0" err="1" smtClean="0"/>
              <a:t>icpc</a:t>
            </a:r>
            <a:r>
              <a:rPr lang="en-US" dirty="0" smtClean="0"/>
              <a:t>) can also </a:t>
            </a:r>
            <a:r>
              <a:rPr lang="en-US" dirty="0" err="1" smtClean="0"/>
              <a:t>vectorize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4472C4"/>
                </a:solidFill>
              </a:rPr>
              <a:t>blocks</a:t>
            </a:r>
            <a:r>
              <a:rPr lang="en-US" dirty="0" smtClean="0"/>
              <a:t>. This is a piece of code where multiple operations in the same loop iteration can be </a:t>
            </a:r>
            <a:r>
              <a:rPr lang="en-US" dirty="0" err="1" smtClean="0"/>
              <a:t>vectorized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can’t rely 100% on any type of compiler auto-</a:t>
            </a:r>
            <a:r>
              <a:rPr lang="en-US" dirty="0" err="1" smtClean="0"/>
              <a:t>vectorization</a:t>
            </a:r>
            <a:r>
              <a:rPr lang="en-US" dirty="0" smtClean="0"/>
              <a:t>. Always check the </a:t>
            </a:r>
            <a:r>
              <a:rPr lang="en-US" b="1" dirty="0" smtClean="0">
                <a:solidFill>
                  <a:schemeClr val="accent6"/>
                </a:solidFill>
              </a:rPr>
              <a:t>disassembly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2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</a:t>
            </a:r>
            <a:r>
              <a:rPr lang="en-US" dirty="0" err="1" smtClean="0"/>
              <a:t>vectorization</a:t>
            </a:r>
            <a:r>
              <a:rPr lang="en-US" dirty="0" smtClean="0"/>
              <a:t>: compiler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</a:t>
            </a:r>
            <a:r>
              <a:rPr lang="en-US" dirty="0" err="1" smtClean="0"/>
              <a:t>vectorize</a:t>
            </a:r>
            <a:r>
              <a:rPr lang="en-US" dirty="0" smtClean="0"/>
              <a:t> your code, you have to give the compiler the green light through certain flags: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2590"/>
              </p:ext>
            </p:extLst>
          </p:nvPr>
        </p:nvGraphicFramePr>
        <p:xfrm>
          <a:off x="1121833" y="2889249"/>
          <a:ext cx="6540501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167"/>
                <a:gridCol w="2180167"/>
                <a:gridCol w="2180167"/>
              </a:tblGrid>
              <a:tr h="335139"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Compiler(s)</a:t>
                      </a:r>
                      <a:endParaRPr lang="en-US" dirty="0"/>
                    </a:p>
                  </a:txBody>
                  <a:tcPr/>
                </a:tc>
              </a:tr>
              <a:tr h="335139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Enable </a:t>
                      </a:r>
                      <a:r>
                        <a:rPr lang="en-US" dirty="0" err="1" smtClean="0"/>
                        <a:t>vectorization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-O3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g++</a:t>
                      </a:r>
                      <a:endParaRPr lang="en-US" dirty="0"/>
                    </a:p>
                  </a:txBody>
                  <a:tcPr/>
                </a:tc>
              </a:tr>
              <a:tr h="3351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icpc, clang++</a:t>
                      </a:r>
                      <a:endParaRPr lang="en-US" smtClean="0"/>
                    </a:p>
                  </a:txBody>
                  <a:tcPr/>
                </a:tc>
              </a:tr>
              <a:tr h="335139">
                <a:tc>
                  <a:txBody>
                    <a:bodyPr/>
                    <a:lstStyle/>
                    <a:p>
                      <a:r>
                        <a:rPr lang="en-US" dirty="0" smtClean="0"/>
                        <a:t>Enable a particular instruction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msse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xy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, -</a:t>
                      </a:r>
                      <a:r>
                        <a:rPr lang="en-US" baseline="0" dirty="0" err="1" smtClean="0"/>
                        <a:t>mavx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r>
                        <a:rPr lang="en-US" baseline="0" dirty="0" smtClean="0"/>
                        <a:t>-mavx2, -</a:t>
                      </a:r>
                      <a:r>
                        <a:rPr lang="en-US" baseline="0" dirty="0" err="1" smtClean="0"/>
                        <a:t>mfma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35139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Enable all instruction</a:t>
                      </a:r>
                      <a:r>
                        <a:rPr lang="en-US" baseline="0" dirty="0" smtClean="0"/>
                        <a:t> sets for a particular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-march=</a:t>
                      </a:r>
                      <a:r>
                        <a:rPr lang="en-US" dirty="0" err="1" smtClean="0"/>
                        <a:t>haswell</a:t>
                      </a:r>
                      <a:r>
                        <a:rPr lang="en-US" dirty="0" smtClean="0"/>
                        <a:t>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g++, clang++</a:t>
                      </a:r>
                      <a:endParaRPr lang="en-US" dirty="0"/>
                    </a:p>
                  </a:txBody>
                  <a:tcPr/>
                </a:tc>
              </a:tr>
              <a:tr h="3351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-xCORE-AVX2,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icpc</a:t>
                      </a:r>
                      <a:endParaRPr lang="en-US" dirty="0"/>
                    </a:p>
                  </a:txBody>
                  <a:tcPr/>
                </a:tc>
              </a:tr>
              <a:tr h="335139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Enable </a:t>
                      </a:r>
                      <a:r>
                        <a:rPr lang="en-US" dirty="0" err="1" smtClean="0"/>
                        <a:t>vectorization</a:t>
                      </a:r>
                      <a:r>
                        <a:rPr lang="en-US" dirty="0" smtClean="0"/>
                        <a:t> for </a:t>
                      </a:r>
                      <a:r>
                        <a:rPr lang="en-US" i="1" dirty="0" smtClean="0"/>
                        <a:t>this</a:t>
                      </a:r>
                      <a:r>
                        <a:rPr lang="en-US" baseline="0" dirty="0" smtClean="0"/>
                        <a:t> processor.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-march=native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g++, clang++</a:t>
                      </a:r>
                      <a:endParaRPr lang="en-US" dirty="0"/>
                    </a:p>
                  </a:txBody>
                  <a:tcPr/>
                </a:tc>
              </a:tr>
              <a:tr h="3351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icpc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169" y="5757334"/>
            <a:ext cx="6699250" cy="85725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1: DSCAL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583" y="2299773"/>
            <a:ext cx="809708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Compile with: g++ -O3 -march=native –</a:t>
            </a:r>
            <a:r>
              <a:rPr lang="en-US" dirty="0" err="1" smtClean="0"/>
              <a:t>fno</a:t>
            </a:r>
            <a:r>
              <a:rPr lang="en-US" dirty="0" smtClean="0"/>
              <a:t>-unroll-loops –c -o sample1.o sample1.cxx </a:t>
            </a:r>
            <a:endParaRPr lang="en-US" dirty="0"/>
          </a:p>
        </p:txBody>
      </p:sp>
      <p:pic>
        <p:nvPicPr>
          <p:cNvPr id="5" name="Picture 4" descr="Screen Shot 2017-07-25 at 11.2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3" y="3304117"/>
            <a:ext cx="8288694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8" y="1825625"/>
            <a:ext cx="82719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disassembly</a:t>
            </a:r>
            <a:r>
              <a:rPr lang="en-US" dirty="0" smtClean="0"/>
              <a:t> is the sequence of machine instructions that the compiler generated for our code. We can get this from an executable or </a:t>
            </a:r>
            <a:r>
              <a:rPr lang="en-US" b="1" dirty="0" smtClean="0"/>
              <a:t>object file</a:t>
            </a:r>
            <a:r>
              <a:rPr lang="en-US" dirty="0" smtClean="0"/>
              <a:t> with: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OSX/</a:t>
            </a:r>
            <a:r>
              <a:rPr lang="en-US" dirty="0" err="1" smtClean="0"/>
              <a:t>macOS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otool</a:t>
            </a:r>
            <a:r>
              <a:rPr lang="en-US" sz="1600" dirty="0" smtClean="0">
                <a:latin typeface="Courier New"/>
                <a:cs typeface="Courier New"/>
              </a:rPr>
              <a:t> –</a:t>
            </a:r>
            <a:r>
              <a:rPr lang="en-US" sz="1600" dirty="0" err="1" smtClean="0">
                <a:latin typeface="Courier New"/>
                <a:cs typeface="Courier New"/>
              </a:rPr>
              <a:t>vt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i="1" dirty="0" smtClean="0">
                <a:latin typeface="Courier New"/>
                <a:cs typeface="Courier New"/>
              </a:rPr>
              <a:t>&lt;</a:t>
            </a:r>
            <a:r>
              <a:rPr lang="en-US" sz="1600" i="1" dirty="0" err="1" smtClean="0">
                <a:latin typeface="Courier New"/>
                <a:cs typeface="Courier New"/>
              </a:rPr>
              <a:t>executable_or_object_file</a:t>
            </a:r>
            <a:r>
              <a:rPr lang="en-US" sz="1600" i="1" dirty="0" smtClean="0">
                <a:latin typeface="Courier New"/>
                <a:cs typeface="Courier New"/>
              </a:rPr>
              <a:t>&gt;</a:t>
            </a:r>
            <a:r>
              <a:rPr lang="en-US" sz="1600" dirty="0" smtClean="0">
                <a:latin typeface="Courier New"/>
                <a:cs typeface="Courier New"/>
              </a:rPr>
              <a:t> [ | less ] [ &gt; </a:t>
            </a:r>
            <a:r>
              <a:rPr lang="en-US" sz="1600" i="1" dirty="0" smtClean="0">
                <a:latin typeface="Courier New"/>
                <a:cs typeface="Courier New"/>
              </a:rPr>
              <a:t>&lt;file&gt;</a:t>
            </a:r>
            <a:r>
              <a:rPr lang="en-US" sz="1600" dirty="0" smtClean="0">
                <a:latin typeface="Courier New"/>
                <a:cs typeface="Courier New"/>
              </a:rPr>
              <a:t> ]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Linux, WSL: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objdump</a:t>
            </a:r>
            <a:r>
              <a:rPr lang="en-US" sz="1600" dirty="0" smtClean="0">
                <a:latin typeface="Courier New"/>
                <a:cs typeface="Courier New"/>
              </a:rPr>
              <a:t> –d </a:t>
            </a:r>
            <a:r>
              <a:rPr lang="en-US" sz="1600" i="1" dirty="0" smtClean="0">
                <a:latin typeface="Courier New"/>
                <a:cs typeface="Courier New"/>
              </a:rPr>
              <a:t>&lt;</a:t>
            </a:r>
            <a:r>
              <a:rPr lang="en-US" sz="1600" i="1" dirty="0" err="1">
                <a:latin typeface="Courier New"/>
                <a:cs typeface="Courier New"/>
              </a:rPr>
              <a:t>executable_or_object_file</a:t>
            </a:r>
            <a:r>
              <a:rPr lang="en-US" sz="1600" i="1" dirty="0">
                <a:latin typeface="Courier New"/>
                <a:cs typeface="Courier New"/>
              </a:rPr>
              <a:t>&gt;</a:t>
            </a:r>
            <a:r>
              <a:rPr lang="en-US" sz="1600" dirty="0">
                <a:latin typeface="Courier New"/>
                <a:cs typeface="Courier New"/>
              </a:rPr>
              <a:t> [ | less ] [ &gt; </a:t>
            </a:r>
            <a:r>
              <a:rPr lang="en-US" sz="1600" i="1" dirty="0">
                <a:latin typeface="Courier New"/>
                <a:cs typeface="Courier New"/>
              </a:rPr>
              <a:t>&lt;file&gt;</a:t>
            </a:r>
            <a:r>
              <a:rPr lang="en-US" sz="1600" dirty="0">
                <a:latin typeface="Courier New"/>
                <a:cs typeface="Courier New"/>
              </a:rPr>
              <a:t> ]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700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 disassembly (no </a:t>
            </a:r>
            <a:r>
              <a:rPr lang="en-US" dirty="0" err="1" smtClean="0"/>
              <a:t>vectorization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 Shot 2017-07-25 at 11.3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5" y="2508250"/>
            <a:ext cx="4654924" cy="2952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667" y="2402417"/>
            <a:ext cx="3831166" cy="60325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1667" y="4957234"/>
            <a:ext cx="3831166" cy="60325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64567" y="5322358"/>
            <a:ext cx="440266" cy="2772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4364567" y="3005667"/>
            <a:ext cx="165100" cy="41275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16406" y="2842167"/>
            <a:ext cx="18318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n==0, quit early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2"/>
            <a:endCxn id="9" idx="1"/>
          </p:cNvCxnSpPr>
          <p:nvPr/>
        </p:nvCxnSpPr>
        <p:spPr>
          <a:xfrm flipV="1">
            <a:off x="4529667" y="3026833"/>
            <a:ext cx="986739" cy="185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ight Bracket 11"/>
          <p:cNvSpPr/>
          <p:nvPr/>
        </p:nvSpPr>
        <p:spPr>
          <a:xfrm>
            <a:off x="5044389" y="3708400"/>
            <a:ext cx="165100" cy="124883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86822" y="3700323"/>
            <a:ext cx="2628528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Loop: %</a:t>
            </a:r>
            <a:r>
              <a:rPr lang="en-US" dirty="0" err="1" smtClean="0"/>
              <a:t>rsi</a:t>
            </a:r>
            <a:r>
              <a:rPr lang="en-US" dirty="0" smtClean="0"/>
              <a:t> == </a:t>
            </a:r>
            <a:r>
              <a:rPr lang="en-US" dirty="0" err="1" smtClean="0"/>
              <a:t>x+i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Note that this uses SD (single double </a:t>
            </a:r>
            <a:r>
              <a:rPr lang="en-US" dirty="0" err="1" smtClean="0"/>
              <a:t>precison</a:t>
            </a:r>
            <a:r>
              <a:rPr lang="en-US" dirty="0" smtClean="0"/>
              <a:t>) operations </a:t>
            </a:r>
            <a:r>
              <a:rPr lang="en-US" dirty="0" smtClean="0">
                <a:sym typeface="Wingdings"/>
              </a:rPr>
              <a:t> no </a:t>
            </a:r>
            <a:r>
              <a:rPr lang="en-US" dirty="0" err="1" smtClean="0">
                <a:sym typeface="Wingdings"/>
              </a:rPr>
              <a:t>vectorization</a:t>
            </a:r>
            <a:r>
              <a:rPr lang="en-US" dirty="0" smtClean="0">
                <a:sym typeface="Wingdings"/>
              </a:rPr>
              <a:t>.</a:t>
            </a:r>
            <a:endParaRPr lang="en-US" dirty="0"/>
          </a:p>
        </p:txBody>
      </p:sp>
      <p:cxnSp>
        <p:nvCxnSpPr>
          <p:cNvPr id="16" name="Straight Connector 15"/>
          <p:cNvCxnSpPr>
            <a:stCxn id="12" idx="2"/>
            <a:endCxn id="14" idx="1"/>
          </p:cNvCxnSpPr>
          <p:nvPr/>
        </p:nvCxnSpPr>
        <p:spPr>
          <a:xfrm>
            <a:off x="5209489" y="4332817"/>
            <a:ext cx="677333" cy="244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1667" y="3480857"/>
            <a:ext cx="3831166" cy="269875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7-25 at 11.48.2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r="-325"/>
          <a:stretch/>
        </p:blipFill>
        <p:spPr>
          <a:xfrm>
            <a:off x="274235" y="2212111"/>
            <a:ext cx="6599016" cy="2992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 disassembly (with </a:t>
            </a:r>
            <a:r>
              <a:rPr lang="en-US" dirty="0" err="1" smtClean="0"/>
              <a:t>vectorization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ight Bracket 7"/>
          <p:cNvSpPr/>
          <p:nvPr/>
        </p:nvSpPr>
        <p:spPr>
          <a:xfrm>
            <a:off x="7010400" y="2212111"/>
            <a:ext cx="165100" cy="41275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51723" y="2996166"/>
            <a:ext cx="26615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Broadcast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alpha into each element of %ymm1.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2"/>
          </p:cNvCxnSpPr>
          <p:nvPr/>
        </p:nvCxnSpPr>
        <p:spPr>
          <a:xfrm rot="10800000" flipH="1" flipV="1">
            <a:off x="7175500" y="2418486"/>
            <a:ext cx="306916" cy="417846"/>
          </a:xfrm>
          <a:prstGeom prst="bentConnector4">
            <a:avLst>
              <a:gd name="adj1" fmla="val 101380"/>
              <a:gd name="adj2" fmla="val 10255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8149" y="5588391"/>
            <a:ext cx="42079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Loop: %</a:t>
            </a:r>
            <a:r>
              <a:rPr lang="en-US" dirty="0" err="1" smtClean="0"/>
              <a:t>rdx</a:t>
            </a:r>
            <a:r>
              <a:rPr lang="en-US" dirty="0" smtClean="0"/>
              <a:t> == </a:t>
            </a:r>
            <a:r>
              <a:rPr lang="en-US" dirty="0" err="1" smtClean="0"/>
              <a:t>x+I</a:t>
            </a:r>
            <a:r>
              <a:rPr lang="en-US" dirty="0" smtClean="0"/>
              <a:t> and %</a:t>
            </a:r>
            <a:r>
              <a:rPr lang="en-US" dirty="0" err="1" smtClean="0"/>
              <a:t>rcx</a:t>
            </a:r>
            <a:r>
              <a:rPr lang="en-US" dirty="0" smtClean="0"/>
              <a:t> = n remaining.</a:t>
            </a:r>
          </a:p>
          <a:p>
            <a:endParaRPr lang="en-US" dirty="0" smtClean="0"/>
          </a:p>
          <a:p>
            <a:r>
              <a:rPr lang="en-US" dirty="0" smtClean="0"/>
              <a:t>Now we’ve got a </a:t>
            </a:r>
            <a:r>
              <a:rPr lang="en-US" dirty="0" err="1" smtClean="0"/>
              <a:t>vmul</a:t>
            </a:r>
            <a:r>
              <a:rPr lang="en-US" b="1" dirty="0" err="1" smtClean="0"/>
              <a:t>PD</a:t>
            </a:r>
            <a:r>
              <a:rPr lang="en-US" dirty="0" smtClean="0"/>
              <a:t> (packed double).</a:t>
            </a:r>
            <a:endParaRPr lang="en-US" dirty="0"/>
          </a:p>
        </p:txBody>
      </p:sp>
      <p:cxnSp>
        <p:nvCxnSpPr>
          <p:cNvPr id="19" name="Straight Connector 10"/>
          <p:cNvCxnSpPr>
            <a:endCxn id="9" idx="1"/>
          </p:cNvCxnSpPr>
          <p:nvPr/>
        </p:nvCxnSpPr>
        <p:spPr>
          <a:xfrm rot="10800000" flipV="1">
            <a:off x="6151724" y="2836332"/>
            <a:ext cx="1330693" cy="483000"/>
          </a:xfrm>
          <a:prstGeom prst="bentConnector3">
            <a:avLst>
              <a:gd name="adj1" fmla="val 1171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59414" y="3894665"/>
            <a:ext cx="3090336" cy="2434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69994" y="4138082"/>
            <a:ext cx="4339173" cy="4233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14" idx="0"/>
            <a:endCxn id="37" idx="1"/>
          </p:cNvCxnSpPr>
          <p:nvPr/>
        </p:nvCxnSpPr>
        <p:spPr>
          <a:xfrm rot="16200000" flipV="1">
            <a:off x="1114757" y="4161032"/>
            <a:ext cx="1572017" cy="1282702"/>
          </a:xfrm>
          <a:prstGeom prst="bentConnector4">
            <a:avLst>
              <a:gd name="adj1" fmla="val 46129"/>
              <a:gd name="adj2" fmla="val 1298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29766" y="5188145"/>
            <a:ext cx="33612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called a </a:t>
            </a:r>
            <a:r>
              <a:rPr lang="en-US" b="1" dirty="0" smtClean="0">
                <a:solidFill>
                  <a:schemeClr val="accent1"/>
                </a:solidFill>
              </a:rPr>
              <a:t>split store</a:t>
            </a:r>
            <a:r>
              <a:rPr lang="en-US" dirty="0" smtClean="0"/>
              <a:t>. This is better here because the compiler doesn’t know if the data is </a:t>
            </a:r>
            <a:r>
              <a:rPr lang="en-US" b="1" dirty="0" smtClean="0">
                <a:solidFill>
                  <a:schemeClr val="accent6"/>
                </a:solidFill>
              </a:rPr>
              <a:t>aligned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to a multiple of 32B.</a:t>
            </a:r>
            <a:endParaRPr lang="en-US" dirty="0"/>
          </a:p>
        </p:txBody>
      </p:sp>
      <p:cxnSp>
        <p:nvCxnSpPr>
          <p:cNvPr id="47" name="Elbow Connector 46"/>
          <p:cNvCxnSpPr>
            <a:stCxn id="45" idx="0"/>
            <a:endCxn id="38" idx="3"/>
          </p:cNvCxnSpPr>
          <p:nvPr/>
        </p:nvCxnSpPr>
        <p:spPr>
          <a:xfrm rot="16200000" flipV="1">
            <a:off x="5890587" y="4068331"/>
            <a:ext cx="838395" cy="14012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11667" y="3258614"/>
            <a:ext cx="3831166" cy="269875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 disassembly (with </a:t>
            </a:r>
            <a:r>
              <a:rPr lang="en-US" dirty="0" err="1" smtClean="0"/>
              <a:t>vectorization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 all compilers (or compiler version!) optimize the same.</a:t>
            </a:r>
          </a:p>
          <a:p>
            <a:r>
              <a:rPr lang="en-US" dirty="0" smtClean="0"/>
              <a:t>The same compiler optimized differently for different processors (even with the same instructions).</a:t>
            </a:r>
          </a:p>
          <a:p>
            <a:r>
              <a:rPr lang="en-US" dirty="0" smtClean="0"/>
              <a:t>TL;DR: YMMV. Some variations you may see, even in this small example: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Loop peeling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Loop unrolling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Split</a:t>
            </a:r>
            <a:r>
              <a:rPr lang="en-US" dirty="0" smtClean="0"/>
              <a:t> loads and stores.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Aligned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b="1" dirty="0" smtClean="0">
                <a:solidFill>
                  <a:schemeClr val="accent6"/>
                </a:solidFill>
              </a:rPr>
              <a:t>unaligned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loads and stores.</a:t>
            </a:r>
          </a:p>
          <a:p>
            <a:pPr lvl="1"/>
            <a:r>
              <a:rPr lang="en-US" dirty="0" smtClean="0"/>
              <a:t>Run-time checks to select the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1232</Words>
  <Application>Microsoft Macintosh PowerPoint</Application>
  <PresentationFormat>On-screen Show (4:3)</PresentationFormat>
  <Paragraphs>153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Vectorization</vt:lpstr>
      <vt:lpstr>Vectorization</vt:lpstr>
      <vt:lpstr>Loops vs. blocks</vt:lpstr>
      <vt:lpstr>Enabling vectorization: compiler flags</vt:lpstr>
      <vt:lpstr>Sample 1: DSCAL</vt:lpstr>
      <vt:lpstr>Getting a disassembly</vt:lpstr>
      <vt:lpstr>Sample 1 disassembly (no vectorization)</vt:lpstr>
      <vt:lpstr>Sample 1 disassembly (with vectorization)</vt:lpstr>
      <vt:lpstr>Sample 1 disassembly (with vectorization)</vt:lpstr>
      <vt:lpstr>Alignment</vt:lpstr>
      <vt:lpstr>Loop peeling</vt:lpstr>
      <vt:lpstr>Loop unrolling</vt:lpstr>
      <vt:lpstr>Sample 2a: DAXPY</vt:lpstr>
      <vt:lpstr>Sample 2a disassembly</vt:lpstr>
      <vt:lpstr>But I promise they don’t overlap!</vt:lpstr>
      <vt:lpstr>Sample 3a: matrix transpose</vt:lpstr>
      <vt:lpstr>Sample 3a disassembly</vt:lpstr>
      <vt:lpstr>Sample 3b: unrolled matrix transpose</vt:lpstr>
      <vt:lpstr>Sample 3b disassembly</vt:lpstr>
      <vt:lpstr>Manual vectorization</vt:lpstr>
      <vt:lpstr>Sample 3c: manually vectorized matrix transpose</vt:lpstr>
      <vt:lpstr>Why bother?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(x86-64)</dc:title>
  <dc:creator>Microsoft Office User</dc:creator>
  <cp:lastModifiedBy>Devin Matthews</cp:lastModifiedBy>
  <cp:revision>87</cp:revision>
  <dcterms:created xsi:type="dcterms:W3CDTF">2017-07-21T15:42:00Z</dcterms:created>
  <dcterms:modified xsi:type="dcterms:W3CDTF">2017-07-25T20:42:32Z</dcterms:modified>
</cp:coreProperties>
</file>