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795" r:id="rId2"/>
    <p:sldId id="1129" r:id="rId3"/>
    <p:sldId id="1128" r:id="rId4"/>
    <p:sldId id="1102" r:id="rId5"/>
    <p:sldId id="1103" r:id="rId6"/>
    <p:sldId id="1142" r:id="rId7"/>
    <p:sldId id="1143" r:id="rId8"/>
    <p:sldId id="1108" r:id="rId9"/>
    <p:sldId id="1109" r:id="rId10"/>
    <p:sldId id="1130" r:id="rId11"/>
    <p:sldId id="1145" r:id="rId12"/>
    <p:sldId id="1146" r:id="rId13"/>
    <p:sldId id="1112" r:id="rId14"/>
    <p:sldId id="1134" r:id="rId15"/>
    <p:sldId id="1147" r:id="rId16"/>
    <p:sldId id="1148" r:id="rId17"/>
    <p:sldId id="1107" r:id="rId18"/>
    <p:sldId id="1131" r:id="rId19"/>
    <p:sldId id="1137" r:id="rId20"/>
    <p:sldId id="1136" r:id="rId21"/>
    <p:sldId id="1133" r:id="rId22"/>
    <p:sldId id="1113" r:id="rId23"/>
    <p:sldId id="1114" r:id="rId24"/>
    <p:sldId id="1115" r:id="rId25"/>
    <p:sldId id="1140" r:id="rId26"/>
    <p:sldId id="1141" r:id="rId27"/>
    <p:sldId id="1104" r:id="rId28"/>
    <p:sldId id="1149" r:id="rId29"/>
    <p:sldId id="1119" r:id="rId30"/>
    <p:sldId id="1120" r:id="rId31"/>
    <p:sldId id="1105" r:id="rId32"/>
    <p:sldId id="1135" r:id="rId33"/>
    <p:sldId id="1106" r:id="rId34"/>
    <p:sldId id="1144" r:id="rId35"/>
    <p:sldId id="1116" r:id="rId36"/>
    <p:sldId id="1138" r:id="rId37"/>
    <p:sldId id="1139" r:id="rId38"/>
    <p:sldId id="1125" r:id="rId39"/>
    <p:sldId id="1110" r:id="rId40"/>
    <p:sldId id="1111" r:id="rId41"/>
    <p:sldId id="1121" r:id="rId42"/>
    <p:sldId id="1122" r:id="rId43"/>
    <p:sldId id="1123" r:id="rId44"/>
    <p:sldId id="112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ault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101094"/>
    <a:srgbClr val="7D2727"/>
    <a:srgbClr val="2B91AF"/>
    <a:srgbClr val="FDF4F9"/>
    <a:srgbClr val="858C93"/>
    <a:srgbClr val="D9D9D9"/>
    <a:srgbClr val="FFFFE1"/>
    <a:srgbClr val="F5EBFE"/>
    <a:srgbClr val="00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7" autoAdjust="0"/>
    <p:restoredTop sz="94522" autoAdjust="0"/>
  </p:normalViewPr>
  <p:slideViewPr>
    <p:cSldViewPr snapToGrid="0">
      <p:cViewPr varScale="1">
        <p:scale>
          <a:sx n="63" d="100"/>
          <a:sy n="63" d="100"/>
        </p:scale>
        <p:origin x="1184" y="48"/>
      </p:cViewPr>
      <p:guideLst>
        <p:guide orient="horz" pos="2160"/>
        <p:guide pos="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4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3525-80F4-A04D-AC64-80D05A636A7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7511-4060-7D41-9838-EAF16EDFA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0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65921-CC47-4293-AE80-EE9BD463B02F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7C3B6-920A-40C7-8F23-5F4F141CE8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22275" y="374650"/>
            <a:ext cx="5842000" cy="4381500"/>
          </a:xfrm>
          <a:ln cap="flat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9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6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8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87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2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3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44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72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2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6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2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3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4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01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1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4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7C3B6-920A-40C7-8F23-5F4F141CE8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3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747125" y="63627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E82FEC5-E75D-4762-8B8D-2338C0AF6808}" type="slidenum">
              <a:rPr lang="en-US" sz="1200">
                <a:solidFill>
                  <a:srgbClr val="000000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85813" y="2603500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7413" y="4359275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8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1487" y="6414448"/>
            <a:ext cx="709683" cy="443552"/>
          </a:xfrm>
          <a:prstGeom prst="rect">
            <a:avLst/>
          </a:prstGeom>
        </p:spPr>
        <p:txBody>
          <a:bodyPr lIns="91440" tIns="45720" rIns="91440" bIns="45720"/>
          <a:lstStyle>
            <a:lvl1pPr algn="r">
              <a:defRPr sz="1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237536" cy="889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1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237536" cy="889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840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8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9" y="192088"/>
            <a:ext cx="82375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1739"/>
            <a:ext cx="8237538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7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Verdana" pitchFamily="96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Arial" pitchFamily="34" charset="0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Arial" pitchFamily="34" charset="0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Arial" pitchFamily="34" charset="0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96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curtis/openmp-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646" y="1657869"/>
            <a:ext cx="7848600" cy="1824447"/>
          </a:xfrm>
        </p:spPr>
        <p:txBody>
          <a:bodyPr/>
          <a:lstStyle/>
          <a:p>
            <a:pPr algn="ctr" eaLnBrk="1" hangingPunct="1">
              <a:lnSpc>
                <a:spcPct val="89000"/>
              </a:lnSpc>
              <a:defRPr/>
            </a:pPr>
            <a:r>
              <a:rPr lang="en-US" altLang="zh-CN" sz="4800" dirty="0">
                <a:cs typeface="SimSun" charset="0"/>
              </a:rPr>
              <a:t>OpenMP Target Offload Programming for Accelerators</a:t>
            </a:r>
          </a:p>
        </p:txBody>
      </p:sp>
      <p:pic>
        <p:nvPicPr>
          <p:cNvPr id="16388" name="Picture 4" descr="Open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97" y="376844"/>
            <a:ext cx="2590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3" name="Text Box 5"/>
          <p:cNvSpPr txBox="1">
            <a:spLocks noChangeArrowheads="1"/>
          </p:cNvSpPr>
          <p:nvPr/>
        </p:nvSpPr>
        <p:spPr bwMode="auto">
          <a:xfrm>
            <a:off x="0" y="5090072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cs typeface="SimSun" charset="0"/>
              </a:rPr>
              <a:t>Acknowledgements: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cs typeface="SimSun" charset="0"/>
              </a:rPr>
              <a:t>The slides are originally developed by Christian </a:t>
            </a:r>
            <a:r>
              <a:rPr lang="en-US" altLang="zh-CN" i="1" dirty="0" err="1">
                <a:cs typeface="SimSun" charset="0"/>
              </a:rPr>
              <a:t>Terboven</a:t>
            </a:r>
            <a:r>
              <a:rPr lang="en-US" altLang="zh-CN" i="1" dirty="0">
                <a:cs typeface="SimSun" charset="0"/>
              </a:rPr>
              <a:t>, Michael Klemm, Oscar Hernandez, and many others.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cs typeface="SimSun" charset="0"/>
              </a:rPr>
              <a:t>The hands on materials are originally developed by Tim Mattson et al., and adapted by Anthony Curtis.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1603" y="3807367"/>
            <a:ext cx="8942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lnSpc>
                <a:spcPct val="94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sz="2400" b="1" dirty="0">
                <a:latin typeface="Arial" charset="0"/>
                <a:cs typeface="SimSun" charset="0"/>
              </a:rPr>
              <a:t>Lingda Li</a:t>
            </a:r>
          </a:p>
          <a:p>
            <a:pPr algn="ctr">
              <a:lnSpc>
                <a:spcPct val="94000"/>
              </a:lnSpc>
              <a:spcBef>
                <a:spcPts val="48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dirty="0">
                <a:latin typeface="Arial" charset="0"/>
                <a:cs typeface="SimSun" charset="0"/>
              </a:rPr>
              <a:t>Computational Science Initiative</a:t>
            </a:r>
            <a:endParaRPr lang="en-US" altLang="zh-CN" sz="1800" dirty="0">
              <a:latin typeface="Arial" charset="0"/>
              <a:cs typeface="SimSun" charset="0"/>
            </a:endParaRPr>
          </a:p>
          <a:p>
            <a:pPr algn="ctr">
              <a:lnSpc>
                <a:spcPct val="94000"/>
              </a:lnSpc>
              <a:spcBef>
                <a:spcPts val="48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sz="1800" dirty="0">
                <a:latin typeface="Arial" charset="0"/>
                <a:cs typeface="SimSun" charset="0"/>
              </a:rPr>
              <a:t>Brookhaven National Laboratory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94797" y="2562767"/>
            <a:ext cx="365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lnSpc>
                <a:spcPct val="94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endParaRPr lang="en-US" altLang="zh-CN" sz="1800" dirty="0">
              <a:latin typeface="Arial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0640D-EF02-4CD7-9DB0-A9D4922D6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8058F-B327-40A1-A2C9-E231F2F9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4" y="123848"/>
            <a:ext cx="8237536" cy="6155032"/>
          </a:xfrm>
        </p:spPr>
        <p:txBody>
          <a:bodyPr anchor="ctr"/>
          <a:lstStyle/>
          <a:p>
            <a:pPr algn="ctr"/>
            <a:r>
              <a:rPr lang="en-US" dirty="0"/>
              <a:t>Device 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114675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2ADEB3-2068-4ACC-9841-486A5624F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8FBD4-665B-434D-9D92-DD97A75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Variables across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Regions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3A3DD-09A7-4D7E-AC16-A8B8ECF2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regions may share data</a:t>
            </a:r>
          </a:p>
          <a:p>
            <a:pPr lvl="1"/>
            <a:r>
              <a:rPr lang="en-US" dirty="0"/>
              <a:t>It is inefficient to map data for each target region individually</a:t>
            </a:r>
          </a:p>
          <a:p>
            <a:r>
              <a:rPr lang="en-US" dirty="0"/>
              <a:t>Optimize data movement between host and device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data </a:t>
            </a:r>
            <a:r>
              <a:rPr lang="en-US" dirty="0"/>
              <a:t>construct maps variables but does not offload code</a:t>
            </a:r>
          </a:p>
          <a:p>
            <a:r>
              <a:rPr lang="en-US" dirty="0"/>
              <a:t>Corresponding variables remain in the device data environment for the extent of the target data region</a:t>
            </a:r>
          </a:p>
          <a:p>
            <a:r>
              <a:rPr lang="en-US" dirty="0"/>
              <a:t>Useful to map variables across multiple target regions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update </a:t>
            </a:r>
            <a:r>
              <a:rPr lang="en-US" dirty="0"/>
              <a:t>construct synchronizes an original variable with its corresponding variable.</a:t>
            </a:r>
          </a:p>
        </p:txBody>
      </p:sp>
    </p:spTree>
    <p:extLst>
      <p:ext uri="{BB962C8B-B14F-4D97-AF65-F5344CB8AC3E}">
        <p14:creationId xmlns:p14="http://schemas.microsoft.com/office/powerpoint/2010/main" val="69487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EC3DD-9DC6-4715-892C-312D58BF5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A041DF-C756-4EA7-9138-69506C3F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data </a:t>
            </a:r>
            <a:r>
              <a:rPr lang="en-US" dirty="0"/>
              <a:t>Construct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A1DBA-D4FB-40B6-9535-28038B6E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construct </a:t>
            </a:r>
            <a:br>
              <a:rPr lang="en-US" dirty="0"/>
            </a:br>
            <a:r>
              <a:rPr lang="en-US" dirty="0"/>
              <a:t>maps variables to </a:t>
            </a:r>
            <a:br>
              <a:rPr lang="en-US" dirty="0"/>
            </a:br>
            <a:r>
              <a:rPr lang="en-US" dirty="0"/>
              <a:t>the device data </a:t>
            </a:r>
            <a:br>
              <a:rPr lang="en-US" dirty="0"/>
            </a:br>
            <a:r>
              <a:rPr lang="en-US" dirty="0"/>
              <a:t>environment</a:t>
            </a:r>
          </a:p>
          <a:p>
            <a:r>
              <a:rPr lang="en-US" dirty="0"/>
              <a:t>v1 and v2 are </a:t>
            </a:r>
            <a:br>
              <a:rPr lang="en-US" dirty="0"/>
            </a:br>
            <a:r>
              <a:rPr lang="en-US" dirty="0"/>
              <a:t>mapped at each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</a:t>
            </a:r>
          </a:p>
          <a:p>
            <a:r>
              <a:rPr lang="en-US" dirty="0"/>
              <a:t>p is mapped once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construct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2DE9B-A775-464F-90C3-930FDBDA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63" y="921409"/>
            <a:ext cx="5837908" cy="52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update </a:t>
            </a:r>
            <a:r>
              <a:rPr lang="en-US" dirty="0"/>
              <a:t>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the value of an original variable in a host data environment with a corresponding variable in a device data environment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/>
              <a:t>: map from host to device;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: map from device to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6945-55F1-4E3E-9568-69C94210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4" y="2743200"/>
            <a:ext cx="7539431" cy="38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4FB03-19DD-4D9F-A979-32949A2F4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C4E8E4-73DD-432B-9869-66FAD76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4E02-F244-4FA3-95C2-0C3A4990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target data construct is restrictive and does not fit for C++ (de)constructors.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enter/exit data </a:t>
            </a:r>
            <a:r>
              <a:rPr lang="en-US" dirty="0"/>
              <a:t>constructs enable flexible data management by programmers</a:t>
            </a:r>
          </a:p>
          <a:p>
            <a:r>
              <a:rPr lang="en-US" dirty="0"/>
              <a:t>Able to closely mimic CUDA/OpenCL program behavior</a:t>
            </a:r>
          </a:p>
          <a:p>
            <a:pPr lvl="1"/>
            <a:r>
              <a:rPr lang="en-US" dirty="0"/>
              <a:t>Finely tune GPU memory allocation and copy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50EE7-A2AE-4F28-BFFD-D6754CC745FE}"/>
              </a:ext>
            </a:extLst>
          </p:cNvPr>
          <p:cNvSpPr txBox="1"/>
          <p:nvPr/>
        </p:nvSpPr>
        <p:spPr>
          <a:xfrm>
            <a:off x="438136" y="3634641"/>
            <a:ext cx="823753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enter data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to:a,b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parallel for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=1;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a(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=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exit data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delete:b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do_something_on_gpu</a:t>
            </a:r>
            <a:r>
              <a:rPr lang="en-US" sz="2000" dirty="0">
                <a:latin typeface="Consolas" panose="020B0609020204030204" pitchFamily="49" charset="0"/>
              </a:rPr>
              <a:t>(a);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exit data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from:a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do_something_on_cpu</a:t>
            </a:r>
            <a:r>
              <a:rPr lang="en-US" sz="2000" dirty="0">
                <a:latin typeface="Consolas" panose="020B06090202040302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139250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380B49-C804-4FA9-B63C-7755BA52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DCA0F-4D69-46A9-8069-C93B101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 target </a:t>
            </a:r>
            <a:r>
              <a:rPr lang="en-US" dirty="0"/>
              <a:t>Construct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CF68-93E0-467E-A3E6-9113E4F4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that global </a:t>
            </a:r>
            <a:br>
              <a:rPr lang="en-US" dirty="0"/>
            </a:br>
            <a:r>
              <a:rPr lang="en-US" dirty="0"/>
              <a:t>variables are mapped </a:t>
            </a:r>
            <a:br>
              <a:rPr lang="en-US" dirty="0"/>
            </a:br>
            <a:r>
              <a:rPr lang="en-US" dirty="0"/>
              <a:t>to a device data </a:t>
            </a:r>
            <a:br>
              <a:rPr lang="en-US" dirty="0"/>
            </a:br>
            <a:r>
              <a:rPr lang="en-US" dirty="0"/>
              <a:t>environment for the </a:t>
            </a:r>
            <a:br>
              <a:rPr lang="en-US" dirty="0"/>
            </a:br>
            <a:r>
              <a:rPr lang="en-US" dirty="0"/>
              <a:t>whole program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 update </a:t>
            </a:r>
            <a:br>
              <a:rPr lang="en-US" dirty="0"/>
            </a:br>
            <a:r>
              <a:rPr lang="en-US" dirty="0"/>
              <a:t>to maintain consistency </a:t>
            </a:r>
            <a:br>
              <a:rPr lang="en-US" dirty="0"/>
            </a:br>
            <a:r>
              <a:rPr lang="en-US" dirty="0"/>
              <a:t>between host and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E3C78-B1F1-4B7C-BD38-ED3DE590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1194710"/>
            <a:ext cx="4734560" cy="45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3557E-D110-4C17-986B-9059951DE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BFB1A-D88A-45EC-A73E-8EAB36CA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Target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EA95-9904-4292-8F9D-80CEA8E1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 target </a:t>
            </a:r>
            <a:r>
              <a:rPr lang="en-US" dirty="0"/>
              <a:t>construct can also be used to declare functions that are called within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constructs</a:t>
            </a:r>
          </a:p>
          <a:p>
            <a:r>
              <a:rPr lang="en-US" dirty="0"/>
              <a:t>Such functions will be compiled into 2 versions</a:t>
            </a:r>
          </a:p>
          <a:p>
            <a:pPr lvl="1"/>
            <a:r>
              <a:rPr lang="en-US" dirty="0"/>
              <a:t>Host version</a:t>
            </a:r>
          </a:p>
          <a:p>
            <a:pPr lvl="1"/>
            <a:r>
              <a:rPr lang="en-US" dirty="0"/>
              <a:t>Target device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CC5-2472-4902-9BCC-56A355E5C49D}"/>
              </a:ext>
            </a:extLst>
          </p:cNvPr>
          <p:cNvSpPr txBox="1"/>
          <p:nvPr/>
        </p:nvSpPr>
        <p:spPr>
          <a:xfrm>
            <a:off x="438136" y="3441601"/>
            <a:ext cx="823753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declare target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foo(int input)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return input + 1;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int bar()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 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parallel for map(a)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=1;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  a(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= foo(a[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1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Environment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environment attached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directive</a:t>
            </a:r>
          </a:p>
          <a:p>
            <a:pPr lvl="1"/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: x)</a:t>
            </a:r>
            <a:br>
              <a:rPr lang="en-US" sz="1800" dirty="0">
                <a:solidFill>
                  <a:srgbClr val="3366FF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{ …; }</a:t>
            </a:r>
            <a:endParaRPr lang="en-US" dirty="0"/>
          </a:p>
          <a:p>
            <a:r>
              <a:rPr lang="en-US" dirty="0"/>
              <a:t>Structured data environment</a:t>
            </a:r>
          </a:p>
          <a:p>
            <a:pPr lvl="1"/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: x)</a:t>
            </a:r>
            <a:b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{ …; }</a:t>
            </a:r>
          </a:p>
          <a:p>
            <a:pPr lvl="1"/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update to(x)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Unstructured data environment</a:t>
            </a:r>
          </a:p>
          <a:p>
            <a:pPr lvl="1"/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enter/exit data map(x)</a:t>
            </a:r>
          </a:p>
          <a:p>
            <a:r>
              <a:rPr lang="en-US" dirty="0"/>
              <a:t>Global scope data environmen</a:t>
            </a:r>
            <a:r>
              <a:rPr lang="en-US" sz="2800" dirty="0"/>
              <a:t>t  </a:t>
            </a:r>
          </a:p>
          <a:p>
            <a:pPr lvl="1"/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declare target</a:t>
            </a:r>
            <a:endParaRPr lang="en-US" dirty="0"/>
          </a:p>
          <a:p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4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0640D-EF02-4CD7-9DB0-A9D4922D6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8058F-B327-40A1-A2C9-E231F2F9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4" y="123848"/>
            <a:ext cx="8237536" cy="6155032"/>
          </a:xfrm>
        </p:spPr>
        <p:txBody>
          <a:bodyPr anchor="ctr"/>
          <a:lstStyle/>
          <a:p>
            <a:pPr algn="ctr"/>
            <a:r>
              <a:rPr lang="en-US" dirty="0"/>
              <a:t>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50076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5F92C-0DF1-49AC-BB1D-53401B556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D1E3B-0913-4FDF-BFC2-4ACA159C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OpenMP Threading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54C2A-AD44-4443-8CDD-CC8EE49F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84DD5-28B5-4699-AA4C-ECB6E5D4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5" y="1300174"/>
            <a:ext cx="8666050" cy="46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3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54865-C9AD-4CB5-945F-0E646AEB2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1487" y="6414448"/>
            <a:ext cx="709683" cy="44355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91981-CBFC-401D-B9B7-60CE9CF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HPC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6BE7-7E12-4410-BBB8-D375D96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today’s and future HPC systems are heterogeneous</a:t>
            </a:r>
          </a:p>
          <a:p>
            <a:r>
              <a:rPr lang="en-US" dirty="0"/>
              <a:t>Majority of computing power comes from accelerators instead of CPUs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7E7C5-EEB9-4E44-A1A3-32BE1662B5AD}"/>
              </a:ext>
            </a:extLst>
          </p:cNvPr>
          <p:cNvSpPr txBox="1"/>
          <p:nvPr/>
        </p:nvSpPr>
        <p:spPr>
          <a:xfrm>
            <a:off x="870325" y="2592619"/>
            <a:ext cx="278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Summit Node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2 IBM POWER9 CPUs</a:t>
            </a:r>
          </a:p>
          <a:p>
            <a:pPr algn="ctr"/>
            <a:r>
              <a:rPr lang="en-US" sz="2000" dirty="0"/>
              <a:t>6 NVIDIA Volta GPUs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C92F4-CF3C-4F9C-A290-BA4E386B3C88}"/>
              </a:ext>
            </a:extLst>
          </p:cNvPr>
          <p:cNvSpPr txBox="1"/>
          <p:nvPr/>
        </p:nvSpPr>
        <p:spPr>
          <a:xfrm>
            <a:off x="5162592" y="2592618"/>
            <a:ext cx="278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Frontier Node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1 AMD EPYC CPU</a:t>
            </a:r>
          </a:p>
          <a:p>
            <a:pPr algn="ctr"/>
            <a:r>
              <a:rPr lang="en-US" sz="2000" dirty="0"/>
              <a:t>4 AMD Radeon GPUs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718C-FCE1-407E-8268-000A89EB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7" y="4131334"/>
            <a:ext cx="4077956" cy="226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B6504-57EE-4CF7-9FAD-04F5D500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281850"/>
            <a:ext cx="1415530" cy="1307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B852D-37B4-4CDA-8EFF-CE0BCD31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716" y="4131334"/>
            <a:ext cx="4221592" cy="22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2234C-9037-4832-B780-1EDF7276D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B1400-033C-40F4-8D25-897794F0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Thread </a:t>
            </a:r>
            <a:r>
              <a:rPr lang="en-US" dirty="0" err="1"/>
              <a:t>Worksharing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D0891-1D86-426A-A0D8-AF73A3F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iterations are distributed among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AC8F-B9E7-4EB0-899B-AFA551C0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2" y="2101866"/>
            <a:ext cx="8237536" cy="3767439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B097731-B7D0-492A-9F6E-019DF1902B35}"/>
              </a:ext>
            </a:extLst>
          </p:cNvPr>
          <p:cNvSpPr/>
          <p:nvPr/>
        </p:nvSpPr>
        <p:spPr bwMode="auto">
          <a:xfrm>
            <a:off x="2782056" y="1958372"/>
            <a:ext cx="1558052" cy="497711"/>
          </a:xfrm>
          <a:prstGeom prst="wedgeEllipseCallout">
            <a:avLst>
              <a:gd name="adj1" fmla="val 9304"/>
              <a:gd name="adj2" fmla="val 1046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567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0778E-C1A5-4765-BE54-456C12213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F1F09-30E7-4031-87EF-BBEB7F70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Levels of GPU Parallelism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6F78D-4D73-4582-AAF8-06E0AE83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GPUs have 2 levels of parallelism</a:t>
            </a:r>
          </a:p>
          <a:p>
            <a:pPr lvl="1"/>
            <a:r>
              <a:rPr lang="en-US" dirty="0"/>
              <a:t>GPUs from other vendors are similar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blocks</a:t>
            </a:r>
          </a:p>
          <a:p>
            <a:pPr lvl="1"/>
            <a:r>
              <a:rPr lang="en-US" dirty="0"/>
              <a:t>Coarse grained</a:t>
            </a:r>
          </a:p>
          <a:p>
            <a:pPr lvl="1"/>
            <a:r>
              <a:rPr lang="en-US" dirty="0"/>
              <a:t>Execute independently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Fine grained</a:t>
            </a:r>
          </a:p>
          <a:p>
            <a:pPr lvl="1"/>
            <a:r>
              <a:rPr lang="en-US" dirty="0"/>
              <a:t>Threads within the same thread block execute simultaneously</a:t>
            </a:r>
          </a:p>
          <a:p>
            <a:pPr lvl="1"/>
            <a:r>
              <a:rPr lang="en-US" dirty="0"/>
              <a:t>Can synchronize with each other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9382938-EB53-4914-8E8C-45B077EAB939}"/>
              </a:ext>
            </a:extLst>
          </p:cNvPr>
          <p:cNvSpPr/>
          <p:nvPr/>
        </p:nvSpPr>
        <p:spPr bwMode="auto">
          <a:xfrm>
            <a:off x="7091680" y="3332522"/>
            <a:ext cx="1117600" cy="338554"/>
          </a:xfrm>
          <a:prstGeom prst="borderCallout1">
            <a:avLst>
              <a:gd name="adj1" fmla="val 57763"/>
              <a:gd name="adj2" fmla="val -48975"/>
              <a:gd name="adj3" fmla="val 58954"/>
              <a:gd name="adj4" fmla="val -327899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96" charset="0"/>
              </a:rPr>
              <a:t>teams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507B2CBA-6C2E-4209-9E19-8546D8E7ABBF}"/>
              </a:ext>
            </a:extLst>
          </p:cNvPr>
          <p:cNvSpPr/>
          <p:nvPr/>
        </p:nvSpPr>
        <p:spPr bwMode="auto">
          <a:xfrm>
            <a:off x="7122160" y="4495641"/>
            <a:ext cx="1402080" cy="338554"/>
          </a:xfrm>
          <a:prstGeom prst="borderCallout1">
            <a:avLst>
              <a:gd name="adj1" fmla="val 57763"/>
              <a:gd name="adj2" fmla="val -48975"/>
              <a:gd name="adj3" fmla="val 58954"/>
              <a:gd name="adj4" fmla="val -327899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96" charset="0"/>
              </a:rPr>
              <a:t>parallel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2FF8B-043D-40C3-8636-81C9C48447DF}"/>
              </a:ext>
            </a:extLst>
          </p:cNvPr>
          <p:cNvSpPr txBox="1"/>
          <p:nvPr/>
        </p:nvSpPr>
        <p:spPr>
          <a:xfrm>
            <a:off x="4125870" y="2283408"/>
            <a:ext cx="501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OpenMP introduces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sz="2400" dirty="0"/>
              <a:t> for the level of parallelism of thread block</a:t>
            </a:r>
          </a:p>
        </p:txBody>
      </p:sp>
    </p:spTree>
    <p:extLst>
      <p:ext uri="{BB962C8B-B14F-4D97-AF65-F5344CB8AC3E}">
        <p14:creationId xmlns:p14="http://schemas.microsoft.com/office/powerpoint/2010/main" val="2765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1893919" y="4440341"/>
            <a:ext cx="972838" cy="20359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League of Teams of Threads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League</a:t>
            </a:r>
          </a:p>
          <a:p>
            <a:pPr lvl="1"/>
            <a:r>
              <a:rPr lang="en-US" dirty="0"/>
              <a:t>Set of thread teams created by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construct</a:t>
            </a:r>
          </a:p>
          <a:p>
            <a:r>
              <a:rPr lang="en-US" dirty="0"/>
              <a:t>Contention group</a:t>
            </a:r>
          </a:p>
          <a:p>
            <a:pPr lvl="1"/>
            <a:r>
              <a:rPr lang="en-US" dirty="0"/>
              <a:t>Threads of a team in a league and their descendant threads</a:t>
            </a:r>
          </a:p>
          <a:p>
            <a:pPr lvl="1"/>
            <a:r>
              <a:rPr lang="en-US" dirty="0"/>
              <a:t>Threads can synchronize in the same contention group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58387" y="36402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77262" y="45165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112" y="45038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58387" y="44911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25137" y="44784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01412" y="4516541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63287" y="5253141"/>
            <a:ext cx="542925" cy="622300"/>
            <a:chOff x="5651500" y="4305300"/>
            <a:chExt cx="723900" cy="6223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64200" y="4305300"/>
              <a:ext cx="7112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515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8801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214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3373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96362" y="5215041"/>
            <a:ext cx="542925" cy="622300"/>
            <a:chOff x="5651500" y="4305300"/>
            <a:chExt cx="723900" cy="6223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664200" y="4305300"/>
              <a:ext cx="7112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515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8801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1214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373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591687" y="5227741"/>
            <a:ext cx="542925" cy="622300"/>
            <a:chOff x="5651500" y="4305300"/>
            <a:chExt cx="723900" cy="6223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664200" y="4305300"/>
              <a:ext cx="7112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6515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801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214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3373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58437" y="5253141"/>
            <a:ext cx="542925" cy="622300"/>
            <a:chOff x="5651500" y="4305300"/>
            <a:chExt cx="723900" cy="6223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664200" y="4305300"/>
              <a:ext cx="7112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515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801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1214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3373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143887" y="5253141"/>
            <a:ext cx="542925" cy="622300"/>
            <a:chOff x="5651500" y="4305300"/>
            <a:chExt cx="723900" cy="6223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664200" y="4305300"/>
              <a:ext cx="7112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6515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8801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1214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337300" y="4368800"/>
              <a:ext cx="0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39641" y="4122841"/>
            <a:ext cx="23374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teams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493" y="5057841"/>
            <a:ext cx="171159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parallel</a:t>
            </a:r>
          </a:p>
        </p:txBody>
      </p:sp>
      <p:sp>
        <p:nvSpPr>
          <p:cNvPr id="50" name="Oval 49"/>
          <p:cNvSpPr/>
          <p:nvPr/>
        </p:nvSpPr>
        <p:spPr>
          <a:xfrm>
            <a:off x="2267712" y="4557922"/>
            <a:ext cx="3238484" cy="422855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League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80492" y="4148907"/>
            <a:ext cx="28520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</a:rPr>
              <a:t>creates N teams of size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0315" y="6507294"/>
            <a:ext cx="185808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Contention Group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2244" y="3256077"/>
            <a:ext cx="246413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target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05877" y="3256077"/>
            <a:ext cx="29033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</a:rPr>
              <a:t>creates initial target 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18783" y="5076649"/>
            <a:ext cx="30059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</a:rPr>
              <a:t>creates M threads per team</a:t>
            </a:r>
          </a:p>
        </p:txBody>
      </p:sp>
    </p:spTree>
    <p:extLst>
      <p:ext uri="{BB962C8B-B14F-4D97-AF65-F5344CB8AC3E}">
        <p14:creationId xmlns:p14="http://schemas.microsoft.com/office/powerpoint/2010/main" val="78463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construct creates a </a:t>
            </a:r>
            <a:r>
              <a:rPr lang="en-US" i="1" dirty="0"/>
              <a:t>league</a:t>
            </a:r>
            <a:r>
              <a:rPr lang="en-US" dirty="0"/>
              <a:t> of thread teams</a:t>
            </a:r>
          </a:p>
          <a:p>
            <a:pPr lvl="1"/>
            <a:r>
              <a:rPr lang="en-US" dirty="0"/>
              <a:t>The master threads of all teams executes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region</a:t>
            </a:r>
          </a:p>
          <a:p>
            <a:pPr lvl="1"/>
            <a:r>
              <a:rPr lang="en-US" dirty="0"/>
              <a:t>The number of teams is specified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num_teams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clause</a:t>
            </a:r>
          </a:p>
          <a:p>
            <a:pPr lvl="1"/>
            <a:r>
              <a:rPr lang="en-US" dirty="0"/>
              <a:t>Each team starts with one master thread, and can execute up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threads</a:t>
            </a:r>
          </a:p>
          <a:p>
            <a:pPr lvl="1"/>
            <a:r>
              <a:rPr lang="en-US" dirty="0"/>
              <a:t>Threads in different teams cannot synchronize with each other</a:t>
            </a:r>
          </a:p>
          <a:p>
            <a:pPr lvl="1"/>
            <a:r>
              <a:rPr lang="en-US" dirty="0"/>
              <a:t>Must be perfectly nested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</a:t>
            </a:r>
          </a:p>
          <a:p>
            <a:pPr lvl="2"/>
            <a:r>
              <a:rPr lang="en-US" dirty="0"/>
              <a:t>No statements or directives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constructs</a:t>
            </a:r>
          </a:p>
          <a:p>
            <a:pPr lvl="1"/>
            <a:r>
              <a:rPr lang="en-US" dirty="0"/>
              <a:t>Only special OpenMP constructs can be nested inside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construct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 for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 do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for Fortran)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sections</a:t>
            </a:r>
          </a:p>
          <a:p>
            <a:pPr marL="39527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Work-sharing construct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regions</a:t>
            </a:r>
          </a:p>
          <a:p>
            <a:pPr lvl="1"/>
            <a:r>
              <a:rPr lang="en-US" dirty="0"/>
              <a:t>Similar to what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does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lvl="1"/>
            <a:r>
              <a:rPr lang="en-US" dirty="0"/>
              <a:t>Distribute the iterations of a loop across the master threads of all teams executing the region</a:t>
            </a:r>
          </a:p>
          <a:p>
            <a:pPr lvl="1"/>
            <a:r>
              <a:rPr lang="en-US" dirty="0"/>
              <a:t>No implicit barrier at the end of the construct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dist_schedule(kind[,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en-US" dirty="0"/>
              <a:t>kind must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US" dirty="0"/>
              <a:t>Chunks are distributed in round-robin fashion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Each team receives at least one evenly distributed chunk (if 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specified)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13" y="4947037"/>
            <a:ext cx="8237537" cy="1477328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: A)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teams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distribute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56201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FB1EE-1793-489E-ACE0-60E0CBF61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CFADF-6E6F-4920-8387-D5D19FE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SAXPY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15523-54E5-442E-967A-1E2D984C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EE33-6EB0-4CFD-850C-C5A563AD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002689"/>
            <a:ext cx="8248204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3FEFF-875E-445A-847E-C514D5E00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705C4-A2F6-48CA-8A6B-B7CD7849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Constructs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CF2BC-8AFA-43BC-B6CD-639369C0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defines combined constructs for typical patterns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 parallel for </a:t>
            </a:r>
            <a:r>
              <a:rPr lang="en-US" dirty="0"/>
              <a:t>(C/C++)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 parallel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(C/C++)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 parallel do </a:t>
            </a:r>
            <a:r>
              <a:rPr lang="en-US" dirty="0"/>
              <a:t>(Fortran)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 parallel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(Fortran)</a:t>
            </a:r>
          </a:p>
          <a:p>
            <a:pPr lvl="1"/>
            <a:r>
              <a:rPr lang="en-US" dirty="0"/>
              <a:t>Plus additional combinations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r>
              <a:rPr lang="en-US" dirty="0"/>
              <a:t>Avoids the need to do manual loop blocking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F2B46-A007-4C6A-AFC0-DB70BEBC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8" y="4224275"/>
            <a:ext cx="8586744" cy="20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4250435" cy="4840287"/>
          </a:xfrm>
        </p:spPr>
        <p:txBody>
          <a:bodyPr/>
          <a:lstStyle/>
          <a:p>
            <a:r>
              <a:rPr lang="en-US" sz="1800" dirty="0"/>
              <a:t>Execute code on a target device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target </a:t>
            </a:r>
            <a:r>
              <a:rPr lang="en-US" sz="1600" i="1" dirty="0"/>
              <a:t>[clause[[,] clause],…]</a:t>
            </a:r>
          </a:p>
          <a:p>
            <a:pPr marL="346066" lvl="1" indent="0">
              <a:buNone/>
            </a:pPr>
            <a:r>
              <a:rPr lang="en-US" sz="1600" dirty="0"/>
              <a:t>        </a:t>
            </a:r>
            <a:r>
              <a:rPr lang="en-US" sz="1600" i="1" dirty="0"/>
              <a:t>structured-block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declare target </a:t>
            </a:r>
          </a:p>
          <a:p>
            <a:pPr marL="346066" lvl="1" indent="0">
              <a:buNone/>
            </a:pPr>
            <a:r>
              <a:rPr lang="en-US" sz="1600" b="1" dirty="0"/>
              <a:t>       </a:t>
            </a:r>
            <a:r>
              <a:rPr lang="en-US" sz="1600" dirty="0"/>
              <a:t>[function-definitions-or-declarations]</a:t>
            </a:r>
          </a:p>
          <a:p>
            <a:r>
              <a:rPr lang="en-US" sz="1800" dirty="0"/>
              <a:t>Manage the device data environment</a:t>
            </a:r>
          </a:p>
          <a:p>
            <a:pPr lvl="1"/>
            <a:r>
              <a:rPr lang="en-US" sz="1600" b="1" dirty="0"/>
              <a:t>map</a:t>
            </a:r>
            <a:r>
              <a:rPr lang="en-US" sz="1600" dirty="0"/>
              <a:t> ([map-type:] list)</a:t>
            </a:r>
          </a:p>
          <a:p>
            <a:pPr marL="346066" lvl="1" indent="0">
              <a:buNone/>
            </a:pPr>
            <a:r>
              <a:rPr lang="en-US" sz="1600" dirty="0"/>
              <a:t>     </a:t>
            </a:r>
            <a:r>
              <a:rPr lang="en-US" sz="1600" i="1" dirty="0"/>
              <a:t>map-type := </a:t>
            </a:r>
            <a:r>
              <a:rPr lang="en-US" sz="1600" i="1" dirty="0" err="1"/>
              <a:t>alloc</a:t>
            </a:r>
            <a:r>
              <a:rPr lang="en-US" sz="1600" i="1" dirty="0"/>
              <a:t> | </a:t>
            </a:r>
            <a:r>
              <a:rPr lang="en-US" sz="1600" i="1" dirty="0" err="1"/>
              <a:t>tofrom</a:t>
            </a:r>
            <a:r>
              <a:rPr lang="en-US" sz="1600" i="1" dirty="0"/>
              <a:t> | to | from</a:t>
            </a:r>
          </a:p>
          <a:p>
            <a:pPr marL="346066" lvl="1" indent="0">
              <a:buNone/>
            </a:pPr>
            <a:r>
              <a:rPr lang="en-US" sz="1600" i="1" dirty="0"/>
              <a:t>                         | release | delete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target data </a:t>
            </a:r>
            <a:r>
              <a:rPr lang="en-US" sz="1600" dirty="0"/>
              <a:t>[clause[[,] clause], …]</a:t>
            </a:r>
          </a:p>
          <a:p>
            <a:pPr marL="346066" lvl="1" indent="0">
              <a:buNone/>
            </a:pPr>
            <a:r>
              <a:rPr lang="en-US" sz="1600" dirty="0"/>
              <a:t>     structured-block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target enter/exit data </a:t>
            </a:r>
            <a:r>
              <a:rPr lang="en-US" sz="1600" dirty="0"/>
              <a:t>[clause[[,] clause], …] 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target update </a:t>
            </a:r>
            <a:r>
              <a:rPr lang="en-US" sz="1600" dirty="0"/>
              <a:t>[clause[[,] clause],…]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declare target</a:t>
            </a:r>
          </a:p>
          <a:p>
            <a:pPr marL="346066" lvl="1" indent="0">
              <a:buNone/>
            </a:pPr>
            <a:r>
              <a:rPr lang="en-US" sz="1600" dirty="0"/>
              <a:t>     </a:t>
            </a:r>
            <a:r>
              <a:rPr lang="en-US" sz="1600" i="1" dirty="0"/>
              <a:t>[variable-definitions-or-declarations]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06048" y="1201737"/>
            <a:ext cx="4345083" cy="55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Parallelism &amp; work sharing for devices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teams </a:t>
            </a:r>
            <a:r>
              <a:rPr lang="en-US" sz="1600" i="1" dirty="0"/>
              <a:t>[clause[[,] clause],…]</a:t>
            </a:r>
          </a:p>
          <a:p>
            <a:pPr marL="346066" lvl="1" indent="0"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i="1" dirty="0"/>
              <a:t>structured-block</a:t>
            </a:r>
          </a:p>
          <a:p>
            <a:pPr lvl="1"/>
            <a:r>
              <a:rPr lang="en-US" sz="1600" b="1" dirty="0" err="1"/>
              <a:t>omp</a:t>
            </a:r>
            <a:r>
              <a:rPr lang="en-US" sz="1600" b="1" dirty="0"/>
              <a:t> distribute </a:t>
            </a:r>
            <a:r>
              <a:rPr lang="en-US" sz="1600" i="1" dirty="0"/>
              <a:t>[clause[[,] clause],…]</a:t>
            </a:r>
            <a:endParaRPr lang="en-US" sz="1600" b="1" dirty="0"/>
          </a:p>
          <a:p>
            <a:pPr marL="346066" lvl="1" indent="0">
              <a:buFont typeface="Arial" charset="0"/>
              <a:buNone/>
            </a:pPr>
            <a:r>
              <a:rPr lang="en-US" sz="1600" dirty="0"/>
              <a:t>       for-loops</a:t>
            </a:r>
          </a:p>
          <a:p>
            <a:r>
              <a:rPr lang="en-US" sz="1800" dirty="0"/>
              <a:t>Device Runtime Support</a:t>
            </a:r>
          </a:p>
          <a:p>
            <a:pPr lvl="1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omp_set_default_device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dev_num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omp_get_default_device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omp_get_num_devices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omp_get_team_num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omp_is_initial_device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Arial"/>
                <a:ea typeface="Arial"/>
                <a:cs typeface="Arial"/>
              </a:rPr>
              <a:t>Environment variables</a:t>
            </a:r>
          </a:p>
          <a:p>
            <a:pPr lvl="1"/>
            <a:r>
              <a:rPr lang="en-US" sz="1600" dirty="0">
                <a:latin typeface="Arial"/>
                <a:ea typeface="Arial"/>
                <a:cs typeface="Arial"/>
              </a:rPr>
              <a:t>OMP_DEFAULT_DEVICE</a:t>
            </a:r>
          </a:p>
          <a:p>
            <a:pPr lvl="1"/>
            <a:r>
              <a:rPr lang="en-US" sz="1600" dirty="0">
                <a:latin typeface="Arial"/>
                <a:ea typeface="Arial"/>
                <a:cs typeface="Arial"/>
              </a:rPr>
              <a:t>OMP_THREAD_LIMIT</a:t>
            </a:r>
            <a:endParaRPr lang="en-US" sz="16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2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6676F-980C-4092-A1A5-5648388D9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773A79-BE87-4E43-96DF-018E888B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 to Develop OpenMP Offloading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32E7E-D6C8-490C-9EA9-781D690D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your program to use OpenMP CPU threading</a:t>
            </a:r>
          </a:p>
          <a:p>
            <a:pPr lvl="1"/>
            <a:r>
              <a:rPr lang="en-US" dirty="0"/>
              <a:t>Help avoid many problems that are hard to debug on accelerators</a:t>
            </a:r>
          </a:p>
          <a:p>
            <a:r>
              <a:rPr lang="en-US" dirty="0"/>
              <a:t>Translate it to a naïve OpenMP offloading program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clauses, make sure its correctness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General profiling tools: </a:t>
            </a:r>
            <a:r>
              <a:rPr lang="en-US" dirty="0" err="1"/>
              <a:t>HPCToolkit</a:t>
            </a:r>
            <a:r>
              <a:rPr lang="en-US" dirty="0"/>
              <a:t>, Tau</a:t>
            </a:r>
          </a:p>
          <a:p>
            <a:pPr lvl="1"/>
            <a:r>
              <a:rPr lang="en-US" dirty="0"/>
              <a:t>Accelerator specific profiling tools: </a:t>
            </a:r>
            <a:r>
              <a:rPr lang="en-US" dirty="0" err="1"/>
              <a:t>nvprof</a:t>
            </a:r>
            <a:endParaRPr lang="en-US" dirty="0"/>
          </a:p>
          <a:p>
            <a:r>
              <a:rPr lang="en-US" dirty="0"/>
              <a:t>Adapt to the target accelerator execution model</a:t>
            </a:r>
          </a:p>
          <a:p>
            <a:pPr lvl="1"/>
            <a:r>
              <a:rPr lang="en-US" dirty="0"/>
              <a:t>E.g., use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/>
              <a:t> for GPUs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Optimize data movement</a:t>
            </a:r>
          </a:p>
        </p:txBody>
      </p:sp>
    </p:spTree>
    <p:extLst>
      <p:ext uri="{BB962C8B-B14F-4D97-AF65-F5344CB8AC3E}">
        <p14:creationId xmlns:p14="http://schemas.microsoft.com/office/powerpoint/2010/main" val="307868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https://github.com/tonycurtis/openmp-tutorial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Port the vector addition to use OpenMP offloading (</a:t>
            </a:r>
            <a:r>
              <a:rPr lang="en-US" dirty="0" err="1"/>
              <a:t>vadd.c</a:t>
            </a:r>
            <a:r>
              <a:rPr lang="en-US" dirty="0"/>
              <a:t>)</a:t>
            </a:r>
          </a:p>
          <a:p>
            <a:r>
              <a:rPr lang="en-US" dirty="0"/>
              <a:t>Port the </a:t>
            </a:r>
            <a:r>
              <a:rPr lang="en-US" dirty="0" err="1"/>
              <a:t>jacobi</a:t>
            </a:r>
            <a:r>
              <a:rPr lang="en-US" dirty="0"/>
              <a:t> solver to use OpenMP offloading (</a:t>
            </a:r>
            <a:r>
              <a:rPr lang="en-US" dirty="0" err="1"/>
              <a:t>jac_solv.c</a:t>
            </a:r>
            <a:r>
              <a:rPr lang="en-US" dirty="0"/>
              <a:t>)</a:t>
            </a:r>
          </a:p>
          <a:p>
            <a:r>
              <a:rPr lang="en-US" dirty="0"/>
              <a:t>Profile </a:t>
            </a:r>
            <a:r>
              <a:rPr lang="en-US" dirty="0" err="1"/>
              <a:t>jacobi</a:t>
            </a:r>
            <a:r>
              <a:rPr lang="en-US" dirty="0"/>
              <a:t> solver</a:t>
            </a:r>
          </a:p>
          <a:p>
            <a:r>
              <a:rPr lang="en-US" dirty="0"/>
              <a:t>Optimize </a:t>
            </a:r>
            <a:r>
              <a:rPr lang="en-US" dirty="0" err="1"/>
              <a:t>jacobi</a:t>
            </a:r>
            <a:r>
              <a:rPr lang="en-US" dirty="0"/>
              <a:t> solver</a:t>
            </a:r>
          </a:p>
          <a:p>
            <a:endParaRPr lang="en-US" dirty="0"/>
          </a:p>
          <a:p>
            <a:r>
              <a:rPr lang="en-US" dirty="0"/>
              <a:t>You are welcome to apply OpenMP offloading to your code</a:t>
            </a:r>
          </a:p>
        </p:txBody>
      </p:sp>
    </p:spTree>
    <p:extLst>
      <p:ext uri="{BB962C8B-B14F-4D97-AF65-F5344CB8AC3E}">
        <p14:creationId xmlns:p14="http://schemas.microsoft.com/office/powerpoint/2010/main" val="17785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8FE0F-4753-44AA-B149-8BE7AA0C0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DC9EEC-D836-40D0-9C22-35050CC7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OpenMP to Program Accelerator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D3E8B-232A-401B-888F-850BE0B6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 across different accelerators</a:t>
            </a:r>
          </a:p>
          <a:p>
            <a:pPr lvl="1"/>
            <a:r>
              <a:rPr lang="en-US" dirty="0"/>
              <a:t>NVIDIA GPUs, AMD GPUs, Intel Xeon Phis, FPGA, …</a:t>
            </a:r>
          </a:p>
          <a:p>
            <a:r>
              <a:rPr lang="en-US" dirty="0"/>
              <a:t>Broader user community and vendor support</a:t>
            </a:r>
          </a:p>
          <a:p>
            <a:pPr lvl="1"/>
            <a:r>
              <a:rPr lang="en-US" dirty="0"/>
              <a:t>GCC, Clang, ICC, XL, CCE, …</a:t>
            </a:r>
          </a:p>
          <a:p>
            <a:pPr lvl="1"/>
            <a:r>
              <a:rPr lang="en-US" dirty="0"/>
              <a:t>Tutorials, hackathons happen all the time</a:t>
            </a:r>
          </a:p>
          <a:p>
            <a:pPr lvl="1"/>
            <a:r>
              <a:rPr lang="en-US" dirty="0"/>
              <a:t>Brookhaven lab organizes several hackathons every year</a:t>
            </a:r>
          </a:p>
          <a:p>
            <a:r>
              <a:rPr lang="en-US" dirty="0"/>
              <a:t>Relative flat learning curve</a:t>
            </a:r>
          </a:p>
          <a:p>
            <a:pPr lvl="1"/>
            <a:r>
              <a:rPr lang="en-US" dirty="0"/>
              <a:t>Directive based method</a:t>
            </a:r>
          </a:p>
          <a:p>
            <a:pPr lvl="1"/>
            <a:r>
              <a:rPr lang="en-US" dirty="0"/>
              <a:t>Similar to OpenMP CPU threading</a:t>
            </a:r>
          </a:p>
          <a:p>
            <a:r>
              <a:rPr lang="en-US" dirty="0"/>
              <a:t>Unified intra-node parallel programming</a:t>
            </a:r>
          </a:p>
          <a:p>
            <a:pPr lvl="1"/>
            <a:r>
              <a:rPr lang="en-US" dirty="0"/>
              <a:t>Use OpenMP to extract parallelism of both CPUs and accelerators</a:t>
            </a:r>
          </a:p>
        </p:txBody>
      </p:sp>
    </p:spTree>
    <p:extLst>
      <p:ext uri="{BB962C8B-B14F-4D97-AF65-F5344CB8AC3E}">
        <p14:creationId xmlns:p14="http://schemas.microsoft.com/office/powerpoint/2010/main" val="136735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3736"/>
            <a:ext cx="8531352" cy="496290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5614" y="1201748"/>
            <a:ext cx="8451904" cy="510446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6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Target Offload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35" y="1409601"/>
            <a:ext cx="407099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target map(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a,b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parallel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for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909945" y="4181742"/>
            <a:ext cx="807720" cy="165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23432" y="2006601"/>
            <a:ext cx="69303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900420" y="1216049"/>
            <a:ext cx="9525" cy="8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899785" y="4358640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909945" y="2131962"/>
            <a:ext cx="807720" cy="939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08471" y="887629"/>
            <a:ext cx="14029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6181" y="5394835"/>
            <a:ext cx="174720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host thread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6778" y="2161740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omp</a:t>
            </a:r>
            <a:r>
              <a:rPr lang="en-US" dirty="0"/>
              <a:t> target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4201" y="4182038"/>
            <a:ext cx="4803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target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Transfer control from the host to the target device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Host thread waits until target region completes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nowait</a:t>
            </a:r>
            <a:r>
              <a:rPr lang="en-US" sz="2000" dirty="0"/>
              <a:t> for asynchronous execution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8087967" y="3793168"/>
            <a:ext cx="709683" cy="44355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ADEC3A-A617-4B59-8BFA-2D48258C8753}"/>
              </a:ext>
            </a:extLst>
          </p:cNvPr>
          <p:cNvSpPr/>
          <p:nvPr/>
        </p:nvSpPr>
        <p:spPr>
          <a:xfrm>
            <a:off x="6717665" y="2225942"/>
            <a:ext cx="2085975" cy="195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45F001-300F-4858-8F06-1433825FA0AC}"/>
              </a:ext>
            </a:extLst>
          </p:cNvPr>
          <p:cNvGrpSpPr/>
          <p:nvPr/>
        </p:nvGrpSpPr>
        <p:grpSpPr>
          <a:xfrm>
            <a:off x="7031990" y="2886342"/>
            <a:ext cx="1447800" cy="685800"/>
            <a:chOff x="7255510" y="5507622"/>
            <a:chExt cx="1447800" cy="6858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123FA2-87A3-44C4-8A33-7DD8DEDB0481}"/>
                </a:ext>
              </a:extLst>
            </p:cNvPr>
            <p:cNvCxnSpPr/>
            <p:nvPr/>
          </p:nvCxnSpPr>
          <p:spPr>
            <a:xfrm>
              <a:off x="7255510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7F803AD-3354-47EF-A19F-E14E48EF076B}"/>
                </a:ext>
              </a:extLst>
            </p:cNvPr>
            <p:cNvCxnSpPr/>
            <p:nvPr/>
          </p:nvCxnSpPr>
          <p:spPr>
            <a:xfrm>
              <a:off x="7607935" y="5525669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801FBA2-0513-466F-BECE-140CAE5A66EB}"/>
                </a:ext>
              </a:extLst>
            </p:cNvPr>
            <p:cNvCxnSpPr/>
            <p:nvPr/>
          </p:nvCxnSpPr>
          <p:spPr>
            <a:xfrm>
              <a:off x="7969885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6DB999-1A45-4BC8-A971-D22F47258834}"/>
                </a:ext>
              </a:extLst>
            </p:cNvPr>
            <p:cNvCxnSpPr/>
            <p:nvPr/>
          </p:nvCxnSpPr>
          <p:spPr>
            <a:xfrm>
              <a:off x="8341360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41DAF8-B1CA-46A1-8AE6-72865093C2F2}"/>
                </a:ext>
              </a:extLst>
            </p:cNvPr>
            <p:cNvCxnSpPr/>
            <p:nvPr/>
          </p:nvCxnSpPr>
          <p:spPr>
            <a:xfrm>
              <a:off x="8703310" y="5525669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BABDA5-E4F2-4646-B266-159E41D1F098}"/>
              </a:ext>
            </a:extLst>
          </p:cNvPr>
          <p:cNvCxnSpPr/>
          <p:nvPr/>
        </p:nvCxnSpPr>
        <p:spPr>
          <a:xfrm>
            <a:off x="7739047" y="218784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CB5AB0-E9E5-4DF0-AEF5-A526FCC22DD0}"/>
              </a:ext>
            </a:extLst>
          </p:cNvPr>
          <p:cNvCxnSpPr/>
          <p:nvPr/>
        </p:nvCxnSpPr>
        <p:spPr>
          <a:xfrm>
            <a:off x="7051040" y="2886342"/>
            <a:ext cx="1428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5C867E-BBE2-45B1-B9EC-2FE812B6C2B7}"/>
              </a:ext>
            </a:extLst>
          </p:cNvPr>
          <p:cNvCxnSpPr/>
          <p:nvPr/>
        </p:nvCxnSpPr>
        <p:spPr>
          <a:xfrm>
            <a:off x="7031990" y="3584842"/>
            <a:ext cx="1428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DA8591-7256-4053-A673-577F08A2CE4B}"/>
              </a:ext>
            </a:extLst>
          </p:cNvPr>
          <p:cNvCxnSpPr/>
          <p:nvPr/>
        </p:nvCxnSpPr>
        <p:spPr>
          <a:xfrm>
            <a:off x="7738110" y="3584842"/>
            <a:ext cx="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64B4EB-71E6-4F39-BACC-38D871480C27}"/>
              </a:ext>
            </a:extLst>
          </p:cNvPr>
          <p:cNvSpPr txBox="1"/>
          <p:nvPr/>
        </p:nvSpPr>
        <p:spPr>
          <a:xfrm>
            <a:off x="7702938" y="2303399"/>
            <a:ext cx="10182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initial device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961C9-1664-4D93-BAEA-EA6C5BAF415E}"/>
              </a:ext>
            </a:extLst>
          </p:cNvPr>
          <p:cNvSpPr txBox="1"/>
          <p:nvPr/>
        </p:nvSpPr>
        <p:spPr>
          <a:xfrm>
            <a:off x="4596096" y="2707229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omp</a:t>
            </a:r>
            <a:r>
              <a:rPr lang="en-US" dirty="0"/>
              <a:t> parallel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F7186-4785-4630-BD36-9DE2FE4CFE7B}"/>
              </a:ext>
            </a:extLst>
          </p:cNvPr>
          <p:cNvSpPr txBox="1"/>
          <p:nvPr/>
        </p:nvSpPr>
        <p:spPr>
          <a:xfrm>
            <a:off x="4586778" y="3346674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4286307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36" y="1511201"/>
            <a:ext cx="4468252" cy="230832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target parallel do collapse(2) </a:t>
            </a:r>
            <a:r>
              <a:rPr lang="en-US" altLang="zh-CN" sz="1600" dirty="0">
                <a:solidFill>
                  <a:srgbClr val="3399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map(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to:u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 map(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from:uold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j=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uold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= u(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10109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end target parallel do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909945" y="4183770"/>
            <a:ext cx="685800" cy="163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23432" y="2006601"/>
            <a:ext cx="69303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900420" y="1216049"/>
            <a:ext cx="9525" cy="8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909945" y="4368800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95745" y="2246262"/>
            <a:ext cx="2085975" cy="195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910070" y="2368043"/>
            <a:ext cx="1447800" cy="1749463"/>
            <a:chOff x="7708900" y="2565400"/>
            <a:chExt cx="1930400" cy="9652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7089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788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6614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1567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6393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909945" y="2131962"/>
            <a:ext cx="640825" cy="1090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30265" y="800423"/>
            <a:ext cx="979755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7449" y="5411887"/>
            <a:ext cx="17472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host thread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76798" y="4276458"/>
            <a:ext cx="80021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barrier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6744656" y="4159784"/>
            <a:ext cx="1937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38" idx="1"/>
          </p:cNvCxnSpPr>
          <p:nvPr/>
        </p:nvCxnSpPr>
        <p:spPr>
          <a:xfrm flipH="1" flipV="1">
            <a:off x="7910197" y="4202062"/>
            <a:ext cx="366601" cy="24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DC840-0BDF-4D74-BF7A-ABD78CE3919B}"/>
              </a:ext>
            </a:extLst>
          </p:cNvPr>
          <p:cNvSpPr txBox="1"/>
          <p:nvPr/>
        </p:nvSpPr>
        <p:spPr>
          <a:xfrm>
            <a:off x="6595746" y="1657281"/>
            <a:ext cx="208597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Allocate: u, </a:t>
            </a:r>
            <a:r>
              <a:rPr lang="en-US" dirty="0" err="1"/>
              <a:t>uold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Copy in: u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880B8-7401-4F0F-A77B-1E8402819263}"/>
              </a:ext>
            </a:extLst>
          </p:cNvPr>
          <p:cNvSpPr txBox="1"/>
          <p:nvPr/>
        </p:nvSpPr>
        <p:spPr>
          <a:xfrm>
            <a:off x="6595744" y="4469095"/>
            <a:ext cx="208596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Copy out: </a:t>
            </a:r>
            <a:r>
              <a:rPr lang="en-US" dirty="0" err="1"/>
              <a:t>uold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Deallocate: u, </a:t>
            </a:r>
            <a:r>
              <a:rPr lang="en-US" dirty="0" err="1"/>
              <a:t>uold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103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Target Data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Accelerators and CPUs often have discrete memory space</a:t>
            </a:r>
          </a:p>
          <a:p>
            <a:r>
              <a:rPr lang="en-US" dirty="0"/>
              <a:t>The map clauses determine how an original (initial device) variable in a data environment is mapped to a corresponding variable in a device data environment</a:t>
            </a:r>
          </a:p>
          <a:p>
            <a:pPr lvl="1"/>
            <a:r>
              <a:rPr lang="en-US" dirty="0"/>
              <a:t>Mapped variable:</a:t>
            </a:r>
          </a:p>
          <a:p>
            <a:pPr lvl="2"/>
            <a:r>
              <a:rPr lang="en-US" dirty="0"/>
              <a:t>An original variable in a (host) data environment has a corresponding variable in a device data environment</a:t>
            </a:r>
          </a:p>
          <a:p>
            <a:pPr lvl="1"/>
            <a:r>
              <a:rPr lang="en-US" dirty="0"/>
              <a:t>Mapped type:</a:t>
            </a:r>
          </a:p>
          <a:p>
            <a:pPr lvl="2"/>
            <a:r>
              <a:rPr lang="en-US" dirty="0"/>
              <a:t>A type that is amenable for mapped variables</a:t>
            </a:r>
          </a:p>
          <a:p>
            <a:pPr lvl="2"/>
            <a:r>
              <a:rPr lang="en-US" dirty="0"/>
              <a:t>Bitwise copy-able plus additional restrictions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234" y="4771106"/>
            <a:ext cx="1637794" cy="18029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Host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4506" y="5025106"/>
            <a:ext cx="1637794" cy="1802908"/>
          </a:xfrm>
          <a:prstGeom prst="rect">
            <a:avLst/>
          </a:prstGeom>
          <a:solidFill>
            <a:srgbClr val="BFE1FC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7375" y="4771106"/>
            <a:ext cx="1637794" cy="18029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8868" y="4491706"/>
            <a:ext cx="1637794" cy="18029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Device(s)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Device Mapped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296681" y="5424774"/>
            <a:ext cx="1087172" cy="501786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565556" cy="889000"/>
          </a:xfrm>
        </p:spPr>
        <p:txBody>
          <a:bodyPr/>
          <a:lstStyle/>
          <a:p>
            <a:r>
              <a:rPr lang="en-US" dirty="0"/>
              <a:t>Map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Map-types:</a:t>
            </a:r>
          </a:p>
          <a:p>
            <a:pPr lvl="1"/>
            <a:r>
              <a:rPr lang="en-US" sz="1800" dirty="0" err="1"/>
              <a:t>alloc</a:t>
            </a:r>
            <a:r>
              <a:rPr lang="en-US" sz="1800" dirty="0"/>
              <a:t>: allocates data on the device</a:t>
            </a:r>
          </a:p>
          <a:p>
            <a:pPr lvl="1"/>
            <a:r>
              <a:rPr lang="en-US" sz="1800" dirty="0"/>
              <a:t>to: allocates data and moves data to the device</a:t>
            </a:r>
          </a:p>
          <a:p>
            <a:pPr lvl="1"/>
            <a:r>
              <a:rPr lang="en-US" sz="1800" dirty="0"/>
              <a:t>from: allocates data and moves data from the device </a:t>
            </a:r>
          </a:p>
          <a:p>
            <a:pPr lvl="2"/>
            <a:r>
              <a:rPr lang="en-US" sz="1600" dirty="0"/>
              <a:t>for </a:t>
            </a:r>
            <a:r>
              <a:rPr lang="en-US" sz="1600" b="1" dirty="0" err="1"/>
              <a:t>omp</a:t>
            </a:r>
            <a:r>
              <a:rPr lang="en-US" sz="1600" b="1" dirty="0"/>
              <a:t> target exit da</a:t>
            </a:r>
            <a:r>
              <a:rPr lang="en-US" sz="1600" dirty="0"/>
              <a:t>t</a:t>
            </a:r>
            <a:r>
              <a:rPr lang="en-US" sz="1600" b="1" dirty="0"/>
              <a:t>a</a:t>
            </a:r>
            <a:r>
              <a:rPr lang="en-US" sz="1600" dirty="0"/>
              <a:t> only moves the data from the device</a:t>
            </a:r>
          </a:p>
          <a:p>
            <a:pPr lvl="1"/>
            <a:r>
              <a:rPr lang="en-US" sz="1800" dirty="0" err="1"/>
              <a:t>tofrom</a:t>
            </a:r>
            <a:r>
              <a:rPr lang="en-US" sz="1800" dirty="0"/>
              <a:t>: allocates data and moves data to and from the device</a:t>
            </a:r>
          </a:p>
          <a:p>
            <a:pPr lvl="1"/>
            <a:r>
              <a:rPr lang="en-US" sz="1800" dirty="0"/>
              <a:t>delete: deletes the data from the device and sets the reference count to 0 </a:t>
            </a:r>
          </a:p>
          <a:p>
            <a:pPr lvl="1"/>
            <a:r>
              <a:rPr lang="en-US" sz="1800" dirty="0"/>
              <a:t>release: decrements the reference count of a variable</a:t>
            </a:r>
          </a:p>
          <a:p>
            <a:r>
              <a:rPr lang="en-US" sz="2000" dirty="0"/>
              <a:t>Map-type Modifiers</a:t>
            </a:r>
          </a:p>
          <a:p>
            <a:pPr lvl="1"/>
            <a:r>
              <a:rPr lang="en-US" sz="1800" dirty="0"/>
              <a:t>always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5614" y="4527754"/>
          <a:ext cx="8113199" cy="2239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2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map-type</a:t>
                      </a:r>
                    </a:p>
                  </a:txBody>
                  <a:tcPr marL="68580" marR="685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target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target data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target enter data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target exit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dirty="0"/>
                        <a:t>data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target declare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alloc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to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from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tofrom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delete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r>
                        <a:rPr lang="en-US" sz="1400" dirty="0"/>
                        <a:t> release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50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Portable 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9"/>
            <a:ext cx="8237537" cy="2895032"/>
          </a:xfrm>
          <a:solidFill>
            <a:srgbClr val="D9D9D9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: 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teams distribute parallel for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simd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collapse(3)  </a:t>
            </a:r>
            <a:r>
              <a:rPr lang="en-US" sz="2000" dirty="0">
                <a:solidFill>
                  <a:srgbClr val="858C93"/>
                </a:solidFill>
                <a:latin typeface="Consolas" panose="020B0609020204030204" pitchFamily="49" charset="0"/>
              </a:rPr>
              <a:t>// combined directive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(j=</a:t>
            </a:r>
            <a:r>
              <a:rPr lang="en-US" sz="20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j&lt;N; j++)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(k=</a:t>
            </a:r>
            <a:r>
              <a:rPr lang="en-US" sz="20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k&lt;N; k++)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][j][k] =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758" y="2082801"/>
            <a:ext cx="4857750" cy="2980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05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Use OpenMP 4 “Accelerator Model” to target multiple architectures: GPUs, Intel Xeon Phi, and multicore CPUs, etc.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Make your </a:t>
            </a:r>
            <a:r>
              <a:rPr lang="en-US" dirty="0" err="1"/>
              <a:t>OpenMP</a:t>
            </a:r>
            <a:r>
              <a:rPr lang="en-US" dirty="0"/>
              <a:t> adaptable or using defaults for: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# of teams,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dist_schedule, 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err="1"/>
              <a:t>thread_limit</a:t>
            </a:r>
            <a:r>
              <a:rPr lang="en-US" dirty="0"/>
              <a:t> #,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# of threads in parallel regions, 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parallel for loop schedules,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SIMD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26" y="5137226"/>
            <a:ext cx="811892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Example: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/>
              <a:t>Xeon Phi implementation may choose </a:t>
            </a:r>
            <a:r>
              <a:rPr lang="en-US" dirty="0" err="1"/>
              <a:t>num_teams</a:t>
            </a:r>
            <a:r>
              <a:rPr lang="en-US" dirty="0"/>
              <a:t>(1), </a:t>
            </a:r>
            <a:r>
              <a:rPr lang="en-US" dirty="0" err="1"/>
              <a:t>thread_limit</a:t>
            </a:r>
            <a:r>
              <a:rPr lang="en-US" dirty="0"/>
              <a:t>(1) and </a:t>
            </a:r>
            <a:r>
              <a:rPr lang="en-US" dirty="0" err="1"/>
              <a:t>simdlen</a:t>
            </a:r>
            <a:r>
              <a:rPr lang="en-US" dirty="0"/>
              <a:t>(V)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GPUs implementation may choose </a:t>
            </a:r>
            <a:r>
              <a:rPr lang="en-US" dirty="0" err="1"/>
              <a:t>num_teams</a:t>
            </a:r>
            <a:r>
              <a:rPr lang="en-US" dirty="0"/>
              <a:t>(N), </a:t>
            </a:r>
            <a:r>
              <a:rPr lang="en-US" dirty="0" err="1"/>
              <a:t>thread_limit</a:t>
            </a:r>
            <a:r>
              <a:rPr lang="en-US" dirty="0"/>
              <a:t>(M) and </a:t>
            </a:r>
            <a:r>
              <a:rPr lang="en-US" dirty="0" err="1"/>
              <a:t>simdlen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950482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CPU Threading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36" y="1511201"/>
            <a:ext cx="4468252" cy="208672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parallel do collapse(2)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j=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uold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= u(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10109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end parallel do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150100" y="1277009"/>
            <a:ext cx="9525" cy="8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159625" y="4277360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63030" y="2276603"/>
            <a:ext cx="1447800" cy="1749463"/>
            <a:chOff x="7708900" y="2565400"/>
            <a:chExt cx="1930400" cy="9652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7089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788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6614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1567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6393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829758" y="4185018"/>
            <a:ext cx="80021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barrier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6297616" y="4068344"/>
            <a:ext cx="1937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38" idx="1"/>
          </p:cNvCxnSpPr>
          <p:nvPr/>
        </p:nvCxnSpPr>
        <p:spPr>
          <a:xfrm flipH="1" flipV="1">
            <a:off x="7463157" y="4110622"/>
            <a:ext cx="366601" cy="24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4201" y="4182038"/>
            <a:ext cx="480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parallel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Create a bunch of worker threads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Use do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Distribute loop iterations across all worker threads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5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Target Offload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36" y="1511201"/>
            <a:ext cx="4468252" cy="208672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parallel do collapse(2)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j=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uold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= u(</a:t>
            </a:r>
            <a:r>
              <a:rPr lang="en-US" sz="1600" dirty="0" err="1">
                <a:latin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10109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end target parallel do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909945" y="4183770"/>
            <a:ext cx="685800" cy="163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23432" y="2006601"/>
            <a:ext cx="69303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900420" y="1216049"/>
            <a:ext cx="9525" cy="8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909945" y="4368800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95745" y="2246262"/>
            <a:ext cx="2085975" cy="195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910070" y="2368043"/>
            <a:ext cx="1447800" cy="1749463"/>
            <a:chOff x="7708900" y="2565400"/>
            <a:chExt cx="1930400" cy="9652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7089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788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6614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1567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6393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909945" y="2131962"/>
            <a:ext cx="640825" cy="1090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30265" y="800423"/>
            <a:ext cx="979755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7449" y="5411887"/>
            <a:ext cx="17472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host thread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76798" y="4276458"/>
            <a:ext cx="80021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barrier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6744656" y="4159784"/>
            <a:ext cx="19370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38" idx="1"/>
          </p:cNvCxnSpPr>
          <p:nvPr/>
        </p:nvCxnSpPr>
        <p:spPr>
          <a:xfrm flipH="1" flipV="1">
            <a:off x="7910197" y="4202062"/>
            <a:ext cx="366601" cy="24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93245" y="1846846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Execute target code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4201" y="4182038"/>
            <a:ext cx="4803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target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Transfer control from the host to the target device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Host thread waits until target region completes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nowait</a:t>
            </a:r>
            <a:r>
              <a:rPr lang="en-US" sz="2000" dirty="0"/>
              <a:t> for asynchronous execution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61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when a mapper variable/array is deallocated</a:t>
            </a:r>
          </a:p>
          <a:p>
            <a:r>
              <a:rPr lang="en-US" dirty="0"/>
              <a:t>Reference count for each mapped variable</a:t>
            </a:r>
          </a:p>
          <a:p>
            <a:r>
              <a:rPr lang="en-US" dirty="0"/>
              <a:t>Incremented by 1 for each of the following constructs</a:t>
            </a:r>
          </a:p>
          <a:p>
            <a:pPr lvl="1"/>
            <a:r>
              <a:rPr lang="en-US" dirty="0"/>
              <a:t>Entry of target  / target data</a:t>
            </a:r>
          </a:p>
          <a:p>
            <a:pPr lvl="1"/>
            <a:r>
              <a:rPr lang="en-US" dirty="0"/>
              <a:t>Target enter data</a:t>
            </a:r>
          </a:p>
          <a:p>
            <a:r>
              <a:rPr lang="en-US" dirty="0"/>
              <a:t>Decremented by 1 for each of the following constructs</a:t>
            </a:r>
          </a:p>
          <a:p>
            <a:pPr lvl="1"/>
            <a:r>
              <a:rPr lang="en-US" dirty="0"/>
              <a:t>On exit of a target / target data</a:t>
            </a:r>
          </a:p>
          <a:p>
            <a:pPr lvl="1"/>
            <a:r>
              <a:rPr lang="en-US" dirty="0"/>
              <a:t>Target exit data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target declare data environment  (global) infinite ref counts</a:t>
            </a:r>
          </a:p>
          <a:p>
            <a:pPr lvl="1"/>
            <a:r>
              <a:rPr lang="en-US" dirty="0"/>
              <a:t>target exit data map-type is delete – ref counts to zero</a:t>
            </a:r>
          </a:p>
          <a:p>
            <a:pPr lvl="2"/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target exit data map(delete: 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01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A[N], B[N], C[N], D[N];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alloc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: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  <a:endParaRPr lang="en-US" sz="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" dirty="0">
              <a:solidFill>
                <a:srgbClr val="3399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   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map(to: A, B) map(from: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{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8C93"/>
                </a:solidFill>
                <a:latin typeface="Consolas" panose="020B0609020204030204" pitchFamily="49" charset="0"/>
              </a:rPr>
              <a:t>        /* device code */</a:t>
            </a:r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   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map(from: D) map(to: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8C93"/>
                </a:solidFill>
                <a:latin typeface="Consolas" panose="020B0609020204030204" pitchFamily="49" charset="0"/>
              </a:rPr>
              <a:t>        /* device code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7582" y="1286451"/>
            <a:ext cx="1852611" cy="1062471"/>
          </a:xfrm>
          <a:prstGeom prst="rect">
            <a:avLst/>
          </a:prstGeom>
          <a:solidFill>
            <a:srgbClr val="FFE5DD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solidFill>
                  <a:schemeClr val="dk1"/>
                </a:solidFill>
                <a:cs typeface="ＭＳ Ｐゴシック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C is already in device scope </a:t>
            </a:r>
          </a:p>
          <a:p>
            <a:r>
              <a:rPr lang="en-US" sz="1800" dirty="0"/>
              <a:t>ref_count(C)=1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5168" y="4159539"/>
            <a:ext cx="2105025" cy="923972"/>
          </a:xfrm>
          <a:prstGeom prst="rect">
            <a:avLst/>
          </a:prstGeom>
          <a:solidFill>
            <a:srgbClr val="FFE5DD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solidFill>
                  <a:schemeClr val="dk1"/>
                </a:solidFill>
                <a:cs typeface="ＭＳ Ｐゴシック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Thus inner map clauses of C are ignored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32004" y="2655500"/>
            <a:ext cx="742949" cy="15040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5869859" y="4094403"/>
            <a:ext cx="615309" cy="3717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383160" y="1874452"/>
            <a:ext cx="1354422" cy="300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55612" y="6111941"/>
            <a:ext cx="823753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</a:t>
            </a:r>
            <a:r>
              <a:rPr lang="en-US" dirty="0" err="1"/>
              <a:t>OpenMP</a:t>
            </a:r>
            <a:r>
              <a:rPr lang="en-US" dirty="0"/>
              <a:t> also provide mapping support for array sections A[0:N]</a:t>
            </a:r>
          </a:p>
        </p:txBody>
      </p:sp>
    </p:spTree>
    <p:extLst>
      <p:ext uri="{BB962C8B-B14F-4D97-AF65-F5344CB8AC3E}">
        <p14:creationId xmlns:p14="http://schemas.microsoft.com/office/powerpoint/2010/main" val="11202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Device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supports heterogeneous systems since 4.0</a:t>
            </a:r>
          </a:p>
          <a:p>
            <a:r>
              <a:rPr lang="en-US" dirty="0"/>
              <a:t>Device model</a:t>
            </a:r>
          </a:p>
          <a:p>
            <a:pPr lvl="1"/>
            <a:r>
              <a:rPr lang="en-US" dirty="0"/>
              <a:t>One host device and</a:t>
            </a:r>
          </a:p>
          <a:p>
            <a:pPr lvl="1"/>
            <a:r>
              <a:rPr lang="en-US" dirty="0"/>
              <a:t>One or more target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76" y="4131337"/>
            <a:ext cx="1540374" cy="1495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2973" y="5847081"/>
            <a:ext cx="89001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GPU(s)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0803" y="5808980"/>
            <a:ext cx="287632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Xeon Phi(s) – 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(Accelerator and self-hosted)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15168" y="3036985"/>
            <a:ext cx="1745621" cy="2771995"/>
            <a:chOff x="6620968" y="2828311"/>
            <a:chExt cx="1745621" cy="2771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346" y="4019868"/>
              <a:ext cx="1568243" cy="15804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968" y="2828311"/>
              <a:ext cx="1675482" cy="137775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2" y="3331341"/>
            <a:ext cx="2238375" cy="172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0325" y="5834380"/>
            <a:ext cx="175540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Host Device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(CPU Multicore)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506337" y="2313203"/>
            <a:ext cx="1" cy="3317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188537" y="2313203"/>
            <a:ext cx="0" cy="33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5900" y="2269333"/>
            <a:ext cx="224612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Single device attached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6337" y="2282803"/>
            <a:ext cx="257131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Multiple devices attached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9088" y="3434080"/>
            <a:ext cx="2043267" cy="1139764"/>
          </a:xfrm>
          <a:prstGeom prst="rightArrow">
            <a:avLst>
              <a:gd name="adj1" fmla="val 55176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With attached accelerator(s)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9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Data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4412283" cy="4840287"/>
          </a:xfrm>
        </p:spPr>
        <p:txBody>
          <a:bodyPr/>
          <a:lstStyle/>
          <a:p>
            <a:r>
              <a:rPr lang="en-US" dirty="0"/>
              <a:t>Arrays: map(</a:t>
            </a:r>
            <a:r>
              <a:rPr lang="en-US" dirty="0" err="1"/>
              <a:t>tofrom</a:t>
            </a:r>
            <a:r>
              <a:rPr lang="en-US" dirty="0"/>
              <a:t>: A)</a:t>
            </a:r>
          </a:p>
          <a:p>
            <a:pPr lvl="1"/>
            <a:r>
              <a:rPr lang="en-US" dirty="0"/>
              <a:t>Array are mapped in their entirety</a:t>
            </a:r>
          </a:p>
          <a:p>
            <a:r>
              <a:rPr lang="en-US" dirty="0"/>
              <a:t>Scalars: </a:t>
            </a:r>
            <a:r>
              <a:rPr lang="en-US" dirty="0" err="1"/>
              <a:t>firstprivate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Pointers: map(</a:t>
            </a:r>
            <a:r>
              <a:rPr lang="en-US" dirty="0" err="1"/>
              <a:t>tofrom</a:t>
            </a:r>
            <a:r>
              <a:rPr lang="en-US" dirty="0"/>
              <a:t>: p[0:0])</a:t>
            </a:r>
          </a:p>
          <a:p>
            <a:pPr lvl="1"/>
            <a:r>
              <a:rPr lang="en-US" dirty="0"/>
              <a:t>Default is zero-length pointers</a:t>
            </a:r>
          </a:p>
          <a:p>
            <a:pPr lvl="1"/>
            <a:r>
              <a:rPr lang="en-US" dirty="0"/>
              <a:t>Pointers initialized to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0711" y="1878835"/>
            <a:ext cx="4007646" cy="457971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A[N], B[N], *p,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=N;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(x) p = &amp;A;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p = &amp;B;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: A, B)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/* A and B are mapped 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tofrom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map(to: p[0:0]) 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firstprivate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is mapped 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firstprivate</a:t>
            </a:r>
            <a:endParaRPr lang="en-US" sz="1400" dirty="0">
              <a:solidFill>
                <a:srgbClr val="858C9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   with value N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p is mapped as a zero-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lengh</a:t>
            </a:r>
            <a:endParaRPr lang="en-US" sz="1400" dirty="0">
              <a:solidFill>
                <a:srgbClr val="858C9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   pointer where: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   p == &amp;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dA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// if (x) ==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   p == NULL  // else  */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015" y="3601645"/>
            <a:ext cx="339749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Example with default mappings: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407" y="3993677"/>
            <a:ext cx="4356845" cy="255762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A[N], B[N], *p,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=N;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(x) p = &amp;A;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p = &amp;B;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6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3399FF"/>
                </a:solidFill>
                <a:latin typeface="Consolas" panose="020B0609020204030204" pitchFamily="49" charset="0"/>
              </a:rPr>
              <a:t> target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   // A, B, p, </a:t>
            </a:r>
            <a:r>
              <a:rPr lang="en-US" sz="1400" dirty="0" err="1">
                <a:solidFill>
                  <a:srgbClr val="858C93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858C93"/>
                </a:solidFill>
                <a:latin typeface="Consolas" panose="020B0609020204030204" pitchFamily="49" charset="0"/>
              </a:rPr>
              <a:t> are mapped by default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B[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+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0710" y="1201738"/>
            <a:ext cx="400764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Example with explicit mappings: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87032" y="4321269"/>
            <a:ext cx="723900" cy="684083"/>
          </a:xfrm>
          <a:prstGeom prst="rightArrow">
            <a:avLst>
              <a:gd name="adj1" fmla="val 52215"/>
              <a:gd name="adj2" fmla="val 398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34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3736"/>
            <a:ext cx="8531352" cy="49629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2726" y="2170080"/>
            <a:ext cx="1133475" cy="29718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Memory Y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601" y="1166780"/>
            <a:ext cx="1133475" cy="7366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Host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Processor X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176" y="2246280"/>
            <a:ext cx="1133475" cy="7239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Cache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1189" y="1204880"/>
            <a:ext cx="1245488" cy="7366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Accelerator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2551" y="1103280"/>
            <a:ext cx="1133475" cy="42037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Memory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651" y="2652680"/>
            <a:ext cx="1143000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3026" y="2665380"/>
            <a:ext cx="1143000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3201" y="2678080"/>
            <a:ext cx="1143000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{</a:t>
            </a:r>
            <a:r>
              <a:rPr lang="en-US" dirty="0" err="1">
                <a:solidFill>
                  <a:srgbClr val="FFFFFF"/>
                </a:solidFill>
              </a:rPr>
              <a:t>dA</a:t>
            </a:r>
            <a:r>
              <a:rPr lang="en-US" dirty="0">
                <a:solidFill>
                  <a:srgbClr val="FFFFFF"/>
                </a:solidFill>
              </a:rPr>
              <a:t>’}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04339" y="1903380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1839" y="1916080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56801" y="2868580"/>
            <a:ext cx="257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56976" y="2868580"/>
            <a:ext cx="257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2128" y="596901"/>
            <a:ext cx="227985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Runtime Present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94154"/>
              </p:ext>
            </p:extLst>
          </p:nvPr>
        </p:nvGraphicFramePr>
        <p:xfrm>
          <a:off x="4848225" y="1181100"/>
          <a:ext cx="429577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766">
                <a:tc>
                  <a:txBody>
                    <a:bodyPr/>
                    <a:lstStyle/>
                    <a:p>
                      <a:r>
                        <a:rPr lang="en-US" dirty="0"/>
                        <a:t>Host A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Count</a:t>
                      </a:r>
                    </a:p>
                  </a:txBody>
                  <a:tcPr marL="68580" marR="68580">
                    <a:solidFill>
                      <a:srgbClr val="086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62">
                <a:tc>
                  <a:txBody>
                    <a:bodyPr/>
                    <a:lstStyle/>
                    <a:p>
                      <a:r>
                        <a:rPr lang="en-US" dirty="0"/>
                        <a:t>A (address)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(address)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(A)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36083" y="3339290"/>
            <a:ext cx="3514725" cy="233602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  <a:latin typeface="Consolas" panose="020B0609020204030204" pitchFamily="49" charset="0"/>
              </a:rPr>
              <a:t>// ref count (A) = 0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tofrom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: A)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  <a:latin typeface="Consolas" panose="020B0609020204030204" pitchFamily="49" charset="0"/>
              </a:rPr>
              <a:t>    // ref count (A) = 1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58C93"/>
                </a:solidFill>
                <a:latin typeface="Consolas" panose="020B0609020204030204" pitchFamily="49" charset="0"/>
              </a:rPr>
              <a:t>// ref count (A) =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5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3736"/>
            <a:ext cx="8531352" cy="496290"/>
          </a:xfrm>
        </p:spPr>
        <p:txBody>
          <a:bodyPr/>
          <a:lstStyle/>
          <a:p>
            <a:r>
              <a:rPr lang="en-US" dirty="0"/>
              <a:t>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1356" y="952504"/>
            <a:ext cx="8543544" cy="4195415"/>
          </a:xfrm>
        </p:spPr>
        <p:txBody>
          <a:bodyPr/>
          <a:lstStyle/>
          <a:p>
            <a:r>
              <a:rPr lang="en-US" dirty="0"/>
              <a:t>Reference count for each mapped variable</a:t>
            </a:r>
          </a:p>
          <a:p>
            <a:r>
              <a:rPr lang="en-US" dirty="0"/>
              <a:t>Incremented by 1 for each of the following constructs</a:t>
            </a:r>
          </a:p>
          <a:p>
            <a:pPr lvl="1"/>
            <a:r>
              <a:rPr lang="en-US" dirty="0"/>
              <a:t>Entry of target  / target data</a:t>
            </a:r>
          </a:p>
          <a:p>
            <a:pPr lvl="1"/>
            <a:r>
              <a:rPr lang="en-US" dirty="0"/>
              <a:t>Target enter data</a:t>
            </a:r>
          </a:p>
          <a:p>
            <a:r>
              <a:rPr lang="en-US" dirty="0"/>
              <a:t>Decremented by 1 for each of the following constructs</a:t>
            </a:r>
          </a:p>
          <a:p>
            <a:pPr lvl="1"/>
            <a:r>
              <a:rPr lang="en-US" dirty="0"/>
              <a:t>On exit of a target / target data</a:t>
            </a:r>
          </a:p>
          <a:p>
            <a:pPr lvl="1"/>
            <a:r>
              <a:rPr lang="en-US" dirty="0"/>
              <a:t>Target exit data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target declare data environment  (global) </a:t>
            </a:r>
            <a:r>
              <a:rPr lang="en-US" dirty="0" err="1"/>
              <a:t>inifinite</a:t>
            </a:r>
            <a:r>
              <a:rPr lang="en-US" dirty="0"/>
              <a:t> ref counts</a:t>
            </a:r>
          </a:p>
          <a:p>
            <a:pPr lvl="1"/>
            <a:r>
              <a:rPr lang="en-US" dirty="0"/>
              <a:t>target exit data map-type is delete – ref counts to zero</a:t>
            </a:r>
          </a:p>
          <a:p>
            <a:pPr lvl="2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target exit data map(delete: 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52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3736"/>
            <a:ext cx="8531352" cy="496290"/>
          </a:xfrm>
        </p:spPr>
        <p:txBody>
          <a:bodyPr/>
          <a:lstStyle/>
          <a:p>
            <a:r>
              <a:rPr lang="en-US" dirty="0"/>
              <a:t>Reference Counts in Data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007" y="1346171"/>
            <a:ext cx="8543544" cy="5440391"/>
          </a:xfrm>
          <a:solidFill>
            <a:srgbClr val="D9D9D9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double A[n][n], B[n][n], C[n][n], D[n][n];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// ref_count(A,B,C) =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alloc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: C)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   // ref_count(C) = 1, ref_count(A,B,D) = 0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data map(to: A, B) map(from: C)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    // ref_count(A,B) = 1, ref_count(C) = 2, ref_count(D) = 0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// ref_count(A,B,D) = 0, ref_count(C)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18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</a:rPr>
              <a:t> target map(from: D) map (to: C)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// ref_count(D) = 1, ref_count(C) = 2, ref_count(A,B) =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// ref_count(C) = 1, ref_count(A,B,D) = 0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8C93"/>
                </a:solidFill>
                <a:latin typeface="Consolas" panose="020B0609020204030204" pitchFamily="49" charset="0"/>
              </a:rPr>
              <a:t>// ref_count (C) =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9850" y="1549401"/>
            <a:ext cx="2105025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 is already in device scope 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ref_count(C)=1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7064" y="3681263"/>
            <a:ext cx="2105025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Thus inner map clauses of c are ignored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39990" y="2870301"/>
            <a:ext cx="1111029" cy="72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22194" y="4305843"/>
            <a:ext cx="1228714" cy="1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50606" y="1999476"/>
            <a:ext cx="1783609" cy="10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44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14" y="151056"/>
            <a:ext cx="8531352" cy="496290"/>
          </a:xfrm>
        </p:spPr>
        <p:txBody>
          <a:bodyPr/>
          <a:lstStyle/>
          <a:p>
            <a:r>
              <a:rPr lang="en-US" dirty="0"/>
              <a:t>Unstructured  target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8514" y="634491"/>
            <a:ext cx="8543544" cy="4195415"/>
          </a:xfrm>
        </p:spPr>
        <p:txBody>
          <a:bodyPr/>
          <a:lstStyle/>
          <a:p>
            <a:r>
              <a:rPr lang="en-US" dirty="0"/>
              <a:t>Begin an unstructured data scope:</a:t>
            </a:r>
          </a:p>
          <a:p>
            <a:pPr lvl="1"/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target enter data [clauses]</a:t>
            </a:r>
          </a:p>
          <a:p>
            <a:pPr lvl="1"/>
            <a:r>
              <a:rPr lang="en-US" dirty="0"/>
              <a:t>clauses:</a:t>
            </a:r>
          </a:p>
          <a:p>
            <a:pPr lvl="2"/>
            <a:r>
              <a:rPr lang="en-US" dirty="0"/>
              <a:t>if(scalar-expression)</a:t>
            </a:r>
          </a:p>
          <a:p>
            <a:pPr lvl="2"/>
            <a:r>
              <a:rPr lang="en-US" dirty="0"/>
              <a:t>device(integer-expression)</a:t>
            </a:r>
          </a:p>
          <a:p>
            <a:pPr lvl="2"/>
            <a:r>
              <a:rPr lang="en-US" dirty="0"/>
              <a:t>map([map-type-modifier[,]] map-type: ] list)</a:t>
            </a:r>
          </a:p>
          <a:p>
            <a:pPr lvl="2"/>
            <a:r>
              <a:rPr lang="en-US" dirty="0"/>
              <a:t>depend(dependence-type: list)</a:t>
            </a:r>
          </a:p>
          <a:p>
            <a:pPr lvl="2"/>
            <a:r>
              <a:rPr lang="en-US" dirty="0" err="1"/>
              <a:t>nowait</a:t>
            </a:r>
            <a:endParaRPr lang="en-US" dirty="0"/>
          </a:p>
          <a:p>
            <a:r>
              <a:rPr lang="en-US" dirty="0"/>
              <a:t>End an unstructured data scope</a:t>
            </a:r>
          </a:p>
          <a:p>
            <a:pPr lvl="1"/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3399FF"/>
                </a:solidFill>
                <a:latin typeface="Consolas" panose="020B0609020204030204" pitchFamily="49" charset="0"/>
              </a:rPr>
              <a:t> target exit data [clauses]</a:t>
            </a:r>
          </a:p>
          <a:p>
            <a:pPr lvl="1"/>
            <a:r>
              <a:rPr lang="en-US" dirty="0"/>
              <a:t>clauses:</a:t>
            </a:r>
          </a:p>
          <a:p>
            <a:pPr lvl="2"/>
            <a:r>
              <a:rPr lang="en-US" dirty="0"/>
              <a:t>if(scalar-expression)</a:t>
            </a:r>
          </a:p>
          <a:p>
            <a:pPr lvl="2"/>
            <a:r>
              <a:rPr lang="en-US" dirty="0"/>
              <a:t>device(integer-expression)</a:t>
            </a:r>
          </a:p>
          <a:p>
            <a:pPr lvl="2"/>
            <a:r>
              <a:rPr lang="en-US" dirty="0"/>
              <a:t>map([map-type-modifier[,]] map-type: ] list)</a:t>
            </a:r>
          </a:p>
          <a:p>
            <a:pPr lvl="2"/>
            <a:r>
              <a:rPr lang="en-US" dirty="0"/>
              <a:t>depend(dependence-type: list)</a:t>
            </a:r>
          </a:p>
          <a:p>
            <a:pPr lvl="2"/>
            <a:r>
              <a:rPr lang="en-US" dirty="0" err="1"/>
              <a:t>nowait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  <a:p>
            <a:pPr lvl="1"/>
            <a:r>
              <a:rPr lang="en-US" dirty="0"/>
              <a:t>An implementation-defined (logical) execution unit</a:t>
            </a:r>
          </a:p>
          <a:p>
            <a:r>
              <a:rPr lang="en-US" dirty="0"/>
              <a:t>Device data environment</a:t>
            </a:r>
          </a:p>
          <a:p>
            <a:pPr lvl="1"/>
            <a:r>
              <a:rPr lang="en-US" dirty="0"/>
              <a:t>Memory associated with a device</a:t>
            </a:r>
          </a:p>
          <a:p>
            <a:endParaRPr lang="en-US" dirty="0"/>
          </a:p>
          <a:p>
            <a:r>
              <a:rPr lang="en-US" dirty="0"/>
              <a:t>The execution model is host-centric (or initial device)</a:t>
            </a:r>
          </a:p>
          <a:p>
            <a:pPr lvl="1"/>
            <a:r>
              <a:rPr lang="en-US" dirty="0"/>
              <a:t>Host offloads OpenMP target regions to target device(s)</a:t>
            </a:r>
          </a:p>
          <a:p>
            <a:pPr lvl="1"/>
            <a:r>
              <a:rPr lang="en-US" dirty="0"/>
              <a:t>Host creates/destroys data environment on device(s)</a:t>
            </a:r>
          </a:p>
          <a:p>
            <a:pPr lvl="1"/>
            <a:r>
              <a:rPr lang="en-US" dirty="0"/>
              <a:t>Host maps data between the host and device(s)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1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8A822-EF1D-443B-AF05-134EC0352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3FFFBC-6971-4990-96EC-1B822B0B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OpenMP Offloading Basics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14DE1-231B-4721-9037-EF3E5CD6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Transfer control from the host to the target device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Host thread waits until target region completes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dirty="0"/>
              <a:t> for asynchronous execution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clause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Decide how a variable or an array section is mapped between the host memory and the device data environment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variable: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original variable in a (host) data environment has a corresponding variable in a device data environment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Mappable type: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type that is amenable for mapped variables. (Bitwise </a:t>
            </a:r>
            <a:r>
              <a:rPr lang="en-US" dirty="0" err="1"/>
              <a:t>copyable</a:t>
            </a:r>
            <a:r>
              <a:rPr lang="en-US" dirty="0"/>
              <a:t> plus additional restrictions.)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35" y="1409601"/>
            <a:ext cx="40709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target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\\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map(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tofrom:a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 map(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to:b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#pragma 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parallel for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= a[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+ b[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909945" y="4710062"/>
            <a:ext cx="807720" cy="165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23432" y="2534921"/>
            <a:ext cx="69303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900420" y="1744369"/>
            <a:ext cx="9525" cy="8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899785" y="4886960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909945" y="2660282"/>
            <a:ext cx="807720" cy="939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08471" y="1415949"/>
            <a:ext cx="140294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6181" y="5923155"/>
            <a:ext cx="174720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host thread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6778" y="2690060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omp</a:t>
            </a:r>
            <a:r>
              <a:rPr lang="en-US" dirty="0"/>
              <a:t> target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8087967" y="4321488"/>
            <a:ext cx="709683" cy="44355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ADEC3A-A617-4B59-8BFA-2D48258C8753}"/>
              </a:ext>
            </a:extLst>
          </p:cNvPr>
          <p:cNvSpPr/>
          <p:nvPr/>
        </p:nvSpPr>
        <p:spPr>
          <a:xfrm>
            <a:off x="6717665" y="2754262"/>
            <a:ext cx="2085975" cy="195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45F001-300F-4858-8F06-1433825FA0AC}"/>
              </a:ext>
            </a:extLst>
          </p:cNvPr>
          <p:cNvGrpSpPr/>
          <p:nvPr/>
        </p:nvGrpSpPr>
        <p:grpSpPr>
          <a:xfrm>
            <a:off x="7031990" y="3414662"/>
            <a:ext cx="1447800" cy="685800"/>
            <a:chOff x="7255510" y="5507622"/>
            <a:chExt cx="1447800" cy="6858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123FA2-87A3-44C4-8A33-7DD8DEDB0481}"/>
                </a:ext>
              </a:extLst>
            </p:cNvPr>
            <p:cNvCxnSpPr/>
            <p:nvPr/>
          </p:nvCxnSpPr>
          <p:spPr>
            <a:xfrm>
              <a:off x="7255510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7F803AD-3354-47EF-A19F-E14E48EF076B}"/>
                </a:ext>
              </a:extLst>
            </p:cNvPr>
            <p:cNvCxnSpPr/>
            <p:nvPr/>
          </p:nvCxnSpPr>
          <p:spPr>
            <a:xfrm>
              <a:off x="7607935" y="5525669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801FBA2-0513-466F-BECE-140CAE5A66EB}"/>
                </a:ext>
              </a:extLst>
            </p:cNvPr>
            <p:cNvCxnSpPr/>
            <p:nvPr/>
          </p:nvCxnSpPr>
          <p:spPr>
            <a:xfrm>
              <a:off x="7969885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6DB999-1A45-4BC8-A971-D22F47258834}"/>
                </a:ext>
              </a:extLst>
            </p:cNvPr>
            <p:cNvCxnSpPr/>
            <p:nvPr/>
          </p:nvCxnSpPr>
          <p:spPr>
            <a:xfrm>
              <a:off x="8341360" y="5507622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41DAF8-B1CA-46A1-8AE6-72865093C2F2}"/>
                </a:ext>
              </a:extLst>
            </p:cNvPr>
            <p:cNvCxnSpPr/>
            <p:nvPr/>
          </p:nvCxnSpPr>
          <p:spPr>
            <a:xfrm>
              <a:off x="8703310" y="5525669"/>
              <a:ext cx="0" cy="667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BABDA5-E4F2-4646-B266-159E41D1F098}"/>
              </a:ext>
            </a:extLst>
          </p:cNvPr>
          <p:cNvCxnSpPr/>
          <p:nvPr/>
        </p:nvCxnSpPr>
        <p:spPr>
          <a:xfrm>
            <a:off x="7739047" y="271616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CB5AB0-E9E5-4DF0-AEF5-A526FCC22DD0}"/>
              </a:ext>
            </a:extLst>
          </p:cNvPr>
          <p:cNvCxnSpPr/>
          <p:nvPr/>
        </p:nvCxnSpPr>
        <p:spPr>
          <a:xfrm>
            <a:off x="7051040" y="3414662"/>
            <a:ext cx="1428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5C867E-BBE2-45B1-B9EC-2FE812B6C2B7}"/>
              </a:ext>
            </a:extLst>
          </p:cNvPr>
          <p:cNvCxnSpPr/>
          <p:nvPr/>
        </p:nvCxnSpPr>
        <p:spPr>
          <a:xfrm>
            <a:off x="7031990" y="4113162"/>
            <a:ext cx="1428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DA8591-7256-4053-A673-577F08A2CE4B}"/>
              </a:ext>
            </a:extLst>
          </p:cNvPr>
          <p:cNvCxnSpPr/>
          <p:nvPr/>
        </p:nvCxnSpPr>
        <p:spPr>
          <a:xfrm>
            <a:off x="7738110" y="4113162"/>
            <a:ext cx="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64B4EB-71E6-4F39-BACC-38D871480C27}"/>
              </a:ext>
            </a:extLst>
          </p:cNvPr>
          <p:cNvSpPr txBox="1"/>
          <p:nvPr/>
        </p:nvSpPr>
        <p:spPr>
          <a:xfrm>
            <a:off x="7702938" y="2831719"/>
            <a:ext cx="10182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initial device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961C9-1664-4D93-BAEA-EA6C5BAF415E}"/>
              </a:ext>
            </a:extLst>
          </p:cNvPr>
          <p:cNvSpPr txBox="1"/>
          <p:nvPr/>
        </p:nvSpPr>
        <p:spPr>
          <a:xfrm>
            <a:off x="4596096" y="3235549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omp</a:t>
            </a:r>
            <a:r>
              <a:rPr lang="en-US" dirty="0"/>
              <a:t> parallel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F7186-4785-4630-BD36-9DE2FE4CFE7B}"/>
              </a:ext>
            </a:extLst>
          </p:cNvPr>
          <p:cNvSpPr txBox="1"/>
          <p:nvPr/>
        </p:nvSpPr>
        <p:spPr>
          <a:xfrm>
            <a:off x="4586778" y="3874994"/>
            <a:ext cx="22536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barrier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F0E54-84F0-478B-9052-EC8113B52C82}"/>
              </a:ext>
            </a:extLst>
          </p:cNvPr>
          <p:cNvSpPr txBox="1"/>
          <p:nvPr/>
        </p:nvSpPr>
        <p:spPr>
          <a:xfrm>
            <a:off x="285735" y="3875784"/>
            <a:ext cx="40709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target 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\\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map(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tofrom:a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 map(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to:b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99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parallel do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01094"/>
                </a:solidFill>
                <a:latin typeface="Consolas" panose="020B0609020204030204" pitchFamily="49" charset="0"/>
              </a:rPr>
              <a:t>do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D27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nsolas" panose="020B0609020204030204" pitchFamily="49" charset="0"/>
              </a:rPr>
              <a:t>  a(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= a(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+ b(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101094"/>
                </a:solidFill>
                <a:latin typeface="Consolas" panose="020B0609020204030204" pitchFamily="49" charset="0"/>
              </a:rPr>
              <a:t>enddo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end parallel do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!$</a:t>
            </a:r>
            <a:r>
              <a:rPr lang="en-US" sz="2000" dirty="0" err="1">
                <a:solidFill>
                  <a:srgbClr val="3399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3399FF"/>
                </a:solidFill>
                <a:latin typeface="Consolas" panose="020B0609020204030204" pitchFamily="49" charset="0"/>
              </a:rPr>
              <a:t> end target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AAAB0-EFD5-4903-96D9-00DD89A4F0A1}"/>
              </a:ext>
            </a:extLst>
          </p:cNvPr>
          <p:cNvSpPr txBox="1"/>
          <p:nvPr/>
        </p:nvSpPr>
        <p:spPr>
          <a:xfrm>
            <a:off x="6717665" y="2156335"/>
            <a:ext cx="208597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Allocate: a, b</a:t>
            </a:r>
          </a:p>
          <a:p>
            <a:pPr>
              <a:lnSpc>
                <a:spcPct val="90000"/>
              </a:lnSpc>
            </a:pPr>
            <a:r>
              <a:rPr lang="en-US" dirty="0"/>
              <a:t>Copy in: a,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7DE23-9A0A-48C9-9CA9-2169BC5EBDB0}"/>
              </a:ext>
            </a:extLst>
          </p:cNvPr>
          <p:cNvSpPr txBox="1"/>
          <p:nvPr/>
        </p:nvSpPr>
        <p:spPr>
          <a:xfrm>
            <a:off x="6717665" y="4725730"/>
            <a:ext cx="208596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Copy out: a</a:t>
            </a:r>
          </a:p>
          <a:p>
            <a:pPr>
              <a:lnSpc>
                <a:spcPct val="90000"/>
              </a:lnSpc>
            </a:pPr>
            <a:r>
              <a:rPr lang="en-US" dirty="0"/>
              <a:t>Deallocate: a, b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62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72545" y="3085202"/>
            <a:ext cx="1252537" cy="1739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Accelerator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Memory Y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Doesn’t Always Mean Copy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29" y="2196202"/>
            <a:ext cx="1133475" cy="723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Host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304" y="3250302"/>
            <a:ext cx="1133475" cy="723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Cache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2330" y="2234302"/>
            <a:ext cx="1110528" cy="723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Accelerator</a:t>
            </a: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42329" y="3250302"/>
            <a:ext cx="1133475" cy="723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Cache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1679" y="2132702"/>
            <a:ext cx="1133475" cy="28067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Main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Memory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7420" y="2081902"/>
            <a:ext cx="1133475" cy="73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Host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5995" y="3161402"/>
            <a:ext cx="1133475" cy="723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Cache</a:t>
            </a: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63019" y="2120002"/>
            <a:ext cx="1262063" cy="73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Accelerator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72370" y="2018402"/>
            <a:ext cx="1133475" cy="284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Main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Memory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5304" y="3682102"/>
            <a:ext cx="1143000" cy="33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2629" y="3669402"/>
            <a:ext cx="1143000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804" y="3631302"/>
            <a:ext cx="1143000" cy="33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86470" y="3567802"/>
            <a:ext cx="1143000" cy="33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62845" y="3669402"/>
            <a:ext cx="1143000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63020" y="3694802"/>
            <a:ext cx="1262062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A’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562768" y="1531223"/>
            <a:ext cx="0" cy="4481531"/>
          </a:xfrm>
          <a:prstGeom prst="line">
            <a:avLst/>
          </a:prstGeom>
          <a:ln>
            <a:solidFill>
              <a:srgbClr val="0038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0697" y="1563678"/>
            <a:ext cx="26212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Shared memory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9765" y="1564640"/>
            <a:ext cx="27238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Discrete memory system</a:t>
            </a:r>
          </a:p>
        </p:txBody>
      </p:sp>
      <p:cxnSp>
        <p:nvCxnSpPr>
          <p:cNvPr id="28" name="Straight Connector 27"/>
          <p:cNvCxnSpPr>
            <a:cxnSpLocks/>
            <a:stCxn id="9" idx="2"/>
          </p:cNvCxnSpPr>
          <p:nvPr/>
        </p:nvCxnSpPr>
        <p:spPr>
          <a:xfrm>
            <a:off x="3697594" y="2958202"/>
            <a:ext cx="0" cy="266700"/>
          </a:xfrm>
          <a:prstGeom prst="line">
            <a:avLst/>
          </a:prstGeom>
          <a:ln>
            <a:solidFill>
              <a:srgbClr val="0038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13467" y="2932802"/>
            <a:ext cx="0" cy="292100"/>
          </a:xfrm>
          <a:prstGeom prst="line">
            <a:avLst/>
          </a:prstGeom>
          <a:ln>
            <a:solidFill>
              <a:srgbClr val="0038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158" y="2828662"/>
            <a:ext cx="0" cy="292100"/>
          </a:xfrm>
          <a:prstGeom prst="line">
            <a:avLst/>
          </a:prstGeom>
          <a:ln>
            <a:solidFill>
              <a:srgbClr val="0038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93258" y="2831202"/>
            <a:ext cx="0" cy="292100"/>
          </a:xfrm>
          <a:prstGeom prst="line">
            <a:avLst/>
          </a:prstGeom>
          <a:ln>
            <a:solidFill>
              <a:srgbClr val="0038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33066" y="3809102"/>
            <a:ext cx="342300" cy="0"/>
          </a:xfrm>
          <a:prstGeom prst="straightConnector1">
            <a:avLst/>
          </a:prstGeom>
          <a:ln>
            <a:solidFill>
              <a:srgbClr val="00385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394791" y="3872602"/>
            <a:ext cx="342300" cy="0"/>
          </a:xfrm>
          <a:prstGeom prst="straightConnector1">
            <a:avLst/>
          </a:prstGeom>
          <a:ln>
            <a:solidFill>
              <a:srgbClr val="00385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20204" y="3783702"/>
            <a:ext cx="342300" cy="0"/>
          </a:xfrm>
          <a:prstGeom prst="straightConnector1">
            <a:avLst/>
          </a:prstGeom>
          <a:ln>
            <a:solidFill>
              <a:srgbClr val="00385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44232" y="3821802"/>
            <a:ext cx="342300" cy="0"/>
          </a:xfrm>
          <a:prstGeom prst="straightConnector1">
            <a:avLst/>
          </a:prstGeom>
          <a:ln>
            <a:solidFill>
              <a:srgbClr val="00385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3974" y="5222853"/>
            <a:ext cx="38688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The host and accelerator share the same copy of A in main 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20327" y="5222853"/>
            <a:ext cx="426270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The host and accelerator have separate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copies: A and A’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123849"/>
            <a:ext cx="8565556" cy="889000"/>
          </a:xfrm>
        </p:spPr>
        <p:txBody>
          <a:bodyPr/>
          <a:lstStyle/>
          <a:p>
            <a:r>
              <a:rPr lang="en-US" dirty="0"/>
              <a:t>Map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Map-types: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/>
              <a:t>: allocates data on the device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/>
              <a:t>: allocates data and moves data to the device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: allocates data and moves data from the device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tofrom</a:t>
            </a:r>
            <a:r>
              <a:rPr lang="en-US" dirty="0"/>
              <a:t>: allocates data and moves data to and from the device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deletes the data from the device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/>
              <a:t>: decrements the reference count of a variable</a:t>
            </a:r>
          </a:p>
          <a:p>
            <a:r>
              <a:rPr lang="en-US" dirty="0"/>
              <a:t>Map-type Modifiers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/>
              <a:t>: always perform the instructed mapping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: places data close to the target device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dirty="0"/>
              <a:t>: customized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933AAA-F64E-4748-8A99-DCC60F15C72A}" type="slidenum">
              <a:rPr lang="en-US" smtClean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0618"/>
      </p:ext>
    </p:extLst>
  </p:cSld>
  <p:clrMapOvr>
    <a:masterClrMapping/>
  </p:clrMapOvr>
</p:sld>
</file>

<file path=ppt/theme/theme1.xml><?xml version="1.0" encoding="utf-8"?>
<a:theme xmlns:a="http://schemas.openxmlformats.org/drawingml/2006/main" name="1_IntelWhite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1_IntelWhi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96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34128</TotalTime>
  <Words>3513</Words>
  <Application>Microsoft Office PowerPoint</Application>
  <PresentationFormat>On-screen Show (4:3)</PresentationFormat>
  <Paragraphs>728</Paragraphs>
  <Slides>44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Tahoma</vt:lpstr>
      <vt:lpstr>Verdana</vt:lpstr>
      <vt:lpstr>Wingdings</vt:lpstr>
      <vt:lpstr>1_IntelWhite</vt:lpstr>
      <vt:lpstr>OpenMP Target Offload Programming for Accelerators</vt:lpstr>
      <vt:lpstr>Heterogeneous HPC Systems</vt:lpstr>
      <vt:lpstr>Why OpenMP to Program Accelerator</vt:lpstr>
      <vt:lpstr>OpenMP Device Model</vt:lpstr>
      <vt:lpstr>Terminology</vt:lpstr>
      <vt:lpstr>OpenMP Offloading Basics</vt:lpstr>
      <vt:lpstr>target Construct</vt:lpstr>
      <vt:lpstr>map Doesn’t Always Mean Copy</vt:lpstr>
      <vt:lpstr>Map Type</vt:lpstr>
      <vt:lpstr>Device Data Environment</vt:lpstr>
      <vt:lpstr>Map Variables across target Regions</vt:lpstr>
      <vt:lpstr>target data Construct</vt:lpstr>
      <vt:lpstr>target update Construct</vt:lpstr>
      <vt:lpstr>Unstructured Data Environment</vt:lpstr>
      <vt:lpstr>declare target Construct</vt:lpstr>
      <vt:lpstr>Declare Target Functions</vt:lpstr>
      <vt:lpstr>Data Environment Summary</vt:lpstr>
      <vt:lpstr>Execution Model</vt:lpstr>
      <vt:lpstr>Review: OpenMP Threading</vt:lpstr>
      <vt:lpstr>Review: Thread Worksharing</vt:lpstr>
      <vt:lpstr>2 Levels of GPU Parallelism</vt:lpstr>
      <vt:lpstr>League of Teams of Threads </vt:lpstr>
      <vt:lpstr>teams Construct</vt:lpstr>
      <vt:lpstr>distribute Construct</vt:lpstr>
      <vt:lpstr>Example: SAXPY</vt:lpstr>
      <vt:lpstr>Combined Constructs</vt:lpstr>
      <vt:lpstr>Summary</vt:lpstr>
      <vt:lpstr>General Strategy to Develop OpenMP Offloading Applications</vt:lpstr>
      <vt:lpstr>Hands-on Exercise</vt:lpstr>
      <vt:lpstr>Backup slides</vt:lpstr>
      <vt:lpstr>OpenMP Target Offload</vt:lpstr>
      <vt:lpstr>Structured Data Region</vt:lpstr>
      <vt:lpstr>OpenMP Target Data Regions</vt:lpstr>
      <vt:lpstr>Map Type</vt:lpstr>
      <vt:lpstr>Writing Portable Device code</vt:lpstr>
      <vt:lpstr>OpenMP CPU Threading</vt:lpstr>
      <vt:lpstr>OpenMP Target Offload</vt:lpstr>
      <vt:lpstr>Reference Counts</vt:lpstr>
      <vt:lpstr>Example</vt:lpstr>
      <vt:lpstr>Default Data Mappings</vt:lpstr>
      <vt:lpstr>Implementation</vt:lpstr>
      <vt:lpstr>Reference Counts</vt:lpstr>
      <vt:lpstr>Reference Counts in Data Region</vt:lpstr>
      <vt:lpstr>Unstructured  target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Introduction to OpenMP*</dc:title>
  <dc:creator>Mattson, Timothy G</dc:creator>
  <cp:lastModifiedBy>Li, Lingda</cp:lastModifiedBy>
  <cp:revision>794</cp:revision>
  <cp:lastPrinted>2017-06-08T20:57:15Z</cp:lastPrinted>
  <dcterms:created xsi:type="dcterms:W3CDTF">2006-08-16T00:00:00Z</dcterms:created>
  <dcterms:modified xsi:type="dcterms:W3CDTF">2019-08-05T20:13:44Z</dcterms:modified>
</cp:coreProperties>
</file>