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25"/>
  </p:notesMasterIdLst>
  <p:handoutMasterIdLst>
    <p:handoutMasterId r:id="rId26"/>
  </p:handoutMasterIdLst>
  <p:sldIdLst>
    <p:sldId id="687" r:id="rId2"/>
    <p:sldId id="688" r:id="rId3"/>
    <p:sldId id="689" r:id="rId4"/>
    <p:sldId id="690" r:id="rId5"/>
    <p:sldId id="1220" r:id="rId6"/>
    <p:sldId id="1221" r:id="rId7"/>
    <p:sldId id="1222" r:id="rId8"/>
    <p:sldId id="1226" r:id="rId9"/>
    <p:sldId id="1241" r:id="rId10"/>
    <p:sldId id="1227" r:id="rId11"/>
    <p:sldId id="1242" r:id="rId12"/>
    <p:sldId id="1228" r:id="rId13"/>
    <p:sldId id="1243" r:id="rId14"/>
    <p:sldId id="1229" r:id="rId15"/>
    <p:sldId id="1244" r:id="rId16"/>
    <p:sldId id="1230" r:id="rId17"/>
    <p:sldId id="1231" r:id="rId18"/>
    <p:sldId id="1234" r:id="rId19"/>
    <p:sldId id="1235" r:id="rId20"/>
    <p:sldId id="1236" r:id="rId21"/>
    <p:sldId id="1237" r:id="rId22"/>
    <p:sldId id="1238" r:id="rId23"/>
    <p:sldId id="1239" r:id="rId24"/>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6E"/>
    <a:srgbClr val="9CC44A"/>
    <a:srgbClr val="D1423F"/>
    <a:srgbClr val="CE423F"/>
    <a:srgbClr val="4283D2"/>
    <a:srgbClr val="9CDC57"/>
    <a:srgbClr val="4285D5"/>
    <a:srgbClr val="CC0505"/>
    <a:srgbClr val="FFE9A3"/>
    <a:srgbClr val="9A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94660" autoAdjust="0"/>
  </p:normalViewPr>
  <p:slideViewPr>
    <p:cSldViewPr>
      <p:cViewPr>
        <p:scale>
          <a:sx n="90" d="100"/>
          <a:sy n="90" d="100"/>
        </p:scale>
        <p:origin x="-906" y="-72"/>
      </p:cViewPr>
      <p:guideLst>
        <p:guide orient="horz" pos="2160"/>
        <p:guide pos="2880"/>
      </p:guideLst>
    </p:cSldViewPr>
  </p:slideViewPr>
  <p:outlineViewPr>
    <p:cViewPr>
      <p:scale>
        <a:sx n="33" d="100"/>
        <a:sy n="33" d="100"/>
      </p:scale>
      <p:origin x="0" y="4302"/>
    </p:cViewPr>
  </p:outlineViewPr>
  <p:notesTextViewPr>
    <p:cViewPr>
      <p:scale>
        <a:sx n="1" d="1"/>
        <a:sy n="1" d="1"/>
      </p:scale>
      <p:origin x="0" y="0"/>
    </p:cViewPr>
  </p:notesTextViewPr>
  <p:sorterViewPr>
    <p:cViewPr>
      <p:scale>
        <a:sx n="100" d="100"/>
        <a:sy n="100" d="100"/>
      </p:scale>
      <p:origin x="0" y="57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F:\PGP-BABI\Statistical%20Methods%20for%20Decision%20Making\Assesments\Group%20Assignment\UndergradSurvey.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F:\PGP-BABI\Statistical%20Methods%20for%20Decision%20Making\Assesments\Group%20Assignment\Undergrad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F:\PGP-BABI\Statistical%20Methods%20for%20Decision%20Making\Assesments\Group%20Assignment\Undergrad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F:\PGP-BABI\Statistical%20Methods%20for%20Decision%20Making\Assesments\Group%20Assignment\UndergradSurvey.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F:\PGP-BABI\Statistical%20Methods%20for%20Decision%20Making\Assesments\Group%20Assignment\UndergradSurve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a:t>Normal Probability</a:t>
            </a:r>
            <a:r>
              <a:rPr lang="en-US" sz="2000" b="1" baseline="0"/>
              <a:t> Plot for GPA</a:t>
            </a:r>
            <a:endParaRPr lang="en-US" sz="2000" b="1"/>
          </a:p>
        </c:rich>
      </c:tx>
      <c:layout>
        <c:manualLayout>
          <c:xMode val="edge"/>
          <c:yMode val="edge"/>
          <c:x val="0.14660033711124323"/>
          <c:y val="1.8181818181818188E-2"/>
        </c:manualLayout>
      </c:layout>
      <c:spPr>
        <a:noFill/>
        <a:ln>
          <a:noFill/>
        </a:ln>
        <a:effectLst/>
      </c:spPr>
    </c:title>
    <c:plotArea>
      <c:layout/>
      <c:scatterChart>
        <c:scatterStyle val="lineMarker"/>
        <c:ser>
          <c:idx val="0"/>
          <c:order val="0"/>
          <c:tx>
            <c:strRef>
              <c:f>'GPA-Data-Precheck'!$C$1</c:f>
              <c:strCache>
                <c:ptCount val="1"/>
                <c:pt idx="0">
                  <c:v>Overall GPA</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'GPA-Data-Precheck'!$B$2:$B$63</c:f>
              <c:numCache>
                <c:formatCode>General</c:formatCode>
                <c:ptCount val="62"/>
                <c:pt idx="0">
                  <c:v>-2.1475938835560431</c:v>
                </c:pt>
                <c:pt idx="1">
                  <c:v>-1.8557299227201098</c:v>
                </c:pt>
                <c:pt idx="2">
                  <c:v>-1.6683911939470788</c:v>
                </c:pt>
                <c:pt idx="3">
                  <c:v>-1.5261033537637134</c:v>
                </c:pt>
                <c:pt idx="4">
                  <c:v>-1.4093552181185078</c:v>
                </c:pt>
                <c:pt idx="5">
                  <c:v>-1.3091717167857773</c:v>
                </c:pt>
                <c:pt idx="6">
                  <c:v>-1.2206403488473498</c:v>
                </c:pt>
                <c:pt idx="7">
                  <c:v>-1.1407637392345982</c:v>
                </c:pt>
                <c:pt idx="8">
                  <c:v>-1.0675705238781421</c:v>
                </c:pt>
                <c:pt idx="9">
                  <c:v>-0.99969048648913561</c:v>
                </c:pt>
                <c:pt idx="10">
                  <c:v>-0.93612982397263023</c:v>
                </c:pt>
                <c:pt idx="11">
                  <c:v>-0.87614284924684138</c:v>
                </c:pt>
                <c:pt idx="12">
                  <c:v>-0.81915425112198925</c:v>
                </c:pt>
                <c:pt idx="13">
                  <c:v>-0.76470967378638766</c:v>
                </c:pt>
                <c:pt idx="14">
                  <c:v>-0.71244303238948947</c:v>
                </c:pt>
                <c:pt idx="15">
                  <c:v>-0.66205416674999529</c:v>
                </c:pt>
                <c:pt idx="16">
                  <c:v>-0.6132931230857992</c:v>
                </c:pt>
                <c:pt idx="17">
                  <c:v>-0.56594882193286311</c:v>
                </c:pt>
                <c:pt idx="18">
                  <c:v>-0.51984070894088719</c:v>
                </c:pt>
                <c:pt idx="19">
                  <c:v>-0.47481248275009286</c:v>
                </c:pt>
                <c:pt idx="20">
                  <c:v>-0.43072729929545789</c:v>
                </c:pt>
                <c:pt idx="21">
                  <c:v>-0.38746404455157907</c:v>
                </c:pt>
                <c:pt idx="22">
                  <c:v>-0.34491439253326561</c:v>
                </c:pt>
                <c:pt idx="23">
                  <c:v>-0.30298044805620672</c:v>
                </c:pt>
                <c:pt idx="24">
                  <c:v>-0.26157282965130185</c:v>
                </c:pt>
                <c:pt idx="25">
                  <c:v>-0.22060908646341362</c:v>
                </c:pt>
                <c:pt idx="26">
                  <c:v>-0.18001236979270524</c:v>
                </c:pt>
                <c:pt idx="27">
                  <c:v>-0.13971029888186226</c:v>
                </c:pt>
                <c:pt idx="28">
                  <c:v>-9.9633974036597794E-2</c:v>
                </c:pt>
                <c:pt idx="29">
                  <c:v>-5.9717099785322914E-2</c:v>
                </c:pt>
                <c:pt idx="30">
                  <c:v>-1.9895187598079705E-2</c:v>
                </c:pt>
                <c:pt idx="31">
                  <c:v>1.9895187598079567E-2</c:v>
                </c:pt>
                <c:pt idx="32">
                  <c:v>5.9717099785322914E-2</c:v>
                </c:pt>
                <c:pt idx="33">
                  <c:v>9.9633974036597697E-2</c:v>
                </c:pt>
                <c:pt idx="34">
                  <c:v>0.13971029888186226</c:v>
                </c:pt>
                <c:pt idx="35">
                  <c:v>0.18001236979270502</c:v>
                </c:pt>
                <c:pt idx="36">
                  <c:v>0.22060908646341362</c:v>
                </c:pt>
                <c:pt idx="37">
                  <c:v>0.2615728296513018</c:v>
                </c:pt>
                <c:pt idx="38">
                  <c:v>0.30298044805620672</c:v>
                </c:pt>
                <c:pt idx="39">
                  <c:v>0.34491439253326539</c:v>
                </c:pt>
                <c:pt idx="40">
                  <c:v>0.38746404455157907</c:v>
                </c:pt>
                <c:pt idx="41">
                  <c:v>0.43072729929545772</c:v>
                </c:pt>
                <c:pt idx="42">
                  <c:v>0.47481248275009286</c:v>
                </c:pt>
                <c:pt idx="43">
                  <c:v>0.51984070894088674</c:v>
                </c:pt>
                <c:pt idx="44">
                  <c:v>0.56594882193286311</c:v>
                </c:pt>
                <c:pt idx="45">
                  <c:v>0.61329312308579909</c:v>
                </c:pt>
                <c:pt idx="46">
                  <c:v>0.66205416674999529</c:v>
                </c:pt>
                <c:pt idx="47">
                  <c:v>0.71244303238948936</c:v>
                </c:pt>
                <c:pt idx="48">
                  <c:v>0.76470967378638766</c:v>
                </c:pt>
                <c:pt idx="49">
                  <c:v>0.8191542511219887</c:v>
                </c:pt>
                <c:pt idx="50">
                  <c:v>0.87614284924684138</c:v>
                </c:pt>
                <c:pt idx="51">
                  <c:v>0.93612982397262845</c:v>
                </c:pt>
                <c:pt idx="52">
                  <c:v>0.99969048648913561</c:v>
                </c:pt>
                <c:pt idx="53">
                  <c:v>1.0675705238781421</c:v>
                </c:pt>
                <c:pt idx="54">
                  <c:v>1.1407637392345982</c:v>
                </c:pt>
                <c:pt idx="55">
                  <c:v>1.2206403488473498</c:v>
                </c:pt>
                <c:pt idx="56">
                  <c:v>1.3091717167857773</c:v>
                </c:pt>
                <c:pt idx="57">
                  <c:v>1.4093552181185076</c:v>
                </c:pt>
                <c:pt idx="58">
                  <c:v>1.5261033537637134</c:v>
                </c:pt>
                <c:pt idx="59">
                  <c:v>1.6683911939470786</c:v>
                </c:pt>
                <c:pt idx="60">
                  <c:v>1.8557299227201098</c:v>
                </c:pt>
                <c:pt idx="61">
                  <c:v>2.1475938835560413</c:v>
                </c:pt>
              </c:numCache>
            </c:numRef>
          </c:xVal>
          <c:yVal>
            <c:numRef>
              <c:f>'GPA-Data-Precheck'!$C$2:$C$63</c:f>
              <c:numCache>
                <c:formatCode>0.0</c:formatCode>
                <c:ptCount val="62"/>
                <c:pt idx="0">
                  <c:v>2.34</c:v>
                </c:pt>
                <c:pt idx="1">
                  <c:v>2.4</c:v>
                </c:pt>
                <c:pt idx="2">
                  <c:v>2.5</c:v>
                </c:pt>
                <c:pt idx="3">
                  <c:v>2.5</c:v>
                </c:pt>
                <c:pt idx="4">
                  <c:v>2.5</c:v>
                </c:pt>
                <c:pt idx="5">
                  <c:v>2.5</c:v>
                </c:pt>
                <c:pt idx="6">
                  <c:v>2.5</c:v>
                </c:pt>
                <c:pt idx="7">
                  <c:v>2.5</c:v>
                </c:pt>
                <c:pt idx="8">
                  <c:v>2.57</c:v>
                </c:pt>
                <c:pt idx="9">
                  <c:v>2.6</c:v>
                </c:pt>
                <c:pt idx="10">
                  <c:v>2.75</c:v>
                </c:pt>
                <c:pt idx="11">
                  <c:v>2.8</c:v>
                </c:pt>
                <c:pt idx="12">
                  <c:v>2.8</c:v>
                </c:pt>
                <c:pt idx="13">
                  <c:v>2.88</c:v>
                </c:pt>
                <c:pt idx="14">
                  <c:v>2.9</c:v>
                </c:pt>
                <c:pt idx="15">
                  <c:v>2.9</c:v>
                </c:pt>
                <c:pt idx="16">
                  <c:v>2.9</c:v>
                </c:pt>
                <c:pt idx="17">
                  <c:v>2.9499999999999997</c:v>
                </c:pt>
                <c:pt idx="18">
                  <c:v>3</c:v>
                </c:pt>
                <c:pt idx="19">
                  <c:v>3</c:v>
                </c:pt>
                <c:pt idx="20">
                  <c:v>3</c:v>
                </c:pt>
                <c:pt idx="21">
                  <c:v>3</c:v>
                </c:pt>
                <c:pt idx="22">
                  <c:v>3</c:v>
                </c:pt>
                <c:pt idx="23">
                  <c:v>3</c:v>
                </c:pt>
                <c:pt idx="24">
                  <c:v>3.05</c:v>
                </c:pt>
                <c:pt idx="25">
                  <c:v>3.1</c:v>
                </c:pt>
                <c:pt idx="26">
                  <c:v>3.1</c:v>
                </c:pt>
                <c:pt idx="27">
                  <c:v>3.1</c:v>
                </c:pt>
                <c:pt idx="28">
                  <c:v>3.1</c:v>
                </c:pt>
                <c:pt idx="29">
                  <c:v>3.1</c:v>
                </c:pt>
                <c:pt idx="30">
                  <c:v>3.1</c:v>
                </c:pt>
                <c:pt idx="31">
                  <c:v>3.17</c:v>
                </c:pt>
                <c:pt idx="32">
                  <c:v>3.19</c:v>
                </c:pt>
                <c:pt idx="33">
                  <c:v>3.2</c:v>
                </c:pt>
                <c:pt idx="34">
                  <c:v>3.2</c:v>
                </c:pt>
                <c:pt idx="35">
                  <c:v>3.2</c:v>
                </c:pt>
                <c:pt idx="36">
                  <c:v>3.2</c:v>
                </c:pt>
                <c:pt idx="37">
                  <c:v>3.3</c:v>
                </c:pt>
                <c:pt idx="38">
                  <c:v>3.3</c:v>
                </c:pt>
                <c:pt idx="39">
                  <c:v>3.3</c:v>
                </c:pt>
                <c:pt idx="40">
                  <c:v>3.3</c:v>
                </c:pt>
                <c:pt idx="41">
                  <c:v>3.3299999999999992</c:v>
                </c:pt>
                <c:pt idx="42">
                  <c:v>3.4</c:v>
                </c:pt>
                <c:pt idx="43">
                  <c:v>3.4</c:v>
                </c:pt>
                <c:pt idx="44">
                  <c:v>3.4</c:v>
                </c:pt>
                <c:pt idx="45">
                  <c:v>3.4</c:v>
                </c:pt>
                <c:pt idx="46">
                  <c:v>3.4</c:v>
                </c:pt>
                <c:pt idx="47">
                  <c:v>3.4</c:v>
                </c:pt>
                <c:pt idx="48">
                  <c:v>3.4</c:v>
                </c:pt>
                <c:pt idx="49">
                  <c:v>3.5</c:v>
                </c:pt>
                <c:pt idx="50">
                  <c:v>3.5</c:v>
                </c:pt>
                <c:pt idx="51">
                  <c:v>3.5</c:v>
                </c:pt>
                <c:pt idx="52">
                  <c:v>3.5</c:v>
                </c:pt>
                <c:pt idx="53">
                  <c:v>3.5</c:v>
                </c:pt>
                <c:pt idx="54">
                  <c:v>3.5</c:v>
                </c:pt>
                <c:pt idx="55">
                  <c:v>3.6</c:v>
                </c:pt>
                <c:pt idx="56">
                  <c:v>3.6</c:v>
                </c:pt>
                <c:pt idx="57">
                  <c:v>3.6</c:v>
                </c:pt>
                <c:pt idx="58">
                  <c:v>3.68</c:v>
                </c:pt>
                <c:pt idx="59">
                  <c:v>3.7</c:v>
                </c:pt>
                <c:pt idx="60">
                  <c:v>3.82</c:v>
                </c:pt>
                <c:pt idx="61">
                  <c:v>3.9</c:v>
                </c:pt>
              </c:numCache>
            </c:numRef>
          </c:yVal>
        </c:ser>
        <c:axId val="129738240"/>
        <c:axId val="129740160"/>
      </c:scatterChart>
      <c:valAx>
        <c:axId val="129738240"/>
        <c:scaling>
          <c:orientation val="minMax"/>
        </c:scaling>
        <c:axPos val="b"/>
        <c:title>
          <c:tx>
            <c:rich>
              <a:bodyPr rot="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i="1"/>
                  <a:t>Z</a:t>
                </a:r>
                <a:r>
                  <a:rPr lang="en-US" sz="1400" b="1"/>
                  <a:t> Value</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29740160"/>
        <c:crossesAt val="-15"/>
        <c:crossBetween val="midCat"/>
      </c:valAx>
      <c:valAx>
        <c:axId val="129740160"/>
        <c:scaling>
          <c:orientation val="minMax"/>
        </c:scaling>
        <c:axPos val="l"/>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sz="1400" b="1" i="0" u="none" strike="noStrike" kern="1200" baseline="0">
                    <a:solidFill>
                      <a:sysClr val="windowText" lastClr="000000">
                        <a:lumMod val="65000"/>
                        <a:lumOff val="35000"/>
                      </a:sysClr>
                    </a:solidFill>
                    <a:latin typeface="+mn-lt"/>
                    <a:ea typeface="+mn-ea"/>
                    <a:cs typeface="+mn-cs"/>
                  </a:defRPr>
                </a:pPr>
                <a:r>
                  <a:rPr lang="en-US" sz="1400" b="1"/>
                  <a:t>GPA </a:t>
                </a:r>
                <a:r>
                  <a:rPr lang="en-US" sz="1800" b="1" i="0" baseline="0">
                    <a:effectLst/>
                  </a:rPr>
                  <a:t>in 0.5 level increments</a:t>
                </a:r>
                <a:endParaRPr lang="en-IN" sz="1400">
                  <a:effectLst/>
                </a:endParaRPr>
              </a:p>
            </c:rich>
          </c:tx>
          <c:layout>
            <c:manualLayout>
              <c:xMode val="edge"/>
              <c:yMode val="edge"/>
              <c:x val="1.4790832013416568E-2"/>
              <c:y val="0.13753623188405803"/>
            </c:manualLayout>
          </c:layout>
          <c:spPr>
            <a:noFill/>
            <a:ln>
              <a:noFill/>
            </a:ln>
            <a:effectLst/>
          </c:spPr>
        </c:title>
        <c:numFmt formatCode="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29738240"/>
        <c:crossesAt val="-4"/>
        <c:crossBetween val="midCat"/>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a:t>Normal Probability</a:t>
            </a:r>
            <a:r>
              <a:rPr lang="en-US" sz="2000" b="1" baseline="0"/>
              <a:t> Plot for Wealth</a:t>
            </a:r>
            <a:endParaRPr lang="en-US" sz="2000" b="1"/>
          </a:p>
        </c:rich>
      </c:tx>
      <c:layout>
        <c:manualLayout>
          <c:xMode val="edge"/>
          <c:yMode val="edge"/>
          <c:x val="0.14660033711124323"/>
          <c:y val="1.8181818181818188E-2"/>
        </c:manualLayout>
      </c:layout>
      <c:spPr>
        <a:noFill/>
        <a:ln>
          <a:noFill/>
        </a:ln>
        <a:effectLst/>
      </c:spPr>
    </c:title>
    <c:plotArea>
      <c:layout/>
      <c:scatterChart>
        <c:scatterStyle val="lineMarker"/>
        <c:ser>
          <c:idx val="0"/>
          <c:order val="0"/>
          <c:tx>
            <c:strRef>
              <c:f>'Wealth-Data-Precheck'!$C$1</c:f>
              <c:strCache>
                <c:ptCount val="1"/>
                <c:pt idx="0">
                  <c:v>Wealth</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'Wealth-Data-Precheck'!$B$2:$B$63</c:f>
              <c:numCache>
                <c:formatCode>General</c:formatCode>
                <c:ptCount val="62"/>
                <c:pt idx="0">
                  <c:v>-2.1475938835560431</c:v>
                </c:pt>
                <c:pt idx="1">
                  <c:v>-1.8557299227201098</c:v>
                </c:pt>
                <c:pt idx="2">
                  <c:v>-1.6683911939470788</c:v>
                </c:pt>
                <c:pt idx="3">
                  <c:v>-1.5261033537637134</c:v>
                </c:pt>
                <c:pt idx="4">
                  <c:v>-1.4093552181185078</c:v>
                </c:pt>
                <c:pt idx="5">
                  <c:v>-1.3091717167857773</c:v>
                </c:pt>
                <c:pt idx="6">
                  <c:v>-1.2206403488473498</c:v>
                </c:pt>
                <c:pt idx="7">
                  <c:v>-1.1407637392345982</c:v>
                </c:pt>
                <c:pt idx="8">
                  <c:v>-1.0675705238781421</c:v>
                </c:pt>
                <c:pt idx="9">
                  <c:v>-0.99969048648913561</c:v>
                </c:pt>
                <c:pt idx="10">
                  <c:v>-0.93612982397263023</c:v>
                </c:pt>
                <c:pt idx="11">
                  <c:v>-0.87614284924684138</c:v>
                </c:pt>
                <c:pt idx="12">
                  <c:v>-0.81915425112198925</c:v>
                </c:pt>
                <c:pt idx="13">
                  <c:v>-0.76470967378638766</c:v>
                </c:pt>
                <c:pt idx="14">
                  <c:v>-0.71244303238948947</c:v>
                </c:pt>
                <c:pt idx="15">
                  <c:v>-0.66205416674999529</c:v>
                </c:pt>
                <c:pt idx="16">
                  <c:v>-0.6132931230857992</c:v>
                </c:pt>
                <c:pt idx="17">
                  <c:v>-0.56594882193286311</c:v>
                </c:pt>
                <c:pt idx="18">
                  <c:v>-0.51984070894088719</c:v>
                </c:pt>
                <c:pt idx="19">
                  <c:v>-0.47481248275009286</c:v>
                </c:pt>
                <c:pt idx="20">
                  <c:v>-0.43072729929545789</c:v>
                </c:pt>
                <c:pt idx="21">
                  <c:v>-0.38746404455157907</c:v>
                </c:pt>
                <c:pt idx="22">
                  <c:v>-0.3449143925332655</c:v>
                </c:pt>
                <c:pt idx="23">
                  <c:v>-0.30298044805620672</c:v>
                </c:pt>
                <c:pt idx="24">
                  <c:v>-0.26157282965130185</c:v>
                </c:pt>
                <c:pt idx="25">
                  <c:v>-0.22060908646341354</c:v>
                </c:pt>
                <c:pt idx="26">
                  <c:v>-0.18001236979270524</c:v>
                </c:pt>
                <c:pt idx="27">
                  <c:v>-0.13971029888186226</c:v>
                </c:pt>
                <c:pt idx="28">
                  <c:v>-9.9633974036597794E-2</c:v>
                </c:pt>
                <c:pt idx="29">
                  <c:v>-5.97170997853229E-2</c:v>
                </c:pt>
                <c:pt idx="30">
                  <c:v>-1.9895187598079705E-2</c:v>
                </c:pt>
                <c:pt idx="31">
                  <c:v>1.9895187598079574E-2</c:v>
                </c:pt>
                <c:pt idx="32">
                  <c:v>5.97170997853229E-2</c:v>
                </c:pt>
                <c:pt idx="33">
                  <c:v>9.9633974036597683E-2</c:v>
                </c:pt>
                <c:pt idx="34">
                  <c:v>0.13971029888186226</c:v>
                </c:pt>
                <c:pt idx="35">
                  <c:v>0.18001236979270502</c:v>
                </c:pt>
                <c:pt idx="36">
                  <c:v>0.22060908646341354</c:v>
                </c:pt>
                <c:pt idx="37">
                  <c:v>0.2615728296513018</c:v>
                </c:pt>
                <c:pt idx="38">
                  <c:v>0.30298044805620672</c:v>
                </c:pt>
                <c:pt idx="39">
                  <c:v>0.34491439253326528</c:v>
                </c:pt>
                <c:pt idx="40">
                  <c:v>0.38746404455157907</c:v>
                </c:pt>
                <c:pt idx="41">
                  <c:v>0.43072729929545772</c:v>
                </c:pt>
                <c:pt idx="42">
                  <c:v>0.47481248275009286</c:v>
                </c:pt>
                <c:pt idx="43">
                  <c:v>0.51984070894088674</c:v>
                </c:pt>
                <c:pt idx="44">
                  <c:v>0.56594882193286311</c:v>
                </c:pt>
                <c:pt idx="45">
                  <c:v>0.61329312308579909</c:v>
                </c:pt>
                <c:pt idx="46">
                  <c:v>0.66205416674999529</c:v>
                </c:pt>
                <c:pt idx="47">
                  <c:v>0.71244303238948936</c:v>
                </c:pt>
                <c:pt idx="48">
                  <c:v>0.76470967378638766</c:v>
                </c:pt>
                <c:pt idx="49">
                  <c:v>0.8191542511219887</c:v>
                </c:pt>
                <c:pt idx="50">
                  <c:v>0.87614284924684138</c:v>
                </c:pt>
                <c:pt idx="51">
                  <c:v>0.93612982397262845</c:v>
                </c:pt>
                <c:pt idx="52">
                  <c:v>0.99969048648913561</c:v>
                </c:pt>
                <c:pt idx="53">
                  <c:v>1.0675705238781421</c:v>
                </c:pt>
                <c:pt idx="54">
                  <c:v>1.1407637392345982</c:v>
                </c:pt>
                <c:pt idx="55">
                  <c:v>1.2206403488473498</c:v>
                </c:pt>
                <c:pt idx="56">
                  <c:v>1.3091717167857773</c:v>
                </c:pt>
                <c:pt idx="57">
                  <c:v>1.4093552181185076</c:v>
                </c:pt>
                <c:pt idx="58">
                  <c:v>1.5261033537637134</c:v>
                </c:pt>
                <c:pt idx="59">
                  <c:v>1.6683911939470786</c:v>
                </c:pt>
                <c:pt idx="60">
                  <c:v>1.8557299227201098</c:v>
                </c:pt>
                <c:pt idx="61">
                  <c:v>2.1475938835560413</c:v>
                </c:pt>
              </c:numCache>
            </c:numRef>
          </c:xVal>
          <c:yVal>
            <c:numRef>
              <c:f>'Wealth-Data-Precheck'!$C$2:$C$63</c:f>
              <c:numCache>
                <c:formatCode>0.0</c:formatCode>
                <c:ptCount val="62"/>
                <c:pt idx="0">
                  <c:v>0.1</c:v>
                </c:pt>
                <c:pt idx="1">
                  <c:v>0.1</c:v>
                </c:pt>
                <c:pt idx="2">
                  <c:v>0.125</c:v>
                </c:pt>
                <c:pt idx="3">
                  <c:v>0.15000000000000005</c:v>
                </c:pt>
                <c:pt idx="4">
                  <c:v>0.25</c:v>
                </c:pt>
                <c:pt idx="5">
                  <c:v>0.35000000000000009</c:v>
                </c:pt>
                <c:pt idx="6">
                  <c:v>0.4</c:v>
                </c:pt>
                <c:pt idx="7">
                  <c:v>0.5</c:v>
                </c:pt>
                <c:pt idx="8">
                  <c:v>0.5</c:v>
                </c:pt>
                <c:pt idx="9">
                  <c:v>0.5</c:v>
                </c:pt>
                <c:pt idx="10">
                  <c:v>0.5</c:v>
                </c:pt>
                <c:pt idx="11">
                  <c:v>0.6000000000000002</c:v>
                </c:pt>
                <c:pt idx="12">
                  <c:v>0.6000000000000002</c:v>
                </c:pt>
                <c:pt idx="13">
                  <c:v>0.70000000000000018</c:v>
                </c:pt>
                <c:pt idx="14">
                  <c:v>0.70000000000000018</c:v>
                </c:pt>
                <c:pt idx="15">
                  <c:v>0.75000000000000022</c:v>
                </c:pt>
                <c:pt idx="16">
                  <c:v>0.75000000000000022</c:v>
                </c:pt>
                <c:pt idx="17">
                  <c:v>0.8500000000000002</c:v>
                </c:pt>
                <c:pt idx="18">
                  <c:v>0.9</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1.25</c:v>
                </c:pt>
                <c:pt idx="34">
                  <c:v>1.5</c:v>
                </c:pt>
                <c:pt idx="35">
                  <c:v>1.5</c:v>
                </c:pt>
                <c:pt idx="36">
                  <c:v>2</c:v>
                </c:pt>
                <c:pt idx="37">
                  <c:v>2</c:v>
                </c:pt>
                <c:pt idx="38">
                  <c:v>2</c:v>
                </c:pt>
                <c:pt idx="39">
                  <c:v>2</c:v>
                </c:pt>
                <c:pt idx="40">
                  <c:v>2</c:v>
                </c:pt>
                <c:pt idx="41">
                  <c:v>2.5</c:v>
                </c:pt>
                <c:pt idx="42">
                  <c:v>3</c:v>
                </c:pt>
                <c:pt idx="43">
                  <c:v>3.5</c:v>
                </c:pt>
                <c:pt idx="44">
                  <c:v>3.8</c:v>
                </c:pt>
                <c:pt idx="45">
                  <c:v>4</c:v>
                </c:pt>
                <c:pt idx="46">
                  <c:v>5</c:v>
                </c:pt>
                <c:pt idx="47">
                  <c:v>5</c:v>
                </c:pt>
                <c:pt idx="48">
                  <c:v>5</c:v>
                </c:pt>
                <c:pt idx="49">
                  <c:v>5</c:v>
                </c:pt>
                <c:pt idx="50">
                  <c:v>6</c:v>
                </c:pt>
                <c:pt idx="51">
                  <c:v>6</c:v>
                </c:pt>
                <c:pt idx="52">
                  <c:v>7</c:v>
                </c:pt>
                <c:pt idx="53">
                  <c:v>10</c:v>
                </c:pt>
                <c:pt idx="54">
                  <c:v>10</c:v>
                </c:pt>
                <c:pt idx="55">
                  <c:v>10</c:v>
                </c:pt>
                <c:pt idx="56">
                  <c:v>10</c:v>
                </c:pt>
                <c:pt idx="57">
                  <c:v>10</c:v>
                </c:pt>
                <c:pt idx="58">
                  <c:v>30</c:v>
                </c:pt>
                <c:pt idx="59">
                  <c:v>70</c:v>
                </c:pt>
                <c:pt idx="60">
                  <c:v>100</c:v>
                </c:pt>
                <c:pt idx="61">
                  <c:v>100</c:v>
                </c:pt>
              </c:numCache>
            </c:numRef>
          </c:yVal>
        </c:ser>
        <c:axId val="132855680"/>
        <c:axId val="132866048"/>
      </c:scatterChart>
      <c:valAx>
        <c:axId val="132855680"/>
        <c:scaling>
          <c:orientation val="minMax"/>
        </c:scaling>
        <c:axPos val="b"/>
        <c:title>
          <c:tx>
            <c:rich>
              <a:bodyPr rot="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i="1"/>
                  <a:t>Z</a:t>
                </a:r>
                <a:r>
                  <a:rPr lang="en-US" sz="1400" b="1"/>
                  <a:t> Value</a:t>
                </a:r>
              </a:p>
            </c:rich>
          </c:tx>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2866048"/>
        <c:crossesAt val="-15"/>
        <c:crossBetween val="midCat"/>
      </c:valAx>
      <c:valAx>
        <c:axId val="132866048"/>
        <c:scaling>
          <c:orientation val="minMax"/>
        </c:scaling>
        <c:axPos val="l"/>
        <c:title>
          <c:tx>
            <c:rich>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a:t>Wealth</a:t>
                </a:r>
                <a:r>
                  <a:rPr lang="en-US" sz="1400" b="1" baseline="0"/>
                  <a:t> </a:t>
                </a:r>
                <a:r>
                  <a:rPr lang="en-US" sz="1400" b="1"/>
                  <a:t>in </a:t>
                </a:r>
                <a:r>
                  <a:rPr lang="en-US" sz="1400" b="1" i="0" u="none" strike="noStrike" baseline="0">
                    <a:effectLst/>
                  </a:rPr>
                  <a:t>Million </a:t>
                </a:r>
                <a:r>
                  <a:rPr lang="en-IN" sz="1400" b="1" i="0" u="none" strike="noStrike" baseline="0">
                    <a:effectLst/>
                  </a:rPr>
                  <a:t>$</a:t>
                </a:r>
                <a:r>
                  <a:rPr lang="en-US" sz="1400" b="1"/>
                  <a:t> </a:t>
                </a:r>
              </a:p>
            </c:rich>
          </c:tx>
          <c:spPr>
            <a:noFill/>
            <a:ln>
              <a:noFill/>
            </a:ln>
            <a:effectLst/>
          </c:spPr>
        </c:title>
        <c:numFmt formatCode="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2855680"/>
        <c:crossesAt val="-4"/>
        <c:crossBetween val="midCat"/>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a:pPr>
            <a:r>
              <a:rPr lang="en-US"/>
              <a:t>Histogram of Wealth</a:t>
            </a:r>
          </a:p>
        </c:rich>
      </c:tx>
    </c:title>
    <c:plotArea>
      <c:layout/>
      <c:barChart>
        <c:barDir val="col"/>
        <c:grouping val="clustered"/>
        <c:ser>
          <c:idx val="0"/>
          <c:order val="0"/>
          <c:tx>
            <c:strRef>
              <c:f>'Wealth-Data-Precheck'!$S$3</c:f>
              <c:strCache>
                <c:ptCount val="1"/>
                <c:pt idx="0">
                  <c:v>Frequency</c:v>
                </c:pt>
              </c:strCache>
            </c:strRef>
          </c:tx>
          <c:spPr>
            <a:ln>
              <a:solidFill>
                <a:schemeClr val="tx1"/>
              </a:solidFill>
            </a:ln>
          </c:spPr>
          <c:cat>
            <c:strRef>
              <c:f>'Wealth-Data-Precheck'!$T$4:$T$25</c:f>
              <c:strCache>
                <c:ptCount val="22"/>
                <c:pt idx="0">
                  <c:v>--</c:v>
                </c:pt>
                <c:pt idx="1">
                  <c:v>0.75</c:v>
                </c:pt>
                <c:pt idx="2">
                  <c:v>1.25</c:v>
                </c:pt>
                <c:pt idx="3">
                  <c:v>1.75</c:v>
                </c:pt>
                <c:pt idx="4">
                  <c:v>2.25</c:v>
                </c:pt>
                <c:pt idx="5">
                  <c:v>2.75</c:v>
                </c:pt>
                <c:pt idx="6">
                  <c:v>3.25</c:v>
                </c:pt>
                <c:pt idx="7">
                  <c:v>3.75</c:v>
                </c:pt>
                <c:pt idx="8">
                  <c:v>4.25</c:v>
                </c:pt>
                <c:pt idx="9">
                  <c:v>4.75</c:v>
                </c:pt>
                <c:pt idx="10">
                  <c:v>5.25</c:v>
                </c:pt>
                <c:pt idx="11">
                  <c:v>5.75</c:v>
                </c:pt>
                <c:pt idx="12">
                  <c:v>6.25</c:v>
                </c:pt>
                <c:pt idx="13">
                  <c:v>6.75</c:v>
                </c:pt>
                <c:pt idx="14">
                  <c:v>7.25</c:v>
                </c:pt>
                <c:pt idx="15">
                  <c:v>7.75</c:v>
                </c:pt>
                <c:pt idx="16">
                  <c:v>8.25</c:v>
                </c:pt>
                <c:pt idx="17">
                  <c:v>8.75</c:v>
                </c:pt>
                <c:pt idx="18">
                  <c:v>9.25</c:v>
                </c:pt>
                <c:pt idx="19">
                  <c:v>9.75</c:v>
                </c:pt>
                <c:pt idx="20">
                  <c:v>10.25</c:v>
                </c:pt>
                <c:pt idx="21">
                  <c:v>&gt;10.5</c:v>
                </c:pt>
              </c:strCache>
            </c:strRef>
          </c:cat>
          <c:val>
            <c:numRef>
              <c:f>'Wealth-Data-Precheck'!$S$4:$S$25</c:f>
              <c:numCache>
                <c:formatCode>General</c:formatCode>
                <c:ptCount val="22"/>
                <c:pt idx="0">
                  <c:v>11</c:v>
                </c:pt>
                <c:pt idx="1">
                  <c:v>22</c:v>
                </c:pt>
                <c:pt idx="2">
                  <c:v>3</c:v>
                </c:pt>
                <c:pt idx="3">
                  <c:v>5</c:v>
                </c:pt>
                <c:pt idx="4">
                  <c:v>1</c:v>
                </c:pt>
                <c:pt idx="5">
                  <c:v>1</c:v>
                </c:pt>
                <c:pt idx="6">
                  <c:v>1</c:v>
                </c:pt>
                <c:pt idx="7">
                  <c:v>2</c:v>
                </c:pt>
                <c:pt idx="8">
                  <c:v>0</c:v>
                </c:pt>
                <c:pt idx="9">
                  <c:v>4</c:v>
                </c:pt>
                <c:pt idx="10">
                  <c:v>0</c:v>
                </c:pt>
                <c:pt idx="11">
                  <c:v>2</c:v>
                </c:pt>
                <c:pt idx="12">
                  <c:v>0</c:v>
                </c:pt>
                <c:pt idx="13">
                  <c:v>1</c:v>
                </c:pt>
                <c:pt idx="14">
                  <c:v>0</c:v>
                </c:pt>
                <c:pt idx="15">
                  <c:v>0</c:v>
                </c:pt>
                <c:pt idx="16">
                  <c:v>0</c:v>
                </c:pt>
                <c:pt idx="17">
                  <c:v>0</c:v>
                </c:pt>
                <c:pt idx="18">
                  <c:v>0</c:v>
                </c:pt>
                <c:pt idx="19">
                  <c:v>5</c:v>
                </c:pt>
                <c:pt idx="20">
                  <c:v>0</c:v>
                </c:pt>
                <c:pt idx="21">
                  <c:v>4</c:v>
                </c:pt>
              </c:numCache>
            </c:numRef>
          </c:val>
        </c:ser>
        <c:gapWidth val="0"/>
        <c:axId val="132899200"/>
        <c:axId val="132901120"/>
      </c:barChart>
      <c:catAx>
        <c:axId val="132899200"/>
        <c:scaling>
          <c:orientation val="minMax"/>
        </c:scaling>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US" sz="1000" b="1" i="0" u="none" strike="noStrike" kern="1200" baseline="0">
                    <a:solidFill>
                      <a:sysClr val="windowText" lastClr="000000"/>
                    </a:solidFill>
                    <a:latin typeface="+mn-lt"/>
                    <a:ea typeface="+mn-ea"/>
                    <a:cs typeface="+mn-cs"/>
                  </a:defRPr>
                </a:pPr>
                <a:r>
                  <a:rPr lang="en-US" sz="1000"/>
                  <a:t>Wealth in Million </a:t>
                </a:r>
                <a:r>
                  <a:rPr lang="en-IN" sz="1000">
                    <a:effectLst/>
                  </a:rPr>
                  <a:t>$</a:t>
                </a:r>
              </a:p>
            </c:rich>
          </c:tx>
        </c:title>
        <c:numFmt formatCode="General" sourceLinked="1"/>
        <c:tickLblPos val="nextTo"/>
        <c:txPr>
          <a:bodyPr/>
          <a:lstStyle/>
          <a:p>
            <a:pPr>
              <a:defRPr lang="en-US"/>
            </a:pPr>
            <a:endParaRPr lang="en-US"/>
          </a:p>
        </c:txPr>
        <c:crossAx val="132901120"/>
        <c:crosses val="autoZero"/>
        <c:auto val="1"/>
        <c:lblAlgn val="ctr"/>
        <c:lblOffset val="100"/>
      </c:catAx>
      <c:valAx>
        <c:axId val="132901120"/>
        <c:scaling>
          <c:orientation val="minMax"/>
        </c:scaling>
        <c:axPos val="l"/>
        <c:title>
          <c:tx>
            <c:rich>
              <a:bodyPr/>
              <a:lstStyle/>
              <a:p>
                <a:pPr>
                  <a:defRPr lang="en-US"/>
                </a:pPr>
                <a:r>
                  <a:rPr lang="en-US"/>
                  <a:t>Frequency</a:t>
                </a:r>
              </a:p>
            </c:rich>
          </c:tx>
        </c:title>
        <c:numFmt formatCode="General" sourceLinked="1"/>
        <c:tickLblPos val="nextTo"/>
        <c:txPr>
          <a:bodyPr/>
          <a:lstStyle/>
          <a:p>
            <a:pPr>
              <a:defRPr lang="en-US"/>
            </a:pPr>
            <a:endParaRPr lang="en-US"/>
          </a:p>
        </c:txPr>
        <c:crossAx val="132899200"/>
        <c:crosses val="autoZero"/>
        <c:crossBetween val="between"/>
      </c:valAx>
    </c:plotArea>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lang="en-US" sz="1400"/>
            </a:pPr>
            <a:r>
              <a:rPr lang="en-US" sz="1400"/>
              <a:t>  MEAN WEALTH</a:t>
            </a:r>
            <a:r>
              <a:rPr lang="en-US" sz="1400" baseline="0"/>
              <a:t> </a:t>
            </a:r>
            <a:r>
              <a:rPr lang="en-US" sz="1400"/>
              <a:t>ESTIMATION</a:t>
            </a:r>
          </a:p>
        </c:rich>
      </c:tx>
      <c:layout>
        <c:manualLayout>
          <c:xMode val="edge"/>
          <c:yMode val="edge"/>
          <c:x val="0.34751547360927731"/>
          <c:y val="0"/>
        </c:manualLayout>
      </c:layout>
      <c:overlay val="1"/>
    </c:title>
    <c:plotArea>
      <c:layout/>
      <c:lineChart>
        <c:grouping val="standard"/>
        <c:ser>
          <c:idx val="0"/>
          <c:order val="0"/>
          <c:tx>
            <c:strRef>
              <c:f>'Confidence Interval Estimation'!$B$81</c:f>
              <c:strCache>
                <c:ptCount val="1"/>
                <c:pt idx="0">
                  <c:v>Mean Wealth</c:v>
                </c:pt>
              </c:strCache>
            </c:strRef>
          </c:tx>
          <c:dLbls>
            <c:dLbl>
              <c:idx val="0"/>
              <c:layout>
                <c:manualLayout>
                  <c:x val="-0.1028111540252525"/>
                  <c:y val="-9.8209481627296591E-2"/>
                </c:manualLayout>
              </c:layout>
              <c:showVal val="1"/>
              <c:extLst>
                <c:ext xmlns:c15="http://schemas.microsoft.com/office/drawing/2012/chart" uri="{CE6537A1-D6FC-4f65-9D91-7224C49458BB}">
                  <c15:layout/>
                </c:ext>
              </c:extLst>
            </c:dLbl>
            <c:dLbl>
              <c:idx val="1"/>
              <c:layout>
                <c:manualLayout>
                  <c:x val="-2.7605244996549362E-3"/>
                  <c:y val="-6.2430323299888575E-2"/>
                </c:manualLayout>
              </c:layout>
              <c:showVal val="1"/>
              <c:extLst>
                <c:ext xmlns:c15="http://schemas.microsoft.com/office/drawing/2012/chart" uri="{CE6537A1-D6FC-4f65-9D91-7224C49458BB}">
                  <c15:layout/>
                </c:ext>
              </c:extLst>
            </c:dLbl>
            <c:numFmt formatCode="#,##0.00" sourceLinked="0"/>
            <c:spPr>
              <a:noFill/>
              <a:ln>
                <a:noFill/>
              </a:ln>
              <a:effectLst/>
            </c:spPr>
            <c:txPr>
              <a:bodyPr/>
              <a:lstStyle/>
              <a:p>
                <a:pPr>
                  <a:defRPr lang="en-US"/>
                </a:pPr>
                <a:endParaRPr lang="en-US"/>
              </a:p>
            </c:txPr>
            <c:showVal val="1"/>
            <c:extLst>
              <c:ext xmlns:c15="http://schemas.microsoft.com/office/drawing/2012/chart" uri="{CE6537A1-D6FC-4f65-9D91-7224C49458BB}">
                <c15:layout/>
                <c15:showLeaderLines val="0"/>
              </c:ext>
            </c:extLst>
          </c:dLbls>
          <c:errBars>
            <c:errDir val="y"/>
            <c:errBarType val="both"/>
            <c:errValType val="cust"/>
            <c:plus>
              <c:numRef>
                <c:f>'Confidence Interval Estimation'!$B$97:$D$97</c:f>
                <c:numCache>
                  <c:formatCode>General</c:formatCode>
                  <c:ptCount val="3"/>
                  <c:pt idx="0">
                    <c:v>1.900726282759851</c:v>
                  </c:pt>
                  <c:pt idx="1">
                    <c:v>10.403352486770041</c:v>
                  </c:pt>
                  <c:pt idx="2">
                    <c:v>4.9796272302529392</c:v>
                  </c:pt>
                </c:numCache>
              </c:numRef>
            </c:plus>
            <c:minus>
              <c:numRef>
                <c:f>'Confidence Interval Estimation'!$B$97:$D$97</c:f>
                <c:numCache>
                  <c:formatCode>General</c:formatCode>
                  <c:ptCount val="3"/>
                  <c:pt idx="0">
                    <c:v>1.900726282759851</c:v>
                  </c:pt>
                  <c:pt idx="1">
                    <c:v>10.403352486770041</c:v>
                  </c:pt>
                  <c:pt idx="2">
                    <c:v>4.9796272302529392</c:v>
                  </c:pt>
                </c:numCache>
              </c:numRef>
            </c:minus>
            <c:spPr>
              <a:ln>
                <a:solidFill>
                  <a:srgbClr val="C00000"/>
                </a:solidFill>
              </a:ln>
            </c:spPr>
          </c:errBars>
          <c:cat>
            <c:strRef>
              <c:f>'Confidence Interval Estimation'!$B$82:$D$82</c:f>
              <c:strCache>
                <c:ptCount val="3"/>
                <c:pt idx="0">
                  <c:v>Female</c:v>
                </c:pt>
                <c:pt idx="1">
                  <c:v>Male</c:v>
                </c:pt>
                <c:pt idx="2">
                  <c:v>Overall</c:v>
                </c:pt>
              </c:strCache>
            </c:strRef>
          </c:cat>
          <c:val>
            <c:numRef>
              <c:f>'Confidence Interval Estimation'!$B$88:$D$88</c:f>
              <c:numCache>
                <c:formatCode>General</c:formatCode>
                <c:ptCount val="3"/>
                <c:pt idx="0">
                  <c:v>5.3604312778775958</c:v>
                </c:pt>
                <c:pt idx="1">
                  <c:v>27.349918160737058</c:v>
                </c:pt>
                <c:pt idx="2">
                  <c:v>19.608502477607278</c:v>
                </c:pt>
              </c:numCache>
            </c:numRef>
          </c:val>
        </c:ser>
        <c:upDownBars>
          <c:gapWidth val="150"/>
          <c:upBars/>
          <c:downBars/>
        </c:upDownBars>
        <c:marker val="1"/>
        <c:axId val="133079040"/>
        <c:axId val="133080576"/>
      </c:lineChart>
      <c:catAx>
        <c:axId val="133079040"/>
        <c:scaling>
          <c:orientation val="minMax"/>
        </c:scaling>
        <c:axPos val="b"/>
        <c:majorGridlines/>
        <c:numFmt formatCode="General" sourceLinked="1"/>
        <c:tickLblPos val="nextTo"/>
        <c:txPr>
          <a:bodyPr/>
          <a:lstStyle/>
          <a:p>
            <a:pPr>
              <a:defRPr lang="en-US"/>
            </a:pPr>
            <a:endParaRPr lang="en-US"/>
          </a:p>
        </c:txPr>
        <c:crossAx val="133080576"/>
        <c:crosses val="autoZero"/>
        <c:auto val="1"/>
        <c:lblAlgn val="ctr"/>
        <c:lblOffset val="100"/>
      </c:catAx>
      <c:valAx>
        <c:axId val="133080576"/>
        <c:scaling>
          <c:orientation val="minMax"/>
          <c:max val="50"/>
          <c:min val="0"/>
        </c:scaling>
        <c:axPos val="l"/>
        <c:majorGridlines>
          <c:spPr>
            <a:ln>
              <a:solidFill>
                <a:srgbClr val="C00000">
                  <a:alpha val="26000"/>
                </a:srgbClr>
              </a:solidFill>
            </a:ln>
          </c:spPr>
        </c:majorGridlines>
        <c:title>
          <c:tx>
            <c:rich>
              <a:bodyPr/>
              <a:lstStyle/>
              <a:p>
                <a:pPr>
                  <a:defRPr lang="en-US"/>
                </a:pPr>
                <a:r>
                  <a:rPr lang="en-US" baseline="0"/>
                  <a:t>WEALTH  (MILLIONS OF US </a:t>
                </a:r>
                <a:r>
                  <a:rPr lang="en-US" baseline="0">
                    <a:latin typeface="Calibri" panose="020F0502020204030204" pitchFamily="34" charset="0"/>
                  </a:rPr>
                  <a:t>$</a:t>
                </a:r>
                <a:r>
                  <a:rPr lang="en-US" baseline="0"/>
                  <a:t>)</a:t>
                </a:r>
                <a:endParaRPr lang="en-US"/>
              </a:p>
            </c:rich>
          </c:tx>
          <c:layout>
            <c:manualLayout>
              <c:xMode val="edge"/>
              <c:yMode val="edge"/>
              <c:x val="0.12698412698412698"/>
              <c:y val="0.1607229698294402"/>
            </c:manualLayout>
          </c:layout>
        </c:title>
        <c:numFmt formatCode="General" sourceLinked="1"/>
        <c:tickLblPos val="nextTo"/>
        <c:txPr>
          <a:bodyPr/>
          <a:lstStyle/>
          <a:p>
            <a:pPr>
              <a:defRPr lang="en-US"/>
            </a:pPr>
            <a:endParaRPr lang="en-US"/>
          </a:p>
        </c:txPr>
        <c:crossAx val="133079040"/>
        <c:crosses val="autoZero"/>
        <c:crossBetween val="between"/>
        <c:majorUnit val="10"/>
      </c:valAx>
      <c:dTable>
        <c:showHorzBorder val="1"/>
        <c:showVertBorder val="1"/>
        <c:showOutline val="1"/>
        <c:showKeys val="1"/>
        <c:txPr>
          <a:bodyPr/>
          <a:lstStyle/>
          <a:p>
            <a:pPr rtl="0">
              <a:defRPr lang="en-US"/>
            </a:pPr>
            <a:endParaRPr lang="en-US"/>
          </a:p>
        </c:txPr>
      </c:dTable>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a:pPr>
            <a:r>
              <a:rPr lang="en-US"/>
              <a:t>Histogram of GPA</a:t>
            </a:r>
          </a:p>
        </c:rich>
      </c:tx>
      <c:layout/>
    </c:title>
    <c:plotArea>
      <c:layout/>
      <c:barChart>
        <c:barDir val="col"/>
        <c:grouping val="clustered"/>
        <c:ser>
          <c:idx val="0"/>
          <c:order val="0"/>
          <c:tx>
            <c:strRef>
              <c:f>'GPA-Data-Precheck'!$T$3</c:f>
              <c:strCache>
                <c:ptCount val="1"/>
                <c:pt idx="0">
                  <c:v>Frequency</c:v>
                </c:pt>
              </c:strCache>
            </c:strRef>
          </c:tx>
          <c:spPr>
            <a:ln>
              <a:solidFill>
                <a:schemeClr val="tx1"/>
              </a:solidFill>
            </a:ln>
          </c:spPr>
          <c:cat>
            <c:strRef>
              <c:f>'GPA-Data-Precheck'!$U$4:$U$11</c:f>
              <c:strCache>
                <c:ptCount val="8"/>
                <c:pt idx="0">
                  <c:v>--</c:v>
                </c:pt>
                <c:pt idx="1">
                  <c:v>0.75</c:v>
                </c:pt>
                <c:pt idx="2">
                  <c:v>1.25</c:v>
                </c:pt>
                <c:pt idx="3">
                  <c:v>1.75</c:v>
                </c:pt>
                <c:pt idx="4">
                  <c:v>2.25</c:v>
                </c:pt>
                <c:pt idx="5">
                  <c:v>2.75</c:v>
                </c:pt>
                <c:pt idx="6">
                  <c:v>3.25</c:v>
                </c:pt>
                <c:pt idx="7">
                  <c:v>3.75</c:v>
                </c:pt>
              </c:strCache>
            </c:strRef>
          </c:cat>
          <c:val>
            <c:numRef>
              <c:f>'GPA-Data-Precheck'!$T$4:$T$11</c:f>
              <c:numCache>
                <c:formatCode>General</c:formatCode>
                <c:ptCount val="8"/>
                <c:pt idx="0">
                  <c:v>0</c:v>
                </c:pt>
                <c:pt idx="1">
                  <c:v>0</c:v>
                </c:pt>
                <c:pt idx="2">
                  <c:v>0</c:v>
                </c:pt>
                <c:pt idx="3">
                  <c:v>0</c:v>
                </c:pt>
                <c:pt idx="4">
                  <c:v>8</c:v>
                </c:pt>
                <c:pt idx="5">
                  <c:v>16</c:v>
                </c:pt>
                <c:pt idx="6">
                  <c:v>31</c:v>
                </c:pt>
                <c:pt idx="7">
                  <c:v>7</c:v>
                </c:pt>
              </c:numCache>
            </c:numRef>
          </c:val>
        </c:ser>
        <c:gapWidth val="0"/>
        <c:axId val="129768832"/>
        <c:axId val="129775104"/>
      </c:barChart>
      <c:catAx>
        <c:axId val="129768832"/>
        <c:scaling>
          <c:orientation val="minMax"/>
        </c:scaling>
        <c:axPos val="b"/>
        <c:title>
          <c:tx>
            <c:rich>
              <a:bodyPr/>
              <a:lstStyle/>
              <a:p>
                <a:pPr>
                  <a:defRPr lang="en-US"/>
                </a:pPr>
                <a:r>
                  <a:rPr lang="en-US"/>
                  <a:t>GPA in 0.5 level increments</a:t>
                </a:r>
              </a:p>
            </c:rich>
          </c:tx>
          <c:layout/>
        </c:title>
        <c:numFmt formatCode="General" sourceLinked="1"/>
        <c:tickLblPos val="nextTo"/>
        <c:txPr>
          <a:bodyPr/>
          <a:lstStyle/>
          <a:p>
            <a:pPr>
              <a:defRPr lang="en-US"/>
            </a:pPr>
            <a:endParaRPr lang="en-US"/>
          </a:p>
        </c:txPr>
        <c:crossAx val="129775104"/>
        <c:crosses val="autoZero"/>
        <c:auto val="1"/>
        <c:lblAlgn val="ctr"/>
        <c:lblOffset val="100"/>
      </c:catAx>
      <c:valAx>
        <c:axId val="129775104"/>
        <c:scaling>
          <c:orientation val="minMax"/>
        </c:scaling>
        <c:axPos val="l"/>
        <c:title>
          <c:tx>
            <c:rich>
              <a:bodyPr/>
              <a:lstStyle/>
              <a:p>
                <a:pPr>
                  <a:defRPr lang="en-US"/>
                </a:pPr>
                <a:r>
                  <a:rPr lang="en-US"/>
                  <a:t>Frequency</a:t>
                </a:r>
              </a:p>
            </c:rich>
          </c:tx>
          <c:layout/>
        </c:title>
        <c:numFmt formatCode="General" sourceLinked="1"/>
        <c:tickLblPos val="nextTo"/>
        <c:txPr>
          <a:bodyPr/>
          <a:lstStyle/>
          <a:p>
            <a:pPr>
              <a:defRPr lang="en-US"/>
            </a:pPr>
            <a:endParaRPr lang="en-US"/>
          </a:p>
        </c:txPr>
        <c:crossAx val="129768832"/>
        <c:crosses val="autoZero"/>
        <c:crossBetween val="between"/>
      </c:valAx>
    </c:plotArea>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lang="en-US" sz="1400"/>
            </a:pPr>
            <a:r>
              <a:rPr lang="en-US" sz="1400"/>
              <a:t>  MEAN GPA ESTIMATION</a:t>
            </a:r>
          </a:p>
        </c:rich>
      </c:tx>
      <c:layout>
        <c:manualLayout>
          <c:xMode val="edge"/>
          <c:yMode val="edge"/>
          <c:x val="0.33015447287839039"/>
          <c:y val="0"/>
        </c:manualLayout>
      </c:layout>
      <c:overlay val="1"/>
    </c:title>
    <c:plotArea>
      <c:layout/>
      <c:lineChart>
        <c:grouping val="standard"/>
        <c:ser>
          <c:idx val="0"/>
          <c:order val="0"/>
          <c:tx>
            <c:strRef>
              <c:f>'Confidence Interval Estimation'!$B$3</c:f>
              <c:strCache>
                <c:ptCount val="1"/>
                <c:pt idx="0">
                  <c:v>GPA </c:v>
                </c:pt>
              </c:strCache>
            </c:strRef>
          </c:tx>
          <c:dLbls>
            <c:dLbl>
              <c:idx val="0"/>
              <c:layout>
                <c:manualLayout>
                  <c:x val="-9.9378881987577647E-2"/>
                  <c:y val="-4.4593088071348975E-3"/>
                </c:manualLayout>
              </c:layout>
              <c:showVal val="1"/>
              <c:extLst>
                <c:ext xmlns:c15="http://schemas.microsoft.com/office/drawing/2012/chart" uri="{CE6537A1-D6FC-4f65-9D91-7224C49458BB}">
                  <c15:layout/>
                </c:ext>
              </c:extLst>
            </c:dLbl>
            <c:dLbl>
              <c:idx val="1"/>
              <c:layout>
                <c:manualLayout>
                  <c:x val="-2.7605244996549362E-3"/>
                  <c:y val="3.1215161649944194E-2"/>
                </c:manualLayout>
              </c:layout>
              <c:showVal val="1"/>
              <c:extLst>
                <c:ext xmlns:c15="http://schemas.microsoft.com/office/drawing/2012/chart" uri="{CE6537A1-D6FC-4f65-9D91-7224C49458BB}">
                  <c15:layout/>
                </c:ext>
              </c:extLst>
            </c:dLbl>
            <c:numFmt formatCode="#,##0.00" sourceLinked="0"/>
            <c:spPr>
              <a:noFill/>
              <a:ln>
                <a:noFill/>
              </a:ln>
              <a:effectLst/>
            </c:spPr>
            <c:txPr>
              <a:bodyPr/>
              <a:lstStyle/>
              <a:p>
                <a:pPr>
                  <a:defRPr lang="en-US"/>
                </a:pPr>
                <a:endParaRPr lang="en-US"/>
              </a:p>
            </c:txPr>
            <c:showVal val="1"/>
            <c:extLst>
              <c:ext xmlns:c15="http://schemas.microsoft.com/office/drawing/2012/chart" uri="{CE6537A1-D6FC-4f65-9D91-7224C49458BB}">
                <c15:layout/>
                <c15:showLeaderLines val="0"/>
              </c:ext>
            </c:extLst>
          </c:dLbls>
          <c:errBars>
            <c:errDir val="y"/>
            <c:errBarType val="both"/>
            <c:errValType val="cust"/>
            <c:plus>
              <c:numRef>
                <c:f>'Confidence Interval Estimation'!$B$19:$D$19</c:f>
                <c:numCache>
                  <c:formatCode>General</c:formatCode>
                  <c:ptCount val="3"/>
                  <c:pt idx="0">
                    <c:v>0.13982890133824785</c:v>
                  </c:pt>
                  <c:pt idx="1">
                    <c:v>0.1368976336041888</c:v>
                  </c:pt>
                  <c:pt idx="2">
                    <c:v>9.6083870328351334E-2</c:v>
                  </c:pt>
                </c:numCache>
              </c:numRef>
            </c:plus>
            <c:minus>
              <c:numRef>
                <c:f>'Confidence Interval Estimation'!$B$19:$D$19</c:f>
                <c:numCache>
                  <c:formatCode>General</c:formatCode>
                  <c:ptCount val="3"/>
                  <c:pt idx="0">
                    <c:v>0.13982890133824785</c:v>
                  </c:pt>
                  <c:pt idx="1">
                    <c:v>0.1368976336041888</c:v>
                  </c:pt>
                  <c:pt idx="2">
                    <c:v>9.6083870328351334E-2</c:v>
                  </c:pt>
                </c:numCache>
              </c:numRef>
            </c:minus>
            <c:spPr>
              <a:ln>
                <a:solidFill>
                  <a:srgbClr val="C00000"/>
                </a:solidFill>
              </a:ln>
            </c:spPr>
          </c:errBars>
          <c:cat>
            <c:strRef>
              <c:f>'Confidence Interval Estimation'!$B$4:$D$4</c:f>
              <c:strCache>
                <c:ptCount val="3"/>
                <c:pt idx="0">
                  <c:v>Female</c:v>
                </c:pt>
                <c:pt idx="1">
                  <c:v>Male</c:v>
                </c:pt>
                <c:pt idx="2">
                  <c:v>Overall</c:v>
                </c:pt>
              </c:strCache>
            </c:strRef>
          </c:cat>
          <c:val>
            <c:numRef>
              <c:f>'Confidence Interval Estimation'!$B$11:$D$11</c:f>
              <c:numCache>
                <c:formatCode>0.0000</c:formatCode>
                <c:ptCount val="3"/>
                <c:pt idx="0">
                  <c:v>3.1690909090909094</c:v>
                </c:pt>
                <c:pt idx="1">
                  <c:v>3.0775862068965529</c:v>
                </c:pt>
                <c:pt idx="2">
                  <c:v>3.1262903225806453</c:v>
                </c:pt>
              </c:numCache>
            </c:numRef>
          </c:val>
        </c:ser>
        <c:marker val="1"/>
        <c:axId val="129890944"/>
        <c:axId val="129982848"/>
      </c:lineChart>
      <c:catAx>
        <c:axId val="129890944"/>
        <c:scaling>
          <c:orientation val="minMax"/>
        </c:scaling>
        <c:axPos val="b"/>
        <c:majorGridlines/>
        <c:numFmt formatCode="General" sourceLinked="1"/>
        <c:tickLblPos val="nextTo"/>
        <c:txPr>
          <a:bodyPr/>
          <a:lstStyle/>
          <a:p>
            <a:pPr>
              <a:defRPr lang="en-US"/>
            </a:pPr>
            <a:endParaRPr lang="en-US"/>
          </a:p>
        </c:txPr>
        <c:crossAx val="129982848"/>
        <c:crosses val="autoZero"/>
        <c:auto val="1"/>
        <c:lblAlgn val="ctr"/>
        <c:lblOffset val="100"/>
      </c:catAx>
      <c:valAx>
        <c:axId val="129982848"/>
        <c:scaling>
          <c:orientation val="minMax"/>
          <c:max val="3.4"/>
          <c:min val="2.9"/>
        </c:scaling>
        <c:axPos val="l"/>
        <c:majorGridlines>
          <c:spPr>
            <a:ln>
              <a:solidFill>
                <a:srgbClr val="C00000">
                  <a:alpha val="26000"/>
                </a:srgbClr>
              </a:solidFill>
            </a:ln>
          </c:spPr>
        </c:majorGridlines>
        <c:title>
          <c:tx>
            <c:rich>
              <a:bodyPr/>
              <a:lstStyle/>
              <a:p>
                <a:pPr>
                  <a:defRPr lang="en-US"/>
                </a:pPr>
                <a:r>
                  <a:rPr lang="en-US"/>
                  <a:t>GPA Scale</a:t>
                </a:r>
              </a:p>
            </c:rich>
          </c:tx>
          <c:layout/>
        </c:title>
        <c:numFmt formatCode="0.0000" sourceLinked="1"/>
        <c:tickLblPos val="nextTo"/>
        <c:txPr>
          <a:bodyPr/>
          <a:lstStyle/>
          <a:p>
            <a:pPr>
              <a:defRPr lang="en-US"/>
            </a:pPr>
            <a:endParaRPr lang="en-US"/>
          </a:p>
        </c:txPr>
        <c:crossAx val="129890944"/>
        <c:crosses val="autoZero"/>
        <c:crossBetween val="between"/>
        <c:majorUnit val="0.1"/>
        <c:minorUnit val="1.0000000000000005E-2"/>
      </c:valAx>
      <c:dTable>
        <c:showHorzBorder val="1"/>
        <c:showVertBorder val="1"/>
        <c:showOutline val="1"/>
        <c:showKeys val="1"/>
        <c:txPr>
          <a:bodyPr/>
          <a:lstStyle/>
          <a:p>
            <a:pPr rtl="0">
              <a:defRPr lang="en-US"/>
            </a:pPr>
            <a:endParaRPr lang="en-US"/>
          </a:p>
        </c:txPr>
      </c:dTable>
    </c:plotArea>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a:t>Normal Probability</a:t>
            </a:r>
            <a:r>
              <a:rPr lang="en-US" sz="2000" b="1" baseline="0"/>
              <a:t> Plot for Salary</a:t>
            </a:r>
            <a:endParaRPr lang="en-US" sz="2000" b="1"/>
          </a:p>
        </c:rich>
      </c:tx>
      <c:layout>
        <c:manualLayout>
          <c:xMode val="edge"/>
          <c:yMode val="edge"/>
          <c:x val="0.14660033711124323"/>
          <c:y val="1.8181818181818188E-2"/>
        </c:manualLayout>
      </c:layout>
      <c:spPr>
        <a:noFill/>
        <a:ln>
          <a:noFill/>
        </a:ln>
        <a:effectLst/>
      </c:spPr>
    </c:title>
    <c:plotArea>
      <c:layout/>
      <c:scatterChart>
        <c:scatterStyle val="lineMarker"/>
        <c:ser>
          <c:idx val="0"/>
          <c:order val="0"/>
          <c:tx>
            <c:strRef>
              <c:f>'Salary-Data-Precheck'!$C$1</c:f>
              <c:strCache>
                <c:ptCount val="1"/>
                <c:pt idx="0">
                  <c:v>Salary</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'Salary-Data-Precheck'!$B$2:$B$63</c:f>
              <c:numCache>
                <c:formatCode>General</c:formatCode>
                <c:ptCount val="62"/>
                <c:pt idx="0">
                  <c:v>-2.1475938835560431</c:v>
                </c:pt>
                <c:pt idx="1">
                  <c:v>-1.8557299227201098</c:v>
                </c:pt>
                <c:pt idx="2">
                  <c:v>-1.6683911939470788</c:v>
                </c:pt>
                <c:pt idx="3">
                  <c:v>-1.5261033537637134</c:v>
                </c:pt>
                <c:pt idx="4">
                  <c:v>-1.4093552181185078</c:v>
                </c:pt>
                <c:pt idx="5">
                  <c:v>-1.3091717167857773</c:v>
                </c:pt>
                <c:pt idx="6">
                  <c:v>-1.2206403488473498</c:v>
                </c:pt>
                <c:pt idx="7">
                  <c:v>-1.1407637392345982</c:v>
                </c:pt>
                <c:pt idx="8">
                  <c:v>-1.0675705238781421</c:v>
                </c:pt>
                <c:pt idx="9">
                  <c:v>-0.99969048648913561</c:v>
                </c:pt>
                <c:pt idx="10">
                  <c:v>-0.93612982397263023</c:v>
                </c:pt>
                <c:pt idx="11">
                  <c:v>-0.87614284924684138</c:v>
                </c:pt>
                <c:pt idx="12">
                  <c:v>-0.81915425112198925</c:v>
                </c:pt>
                <c:pt idx="13">
                  <c:v>-0.76470967378638766</c:v>
                </c:pt>
                <c:pt idx="14">
                  <c:v>-0.71244303238948947</c:v>
                </c:pt>
                <c:pt idx="15">
                  <c:v>-0.66205416674999529</c:v>
                </c:pt>
                <c:pt idx="16">
                  <c:v>-0.6132931230857992</c:v>
                </c:pt>
                <c:pt idx="17">
                  <c:v>-0.56594882193286311</c:v>
                </c:pt>
                <c:pt idx="18">
                  <c:v>-0.51984070894088719</c:v>
                </c:pt>
                <c:pt idx="19">
                  <c:v>-0.47481248275009286</c:v>
                </c:pt>
                <c:pt idx="20">
                  <c:v>-0.43072729929545789</c:v>
                </c:pt>
                <c:pt idx="21">
                  <c:v>-0.38746404455157907</c:v>
                </c:pt>
                <c:pt idx="22">
                  <c:v>-0.3449143925332655</c:v>
                </c:pt>
                <c:pt idx="23">
                  <c:v>-0.30298044805620672</c:v>
                </c:pt>
                <c:pt idx="24">
                  <c:v>-0.26157282965130185</c:v>
                </c:pt>
                <c:pt idx="25">
                  <c:v>-0.22060908646341354</c:v>
                </c:pt>
                <c:pt idx="26">
                  <c:v>-0.18001236979270524</c:v>
                </c:pt>
                <c:pt idx="27">
                  <c:v>-0.13971029888186226</c:v>
                </c:pt>
                <c:pt idx="28">
                  <c:v>-9.9633974036597794E-2</c:v>
                </c:pt>
                <c:pt idx="29">
                  <c:v>-5.97170997853229E-2</c:v>
                </c:pt>
                <c:pt idx="30">
                  <c:v>-1.9895187598079705E-2</c:v>
                </c:pt>
                <c:pt idx="31">
                  <c:v>1.9895187598079574E-2</c:v>
                </c:pt>
                <c:pt idx="32">
                  <c:v>5.97170997853229E-2</c:v>
                </c:pt>
                <c:pt idx="33">
                  <c:v>9.9633974036597683E-2</c:v>
                </c:pt>
                <c:pt idx="34">
                  <c:v>0.13971029888186226</c:v>
                </c:pt>
                <c:pt idx="35">
                  <c:v>0.18001236979270502</c:v>
                </c:pt>
                <c:pt idx="36">
                  <c:v>0.22060908646341354</c:v>
                </c:pt>
                <c:pt idx="37">
                  <c:v>0.2615728296513018</c:v>
                </c:pt>
                <c:pt idx="38">
                  <c:v>0.30298044805620672</c:v>
                </c:pt>
                <c:pt idx="39">
                  <c:v>0.34491439253326528</c:v>
                </c:pt>
                <c:pt idx="40">
                  <c:v>0.38746404455157907</c:v>
                </c:pt>
                <c:pt idx="41">
                  <c:v>0.43072729929545772</c:v>
                </c:pt>
                <c:pt idx="42">
                  <c:v>0.47481248275009286</c:v>
                </c:pt>
                <c:pt idx="43">
                  <c:v>0.51984070894088674</c:v>
                </c:pt>
                <c:pt idx="44">
                  <c:v>0.56594882193286311</c:v>
                </c:pt>
                <c:pt idx="45">
                  <c:v>0.61329312308579909</c:v>
                </c:pt>
                <c:pt idx="46">
                  <c:v>0.66205416674999529</c:v>
                </c:pt>
                <c:pt idx="47">
                  <c:v>0.71244303238948936</c:v>
                </c:pt>
                <c:pt idx="48">
                  <c:v>0.76470967378638766</c:v>
                </c:pt>
                <c:pt idx="49">
                  <c:v>0.8191542511219887</c:v>
                </c:pt>
                <c:pt idx="50">
                  <c:v>0.87614284924684138</c:v>
                </c:pt>
                <c:pt idx="51">
                  <c:v>0.93612982397262845</c:v>
                </c:pt>
                <c:pt idx="52">
                  <c:v>0.99969048648913561</c:v>
                </c:pt>
                <c:pt idx="53">
                  <c:v>1.0675705238781421</c:v>
                </c:pt>
                <c:pt idx="54">
                  <c:v>1.1407637392345982</c:v>
                </c:pt>
                <c:pt idx="55">
                  <c:v>1.2206403488473498</c:v>
                </c:pt>
                <c:pt idx="56">
                  <c:v>1.3091717167857773</c:v>
                </c:pt>
                <c:pt idx="57">
                  <c:v>1.4093552181185076</c:v>
                </c:pt>
                <c:pt idx="58">
                  <c:v>1.5261033537637134</c:v>
                </c:pt>
                <c:pt idx="59">
                  <c:v>1.6683911939470786</c:v>
                </c:pt>
                <c:pt idx="60">
                  <c:v>1.8557299227201098</c:v>
                </c:pt>
                <c:pt idx="61">
                  <c:v>2.1475938835560413</c:v>
                </c:pt>
              </c:numCache>
            </c:numRef>
          </c:xVal>
          <c:yVal>
            <c:numRef>
              <c:f>'Salary-Data-Precheck'!$C$2:$C$63</c:f>
              <c:numCache>
                <c:formatCode>0.0</c:formatCode>
                <c:ptCount val="62"/>
                <c:pt idx="0">
                  <c:v>25</c:v>
                </c:pt>
                <c:pt idx="1">
                  <c:v>30</c:v>
                </c:pt>
                <c:pt idx="2">
                  <c:v>30</c:v>
                </c:pt>
                <c:pt idx="3">
                  <c:v>30</c:v>
                </c:pt>
                <c:pt idx="4">
                  <c:v>30</c:v>
                </c:pt>
                <c:pt idx="5">
                  <c:v>30</c:v>
                </c:pt>
                <c:pt idx="6">
                  <c:v>35</c:v>
                </c:pt>
                <c:pt idx="7">
                  <c:v>35</c:v>
                </c:pt>
                <c:pt idx="8">
                  <c:v>37</c:v>
                </c:pt>
                <c:pt idx="9">
                  <c:v>37.5</c:v>
                </c:pt>
                <c:pt idx="10">
                  <c:v>40</c:v>
                </c:pt>
                <c:pt idx="11">
                  <c:v>40</c:v>
                </c:pt>
                <c:pt idx="12">
                  <c:v>40</c:v>
                </c:pt>
                <c:pt idx="13">
                  <c:v>40</c:v>
                </c:pt>
                <c:pt idx="14">
                  <c:v>40</c:v>
                </c:pt>
                <c:pt idx="15">
                  <c:v>40</c:v>
                </c:pt>
                <c:pt idx="16">
                  <c:v>40</c:v>
                </c:pt>
                <c:pt idx="17">
                  <c:v>40</c:v>
                </c:pt>
                <c:pt idx="18">
                  <c:v>40</c:v>
                </c:pt>
                <c:pt idx="19">
                  <c:v>40</c:v>
                </c:pt>
                <c:pt idx="20">
                  <c:v>40</c:v>
                </c:pt>
                <c:pt idx="21">
                  <c:v>40</c:v>
                </c:pt>
                <c:pt idx="22">
                  <c:v>42</c:v>
                </c:pt>
                <c:pt idx="23">
                  <c:v>45</c:v>
                </c:pt>
                <c:pt idx="24">
                  <c:v>45</c:v>
                </c:pt>
                <c:pt idx="25">
                  <c:v>45</c:v>
                </c:pt>
                <c:pt idx="26">
                  <c:v>45</c:v>
                </c:pt>
                <c:pt idx="27">
                  <c:v>45</c:v>
                </c:pt>
                <c:pt idx="28">
                  <c:v>47</c:v>
                </c:pt>
                <c:pt idx="29">
                  <c:v>47.5</c:v>
                </c:pt>
                <c:pt idx="30">
                  <c:v>50</c:v>
                </c:pt>
                <c:pt idx="31">
                  <c:v>50</c:v>
                </c:pt>
                <c:pt idx="32">
                  <c:v>50</c:v>
                </c:pt>
                <c:pt idx="33">
                  <c:v>50</c:v>
                </c:pt>
                <c:pt idx="34">
                  <c:v>50</c:v>
                </c:pt>
                <c:pt idx="35">
                  <c:v>50</c:v>
                </c:pt>
                <c:pt idx="36">
                  <c:v>50</c:v>
                </c:pt>
                <c:pt idx="37">
                  <c:v>50</c:v>
                </c:pt>
                <c:pt idx="38">
                  <c:v>50</c:v>
                </c:pt>
                <c:pt idx="39">
                  <c:v>52</c:v>
                </c:pt>
                <c:pt idx="40">
                  <c:v>54</c:v>
                </c:pt>
                <c:pt idx="41">
                  <c:v>55</c:v>
                </c:pt>
                <c:pt idx="42">
                  <c:v>55</c:v>
                </c:pt>
                <c:pt idx="43">
                  <c:v>55</c:v>
                </c:pt>
                <c:pt idx="44">
                  <c:v>55</c:v>
                </c:pt>
                <c:pt idx="45">
                  <c:v>55</c:v>
                </c:pt>
                <c:pt idx="46">
                  <c:v>55</c:v>
                </c:pt>
                <c:pt idx="47">
                  <c:v>55</c:v>
                </c:pt>
                <c:pt idx="48">
                  <c:v>55</c:v>
                </c:pt>
                <c:pt idx="49">
                  <c:v>60</c:v>
                </c:pt>
                <c:pt idx="50">
                  <c:v>60</c:v>
                </c:pt>
                <c:pt idx="51">
                  <c:v>60</c:v>
                </c:pt>
                <c:pt idx="52">
                  <c:v>60</c:v>
                </c:pt>
                <c:pt idx="53">
                  <c:v>60</c:v>
                </c:pt>
                <c:pt idx="54">
                  <c:v>60</c:v>
                </c:pt>
                <c:pt idx="55">
                  <c:v>60</c:v>
                </c:pt>
                <c:pt idx="56">
                  <c:v>60</c:v>
                </c:pt>
                <c:pt idx="57">
                  <c:v>65</c:v>
                </c:pt>
                <c:pt idx="58">
                  <c:v>70</c:v>
                </c:pt>
                <c:pt idx="59">
                  <c:v>78</c:v>
                </c:pt>
                <c:pt idx="60">
                  <c:v>80</c:v>
                </c:pt>
                <c:pt idx="61">
                  <c:v>80</c:v>
                </c:pt>
              </c:numCache>
            </c:numRef>
          </c:yVal>
        </c:ser>
        <c:axId val="130494848"/>
        <c:axId val="130496768"/>
      </c:scatterChart>
      <c:valAx>
        <c:axId val="130494848"/>
        <c:scaling>
          <c:orientation val="minMax"/>
        </c:scaling>
        <c:axPos val="b"/>
        <c:title>
          <c:tx>
            <c:rich>
              <a:bodyPr rot="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i="1"/>
                  <a:t>Z</a:t>
                </a:r>
                <a:r>
                  <a:rPr lang="en-US" sz="1400" b="1"/>
                  <a:t> Value</a:t>
                </a:r>
              </a:p>
            </c:rich>
          </c:tx>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0496768"/>
        <c:crossesAt val="-15"/>
        <c:crossBetween val="midCat"/>
      </c:valAx>
      <c:valAx>
        <c:axId val="130496768"/>
        <c:scaling>
          <c:orientation val="minMax"/>
        </c:scaling>
        <c:axPos val="l"/>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sz="1400" b="1" i="0" u="none" strike="noStrike" kern="1200" baseline="0">
                    <a:solidFill>
                      <a:sysClr val="windowText" lastClr="000000">
                        <a:lumMod val="65000"/>
                        <a:lumOff val="35000"/>
                      </a:sysClr>
                    </a:solidFill>
                    <a:latin typeface="+mn-lt"/>
                    <a:ea typeface="+mn-ea"/>
                    <a:cs typeface="+mn-cs"/>
                  </a:defRPr>
                </a:pPr>
                <a:r>
                  <a:rPr lang="en-US" sz="1400" b="1"/>
                  <a:t> </a:t>
                </a:r>
                <a:r>
                  <a:rPr lang="en-US" sz="1400" b="1" i="0" baseline="0">
                    <a:effectLst/>
                  </a:rPr>
                  <a:t>Salary in US 1000 </a:t>
                </a:r>
                <a:r>
                  <a:rPr lang="en-IN" sz="1400" b="1" i="0" baseline="0">
                    <a:effectLst/>
                  </a:rPr>
                  <a:t>$</a:t>
                </a:r>
                <a:endParaRPr lang="en-IN" sz="1400">
                  <a:effectLst/>
                </a:endParaRPr>
              </a:p>
            </c:rich>
          </c:tx>
          <c:spPr>
            <a:noFill/>
            <a:ln>
              <a:noFill/>
            </a:ln>
            <a:effectLst/>
          </c:spPr>
        </c:title>
        <c:numFmt formatCode="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0494848"/>
        <c:crossesAt val="-4"/>
        <c:crossBetween val="midCat"/>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a:pPr>
            <a:r>
              <a:rPr lang="en-US"/>
              <a:t>Histogram of Salary</a:t>
            </a:r>
          </a:p>
        </c:rich>
      </c:tx>
    </c:title>
    <c:plotArea>
      <c:layout/>
      <c:barChart>
        <c:barDir val="col"/>
        <c:grouping val="clustered"/>
        <c:ser>
          <c:idx val="0"/>
          <c:order val="0"/>
          <c:tx>
            <c:strRef>
              <c:f>'Salary-Data-Precheck'!$S$3</c:f>
              <c:strCache>
                <c:ptCount val="1"/>
                <c:pt idx="0">
                  <c:v>Frequency</c:v>
                </c:pt>
              </c:strCache>
            </c:strRef>
          </c:tx>
          <c:spPr>
            <a:ln>
              <a:solidFill>
                <a:schemeClr val="tx1"/>
              </a:solidFill>
            </a:ln>
          </c:spPr>
          <c:cat>
            <c:strRef>
              <c:f>'Salary-Data-Precheck'!$T$4:$T$15</c:f>
              <c:strCache>
                <c:ptCount val="12"/>
                <c:pt idx="0">
                  <c:v>--</c:v>
                </c:pt>
                <c:pt idx="1">
                  <c:v>27.5</c:v>
                </c:pt>
                <c:pt idx="2">
                  <c:v>32.5</c:v>
                </c:pt>
                <c:pt idx="3">
                  <c:v>37.5</c:v>
                </c:pt>
                <c:pt idx="4">
                  <c:v>42.5</c:v>
                </c:pt>
                <c:pt idx="5">
                  <c:v>47.5</c:v>
                </c:pt>
                <c:pt idx="6">
                  <c:v>52.5</c:v>
                </c:pt>
                <c:pt idx="7">
                  <c:v>57.5</c:v>
                </c:pt>
                <c:pt idx="8">
                  <c:v>62.5</c:v>
                </c:pt>
                <c:pt idx="9">
                  <c:v>67.5</c:v>
                </c:pt>
                <c:pt idx="10">
                  <c:v>72.5</c:v>
                </c:pt>
                <c:pt idx="11">
                  <c:v>77.5</c:v>
                </c:pt>
              </c:strCache>
            </c:strRef>
          </c:cat>
          <c:val>
            <c:numRef>
              <c:f>'Salary-Data-Precheck'!$S$4:$S$15</c:f>
              <c:numCache>
                <c:formatCode>General</c:formatCode>
                <c:ptCount val="12"/>
                <c:pt idx="0">
                  <c:v>1</c:v>
                </c:pt>
                <c:pt idx="1">
                  <c:v>5</c:v>
                </c:pt>
                <c:pt idx="2">
                  <c:v>2</c:v>
                </c:pt>
                <c:pt idx="3">
                  <c:v>14</c:v>
                </c:pt>
                <c:pt idx="4">
                  <c:v>6</c:v>
                </c:pt>
                <c:pt idx="5">
                  <c:v>11</c:v>
                </c:pt>
                <c:pt idx="6">
                  <c:v>10</c:v>
                </c:pt>
                <c:pt idx="7">
                  <c:v>8</c:v>
                </c:pt>
                <c:pt idx="8">
                  <c:v>1</c:v>
                </c:pt>
                <c:pt idx="9">
                  <c:v>1</c:v>
                </c:pt>
                <c:pt idx="10">
                  <c:v>0</c:v>
                </c:pt>
                <c:pt idx="11">
                  <c:v>3</c:v>
                </c:pt>
              </c:numCache>
            </c:numRef>
          </c:val>
        </c:ser>
        <c:gapWidth val="0"/>
        <c:axId val="130521344"/>
        <c:axId val="130544000"/>
      </c:barChart>
      <c:catAx>
        <c:axId val="130521344"/>
        <c:scaling>
          <c:orientation val="minMax"/>
        </c:scaling>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US" sz="1000" b="1" i="0" u="none" strike="noStrike" kern="1200" baseline="0">
                    <a:solidFill>
                      <a:sysClr val="windowText" lastClr="000000"/>
                    </a:solidFill>
                    <a:latin typeface="+mn-lt"/>
                    <a:ea typeface="+mn-ea"/>
                    <a:cs typeface="+mn-cs"/>
                  </a:defRPr>
                </a:pPr>
                <a:r>
                  <a:rPr lang="en-US" sz="1000" b="1" i="0" baseline="0">
                    <a:effectLst/>
                  </a:rPr>
                  <a:t>Salary in US 1000 </a:t>
                </a:r>
                <a:r>
                  <a:rPr lang="en-IN" sz="1000" b="1" i="0" baseline="0">
                    <a:effectLst/>
                  </a:rPr>
                  <a:t>$</a:t>
                </a:r>
                <a:endParaRPr lang="en-IN" sz="1000">
                  <a:effectLst/>
                </a:endParaRPr>
              </a:p>
              <a:p>
                <a:pPr marL="0" marR="0" indent="0" algn="ctr" defTabSz="914400" rtl="0" eaLnBrk="1" fontAlgn="auto" latinLnBrk="0" hangingPunct="1">
                  <a:lnSpc>
                    <a:spcPct val="100000"/>
                  </a:lnSpc>
                  <a:spcBef>
                    <a:spcPts val="0"/>
                  </a:spcBef>
                  <a:spcAft>
                    <a:spcPts val="0"/>
                  </a:spcAft>
                  <a:buClrTx/>
                  <a:buSzTx/>
                  <a:buFontTx/>
                  <a:buNone/>
                  <a:tabLst/>
                  <a:defRPr lang="en-US" sz="1000" b="1" i="0" u="none" strike="noStrike" kern="1200" baseline="0">
                    <a:solidFill>
                      <a:sysClr val="windowText" lastClr="000000"/>
                    </a:solidFill>
                    <a:latin typeface="+mn-lt"/>
                    <a:ea typeface="+mn-ea"/>
                    <a:cs typeface="+mn-cs"/>
                  </a:defRPr>
                </a:pPr>
                <a:endParaRPr lang="en-US"/>
              </a:p>
            </c:rich>
          </c:tx>
        </c:title>
        <c:numFmt formatCode="General" sourceLinked="1"/>
        <c:tickLblPos val="nextTo"/>
        <c:txPr>
          <a:bodyPr/>
          <a:lstStyle/>
          <a:p>
            <a:pPr>
              <a:defRPr lang="en-US"/>
            </a:pPr>
            <a:endParaRPr lang="en-US"/>
          </a:p>
        </c:txPr>
        <c:crossAx val="130544000"/>
        <c:crosses val="autoZero"/>
        <c:auto val="1"/>
        <c:lblAlgn val="ctr"/>
        <c:lblOffset val="100"/>
      </c:catAx>
      <c:valAx>
        <c:axId val="130544000"/>
        <c:scaling>
          <c:orientation val="minMax"/>
        </c:scaling>
        <c:axPos val="l"/>
        <c:title>
          <c:tx>
            <c:rich>
              <a:bodyPr/>
              <a:lstStyle/>
              <a:p>
                <a:pPr>
                  <a:defRPr lang="en-US"/>
                </a:pPr>
                <a:r>
                  <a:rPr lang="en-US"/>
                  <a:t>Frequency</a:t>
                </a:r>
              </a:p>
            </c:rich>
          </c:tx>
        </c:title>
        <c:numFmt formatCode="General" sourceLinked="1"/>
        <c:tickLblPos val="nextTo"/>
        <c:txPr>
          <a:bodyPr/>
          <a:lstStyle/>
          <a:p>
            <a:pPr>
              <a:defRPr lang="en-US"/>
            </a:pPr>
            <a:endParaRPr lang="en-US"/>
          </a:p>
        </c:txPr>
        <c:crossAx val="130521344"/>
        <c:crosses val="autoZero"/>
        <c:crossBetween val="between"/>
      </c:valAx>
    </c:plotArea>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sz="1400"/>
            </a:pPr>
            <a:r>
              <a:rPr lang="en-US" sz="1400"/>
              <a:t>  MEAN SALARY ESTIMATION</a:t>
            </a:r>
          </a:p>
        </c:rich>
      </c:tx>
      <c:layout>
        <c:manualLayout>
          <c:xMode val="edge"/>
          <c:yMode val="edge"/>
          <c:x val="0.28256297506910116"/>
          <c:y val="5.7111121603968104E-3"/>
        </c:manualLayout>
      </c:layout>
      <c:overlay val="1"/>
    </c:title>
    <c:plotArea>
      <c:layout/>
      <c:lineChart>
        <c:grouping val="standard"/>
        <c:ser>
          <c:idx val="0"/>
          <c:order val="0"/>
          <c:tx>
            <c:strRef>
              <c:f>'Confidence Interval Estimation'!$B$29</c:f>
              <c:strCache>
                <c:ptCount val="1"/>
                <c:pt idx="0">
                  <c:v>Salary</c:v>
                </c:pt>
              </c:strCache>
            </c:strRef>
          </c:tx>
          <c:dLbls>
            <c:dLbl>
              <c:idx val="0"/>
              <c:layout>
                <c:manualLayout>
                  <c:x val="-0.1282467790769567"/>
                  <c:y val="-7.2992510348580245E-2"/>
                </c:manualLayout>
              </c:layout>
              <c:showVal val="1"/>
              <c:extLst>
                <c:ext xmlns:c15="http://schemas.microsoft.com/office/drawing/2012/chart" uri="{CE6537A1-D6FC-4f65-9D91-7224C49458BB}">
                  <c15:layout/>
                </c:ext>
              </c:extLst>
            </c:dLbl>
            <c:dLbl>
              <c:idx val="1"/>
              <c:layout>
                <c:manualLayout>
                  <c:x val="-2.7605244996549362E-3"/>
                  <c:y val="3.1215161649944194E-2"/>
                </c:manualLayout>
              </c:layout>
              <c:showVal val="1"/>
              <c:extLst>
                <c:ext xmlns:c15="http://schemas.microsoft.com/office/drawing/2012/chart" uri="{CE6537A1-D6FC-4f65-9D91-7224C49458BB}">
                  <c15:layout/>
                </c:ext>
              </c:extLst>
            </c:dLbl>
            <c:numFmt formatCode="#,##0.00" sourceLinked="0"/>
            <c:spPr>
              <a:noFill/>
              <a:ln>
                <a:noFill/>
              </a:ln>
              <a:effectLst/>
            </c:spPr>
            <c:txPr>
              <a:bodyPr/>
              <a:lstStyle/>
              <a:p>
                <a:pPr>
                  <a:defRPr lang="en-US"/>
                </a:pPr>
                <a:endParaRPr lang="en-US"/>
              </a:p>
            </c:txPr>
            <c:showVal val="1"/>
            <c:extLst>
              <c:ext xmlns:c15="http://schemas.microsoft.com/office/drawing/2012/chart" uri="{CE6537A1-D6FC-4f65-9D91-7224C49458BB}">
                <c15:layout/>
                <c15:showLeaderLines val="0"/>
              </c:ext>
            </c:extLst>
          </c:dLbls>
          <c:errBars>
            <c:errDir val="y"/>
            <c:errBarType val="both"/>
            <c:errValType val="cust"/>
            <c:plus>
              <c:numRef>
                <c:f>'Confidence Interval Estimation'!$B$45:$D$45</c:f>
                <c:numCache>
                  <c:formatCode>General</c:formatCode>
                  <c:ptCount val="3"/>
                  <c:pt idx="0">
                    <c:v>4.7061900290477725</c:v>
                  </c:pt>
                  <c:pt idx="1">
                    <c:v>4.1055039261615445</c:v>
                  </c:pt>
                  <c:pt idx="2">
                    <c:v>3.067977246476052</c:v>
                  </c:pt>
                </c:numCache>
              </c:numRef>
            </c:plus>
            <c:minus>
              <c:numRef>
                <c:f>'Confidence Interval Estimation'!$B$45:$D$45</c:f>
                <c:numCache>
                  <c:formatCode>General</c:formatCode>
                  <c:ptCount val="3"/>
                  <c:pt idx="0">
                    <c:v>4.7061900290477725</c:v>
                  </c:pt>
                  <c:pt idx="1">
                    <c:v>4.1055039261615445</c:v>
                  </c:pt>
                  <c:pt idx="2">
                    <c:v>3.067977246476052</c:v>
                  </c:pt>
                </c:numCache>
              </c:numRef>
            </c:minus>
            <c:spPr>
              <a:ln>
                <a:solidFill>
                  <a:srgbClr val="C00000"/>
                </a:solidFill>
              </a:ln>
            </c:spPr>
          </c:errBars>
          <c:cat>
            <c:strRef>
              <c:f>'Confidence Interval Estimation'!$B$30:$D$30</c:f>
              <c:strCache>
                <c:ptCount val="3"/>
                <c:pt idx="0">
                  <c:v>Female</c:v>
                </c:pt>
                <c:pt idx="1">
                  <c:v>Male</c:v>
                </c:pt>
                <c:pt idx="2">
                  <c:v>Overall</c:v>
                </c:pt>
              </c:strCache>
            </c:strRef>
          </c:cat>
          <c:val>
            <c:numRef>
              <c:f>'Confidence Interval Estimation'!$B$31:$D$31</c:f>
              <c:numCache>
                <c:formatCode>General</c:formatCode>
                <c:ptCount val="3"/>
                <c:pt idx="0">
                  <c:v>48.787878787878789</c:v>
                </c:pt>
                <c:pt idx="1">
                  <c:v>48.275862068965516</c:v>
                </c:pt>
                <c:pt idx="2">
                  <c:v>48.548387096774192</c:v>
                </c:pt>
              </c:numCache>
            </c:numRef>
          </c:val>
        </c:ser>
        <c:upDownBars>
          <c:gapWidth val="150"/>
          <c:upBars/>
          <c:downBars/>
        </c:upDownBars>
        <c:marker val="1"/>
        <c:axId val="130468096"/>
        <c:axId val="130945024"/>
      </c:lineChart>
      <c:catAx>
        <c:axId val="130468096"/>
        <c:scaling>
          <c:orientation val="minMax"/>
        </c:scaling>
        <c:axPos val="b"/>
        <c:majorGridlines/>
        <c:numFmt formatCode="General" sourceLinked="1"/>
        <c:tickLblPos val="nextTo"/>
        <c:txPr>
          <a:bodyPr/>
          <a:lstStyle/>
          <a:p>
            <a:pPr>
              <a:defRPr lang="en-US"/>
            </a:pPr>
            <a:endParaRPr lang="en-US"/>
          </a:p>
        </c:txPr>
        <c:crossAx val="130945024"/>
        <c:crosses val="autoZero"/>
        <c:auto val="1"/>
        <c:lblAlgn val="ctr"/>
        <c:lblOffset val="100"/>
      </c:catAx>
      <c:valAx>
        <c:axId val="130945024"/>
        <c:scaling>
          <c:orientation val="minMax"/>
          <c:max val="55"/>
          <c:min val="40"/>
        </c:scaling>
        <c:axPos val="l"/>
        <c:majorGridlines>
          <c:spPr>
            <a:ln>
              <a:solidFill>
                <a:srgbClr val="C00000">
                  <a:alpha val="26000"/>
                </a:srgbClr>
              </a:solidFill>
            </a:ln>
          </c:spPr>
        </c:majorGridlines>
        <c:title>
          <c:tx>
            <c:rich>
              <a:bodyPr/>
              <a:lstStyle/>
              <a:p>
                <a:pPr>
                  <a:defRPr lang="en-US"/>
                </a:pPr>
                <a:r>
                  <a:rPr lang="en-US"/>
                  <a:t>SALARY</a:t>
                </a:r>
                <a:r>
                  <a:rPr lang="en-US" baseline="0"/>
                  <a:t> (1000 US </a:t>
                </a:r>
                <a:r>
                  <a:rPr lang="en-US" baseline="0">
                    <a:latin typeface="Calibri" panose="020F0502020204030204" pitchFamily="34" charset="0"/>
                  </a:rPr>
                  <a:t>$</a:t>
                </a:r>
                <a:r>
                  <a:rPr lang="en-US" baseline="0"/>
                  <a:t>)</a:t>
                </a:r>
                <a:endParaRPr lang="en-US"/>
              </a:p>
            </c:rich>
          </c:tx>
        </c:title>
        <c:numFmt formatCode="General" sourceLinked="1"/>
        <c:tickLblPos val="nextTo"/>
        <c:txPr>
          <a:bodyPr/>
          <a:lstStyle/>
          <a:p>
            <a:pPr>
              <a:defRPr lang="en-US"/>
            </a:pPr>
            <a:endParaRPr lang="en-US"/>
          </a:p>
        </c:txPr>
        <c:crossAx val="130468096"/>
        <c:crosses val="autoZero"/>
        <c:crossBetween val="between"/>
        <c:majorUnit val="5"/>
      </c:valAx>
      <c:dTable>
        <c:showHorzBorder val="1"/>
        <c:showVertBorder val="1"/>
        <c:showOutline val="1"/>
        <c:showKeys val="1"/>
        <c:txPr>
          <a:bodyPr/>
          <a:lstStyle/>
          <a:p>
            <a:pPr rtl="0">
              <a:defRPr lang="en-US"/>
            </a:pPr>
            <a:endParaRPr lang="en-US"/>
          </a:p>
        </c:txPr>
      </c:dTable>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a:t>Normal Probability</a:t>
            </a:r>
            <a:r>
              <a:rPr lang="en-US" sz="2000" b="1" baseline="0"/>
              <a:t> Plot for Spending</a:t>
            </a:r>
            <a:endParaRPr lang="en-US" sz="2000" b="1"/>
          </a:p>
        </c:rich>
      </c:tx>
      <c:layout>
        <c:manualLayout>
          <c:xMode val="edge"/>
          <c:yMode val="edge"/>
          <c:x val="0.14660033711124323"/>
          <c:y val="1.8181818181818188E-2"/>
        </c:manualLayout>
      </c:layout>
      <c:spPr>
        <a:noFill/>
        <a:ln>
          <a:noFill/>
        </a:ln>
        <a:effectLst/>
      </c:spPr>
    </c:title>
    <c:plotArea>
      <c:layout/>
      <c:scatterChart>
        <c:scatterStyle val="lineMarker"/>
        <c:ser>
          <c:idx val="0"/>
          <c:order val="0"/>
          <c:tx>
            <c:strRef>
              <c:f>'Spending-Data-Precheck'!$C$1</c:f>
              <c:strCache>
                <c:ptCount val="1"/>
                <c:pt idx="0">
                  <c:v>Spending</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'Spending-Data-Precheck'!$B$2:$B$63</c:f>
              <c:numCache>
                <c:formatCode>General</c:formatCode>
                <c:ptCount val="62"/>
                <c:pt idx="0">
                  <c:v>-2.1475938835560431</c:v>
                </c:pt>
                <c:pt idx="1">
                  <c:v>-1.8557299227201098</c:v>
                </c:pt>
                <c:pt idx="2">
                  <c:v>-1.6683911939470788</c:v>
                </c:pt>
                <c:pt idx="3">
                  <c:v>-1.5261033537637134</c:v>
                </c:pt>
                <c:pt idx="4">
                  <c:v>-1.4093552181185078</c:v>
                </c:pt>
                <c:pt idx="5">
                  <c:v>-1.3091717167857773</c:v>
                </c:pt>
                <c:pt idx="6">
                  <c:v>-1.2206403488473498</c:v>
                </c:pt>
                <c:pt idx="7">
                  <c:v>-1.1407637392345982</c:v>
                </c:pt>
                <c:pt idx="8">
                  <c:v>-1.0675705238781421</c:v>
                </c:pt>
                <c:pt idx="9">
                  <c:v>-0.99969048648913561</c:v>
                </c:pt>
                <c:pt idx="10">
                  <c:v>-0.93612982397263023</c:v>
                </c:pt>
                <c:pt idx="11">
                  <c:v>-0.87614284924684138</c:v>
                </c:pt>
                <c:pt idx="12">
                  <c:v>-0.81915425112198925</c:v>
                </c:pt>
                <c:pt idx="13">
                  <c:v>-0.76470967378638766</c:v>
                </c:pt>
                <c:pt idx="14">
                  <c:v>-0.71244303238948947</c:v>
                </c:pt>
                <c:pt idx="15">
                  <c:v>-0.66205416674999529</c:v>
                </c:pt>
                <c:pt idx="16">
                  <c:v>-0.6132931230857992</c:v>
                </c:pt>
                <c:pt idx="17">
                  <c:v>-0.56594882193286311</c:v>
                </c:pt>
                <c:pt idx="18">
                  <c:v>-0.51984070894088719</c:v>
                </c:pt>
                <c:pt idx="19">
                  <c:v>-0.47481248275009286</c:v>
                </c:pt>
                <c:pt idx="20">
                  <c:v>-0.43072729929545789</c:v>
                </c:pt>
                <c:pt idx="21">
                  <c:v>-0.38746404455157907</c:v>
                </c:pt>
                <c:pt idx="22">
                  <c:v>-0.3449143925332655</c:v>
                </c:pt>
                <c:pt idx="23">
                  <c:v>-0.30298044805620672</c:v>
                </c:pt>
                <c:pt idx="24">
                  <c:v>-0.26157282965130185</c:v>
                </c:pt>
                <c:pt idx="25">
                  <c:v>-0.22060908646341354</c:v>
                </c:pt>
                <c:pt idx="26">
                  <c:v>-0.18001236979270524</c:v>
                </c:pt>
                <c:pt idx="27">
                  <c:v>-0.13971029888186226</c:v>
                </c:pt>
                <c:pt idx="28">
                  <c:v>-9.9633974036597794E-2</c:v>
                </c:pt>
                <c:pt idx="29">
                  <c:v>-5.97170997853229E-2</c:v>
                </c:pt>
                <c:pt idx="30">
                  <c:v>-1.9895187598079705E-2</c:v>
                </c:pt>
                <c:pt idx="31">
                  <c:v>1.9895187598079574E-2</c:v>
                </c:pt>
                <c:pt idx="32">
                  <c:v>5.97170997853229E-2</c:v>
                </c:pt>
                <c:pt idx="33">
                  <c:v>9.9633974036597683E-2</c:v>
                </c:pt>
                <c:pt idx="34">
                  <c:v>0.13971029888186226</c:v>
                </c:pt>
                <c:pt idx="35">
                  <c:v>0.18001236979270502</c:v>
                </c:pt>
                <c:pt idx="36">
                  <c:v>0.22060908646341354</c:v>
                </c:pt>
                <c:pt idx="37">
                  <c:v>0.2615728296513018</c:v>
                </c:pt>
                <c:pt idx="38">
                  <c:v>0.30298044805620672</c:v>
                </c:pt>
                <c:pt idx="39">
                  <c:v>0.34491439253326528</c:v>
                </c:pt>
                <c:pt idx="40">
                  <c:v>0.38746404455157907</c:v>
                </c:pt>
                <c:pt idx="41">
                  <c:v>0.43072729929545772</c:v>
                </c:pt>
                <c:pt idx="42">
                  <c:v>0.47481248275009286</c:v>
                </c:pt>
                <c:pt idx="43">
                  <c:v>0.51984070894088674</c:v>
                </c:pt>
                <c:pt idx="44">
                  <c:v>0.56594882193286311</c:v>
                </c:pt>
                <c:pt idx="45">
                  <c:v>0.61329312308579909</c:v>
                </c:pt>
                <c:pt idx="46">
                  <c:v>0.66205416674999529</c:v>
                </c:pt>
                <c:pt idx="47">
                  <c:v>0.71244303238948936</c:v>
                </c:pt>
                <c:pt idx="48">
                  <c:v>0.76470967378638766</c:v>
                </c:pt>
                <c:pt idx="49">
                  <c:v>0.8191542511219887</c:v>
                </c:pt>
                <c:pt idx="50">
                  <c:v>0.87614284924684138</c:v>
                </c:pt>
                <c:pt idx="51">
                  <c:v>0.93612982397262845</c:v>
                </c:pt>
                <c:pt idx="52">
                  <c:v>0.99969048648913561</c:v>
                </c:pt>
                <c:pt idx="53">
                  <c:v>1.0675705238781421</c:v>
                </c:pt>
                <c:pt idx="54">
                  <c:v>1.1407637392345982</c:v>
                </c:pt>
                <c:pt idx="55">
                  <c:v>1.2206403488473498</c:v>
                </c:pt>
                <c:pt idx="56">
                  <c:v>1.3091717167857773</c:v>
                </c:pt>
                <c:pt idx="57">
                  <c:v>1.4093552181185076</c:v>
                </c:pt>
                <c:pt idx="58">
                  <c:v>1.5261033537637134</c:v>
                </c:pt>
                <c:pt idx="59">
                  <c:v>1.6683911939470786</c:v>
                </c:pt>
                <c:pt idx="60">
                  <c:v>1.8557299227201098</c:v>
                </c:pt>
                <c:pt idx="61">
                  <c:v>2.1475938835560413</c:v>
                </c:pt>
              </c:numCache>
            </c:numRef>
          </c:xVal>
          <c:yVal>
            <c:numRef>
              <c:f>'Spending-Data-Precheck'!$C$2:$C$63</c:f>
              <c:numCache>
                <c:formatCode>0.0</c:formatCode>
                <c:ptCount val="62"/>
                <c:pt idx="0">
                  <c:v>100</c:v>
                </c:pt>
                <c:pt idx="1">
                  <c:v>200</c:v>
                </c:pt>
                <c:pt idx="2">
                  <c:v>200</c:v>
                </c:pt>
                <c:pt idx="3">
                  <c:v>200</c:v>
                </c:pt>
                <c:pt idx="4">
                  <c:v>200</c:v>
                </c:pt>
                <c:pt idx="5">
                  <c:v>220</c:v>
                </c:pt>
                <c:pt idx="6">
                  <c:v>250</c:v>
                </c:pt>
                <c:pt idx="7">
                  <c:v>250</c:v>
                </c:pt>
                <c:pt idx="8">
                  <c:v>300</c:v>
                </c:pt>
                <c:pt idx="9">
                  <c:v>300</c:v>
                </c:pt>
                <c:pt idx="10">
                  <c:v>300</c:v>
                </c:pt>
                <c:pt idx="11">
                  <c:v>300</c:v>
                </c:pt>
                <c:pt idx="12">
                  <c:v>300</c:v>
                </c:pt>
                <c:pt idx="13">
                  <c:v>300</c:v>
                </c:pt>
                <c:pt idx="14">
                  <c:v>300</c:v>
                </c:pt>
                <c:pt idx="15">
                  <c:v>300</c:v>
                </c:pt>
                <c:pt idx="16">
                  <c:v>350</c:v>
                </c:pt>
                <c:pt idx="17">
                  <c:v>350</c:v>
                </c:pt>
                <c:pt idx="18">
                  <c:v>350</c:v>
                </c:pt>
                <c:pt idx="19">
                  <c:v>360</c:v>
                </c:pt>
                <c:pt idx="20">
                  <c:v>375</c:v>
                </c:pt>
                <c:pt idx="21">
                  <c:v>400</c:v>
                </c:pt>
                <c:pt idx="22">
                  <c:v>400</c:v>
                </c:pt>
                <c:pt idx="23">
                  <c:v>400</c:v>
                </c:pt>
                <c:pt idx="24">
                  <c:v>400</c:v>
                </c:pt>
                <c:pt idx="25">
                  <c:v>400</c:v>
                </c:pt>
                <c:pt idx="26">
                  <c:v>450</c:v>
                </c:pt>
                <c:pt idx="27">
                  <c:v>450</c:v>
                </c:pt>
                <c:pt idx="28">
                  <c:v>490</c:v>
                </c:pt>
                <c:pt idx="29">
                  <c:v>500</c:v>
                </c:pt>
                <c:pt idx="30">
                  <c:v>500</c:v>
                </c:pt>
                <c:pt idx="31">
                  <c:v>500</c:v>
                </c:pt>
                <c:pt idx="32">
                  <c:v>500</c:v>
                </c:pt>
                <c:pt idx="33">
                  <c:v>500</c:v>
                </c:pt>
                <c:pt idx="34">
                  <c:v>500</c:v>
                </c:pt>
                <c:pt idx="35">
                  <c:v>500</c:v>
                </c:pt>
                <c:pt idx="36">
                  <c:v>500</c:v>
                </c:pt>
                <c:pt idx="37">
                  <c:v>500</c:v>
                </c:pt>
                <c:pt idx="38">
                  <c:v>500</c:v>
                </c:pt>
                <c:pt idx="39">
                  <c:v>500</c:v>
                </c:pt>
                <c:pt idx="40">
                  <c:v>500</c:v>
                </c:pt>
                <c:pt idx="41">
                  <c:v>500</c:v>
                </c:pt>
                <c:pt idx="42">
                  <c:v>500</c:v>
                </c:pt>
                <c:pt idx="43">
                  <c:v>520</c:v>
                </c:pt>
                <c:pt idx="44">
                  <c:v>600</c:v>
                </c:pt>
                <c:pt idx="45">
                  <c:v>600</c:v>
                </c:pt>
                <c:pt idx="46">
                  <c:v>600</c:v>
                </c:pt>
                <c:pt idx="47">
                  <c:v>600</c:v>
                </c:pt>
                <c:pt idx="48">
                  <c:v>600</c:v>
                </c:pt>
                <c:pt idx="49">
                  <c:v>600</c:v>
                </c:pt>
                <c:pt idx="50">
                  <c:v>600</c:v>
                </c:pt>
                <c:pt idx="51">
                  <c:v>600</c:v>
                </c:pt>
                <c:pt idx="52">
                  <c:v>600</c:v>
                </c:pt>
                <c:pt idx="53">
                  <c:v>650</c:v>
                </c:pt>
                <c:pt idx="54">
                  <c:v>650</c:v>
                </c:pt>
                <c:pt idx="55">
                  <c:v>680</c:v>
                </c:pt>
                <c:pt idx="56">
                  <c:v>690</c:v>
                </c:pt>
                <c:pt idx="57">
                  <c:v>700</c:v>
                </c:pt>
                <c:pt idx="58">
                  <c:v>900</c:v>
                </c:pt>
                <c:pt idx="59">
                  <c:v>1000</c:v>
                </c:pt>
                <c:pt idx="60">
                  <c:v>1100</c:v>
                </c:pt>
                <c:pt idx="61">
                  <c:v>1400</c:v>
                </c:pt>
              </c:numCache>
            </c:numRef>
          </c:yVal>
        </c:ser>
        <c:axId val="131075072"/>
        <c:axId val="131081344"/>
      </c:scatterChart>
      <c:valAx>
        <c:axId val="131075072"/>
        <c:scaling>
          <c:orientation val="minMax"/>
        </c:scaling>
        <c:axPos val="b"/>
        <c:title>
          <c:tx>
            <c:rich>
              <a:bodyPr rot="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i="1"/>
                  <a:t>Z</a:t>
                </a:r>
                <a:r>
                  <a:rPr lang="en-US" sz="1400" b="1"/>
                  <a:t> Value</a:t>
                </a:r>
              </a:p>
            </c:rich>
          </c:tx>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1081344"/>
        <c:crossesAt val="-15"/>
        <c:crossBetween val="midCat"/>
      </c:valAx>
      <c:valAx>
        <c:axId val="131081344"/>
        <c:scaling>
          <c:orientation val="minMax"/>
        </c:scaling>
        <c:axPos val="l"/>
        <c:title>
          <c:tx>
            <c:rich>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US" sz="1400" b="1"/>
                  <a:t>Spending</a:t>
                </a:r>
                <a:r>
                  <a:rPr lang="en-US" sz="1400" b="1" baseline="0"/>
                  <a:t> in US</a:t>
                </a:r>
                <a:r>
                  <a:rPr lang="en-US" sz="1400" b="1" i="0" u="none" strike="noStrike" baseline="0">
                    <a:effectLst/>
                  </a:rPr>
                  <a:t> </a:t>
                </a:r>
                <a:r>
                  <a:rPr lang="en-IN" sz="1400" b="1" i="0" u="none" strike="noStrike" baseline="0">
                    <a:effectLst/>
                  </a:rPr>
                  <a:t>$</a:t>
                </a:r>
                <a:endParaRPr lang="en-US" sz="1400" b="1"/>
              </a:p>
            </c:rich>
          </c:tx>
          <c:spPr>
            <a:noFill/>
            <a:ln>
              <a:noFill/>
            </a:ln>
            <a:effectLst/>
          </c:spPr>
        </c:title>
        <c:numFmt formatCode="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endParaRPr lang="en-US"/>
          </a:p>
        </c:txPr>
        <c:crossAx val="131075072"/>
        <c:crossesAt val="-4"/>
        <c:crossBetween val="midCat"/>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a:pPr>
            <a:r>
              <a:rPr lang="en-US"/>
              <a:t>Histogram of Spending</a:t>
            </a:r>
          </a:p>
        </c:rich>
      </c:tx>
    </c:title>
    <c:plotArea>
      <c:layout/>
      <c:barChart>
        <c:barDir val="col"/>
        <c:grouping val="clustered"/>
        <c:ser>
          <c:idx val="0"/>
          <c:order val="0"/>
          <c:tx>
            <c:strRef>
              <c:f>'Spending-Data-Precheck'!$S$3</c:f>
              <c:strCache>
                <c:ptCount val="1"/>
                <c:pt idx="0">
                  <c:v>Frequency</c:v>
                </c:pt>
              </c:strCache>
            </c:strRef>
          </c:tx>
          <c:spPr>
            <a:ln>
              <a:solidFill>
                <a:schemeClr val="tx1"/>
              </a:solidFill>
            </a:ln>
          </c:spPr>
          <c:cat>
            <c:strRef>
              <c:f>'Spending-Data-Precheck'!$T$4:$T$17</c:f>
              <c:strCache>
                <c:ptCount val="14"/>
                <c:pt idx="0">
                  <c:v>--</c:v>
                </c:pt>
                <c:pt idx="1">
                  <c:v>150</c:v>
                </c:pt>
                <c:pt idx="2">
                  <c:v>250</c:v>
                </c:pt>
                <c:pt idx="3">
                  <c:v>350</c:v>
                </c:pt>
                <c:pt idx="4">
                  <c:v>450</c:v>
                </c:pt>
                <c:pt idx="5">
                  <c:v>550</c:v>
                </c:pt>
                <c:pt idx="6">
                  <c:v>650</c:v>
                </c:pt>
                <c:pt idx="7">
                  <c:v>750</c:v>
                </c:pt>
                <c:pt idx="8">
                  <c:v>850</c:v>
                </c:pt>
                <c:pt idx="9">
                  <c:v>950</c:v>
                </c:pt>
                <c:pt idx="10">
                  <c:v>1050</c:v>
                </c:pt>
                <c:pt idx="11">
                  <c:v>1150</c:v>
                </c:pt>
                <c:pt idx="12">
                  <c:v>1250</c:v>
                </c:pt>
                <c:pt idx="13">
                  <c:v>1350</c:v>
                </c:pt>
              </c:strCache>
            </c:strRef>
          </c:cat>
          <c:val>
            <c:numRef>
              <c:f>'Spending-Data-Precheck'!$S$4:$S$17</c:f>
              <c:numCache>
                <c:formatCode>General</c:formatCode>
                <c:ptCount val="14"/>
                <c:pt idx="0">
                  <c:v>1</c:v>
                </c:pt>
                <c:pt idx="1">
                  <c:v>4</c:v>
                </c:pt>
                <c:pt idx="2">
                  <c:v>11</c:v>
                </c:pt>
                <c:pt idx="3">
                  <c:v>10</c:v>
                </c:pt>
                <c:pt idx="4">
                  <c:v>17</c:v>
                </c:pt>
                <c:pt idx="5">
                  <c:v>10</c:v>
                </c:pt>
                <c:pt idx="6">
                  <c:v>5</c:v>
                </c:pt>
                <c:pt idx="7">
                  <c:v>0</c:v>
                </c:pt>
                <c:pt idx="8">
                  <c:v>1</c:v>
                </c:pt>
                <c:pt idx="9">
                  <c:v>1</c:v>
                </c:pt>
                <c:pt idx="10">
                  <c:v>1</c:v>
                </c:pt>
                <c:pt idx="11">
                  <c:v>0</c:v>
                </c:pt>
                <c:pt idx="12">
                  <c:v>0</c:v>
                </c:pt>
                <c:pt idx="13">
                  <c:v>1</c:v>
                </c:pt>
              </c:numCache>
            </c:numRef>
          </c:val>
        </c:ser>
        <c:gapWidth val="0"/>
        <c:axId val="131122304"/>
        <c:axId val="131124224"/>
      </c:barChart>
      <c:catAx>
        <c:axId val="131122304"/>
        <c:scaling>
          <c:orientation val="minMax"/>
        </c:scaling>
        <c:axPos val="b"/>
        <c:title>
          <c:tx>
            <c:rich>
              <a:bodyPr/>
              <a:lstStyle/>
              <a:p>
                <a:pPr>
                  <a:defRPr lang="en-US"/>
                </a:pPr>
                <a:r>
                  <a:rPr lang="en-US" sz="1000" b="1" i="0" baseline="0">
                    <a:effectLst/>
                  </a:rPr>
                  <a:t>Spending in US </a:t>
                </a:r>
                <a:r>
                  <a:rPr lang="en-IN" sz="1000" b="1" i="0" baseline="0">
                    <a:effectLst/>
                  </a:rPr>
                  <a:t>$</a:t>
                </a:r>
                <a:endParaRPr lang="en-IN" sz="1000">
                  <a:effectLst/>
                </a:endParaRPr>
              </a:p>
            </c:rich>
          </c:tx>
        </c:title>
        <c:numFmt formatCode="General" sourceLinked="1"/>
        <c:tickLblPos val="nextTo"/>
        <c:txPr>
          <a:bodyPr/>
          <a:lstStyle/>
          <a:p>
            <a:pPr>
              <a:defRPr lang="en-US"/>
            </a:pPr>
            <a:endParaRPr lang="en-US"/>
          </a:p>
        </c:txPr>
        <c:crossAx val="131124224"/>
        <c:crosses val="autoZero"/>
        <c:auto val="1"/>
        <c:lblAlgn val="ctr"/>
        <c:lblOffset val="100"/>
      </c:catAx>
      <c:valAx>
        <c:axId val="131124224"/>
        <c:scaling>
          <c:orientation val="minMax"/>
        </c:scaling>
        <c:axPos val="l"/>
        <c:title>
          <c:tx>
            <c:rich>
              <a:bodyPr/>
              <a:lstStyle/>
              <a:p>
                <a:pPr>
                  <a:defRPr lang="en-US"/>
                </a:pPr>
                <a:r>
                  <a:rPr lang="en-US"/>
                  <a:t>Frequency</a:t>
                </a:r>
              </a:p>
            </c:rich>
          </c:tx>
        </c:title>
        <c:numFmt formatCode="General" sourceLinked="1"/>
        <c:tickLblPos val="nextTo"/>
        <c:txPr>
          <a:bodyPr/>
          <a:lstStyle/>
          <a:p>
            <a:pPr>
              <a:defRPr lang="en-US"/>
            </a:pPr>
            <a:endParaRPr lang="en-US"/>
          </a:p>
        </c:txPr>
        <c:crossAx val="131122304"/>
        <c:crosses val="autoZero"/>
        <c:crossBetween val="between"/>
      </c:valAx>
    </c:plotArea>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lang="en-US" sz="1400"/>
            </a:pPr>
            <a:r>
              <a:rPr lang="en-US" sz="1400"/>
              <a:t>  MEAN SPENDING ESTIMATION</a:t>
            </a:r>
          </a:p>
        </c:rich>
      </c:tx>
      <c:layout>
        <c:manualLayout>
          <c:xMode val="edge"/>
          <c:yMode val="edge"/>
          <c:x val="0.34751547360927731"/>
          <c:y val="0"/>
        </c:manualLayout>
      </c:layout>
      <c:overlay val="1"/>
    </c:title>
    <c:plotArea>
      <c:layout/>
      <c:lineChart>
        <c:grouping val="standard"/>
        <c:ser>
          <c:idx val="0"/>
          <c:order val="0"/>
          <c:tx>
            <c:strRef>
              <c:f>'Confidence Interval Estimation'!$B$55</c:f>
              <c:strCache>
                <c:ptCount val="1"/>
                <c:pt idx="0">
                  <c:v>Spending</c:v>
                </c:pt>
              </c:strCache>
            </c:strRef>
          </c:tx>
          <c:dLbls>
            <c:dLbl>
              <c:idx val="0"/>
              <c:layout>
                <c:manualLayout>
                  <c:x val="-9.9378881987577647E-2"/>
                  <c:y val="-4.4593088071348975E-3"/>
                </c:manualLayout>
              </c:layout>
              <c:showVal val="1"/>
              <c:extLst>
                <c:ext xmlns:c15="http://schemas.microsoft.com/office/drawing/2012/chart" uri="{CE6537A1-D6FC-4f65-9D91-7224C49458BB}">
                  <c15:layout/>
                </c:ext>
              </c:extLst>
            </c:dLbl>
            <c:dLbl>
              <c:idx val="1"/>
              <c:layout>
                <c:manualLayout>
                  <c:x val="-2.7605244996549362E-3"/>
                  <c:y val="3.1215161649944194E-2"/>
                </c:manualLayout>
              </c:layout>
              <c:showVal val="1"/>
              <c:extLst>
                <c:ext xmlns:c15="http://schemas.microsoft.com/office/drawing/2012/chart" uri="{CE6537A1-D6FC-4f65-9D91-7224C49458BB}">
                  <c15:layout/>
                </c:ext>
              </c:extLst>
            </c:dLbl>
            <c:numFmt formatCode="#,##0.00" sourceLinked="0"/>
            <c:spPr>
              <a:noFill/>
              <a:ln>
                <a:noFill/>
              </a:ln>
              <a:effectLst/>
            </c:spPr>
            <c:txPr>
              <a:bodyPr/>
              <a:lstStyle/>
              <a:p>
                <a:pPr>
                  <a:defRPr lang="en-US"/>
                </a:pPr>
                <a:endParaRPr lang="en-US"/>
              </a:p>
            </c:txPr>
            <c:showVal val="1"/>
            <c:extLst>
              <c:ext xmlns:c15="http://schemas.microsoft.com/office/drawing/2012/chart" uri="{CE6537A1-D6FC-4f65-9D91-7224C49458BB}">
                <c15:layout/>
                <c15:showLeaderLines val="0"/>
              </c:ext>
            </c:extLst>
          </c:dLbls>
          <c:errBars>
            <c:errDir val="y"/>
            <c:errBarType val="both"/>
            <c:errValType val="cust"/>
            <c:plus>
              <c:numRef>
                <c:f>'Confidence Interval Estimation'!$B$71:$D$71</c:f>
                <c:numCache>
                  <c:formatCode>General</c:formatCode>
                  <c:ptCount val="3"/>
                  <c:pt idx="0">
                    <c:v>72.542437621499161</c:v>
                  </c:pt>
                  <c:pt idx="1">
                    <c:v>91.003936834857271</c:v>
                  </c:pt>
                  <c:pt idx="2">
                    <c:v>56.365712390782306</c:v>
                  </c:pt>
                </c:numCache>
              </c:numRef>
            </c:plus>
            <c:minus>
              <c:numRef>
                <c:f>'Confidence Interval Estimation'!$B$71:$D$71</c:f>
                <c:numCache>
                  <c:formatCode>General</c:formatCode>
                  <c:ptCount val="3"/>
                  <c:pt idx="0">
                    <c:v>72.542437621499161</c:v>
                  </c:pt>
                  <c:pt idx="1">
                    <c:v>91.003936834857271</c:v>
                  </c:pt>
                  <c:pt idx="2">
                    <c:v>56.365712390782306</c:v>
                  </c:pt>
                </c:numCache>
              </c:numRef>
            </c:minus>
            <c:spPr>
              <a:ln>
                <a:solidFill>
                  <a:srgbClr val="C00000"/>
                </a:solidFill>
              </a:ln>
            </c:spPr>
          </c:errBars>
          <c:cat>
            <c:strRef>
              <c:f>'Confidence Interval Estimation'!$B$61:$D$61</c:f>
              <c:strCache>
                <c:ptCount val="3"/>
                <c:pt idx="0">
                  <c:v>Female</c:v>
                </c:pt>
                <c:pt idx="1">
                  <c:v>Male</c:v>
                </c:pt>
                <c:pt idx="2">
                  <c:v>Overall</c:v>
                </c:pt>
              </c:strCache>
            </c:strRef>
          </c:cat>
          <c:val>
            <c:numRef>
              <c:f>'Confidence Interval Estimation'!$B$62:$D$62</c:f>
              <c:numCache>
                <c:formatCode>General</c:formatCode>
                <c:ptCount val="3"/>
                <c:pt idx="0">
                  <c:v>204.58429765865438</c:v>
                </c:pt>
                <c:pt idx="1">
                  <c:v>239.24501528746939</c:v>
                </c:pt>
                <c:pt idx="2">
                  <c:v>221.95380496596201</c:v>
                </c:pt>
              </c:numCache>
            </c:numRef>
          </c:val>
        </c:ser>
        <c:upDownBars>
          <c:gapWidth val="150"/>
          <c:upBars/>
          <c:downBars/>
        </c:upDownBars>
        <c:marker val="1"/>
        <c:axId val="132719744"/>
        <c:axId val="132721280"/>
      </c:lineChart>
      <c:catAx>
        <c:axId val="132719744"/>
        <c:scaling>
          <c:orientation val="minMax"/>
        </c:scaling>
        <c:axPos val="b"/>
        <c:majorGridlines/>
        <c:numFmt formatCode="General" sourceLinked="1"/>
        <c:tickLblPos val="nextTo"/>
        <c:txPr>
          <a:bodyPr/>
          <a:lstStyle/>
          <a:p>
            <a:pPr>
              <a:defRPr lang="en-US"/>
            </a:pPr>
            <a:endParaRPr lang="en-US"/>
          </a:p>
        </c:txPr>
        <c:crossAx val="132721280"/>
        <c:crosses val="autoZero"/>
        <c:auto val="1"/>
        <c:lblAlgn val="ctr"/>
        <c:lblOffset val="100"/>
      </c:catAx>
      <c:valAx>
        <c:axId val="132721280"/>
        <c:scaling>
          <c:orientation val="minMax"/>
          <c:max val="350"/>
          <c:min val="100"/>
        </c:scaling>
        <c:axPos val="l"/>
        <c:majorGridlines>
          <c:spPr>
            <a:ln>
              <a:solidFill>
                <a:srgbClr val="C00000">
                  <a:alpha val="26000"/>
                </a:srgbClr>
              </a:solidFill>
            </a:ln>
          </c:spPr>
        </c:majorGridlines>
        <c:title>
          <c:tx>
            <c:rich>
              <a:bodyPr/>
              <a:lstStyle/>
              <a:p>
                <a:pPr>
                  <a:defRPr lang="en-US"/>
                </a:pPr>
                <a:r>
                  <a:rPr lang="en-US"/>
                  <a:t>SPENDING</a:t>
                </a:r>
                <a:r>
                  <a:rPr lang="en-US" baseline="0"/>
                  <a:t>  (US </a:t>
                </a:r>
                <a:r>
                  <a:rPr lang="en-US" baseline="0">
                    <a:latin typeface="Calibri" panose="020F0502020204030204" pitchFamily="34" charset="0"/>
                  </a:rPr>
                  <a:t>$</a:t>
                </a:r>
                <a:r>
                  <a:rPr lang="en-US" baseline="0"/>
                  <a:t>)</a:t>
                </a:r>
                <a:endParaRPr lang="en-US"/>
              </a:p>
            </c:rich>
          </c:tx>
          <c:layout>
            <c:manualLayout>
              <c:xMode val="edge"/>
              <c:yMode val="edge"/>
              <c:x val="9.0643274853801151E-2"/>
              <c:y val="0.2601254009915428"/>
            </c:manualLayout>
          </c:layout>
        </c:title>
        <c:numFmt formatCode="General" sourceLinked="1"/>
        <c:tickLblPos val="nextTo"/>
        <c:txPr>
          <a:bodyPr/>
          <a:lstStyle/>
          <a:p>
            <a:pPr>
              <a:defRPr lang="en-US"/>
            </a:pPr>
            <a:endParaRPr lang="en-US"/>
          </a:p>
        </c:txPr>
        <c:crossAx val="132719744"/>
        <c:crosses val="autoZero"/>
        <c:crossBetween val="between"/>
        <c:majorUnit val="50"/>
      </c:valAx>
      <c:dTable>
        <c:showHorzBorder val="1"/>
        <c:showVertBorder val="1"/>
        <c:showOutline val="1"/>
        <c:showKeys val="1"/>
        <c:txPr>
          <a:bodyPr/>
          <a:lstStyle/>
          <a:p>
            <a:pPr rtl="0">
              <a:defRPr lang="en-US"/>
            </a:pPr>
            <a:endParaRPr lang="en-US"/>
          </a:p>
        </c:txPr>
      </c:dTable>
    </c:plotArea>
    <c:plotVisOnly val="1"/>
    <c:dispBlanksAs val="gap"/>
  </c:chart>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327" cy="497219"/>
          </a:xfrm>
          <a:prstGeom prst="rect">
            <a:avLst/>
          </a:prstGeom>
        </p:spPr>
        <p:txBody>
          <a:bodyPr vert="horz" lIns="90663" tIns="45331" rIns="90663" bIns="45331" rtlCol="0"/>
          <a:lstStyle>
            <a:lvl1pPr algn="l">
              <a:defRPr sz="1200"/>
            </a:lvl1pPr>
          </a:lstStyle>
          <a:p>
            <a:endParaRPr lang="en-US"/>
          </a:p>
        </p:txBody>
      </p:sp>
      <p:sp>
        <p:nvSpPr>
          <p:cNvPr id="3" name="Date Placeholder 2"/>
          <p:cNvSpPr>
            <a:spLocks noGrp="1"/>
          </p:cNvSpPr>
          <p:nvPr>
            <p:ph type="dt" sz="quarter" idx="1"/>
          </p:nvPr>
        </p:nvSpPr>
        <p:spPr>
          <a:xfrm>
            <a:off x="3856342" y="0"/>
            <a:ext cx="2949326" cy="497219"/>
          </a:xfrm>
          <a:prstGeom prst="rect">
            <a:avLst/>
          </a:prstGeom>
        </p:spPr>
        <p:txBody>
          <a:bodyPr vert="horz" lIns="90663" tIns="45331" rIns="90663" bIns="45331" rtlCol="0"/>
          <a:lstStyle>
            <a:lvl1pPr algn="r">
              <a:defRPr sz="1200"/>
            </a:lvl1pPr>
          </a:lstStyle>
          <a:p>
            <a:fld id="{2924FFC3-0FAC-47F6-A595-0DA904D62EC1}" type="datetimeFigureOut">
              <a:rPr lang="en-US" smtClean="0"/>
              <a:pPr/>
              <a:t>7/6/2018</a:t>
            </a:fld>
            <a:endParaRPr lang="en-US"/>
          </a:p>
        </p:txBody>
      </p:sp>
      <p:sp>
        <p:nvSpPr>
          <p:cNvPr id="4" name="Footer Placeholder 3"/>
          <p:cNvSpPr>
            <a:spLocks noGrp="1"/>
          </p:cNvSpPr>
          <p:nvPr>
            <p:ph type="ftr" sz="quarter" idx="2"/>
          </p:nvPr>
        </p:nvSpPr>
        <p:spPr>
          <a:xfrm>
            <a:off x="1" y="9440439"/>
            <a:ext cx="2949327" cy="497219"/>
          </a:xfrm>
          <a:prstGeom prst="rect">
            <a:avLst/>
          </a:prstGeom>
        </p:spPr>
        <p:txBody>
          <a:bodyPr vert="horz" lIns="90663" tIns="45331" rIns="90663" bIns="45331" rtlCol="0" anchor="b"/>
          <a:lstStyle>
            <a:lvl1pPr algn="l">
              <a:defRPr sz="1200"/>
            </a:lvl1pPr>
          </a:lstStyle>
          <a:p>
            <a:endParaRPr lang="en-US"/>
          </a:p>
        </p:txBody>
      </p:sp>
      <p:sp>
        <p:nvSpPr>
          <p:cNvPr id="5" name="Slide Number Placeholder 4"/>
          <p:cNvSpPr>
            <a:spLocks noGrp="1"/>
          </p:cNvSpPr>
          <p:nvPr>
            <p:ph type="sldNum" sz="quarter" idx="3"/>
          </p:nvPr>
        </p:nvSpPr>
        <p:spPr>
          <a:xfrm>
            <a:off x="3856342" y="9440439"/>
            <a:ext cx="2949326" cy="497219"/>
          </a:xfrm>
          <a:prstGeom prst="rect">
            <a:avLst/>
          </a:prstGeom>
        </p:spPr>
        <p:txBody>
          <a:bodyPr vert="horz" lIns="90663" tIns="45331" rIns="90663" bIns="45331" rtlCol="0" anchor="b"/>
          <a:lstStyle>
            <a:lvl1pPr algn="r">
              <a:defRPr sz="1200"/>
            </a:lvl1pPr>
          </a:lstStyle>
          <a:p>
            <a:fld id="{A19EF8A6-34F9-494C-9DD5-BF24FB3264A7}" type="slidenum">
              <a:rPr lang="en-US" smtClean="0"/>
              <a:pPr/>
              <a:t>‹#›</a:t>
            </a:fld>
            <a:endParaRPr lang="en-US"/>
          </a:p>
        </p:txBody>
      </p:sp>
    </p:spTree>
    <p:extLst>
      <p:ext uri="{BB962C8B-B14F-4D97-AF65-F5344CB8AC3E}">
        <p14:creationId xmlns="" xmlns:p14="http://schemas.microsoft.com/office/powerpoint/2010/main" val="1478953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0375" cy="497207"/>
          </a:xfrm>
          <a:prstGeom prst="rect">
            <a:avLst/>
          </a:prstGeom>
        </p:spPr>
        <p:txBody>
          <a:bodyPr vert="horz" lIns="90663" tIns="45331" rIns="90663" bIns="45331"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55221" y="1"/>
            <a:ext cx="2950374" cy="497207"/>
          </a:xfrm>
          <a:prstGeom prst="rect">
            <a:avLst/>
          </a:prstGeom>
        </p:spPr>
        <p:txBody>
          <a:bodyPr vert="horz" wrap="square" lIns="90663" tIns="45331" rIns="90663" bIns="45331" numCol="1" anchor="t" anchorCtr="0" compatLnSpc="1">
            <a:prstTxWarp prst="textNoShape">
              <a:avLst/>
            </a:prstTxWarp>
          </a:bodyPr>
          <a:lstStyle>
            <a:lvl1pPr algn="r">
              <a:defRPr sz="1200"/>
            </a:lvl1pPr>
          </a:lstStyle>
          <a:p>
            <a:fld id="{5C0057CA-8E72-41B9-AF5F-8B4E8C15D25E}" type="datetimeFigureOut">
              <a:rPr lang="en-US"/>
              <a:pPr/>
              <a:t>7/6/2018</a:t>
            </a:fld>
            <a:endParaRPr lang="en-US"/>
          </a:p>
        </p:txBody>
      </p:sp>
      <p:sp>
        <p:nvSpPr>
          <p:cNvPr id="4" name="Slide Image Placeholder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0663" tIns="45331" rIns="90663" bIns="45331" rtlCol="0" anchor="ctr"/>
          <a:lstStyle/>
          <a:p>
            <a:pPr lvl="0"/>
            <a:endParaRPr lang="en-US" noProof="0"/>
          </a:p>
        </p:txBody>
      </p:sp>
      <p:sp>
        <p:nvSpPr>
          <p:cNvPr id="5" name="Notes Placeholder 4"/>
          <p:cNvSpPr>
            <a:spLocks noGrp="1"/>
          </p:cNvSpPr>
          <p:nvPr>
            <p:ph type="body" sz="quarter" idx="3"/>
          </p:nvPr>
        </p:nvSpPr>
        <p:spPr>
          <a:xfrm>
            <a:off x="680239" y="4721066"/>
            <a:ext cx="5446723" cy="4473261"/>
          </a:xfrm>
          <a:prstGeom prst="rect">
            <a:avLst/>
          </a:prstGeom>
        </p:spPr>
        <p:txBody>
          <a:bodyPr vert="horz" lIns="90663" tIns="45331" rIns="90663" bIns="45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533"/>
            <a:ext cx="2950375" cy="497206"/>
          </a:xfrm>
          <a:prstGeom prst="rect">
            <a:avLst/>
          </a:prstGeom>
        </p:spPr>
        <p:txBody>
          <a:bodyPr vert="horz" lIns="90663" tIns="45331" rIns="90663" bIns="45331"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55221" y="9440533"/>
            <a:ext cx="2950374" cy="497206"/>
          </a:xfrm>
          <a:prstGeom prst="rect">
            <a:avLst/>
          </a:prstGeom>
        </p:spPr>
        <p:txBody>
          <a:bodyPr vert="horz" wrap="square" lIns="90663" tIns="45331" rIns="90663" bIns="45331" numCol="1" anchor="b" anchorCtr="0" compatLnSpc="1">
            <a:prstTxWarp prst="textNoShape">
              <a:avLst/>
            </a:prstTxWarp>
          </a:bodyPr>
          <a:lstStyle>
            <a:lvl1pPr algn="r">
              <a:defRPr sz="1200"/>
            </a:lvl1pPr>
          </a:lstStyle>
          <a:p>
            <a:fld id="{F722D4FF-EFC1-4C28-BB59-5ABF66AD0A8F}" type="slidenum">
              <a:rPr lang="en-US"/>
              <a:pPr/>
              <a:t>‹#›</a:t>
            </a:fld>
            <a:endParaRPr lang="en-US"/>
          </a:p>
        </p:txBody>
      </p:sp>
    </p:spTree>
    <p:extLst>
      <p:ext uri="{BB962C8B-B14F-4D97-AF65-F5344CB8AC3E}">
        <p14:creationId xmlns="" xmlns:p14="http://schemas.microsoft.com/office/powerpoint/2010/main" val="257610629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49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249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ＭＳ Ｐゴシック" pitchFamily="34" charset="-128"/>
              </a:defRPr>
            </a:lvl1pPr>
            <a:lvl2pPr marL="736635" indent="-283321">
              <a:defRPr>
                <a:solidFill>
                  <a:schemeClr val="tx1"/>
                </a:solidFill>
                <a:latin typeface="Calibri" pitchFamily="34" charset="0"/>
                <a:ea typeface="ＭＳ Ｐゴシック" pitchFamily="34" charset="-128"/>
              </a:defRPr>
            </a:lvl2pPr>
            <a:lvl3pPr marL="1133285" indent="-226657">
              <a:defRPr>
                <a:solidFill>
                  <a:schemeClr val="tx1"/>
                </a:solidFill>
                <a:latin typeface="Calibri" pitchFamily="34" charset="0"/>
                <a:ea typeface="ＭＳ Ｐゴシック" pitchFamily="34" charset="-128"/>
              </a:defRPr>
            </a:lvl3pPr>
            <a:lvl4pPr marL="1586598" indent="-226657">
              <a:defRPr>
                <a:solidFill>
                  <a:schemeClr val="tx1"/>
                </a:solidFill>
                <a:latin typeface="Calibri" pitchFamily="34" charset="0"/>
                <a:ea typeface="ＭＳ Ｐゴシック" pitchFamily="34" charset="-128"/>
              </a:defRPr>
            </a:lvl4pPr>
            <a:lvl5pPr marL="2039912" indent="-226657">
              <a:defRPr>
                <a:solidFill>
                  <a:schemeClr val="tx1"/>
                </a:solidFill>
                <a:latin typeface="Calibri" pitchFamily="34" charset="0"/>
                <a:ea typeface="ＭＳ Ｐゴシック" pitchFamily="34" charset="-128"/>
              </a:defRPr>
            </a:lvl5pPr>
            <a:lvl6pPr marL="2493226" indent="-226657" fontAlgn="base">
              <a:spcBef>
                <a:spcPct val="0"/>
              </a:spcBef>
              <a:spcAft>
                <a:spcPct val="0"/>
              </a:spcAft>
              <a:defRPr>
                <a:solidFill>
                  <a:schemeClr val="tx1"/>
                </a:solidFill>
                <a:latin typeface="Calibri" pitchFamily="34" charset="0"/>
                <a:ea typeface="ＭＳ Ｐゴシック" pitchFamily="34" charset="-128"/>
              </a:defRPr>
            </a:lvl6pPr>
            <a:lvl7pPr marL="2946540" indent="-226657" fontAlgn="base">
              <a:spcBef>
                <a:spcPct val="0"/>
              </a:spcBef>
              <a:spcAft>
                <a:spcPct val="0"/>
              </a:spcAft>
              <a:defRPr>
                <a:solidFill>
                  <a:schemeClr val="tx1"/>
                </a:solidFill>
                <a:latin typeface="Calibri" pitchFamily="34" charset="0"/>
                <a:ea typeface="ＭＳ Ｐゴシック" pitchFamily="34" charset="-128"/>
              </a:defRPr>
            </a:lvl7pPr>
            <a:lvl8pPr marL="3399854" indent="-226657" fontAlgn="base">
              <a:spcBef>
                <a:spcPct val="0"/>
              </a:spcBef>
              <a:spcAft>
                <a:spcPct val="0"/>
              </a:spcAft>
              <a:defRPr>
                <a:solidFill>
                  <a:schemeClr val="tx1"/>
                </a:solidFill>
                <a:latin typeface="Calibri" pitchFamily="34" charset="0"/>
                <a:ea typeface="ＭＳ Ｐゴシック" pitchFamily="34" charset="-128"/>
              </a:defRPr>
            </a:lvl8pPr>
            <a:lvl9pPr marL="3853167" indent="-226657" fontAlgn="base">
              <a:spcBef>
                <a:spcPct val="0"/>
              </a:spcBef>
              <a:spcAft>
                <a:spcPct val="0"/>
              </a:spcAft>
              <a:defRPr>
                <a:solidFill>
                  <a:schemeClr val="tx1"/>
                </a:solidFill>
                <a:latin typeface="Calibri" pitchFamily="34" charset="0"/>
                <a:ea typeface="ＭＳ Ｐゴシック" pitchFamily="34" charset="-128"/>
              </a:defRPr>
            </a:lvl9pPr>
          </a:lstStyle>
          <a:p>
            <a:fld id="{D9863531-6AF7-4942-AF3C-417FD574A64D}" type="slidenum">
              <a:rPr lang="en-US"/>
              <a:pPr/>
              <a:t>1</a:t>
            </a:fld>
            <a:endParaRPr lang="en-US" dirty="0"/>
          </a:p>
        </p:txBody>
      </p:sp>
    </p:spTree>
    <p:extLst>
      <p:ext uri="{BB962C8B-B14F-4D97-AF65-F5344CB8AC3E}">
        <p14:creationId xmlns="" xmlns:p14="http://schemas.microsoft.com/office/powerpoint/2010/main" val="64205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18</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19</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20</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21</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22</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23</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4</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5</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6</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7</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10</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12</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14</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2D4FF-EFC1-4C28-BB59-5ABF66AD0A8F}" type="slidenum">
              <a:rPr lang="en-US" smtClean="0"/>
              <a:pPr/>
              <a:t>16</a:t>
            </a:fld>
            <a:endParaRPr lang="en-US" dirty="0"/>
          </a:p>
        </p:txBody>
      </p:sp>
    </p:spTree>
    <p:extLst>
      <p:ext uri="{BB962C8B-B14F-4D97-AF65-F5344CB8AC3E}">
        <p14:creationId xmlns="" xmlns:p14="http://schemas.microsoft.com/office/powerpoint/2010/main" val="1115026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PGPBABI</a:t>
            </a: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MY" smtClean="0"/>
              <a:t>SMDM Group Assignment</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09A0913-9841-48B2-ADBB-2901FFA9E6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PGPBABI</a:t>
            </a:r>
            <a:endParaRPr lang="en-US" dirty="0"/>
          </a:p>
        </p:txBody>
      </p:sp>
      <p:sp>
        <p:nvSpPr>
          <p:cNvPr id="5" name="Footer Placeholder 4"/>
          <p:cNvSpPr>
            <a:spLocks noGrp="1"/>
          </p:cNvSpPr>
          <p:nvPr>
            <p:ph type="ftr" sz="quarter" idx="11"/>
          </p:nvPr>
        </p:nvSpPr>
        <p:spPr/>
        <p:txBody>
          <a:bodyPr/>
          <a:lstStyle>
            <a:extLst/>
          </a:lstStyle>
          <a:p>
            <a:pPr>
              <a:defRPr/>
            </a:pPr>
            <a:r>
              <a:rPr lang="en-US" smtClean="0"/>
              <a:t>SMDM Group Assignment</a:t>
            </a:r>
            <a:endParaRPr lang="en-US" dirty="0"/>
          </a:p>
        </p:txBody>
      </p:sp>
      <p:sp>
        <p:nvSpPr>
          <p:cNvPr id="6" name="Slide Number Placeholder 5"/>
          <p:cNvSpPr>
            <a:spLocks noGrp="1"/>
          </p:cNvSpPr>
          <p:nvPr>
            <p:ph type="sldNum" sz="quarter" idx="12"/>
          </p:nvPr>
        </p:nvSpPr>
        <p:spPr/>
        <p:txBody>
          <a:bodyPr/>
          <a:lstStyle>
            <a:extLst/>
          </a:lstStyle>
          <a:p>
            <a:fld id="{B09A0913-9841-48B2-ADBB-2901FFA9E69F}" type="slidenum">
              <a:rPr lang="en-US" smtClean="0"/>
              <a:pPr/>
              <a:t>‹#›</a:t>
            </a:fld>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PGPBABI</a:t>
            </a:r>
            <a:endParaRPr lang="en-US" dirty="0"/>
          </a:p>
        </p:txBody>
      </p:sp>
      <p:sp>
        <p:nvSpPr>
          <p:cNvPr id="5" name="Footer Placeholder 4"/>
          <p:cNvSpPr>
            <a:spLocks noGrp="1"/>
          </p:cNvSpPr>
          <p:nvPr>
            <p:ph type="ftr" sz="quarter" idx="11"/>
          </p:nvPr>
        </p:nvSpPr>
        <p:spPr/>
        <p:txBody>
          <a:bodyPr/>
          <a:lstStyle>
            <a:extLst/>
          </a:lstStyle>
          <a:p>
            <a:pPr>
              <a:defRPr/>
            </a:pPr>
            <a:r>
              <a:rPr lang="en-US" smtClean="0"/>
              <a:t>SMDM Group Assignment</a:t>
            </a:r>
            <a:endParaRPr lang="en-US" dirty="0"/>
          </a:p>
        </p:txBody>
      </p:sp>
      <p:sp>
        <p:nvSpPr>
          <p:cNvPr id="6" name="Slide Number Placeholder 5"/>
          <p:cNvSpPr>
            <a:spLocks noGrp="1"/>
          </p:cNvSpPr>
          <p:nvPr>
            <p:ph type="sldNum" sz="quarter" idx="12"/>
          </p:nvPr>
        </p:nvSpPr>
        <p:spPr/>
        <p:txBody>
          <a:bodyPr/>
          <a:lstStyle>
            <a:extLst/>
          </a:lstStyle>
          <a:p>
            <a:fld id="{B09A0913-9841-48B2-ADBB-2901FFA9E69F}" type="slidenum">
              <a:rPr lang="en-US" smtClean="0"/>
              <a:pPr/>
              <a:t>‹#›</a:t>
            </a:fld>
            <a:endParaRPr 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90063"/>
            <a:ext cx="2133600" cy="365125"/>
          </a:xfrm>
        </p:spPr>
        <p:txBody>
          <a:bodyPr/>
          <a:lstStyle>
            <a:lvl1pPr>
              <a:defRPr/>
            </a:lvl1pPr>
          </a:lstStyle>
          <a:p>
            <a:r>
              <a:rPr lang="en-US"/>
              <a:t>PGPBABI</a:t>
            </a:r>
            <a:endParaRPr lang="en-US" dirty="0"/>
          </a:p>
        </p:txBody>
      </p:sp>
      <p:sp>
        <p:nvSpPr>
          <p:cNvPr id="5" name="Footer Placeholder 4"/>
          <p:cNvSpPr>
            <a:spLocks noGrp="1"/>
          </p:cNvSpPr>
          <p:nvPr>
            <p:ph type="ftr" sz="quarter" idx="11"/>
          </p:nvPr>
        </p:nvSpPr>
        <p:spPr>
          <a:xfrm>
            <a:off x="2819400" y="6490063"/>
            <a:ext cx="3505200" cy="365125"/>
          </a:xfrm>
        </p:spPr>
        <p:txBody>
          <a:bodyPr/>
          <a:lstStyle>
            <a:lvl1pPr>
              <a:defRPr/>
            </a:lvl1pPr>
          </a:lstStyle>
          <a:p>
            <a:pPr>
              <a:defRPr/>
            </a:pPr>
            <a:r>
              <a:rPr lang="en-MY"/>
              <a:t>SMDM Group Assignment</a:t>
            </a:r>
            <a:endParaRPr lang="en-US" dirty="0"/>
          </a:p>
        </p:txBody>
      </p:sp>
      <p:sp>
        <p:nvSpPr>
          <p:cNvPr id="6" name="Slide Number Placeholder 5"/>
          <p:cNvSpPr>
            <a:spLocks noGrp="1"/>
          </p:cNvSpPr>
          <p:nvPr>
            <p:ph type="sldNum" sz="quarter" idx="12"/>
          </p:nvPr>
        </p:nvSpPr>
        <p:spPr>
          <a:xfrm>
            <a:off x="6553200" y="6490063"/>
            <a:ext cx="2133600" cy="365125"/>
          </a:xfrm>
        </p:spPr>
        <p:txBody>
          <a:bodyPr/>
          <a:lstStyle>
            <a:lvl1pPr>
              <a:defRPr/>
            </a:lvl1pPr>
          </a:lstStyle>
          <a:p>
            <a:fld id="{5CB15F2A-96EB-495C-8693-034FBC59495C}" type="slidenum">
              <a:rPr lang="en-US" smtClean="0"/>
              <a:pPr/>
              <a:t>‹#›</a:t>
            </a:fld>
            <a:endParaRPr lang="en-US" dirty="0"/>
          </a:p>
        </p:txBody>
      </p:sp>
      <p:sp>
        <p:nvSpPr>
          <p:cNvPr id="7" name="Title 6"/>
          <p:cNvSpPr>
            <a:spLocks noGrp="1"/>
          </p:cNvSpPr>
          <p:nvPr>
            <p:ph type="title" hasCustomPrompt="1"/>
          </p:nvPr>
        </p:nvSpPr>
        <p:spPr>
          <a:xfrm>
            <a:off x="457200" y="185331"/>
            <a:ext cx="8229600" cy="881470"/>
          </a:xfrm>
        </p:spPr>
        <p:txBody>
          <a:bodyPr/>
          <a:lstStyle>
            <a:lvl1pPr>
              <a:defRPr sz="2000">
                <a:solidFill>
                  <a:srgbClr val="C00000"/>
                </a:solidFill>
              </a:defRPr>
            </a:lvl1pPr>
          </a:lstStyle>
          <a:p>
            <a:r>
              <a:rPr lang="en-US" dirty="0"/>
              <a:t>Click to edit Master title style</a:t>
            </a:r>
            <a:br>
              <a:rPr lang="en-US" dirty="0"/>
            </a:br>
            <a:r>
              <a:rPr lang="en-US" dirty="0"/>
              <a:t/>
            </a:r>
            <a:br>
              <a:rPr lang="en-US" dirty="0"/>
            </a:br>
            <a:endParaRPr lang="en-US" dirty="0"/>
          </a:p>
        </p:txBody>
      </p:sp>
      <p:cxnSp>
        <p:nvCxnSpPr>
          <p:cNvPr id="8" name="Straight Connector 7"/>
          <p:cNvCxnSpPr/>
          <p:nvPr userDrawn="1"/>
        </p:nvCxnSpPr>
        <p:spPr>
          <a:xfrm>
            <a:off x="457200" y="1219200"/>
            <a:ext cx="8208000"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254535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PGPBABI</a:t>
            </a:r>
            <a:endParaRPr lang="en-US" dirty="0"/>
          </a:p>
        </p:txBody>
      </p:sp>
      <p:sp>
        <p:nvSpPr>
          <p:cNvPr id="4" name="Footer Placeholder 3"/>
          <p:cNvSpPr>
            <a:spLocks noGrp="1"/>
          </p:cNvSpPr>
          <p:nvPr>
            <p:ph type="ftr" sz="quarter" idx="11"/>
          </p:nvPr>
        </p:nvSpPr>
        <p:spPr/>
        <p:txBody>
          <a:bodyPr/>
          <a:lstStyle/>
          <a:p>
            <a:pPr>
              <a:defRPr/>
            </a:pPr>
            <a:r>
              <a:rPr lang="en-US"/>
              <a:t>SMDM Group Assignment</a:t>
            </a:r>
            <a:endParaRPr lang="en-US" dirty="0"/>
          </a:p>
        </p:txBody>
      </p:sp>
      <p:sp>
        <p:nvSpPr>
          <p:cNvPr id="5" name="Slide Number Placeholder 4"/>
          <p:cNvSpPr>
            <a:spLocks noGrp="1"/>
          </p:cNvSpPr>
          <p:nvPr>
            <p:ph type="sldNum" sz="quarter" idx="12"/>
          </p:nvPr>
        </p:nvSpPr>
        <p:spPr/>
        <p:txBody>
          <a:bodyPr/>
          <a:lstStyle/>
          <a:p>
            <a:fld id="{B09A0913-9841-48B2-ADBB-2901FFA9E69F}" type="slidenum">
              <a:rPr lang="en-US" smtClean="0"/>
              <a:pPr/>
              <a:t>‹#›</a:t>
            </a:fld>
            <a:endParaRPr lang="en-US" dirty="0"/>
          </a:p>
        </p:txBody>
      </p:sp>
      <p:sp>
        <p:nvSpPr>
          <p:cNvPr id="7" name="Content Placeholder 2"/>
          <p:cNvSpPr>
            <a:spLocks noGrp="1"/>
          </p:cNvSpPr>
          <p:nvPr>
            <p:ph idx="1"/>
          </p:nvPr>
        </p:nvSpPr>
        <p:spPr>
          <a:xfrm>
            <a:off x="457200" y="914401"/>
            <a:ext cx="8229600" cy="1828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0263" y="3434579"/>
            <a:ext cx="8216537" cy="273762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68577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PGPBABI</a:t>
            </a:r>
            <a:endParaRPr lang="en-US" dirty="0"/>
          </a:p>
        </p:txBody>
      </p:sp>
      <p:sp>
        <p:nvSpPr>
          <p:cNvPr id="5" name="Footer Placeholder 4"/>
          <p:cNvSpPr>
            <a:spLocks noGrp="1"/>
          </p:cNvSpPr>
          <p:nvPr>
            <p:ph type="ftr" sz="quarter" idx="11"/>
          </p:nvPr>
        </p:nvSpPr>
        <p:spPr/>
        <p:txBody>
          <a:bodyPr/>
          <a:lstStyle>
            <a:extLst/>
          </a:lstStyle>
          <a:p>
            <a:pPr>
              <a:defRPr/>
            </a:pPr>
            <a:r>
              <a:rPr lang="en-MY" smtClean="0"/>
              <a:t>SMDM Group Assignment</a:t>
            </a:r>
            <a:endParaRPr lang="en-US" dirty="0"/>
          </a:p>
        </p:txBody>
      </p:sp>
      <p:sp>
        <p:nvSpPr>
          <p:cNvPr id="6" name="Slide Number Placeholder 5"/>
          <p:cNvSpPr>
            <a:spLocks noGrp="1"/>
          </p:cNvSpPr>
          <p:nvPr>
            <p:ph type="sldNum" sz="quarter" idx="12"/>
          </p:nvPr>
        </p:nvSpPr>
        <p:spPr/>
        <p:txBody>
          <a:bodyPr/>
          <a:lstStyle>
            <a:extLst/>
          </a:lstStyle>
          <a:p>
            <a:fld id="{5CB15F2A-96EB-495C-8693-034FBC59495C}"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cxnSp>
        <p:nvCxnSpPr>
          <p:cNvPr id="8" name="Straight Connector 7"/>
          <p:cNvCxnSpPr/>
          <p:nvPr userDrawn="1"/>
        </p:nvCxnSpPr>
        <p:spPr>
          <a:xfrm>
            <a:off x="457200" y="1219200"/>
            <a:ext cx="8208000" cy="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PGPBABI</a:t>
            </a:r>
            <a:endParaRPr lang="en-US" dirty="0"/>
          </a:p>
        </p:txBody>
      </p:sp>
      <p:sp>
        <p:nvSpPr>
          <p:cNvPr id="5" name="Footer Placeholder 4"/>
          <p:cNvSpPr>
            <a:spLocks noGrp="1"/>
          </p:cNvSpPr>
          <p:nvPr>
            <p:ph type="ftr" sz="quarter" idx="11"/>
          </p:nvPr>
        </p:nvSpPr>
        <p:spPr/>
        <p:txBody>
          <a:bodyPr/>
          <a:lstStyle>
            <a:extLst/>
          </a:lstStyle>
          <a:p>
            <a:pPr>
              <a:defRPr/>
            </a:pPr>
            <a:r>
              <a:rPr lang="en-MY" smtClean="0"/>
              <a:t>SMDM Group Assignment</a:t>
            </a:r>
            <a:endParaRPr lang="en-US" dirty="0"/>
          </a:p>
        </p:txBody>
      </p:sp>
      <p:sp>
        <p:nvSpPr>
          <p:cNvPr id="6" name="Slide Number Placeholder 5"/>
          <p:cNvSpPr>
            <a:spLocks noGrp="1"/>
          </p:cNvSpPr>
          <p:nvPr>
            <p:ph type="sldNum" sz="quarter" idx="12"/>
          </p:nvPr>
        </p:nvSpPr>
        <p:spPr/>
        <p:txBody>
          <a:bodyPr/>
          <a:lstStyle>
            <a:extLst/>
          </a:lstStyle>
          <a:p>
            <a:fld id="{C2FA0CB1-D244-4AEF-8CD1-CADB7FAAC97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PGPBABI</a:t>
            </a:r>
            <a:endParaRPr lang="en-US" dirty="0"/>
          </a:p>
        </p:txBody>
      </p:sp>
      <p:sp>
        <p:nvSpPr>
          <p:cNvPr id="6" name="Footer Placeholder 5"/>
          <p:cNvSpPr>
            <a:spLocks noGrp="1"/>
          </p:cNvSpPr>
          <p:nvPr>
            <p:ph type="ftr" sz="quarter" idx="11"/>
          </p:nvPr>
        </p:nvSpPr>
        <p:spPr/>
        <p:txBody>
          <a:bodyPr/>
          <a:lstStyle>
            <a:extLst/>
          </a:lstStyle>
          <a:p>
            <a:pPr>
              <a:defRPr/>
            </a:pPr>
            <a:r>
              <a:rPr lang="en-MY" smtClean="0"/>
              <a:t>SMDM Group Assignment</a:t>
            </a:r>
            <a:endParaRPr lang="en-US" dirty="0"/>
          </a:p>
        </p:txBody>
      </p:sp>
      <p:sp>
        <p:nvSpPr>
          <p:cNvPr id="7" name="Slide Number Placeholder 6"/>
          <p:cNvSpPr>
            <a:spLocks noGrp="1"/>
          </p:cNvSpPr>
          <p:nvPr>
            <p:ph type="sldNum" sz="quarter" idx="12"/>
          </p:nvPr>
        </p:nvSpPr>
        <p:spPr/>
        <p:txBody>
          <a:bodyPr/>
          <a:lstStyle>
            <a:extLst/>
          </a:lstStyle>
          <a:p>
            <a:fld id="{463CD09E-39AE-42CE-8EAB-27AE7257985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PGPBABI</a:t>
            </a:r>
            <a:endParaRPr lang="en-US" dirty="0"/>
          </a:p>
        </p:txBody>
      </p:sp>
      <p:sp>
        <p:nvSpPr>
          <p:cNvPr id="8" name="Footer Placeholder 7"/>
          <p:cNvSpPr>
            <a:spLocks noGrp="1"/>
          </p:cNvSpPr>
          <p:nvPr>
            <p:ph type="ftr" sz="quarter" idx="11"/>
          </p:nvPr>
        </p:nvSpPr>
        <p:spPr/>
        <p:txBody>
          <a:bodyPr/>
          <a:lstStyle>
            <a:extLst/>
          </a:lstStyle>
          <a:p>
            <a:pPr>
              <a:defRPr/>
            </a:pPr>
            <a:r>
              <a:rPr lang="en-MY" smtClean="0"/>
              <a:t>SMDM Group Assignment</a:t>
            </a:r>
            <a:endParaRPr lang="en-US" dirty="0"/>
          </a:p>
        </p:txBody>
      </p:sp>
      <p:sp>
        <p:nvSpPr>
          <p:cNvPr id="9" name="Slide Number Placeholder 8"/>
          <p:cNvSpPr>
            <a:spLocks noGrp="1"/>
          </p:cNvSpPr>
          <p:nvPr>
            <p:ph type="sldNum" sz="quarter" idx="12"/>
          </p:nvPr>
        </p:nvSpPr>
        <p:spPr/>
        <p:txBody>
          <a:bodyPr/>
          <a:lstStyle>
            <a:extLst/>
          </a:lstStyle>
          <a:p>
            <a:fld id="{66EBCBBA-FE7D-42EC-B4B6-1D184C0418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PGPBABI</a:t>
            </a:r>
            <a:endParaRPr lang="en-US" dirty="0"/>
          </a:p>
        </p:txBody>
      </p:sp>
      <p:sp>
        <p:nvSpPr>
          <p:cNvPr id="4" name="Footer Placeholder 3"/>
          <p:cNvSpPr>
            <a:spLocks noGrp="1"/>
          </p:cNvSpPr>
          <p:nvPr>
            <p:ph type="ftr" sz="quarter" idx="11"/>
          </p:nvPr>
        </p:nvSpPr>
        <p:spPr/>
        <p:txBody>
          <a:bodyPr/>
          <a:lstStyle>
            <a:extLst/>
          </a:lstStyle>
          <a:p>
            <a:pPr>
              <a:defRPr/>
            </a:pPr>
            <a:r>
              <a:rPr lang="en-MY" smtClean="0"/>
              <a:t>SMDM Group Assignment</a:t>
            </a:r>
            <a:endParaRPr lang="en-US" dirty="0"/>
          </a:p>
        </p:txBody>
      </p:sp>
      <p:sp>
        <p:nvSpPr>
          <p:cNvPr id="5" name="Slide Number Placeholder 4"/>
          <p:cNvSpPr>
            <a:spLocks noGrp="1"/>
          </p:cNvSpPr>
          <p:nvPr>
            <p:ph type="sldNum" sz="quarter" idx="12"/>
          </p:nvPr>
        </p:nvSpPr>
        <p:spPr/>
        <p:txBody>
          <a:bodyPr/>
          <a:lstStyle>
            <a:extLst/>
          </a:lstStyle>
          <a:p>
            <a:fld id="{3171D027-BC2E-430C-89A1-531838709E5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PGPBABI</a:t>
            </a:r>
            <a:endParaRPr lang="en-US" dirty="0"/>
          </a:p>
        </p:txBody>
      </p:sp>
      <p:sp>
        <p:nvSpPr>
          <p:cNvPr id="3" name="Footer Placeholder 2"/>
          <p:cNvSpPr>
            <a:spLocks noGrp="1"/>
          </p:cNvSpPr>
          <p:nvPr>
            <p:ph type="ftr" sz="quarter" idx="11"/>
          </p:nvPr>
        </p:nvSpPr>
        <p:spPr/>
        <p:txBody>
          <a:bodyPr/>
          <a:lstStyle>
            <a:extLst/>
          </a:lstStyle>
          <a:p>
            <a:pPr>
              <a:defRPr/>
            </a:pPr>
            <a:r>
              <a:rPr lang="en-US" smtClean="0"/>
              <a:t>SMDM Group Assignment</a:t>
            </a:r>
            <a:endParaRPr lang="en-US" dirty="0"/>
          </a:p>
        </p:txBody>
      </p:sp>
      <p:sp>
        <p:nvSpPr>
          <p:cNvPr id="4" name="Slide Number Placeholder 3"/>
          <p:cNvSpPr>
            <a:spLocks noGrp="1"/>
          </p:cNvSpPr>
          <p:nvPr>
            <p:ph type="sldNum" sz="quarter" idx="12"/>
          </p:nvPr>
        </p:nvSpPr>
        <p:spPr/>
        <p:txBody>
          <a:bodyPr/>
          <a:lstStyle>
            <a:extLst/>
          </a:lstStyle>
          <a:p>
            <a:fld id="{B09A0913-9841-48B2-ADBB-2901FFA9E6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r>
              <a:rPr lang="en-US" smtClean="0"/>
              <a:t>PGPBABI</a:t>
            </a:r>
            <a:endParaRPr lang="en-US" dirty="0"/>
          </a:p>
        </p:txBody>
      </p:sp>
      <p:sp>
        <p:nvSpPr>
          <p:cNvPr id="6" name="Footer Placeholder 5"/>
          <p:cNvSpPr>
            <a:spLocks noGrp="1"/>
          </p:cNvSpPr>
          <p:nvPr>
            <p:ph type="ftr" sz="quarter" idx="11"/>
          </p:nvPr>
        </p:nvSpPr>
        <p:spPr/>
        <p:txBody>
          <a:bodyPr/>
          <a:lstStyle>
            <a:extLst/>
          </a:lstStyle>
          <a:p>
            <a:pPr>
              <a:defRPr/>
            </a:pPr>
            <a:r>
              <a:rPr lang="en-MY" smtClean="0"/>
              <a:t>SMDM Group Assignment</a:t>
            </a:r>
            <a:endParaRPr lang="en-US" dirty="0"/>
          </a:p>
        </p:txBody>
      </p:sp>
      <p:sp>
        <p:nvSpPr>
          <p:cNvPr id="7" name="Slide Number Placeholder 6"/>
          <p:cNvSpPr>
            <a:spLocks noGrp="1"/>
          </p:cNvSpPr>
          <p:nvPr>
            <p:ph type="sldNum" sz="quarter" idx="12"/>
          </p:nvPr>
        </p:nvSpPr>
        <p:spPr/>
        <p:txBody>
          <a:bodyPr/>
          <a:lstStyle>
            <a:extLst/>
          </a:lstStyle>
          <a:p>
            <a:fld id="{7DA3B655-B18C-4E28-9AA0-1EA001B0EE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PGPBABI</a:t>
            </a: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MY" smtClean="0"/>
              <a:t>SMDM Group Assignment</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3E742B-221F-4FB0-81D8-12D3885E3ED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PGPBABI</a:t>
            </a: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SMDM Group Assignment</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09A0913-9841-48B2-ADBB-2901FFA9E6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50" r:id="rId12"/>
    <p:sldLayoutId id="2147483658" r:id="rId13"/>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025" name="Rectangle 4"/>
          <p:cNvSpPr>
            <a:spLocks noChangeArrowheads="1"/>
          </p:cNvSpPr>
          <p:nvPr/>
        </p:nvSpPr>
        <p:spPr bwMode="auto">
          <a:xfrm>
            <a:off x="467140" y="2286000"/>
            <a:ext cx="82296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tIns="46800" rIns="90000" bIns="46800">
            <a:spAutoFit/>
          </a:bodyPr>
          <a:lstStyle/>
          <a:p>
            <a:pPr lvl="1" algn="ctr" defTabSz="457200">
              <a:spcBef>
                <a:spcPct val="20000"/>
              </a:spcBef>
              <a:buFont typeface="Arial" pitchFamily="34"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3600" b="1" kern="0" dirty="0" smtClean="0">
                <a:latin typeface="Arial" panose="020B0604020202020204" pitchFamily="34" charset="0"/>
                <a:ea typeface="+mj-ea"/>
                <a:cs typeface="Arial" panose="020B0604020202020204" pitchFamily="34" charset="0"/>
              </a:rPr>
              <a:t>UG Data- Set Survey Questions</a:t>
            </a:r>
            <a:endParaRPr lang="en-US" sz="3600" b="1" dirty="0">
              <a:latin typeface="Arial" pitchFamily="34" charset="0"/>
              <a:cs typeface="Arial" pitchFamily="34" charset="0"/>
            </a:endParaRPr>
          </a:p>
        </p:txBody>
      </p:sp>
      <p:sp>
        <p:nvSpPr>
          <p:cNvPr id="1027" name="Rectangle 7"/>
          <p:cNvSpPr>
            <a:spLocks noChangeArrowheads="1"/>
          </p:cNvSpPr>
          <p:nvPr/>
        </p:nvSpPr>
        <p:spPr bwMode="auto">
          <a:xfrm>
            <a:off x="467140" y="6100763"/>
            <a:ext cx="8229600" cy="375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p>
            <a:pPr lvl="1" algn="ctr" defTabSz="457200">
              <a:lnSpc>
                <a:spcPct val="110000"/>
              </a:lnSpc>
              <a:spcBef>
                <a:spcPts val="625"/>
              </a:spcBef>
              <a:buClr>
                <a:srgbClr val="B2B2B2"/>
              </a:buClr>
              <a:buFont typeface="Trebuchet MS" pitchFamily="34" charset="0"/>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b="1" dirty="0" smtClean="0">
                <a:latin typeface="Arial" pitchFamily="34" charset="0"/>
                <a:cs typeface="Arial" pitchFamily="34" charset="0"/>
              </a:rPr>
              <a:t>Sample Answers to Questions.</a:t>
            </a:r>
            <a:endParaRPr lang="en-GB" b="1" dirty="0">
              <a:latin typeface="Arial" pitchFamily="34" charset="0"/>
              <a:cs typeface="Arial" pitchFamily="34" charset="0"/>
            </a:endParaRPr>
          </a:p>
        </p:txBody>
      </p:sp>
    </p:spTree>
    <p:extLst>
      <p:ext uri="{BB962C8B-B14F-4D97-AF65-F5344CB8AC3E}">
        <p14:creationId xmlns="" xmlns:p14="http://schemas.microsoft.com/office/powerpoint/2010/main" val="148278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10</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Confidence intervals for Mean GPA</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228600" y="1447800"/>
            <a:ext cx="8162795" cy="523220"/>
          </a:xfrm>
          <a:prstGeom prst="rect">
            <a:avLst/>
          </a:prstGeom>
        </p:spPr>
        <p:txBody>
          <a:bodyPr wrap="square">
            <a:spAutoFit/>
          </a:bodyPr>
          <a:lstStyle/>
          <a:p>
            <a:r>
              <a:rPr lang="en-US" sz="1400" dirty="0"/>
              <a:t>The analysis of means for GPA shows that the mean GPA for females </a:t>
            </a:r>
            <a:r>
              <a:rPr lang="en-US" sz="1400" dirty="0" smtClean="0"/>
              <a:t>is higher </a:t>
            </a:r>
            <a:r>
              <a:rPr lang="en-US" sz="1400" dirty="0"/>
              <a:t>than the </a:t>
            </a:r>
            <a:r>
              <a:rPr lang="en-US" sz="1400" dirty="0" smtClean="0"/>
              <a:t>overall and males . </a:t>
            </a:r>
            <a:r>
              <a:rPr lang="en-US" sz="1400" dirty="0"/>
              <a:t>The lower bound for Male Mean GPA is much lower than that of </a:t>
            </a:r>
            <a:r>
              <a:rPr lang="en-US" sz="1400" dirty="0" smtClean="0"/>
              <a:t>females</a:t>
            </a:r>
            <a:r>
              <a:rPr lang="en-US" sz="1400" dirty="0"/>
              <a:t> </a:t>
            </a:r>
            <a:r>
              <a:rPr lang="en-US" sz="1400" dirty="0" smtClean="0"/>
              <a:t>and overall</a:t>
            </a:r>
            <a:endParaRPr lang="en-US" sz="1400" dirty="0"/>
          </a:p>
        </p:txBody>
      </p:sp>
      <p:sp>
        <p:nvSpPr>
          <p:cNvPr id="6" name="Rectangle 5"/>
          <p:cNvSpPr>
            <a:spLocks noChangeArrowheads="1"/>
          </p:cNvSpPr>
          <p:nvPr/>
        </p:nvSpPr>
        <p:spPr bwMode="auto">
          <a:xfrm>
            <a:off x="15240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169" name="Pictur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1" y="2143386"/>
            <a:ext cx="5312275" cy="36478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2" name="Chart 11"/>
          <p:cNvGraphicFramePr>
            <a:graphicFrameLocks/>
          </p:cNvGraphicFramePr>
          <p:nvPr>
            <p:extLst>
              <p:ext uri="{D42A27DB-BD31-4B8C-83A1-F6EECF244321}">
                <p14:modId xmlns="" xmlns:p14="http://schemas.microsoft.com/office/powerpoint/2010/main" val="4261161828"/>
              </p:ext>
            </p:extLst>
          </p:nvPr>
        </p:nvGraphicFramePr>
        <p:xfrm>
          <a:off x="5542213" y="2633051"/>
          <a:ext cx="3657600" cy="23994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217013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PGPBABI</a:t>
            </a:r>
            <a:endParaRPr lang="en-US" dirty="0"/>
          </a:p>
        </p:txBody>
      </p:sp>
      <p:sp>
        <p:nvSpPr>
          <p:cNvPr id="4" name="Footer Placeholder 3"/>
          <p:cNvSpPr>
            <a:spLocks noGrp="1"/>
          </p:cNvSpPr>
          <p:nvPr>
            <p:ph type="ftr" sz="quarter" idx="11"/>
          </p:nvPr>
        </p:nvSpPr>
        <p:spPr/>
        <p:txBody>
          <a:bodyPr/>
          <a:lstStyle/>
          <a:p>
            <a:pPr>
              <a:defRPr/>
            </a:pPr>
            <a:r>
              <a:rPr lang="en-MY" smtClean="0"/>
              <a:t>SMDM Group Assignment</a:t>
            </a:r>
            <a:endParaRPr lang="en-US" dirty="0"/>
          </a:p>
        </p:txBody>
      </p:sp>
      <p:sp>
        <p:nvSpPr>
          <p:cNvPr id="5" name="Slide Number Placeholder 4"/>
          <p:cNvSpPr>
            <a:spLocks noGrp="1"/>
          </p:cNvSpPr>
          <p:nvPr>
            <p:ph type="sldNum" sz="quarter" idx="12"/>
          </p:nvPr>
        </p:nvSpPr>
        <p:spPr/>
        <p:txBody>
          <a:bodyPr/>
          <a:lstStyle/>
          <a:p>
            <a:fld id="{5CB15F2A-96EB-495C-8693-034FBC59495C}" type="slidenum">
              <a:rPr lang="en-US" smtClean="0"/>
              <a:pPr/>
              <a:t>11</a:t>
            </a:fld>
            <a:endParaRPr lang="en-US" dirty="0"/>
          </a:p>
        </p:txBody>
      </p:sp>
      <p:sp>
        <p:nvSpPr>
          <p:cNvPr id="6" name="Title 5"/>
          <p:cNvSpPr>
            <a:spLocks noGrp="1"/>
          </p:cNvSpPr>
          <p:nvPr>
            <p:ph type="title"/>
          </p:nvPr>
        </p:nvSpPr>
        <p:spPr/>
        <p:txBody>
          <a:bodyPr>
            <a:normAutofit/>
          </a:bodyPr>
          <a:lstStyle/>
          <a:p>
            <a:r>
              <a:rPr lang="en-US" sz="2800" dirty="0" smtClean="0">
                <a:solidFill>
                  <a:srgbClr val="C60000"/>
                </a:solidFill>
                <a:latin typeface="Arial" panose="020B0604020202020204" pitchFamily="34" charset="0"/>
                <a:cs typeface="Arial" panose="020B0604020202020204" pitchFamily="34" charset="0"/>
              </a:rPr>
              <a:t>Distribution of Salary and Assumption of Normality</a:t>
            </a:r>
            <a:endParaRPr lang="en-IN" sz="2800" dirty="0"/>
          </a:p>
        </p:txBody>
      </p:sp>
      <p:sp>
        <p:nvSpPr>
          <p:cNvPr id="10" name="Rectangle 9"/>
          <p:cNvSpPr/>
          <p:nvPr/>
        </p:nvSpPr>
        <p:spPr>
          <a:xfrm>
            <a:off x="457200" y="5105400"/>
            <a:ext cx="8162795" cy="738664"/>
          </a:xfrm>
          <a:prstGeom prst="rect">
            <a:avLst/>
          </a:prstGeom>
        </p:spPr>
        <p:txBody>
          <a:bodyPr wrap="square">
            <a:spAutoFit/>
          </a:bodyPr>
          <a:lstStyle/>
          <a:p>
            <a:r>
              <a:rPr lang="en-US" sz="1400" dirty="0"/>
              <a:t>The </a:t>
            </a:r>
            <a:r>
              <a:rPr lang="en-US" sz="1400" dirty="0" smtClean="0"/>
              <a:t>Histogram implies that Salary data is multi-modal and from NPP we understand that data can be assumed to be normal with few reservations and we may actually have to take </a:t>
            </a:r>
            <a:r>
              <a:rPr lang="el-GR" sz="1400" dirty="0" smtClean="0"/>
              <a:t>α</a:t>
            </a:r>
            <a:r>
              <a:rPr lang="en-IN" sz="1400" dirty="0" smtClean="0"/>
              <a:t> &gt; 0.05 to ensure that population parameter falls within confidence interval</a:t>
            </a:r>
            <a:endParaRPr lang="en-US" sz="1400" dirty="0"/>
          </a:p>
        </p:txBody>
      </p:sp>
      <p:graphicFrame>
        <p:nvGraphicFramePr>
          <p:cNvPr id="11" name="Chart 10"/>
          <p:cNvGraphicFramePr>
            <a:graphicFrameLocks noGrp="1"/>
          </p:cNvGraphicFramePr>
          <p:nvPr>
            <p:extLst>
              <p:ext uri="{D42A27DB-BD31-4B8C-83A1-F6EECF244321}">
                <p14:modId xmlns="" xmlns:p14="http://schemas.microsoft.com/office/powerpoint/2010/main" val="1557696175"/>
              </p:ext>
            </p:extLst>
          </p:nvPr>
        </p:nvGraphicFramePr>
        <p:xfrm>
          <a:off x="4572000" y="1295400"/>
          <a:ext cx="4343400" cy="3233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noGrp="1"/>
          </p:cNvGraphicFramePr>
          <p:nvPr>
            <p:extLst>
              <p:ext uri="{D42A27DB-BD31-4B8C-83A1-F6EECF244321}">
                <p14:modId xmlns="" xmlns:p14="http://schemas.microsoft.com/office/powerpoint/2010/main" val="3952842935"/>
              </p:ext>
            </p:extLst>
          </p:nvPr>
        </p:nvGraphicFramePr>
        <p:xfrm>
          <a:off x="152400" y="1524000"/>
          <a:ext cx="4191000" cy="2590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5550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12</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Confidence intervals for Mean Salary</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228600" y="1447800"/>
            <a:ext cx="8162795" cy="523220"/>
          </a:xfrm>
          <a:prstGeom prst="rect">
            <a:avLst/>
          </a:prstGeom>
        </p:spPr>
        <p:txBody>
          <a:bodyPr wrap="square">
            <a:spAutoFit/>
          </a:bodyPr>
          <a:lstStyle/>
          <a:p>
            <a:r>
              <a:rPr lang="en-US" sz="1400" dirty="0"/>
              <a:t>The analysis of means shows that the mean salary for females is almost similar to males. However, the upper bound for Female mean salary is higher than that of </a:t>
            </a:r>
            <a:r>
              <a:rPr lang="en-US" sz="1400" dirty="0" smtClean="0"/>
              <a:t>males and overall. </a:t>
            </a:r>
            <a:endParaRPr lang="en-US" sz="1400" dirty="0"/>
          </a:p>
        </p:txBody>
      </p:sp>
      <p:sp>
        <p:nvSpPr>
          <p:cNvPr id="6" name="Rectangle 5"/>
          <p:cNvSpPr>
            <a:spLocks noChangeArrowheads="1"/>
          </p:cNvSpPr>
          <p:nvPr/>
        </p:nvSpPr>
        <p:spPr bwMode="auto">
          <a:xfrm>
            <a:off x="15240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382" y="2078995"/>
            <a:ext cx="5465218" cy="37528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2" name="Chart 11"/>
          <p:cNvGraphicFramePr>
            <a:graphicFrameLocks/>
          </p:cNvGraphicFramePr>
          <p:nvPr>
            <p:extLst>
              <p:ext uri="{D42A27DB-BD31-4B8C-83A1-F6EECF244321}">
                <p14:modId xmlns="" xmlns:p14="http://schemas.microsoft.com/office/powerpoint/2010/main" val="2531908351"/>
              </p:ext>
            </p:extLst>
          </p:nvPr>
        </p:nvGraphicFramePr>
        <p:xfrm>
          <a:off x="5562600" y="2820408"/>
          <a:ext cx="3519488" cy="22237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78529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PGPBABI</a:t>
            </a:r>
            <a:endParaRPr lang="en-US" dirty="0"/>
          </a:p>
        </p:txBody>
      </p:sp>
      <p:sp>
        <p:nvSpPr>
          <p:cNvPr id="4" name="Footer Placeholder 3"/>
          <p:cNvSpPr>
            <a:spLocks noGrp="1"/>
          </p:cNvSpPr>
          <p:nvPr>
            <p:ph type="ftr" sz="quarter" idx="11"/>
          </p:nvPr>
        </p:nvSpPr>
        <p:spPr/>
        <p:txBody>
          <a:bodyPr/>
          <a:lstStyle/>
          <a:p>
            <a:pPr>
              <a:defRPr/>
            </a:pPr>
            <a:r>
              <a:rPr lang="en-MY" smtClean="0"/>
              <a:t>SMDM Group Assignment</a:t>
            </a:r>
            <a:endParaRPr lang="en-US" dirty="0"/>
          </a:p>
        </p:txBody>
      </p:sp>
      <p:sp>
        <p:nvSpPr>
          <p:cNvPr id="5" name="Slide Number Placeholder 4"/>
          <p:cNvSpPr>
            <a:spLocks noGrp="1"/>
          </p:cNvSpPr>
          <p:nvPr>
            <p:ph type="sldNum" sz="quarter" idx="12"/>
          </p:nvPr>
        </p:nvSpPr>
        <p:spPr/>
        <p:txBody>
          <a:bodyPr/>
          <a:lstStyle/>
          <a:p>
            <a:fld id="{5CB15F2A-96EB-495C-8693-034FBC59495C}" type="slidenum">
              <a:rPr lang="en-US" smtClean="0"/>
              <a:pPr/>
              <a:t>13</a:t>
            </a:fld>
            <a:endParaRPr lang="en-US" dirty="0"/>
          </a:p>
        </p:txBody>
      </p:sp>
      <p:sp>
        <p:nvSpPr>
          <p:cNvPr id="6" name="Title 5"/>
          <p:cNvSpPr>
            <a:spLocks noGrp="1"/>
          </p:cNvSpPr>
          <p:nvPr>
            <p:ph type="title"/>
          </p:nvPr>
        </p:nvSpPr>
        <p:spPr/>
        <p:txBody>
          <a:bodyPr>
            <a:normAutofit/>
          </a:bodyPr>
          <a:lstStyle/>
          <a:p>
            <a:r>
              <a:rPr lang="en-US" sz="2800" dirty="0" smtClean="0">
                <a:solidFill>
                  <a:srgbClr val="C60000"/>
                </a:solidFill>
                <a:latin typeface="Arial" panose="020B0604020202020204" pitchFamily="34" charset="0"/>
                <a:cs typeface="Arial" panose="020B0604020202020204" pitchFamily="34" charset="0"/>
              </a:rPr>
              <a:t>Distribution of Spending and Assumption of Normality</a:t>
            </a:r>
            <a:endParaRPr lang="en-IN" sz="2800" dirty="0"/>
          </a:p>
        </p:txBody>
      </p:sp>
      <p:sp>
        <p:nvSpPr>
          <p:cNvPr id="10" name="Rectangle 9"/>
          <p:cNvSpPr/>
          <p:nvPr/>
        </p:nvSpPr>
        <p:spPr>
          <a:xfrm>
            <a:off x="457200" y="5105400"/>
            <a:ext cx="8162795" cy="738664"/>
          </a:xfrm>
          <a:prstGeom prst="rect">
            <a:avLst/>
          </a:prstGeom>
        </p:spPr>
        <p:txBody>
          <a:bodyPr wrap="square">
            <a:spAutoFit/>
          </a:bodyPr>
          <a:lstStyle/>
          <a:p>
            <a:r>
              <a:rPr lang="en-US" sz="1400" dirty="0"/>
              <a:t>The </a:t>
            </a:r>
            <a:r>
              <a:rPr lang="en-US" sz="1400" dirty="0" smtClean="0"/>
              <a:t>Histogram implies that Spending data is Right Skewed with good number of outliers and from NPP we understand that data can be assumed to be normal with few reservations and we may actually have to take </a:t>
            </a:r>
            <a:r>
              <a:rPr lang="el-GR" sz="1400" dirty="0" smtClean="0"/>
              <a:t>α</a:t>
            </a:r>
            <a:r>
              <a:rPr lang="en-IN" sz="1400" dirty="0" smtClean="0"/>
              <a:t> &gt; 0.05 to ensure that population parameter falls within confidence interval</a:t>
            </a:r>
            <a:endParaRPr lang="en-US" sz="1400" dirty="0"/>
          </a:p>
        </p:txBody>
      </p:sp>
      <p:graphicFrame>
        <p:nvGraphicFramePr>
          <p:cNvPr id="9" name="Chart 8"/>
          <p:cNvGraphicFramePr>
            <a:graphicFrameLocks noGrp="1"/>
          </p:cNvGraphicFramePr>
          <p:nvPr>
            <p:extLst>
              <p:ext uri="{D42A27DB-BD31-4B8C-83A1-F6EECF244321}">
                <p14:modId xmlns="" xmlns:p14="http://schemas.microsoft.com/office/powerpoint/2010/main" val="3677829402"/>
              </p:ext>
            </p:extLst>
          </p:nvPr>
        </p:nvGraphicFramePr>
        <p:xfrm>
          <a:off x="4800599" y="1414849"/>
          <a:ext cx="4024495" cy="33857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noGrp="1"/>
          </p:cNvGraphicFramePr>
          <p:nvPr>
            <p:extLst>
              <p:ext uri="{D42A27DB-BD31-4B8C-83A1-F6EECF244321}">
                <p14:modId xmlns="" xmlns:p14="http://schemas.microsoft.com/office/powerpoint/2010/main" val="3912328104"/>
              </p:ext>
            </p:extLst>
          </p:nvPr>
        </p:nvGraphicFramePr>
        <p:xfrm>
          <a:off x="11875" y="1524001"/>
          <a:ext cx="4560125" cy="297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50144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14</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Confidence intervals for Mean Spending</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228600" y="1447800"/>
            <a:ext cx="8382000" cy="738664"/>
          </a:xfrm>
          <a:prstGeom prst="rect">
            <a:avLst/>
          </a:prstGeom>
        </p:spPr>
        <p:txBody>
          <a:bodyPr wrap="square">
            <a:spAutoFit/>
          </a:bodyPr>
          <a:lstStyle/>
          <a:p>
            <a:r>
              <a:rPr lang="en-US" sz="1400" dirty="0"/>
              <a:t>The analysis of means shows that the mean spending on textbooks and supplies is higher for males as compared to </a:t>
            </a:r>
            <a:r>
              <a:rPr lang="en-US" sz="1400" dirty="0" smtClean="0"/>
              <a:t>females and overall. </a:t>
            </a:r>
            <a:r>
              <a:rPr lang="en-US" sz="1400" dirty="0"/>
              <a:t>The lower and upper bound for female mean spending is much lower than that of </a:t>
            </a:r>
            <a:r>
              <a:rPr lang="en-US" sz="1400" dirty="0" smtClean="0"/>
              <a:t>males and overall. </a:t>
            </a:r>
            <a:endParaRPr lang="en-US" sz="1400" dirty="0"/>
          </a:p>
        </p:txBody>
      </p:sp>
      <p:sp>
        <p:nvSpPr>
          <p:cNvPr id="6" name="Rectangle 5"/>
          <p:cNvSpPr>
            <a:spLocks noChangeArrowheads="1"/>
          </p:cNvSpPr>
          <p:nvPr/>
        </p:nvSpPr>
        <p:spPr bwMode="auto">
          <a:xfrm>
            <a:off x="15240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1" y="2169740"/>
            <a:ext cx="5273896" cy="3621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6" name="Chart 15"/>
          <p:cNvGraphicFramePr>
            <a:graphicFrameLocks/>
          </p:cNvGraphicFramePr>
          <p:nvPr>
            <p:extLst>
              <p:ext uri="{D42A27DB-BD31-4B8C-83A1-F6EECF244321}">
                <p14:modId xmlns="" xmlns:p14="http://schemas.microsoft.com/office/powerpoint/2010/main" val="2692371139"/>
              </p:ext>
            </p:extLst>
          </p:nvPr>
        </p:nvGraphicFramePr>
        <p:xfrm>
          <a:off x="5450048" y="2377713"/>
          <a:ext cx="3581400" cy="24782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2817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PGPBABI</a:t>
            </a:r>
            <a:endParaRPr lang="en-US" dirty="0"/>
          </a:p>
        </p:txBody>
      </p:sp>
      <p:sp>
        <p:nvSpPr>
          <p:cNvPr id="4" name="Footer Placeholder 3"/>
          <p:cNvSpPr>
            <a:spLocks noGrp="1"/>
          </p:cNvSpPr>
          <p:nvPr>
            <p:ph type="ftr" sz="quarter" idx="11"/>
          </p:nvPr>
        </p:nvSpPr>
        <p:spPr/>
        <p:txBody>
          <a:bodyPr/>
          <a:lstStyle/>
          <a:p>
            <a:pPr>
              <a:defRPr/>
            </a:pPr>
            <a:r>
              <a:rPr lang="en-MY" smtClean="0"/>
              <a:t>SMDM Group Assignment</a:t>
            </a:r>
            <a:endParaRPr lang="en-US" dirty="0"/>
          </a:p>
        </p:txBody>
      </p:sp>
      <p:sp>
        <p:nvSpPr>
          <p:cNvPr id="5" name="Slide Number Placeholder 4"/>
          <p:cNvSpPr>
            <a:spLocks noGrp="1"/>
          </p:cNvSpPr>
          <p:nvPr>
            <p:ph type="sldNum" sz="quarter" idx="12"/>
          </p:nvPr>
        </p:nvSpPr>
        <p:spPr/>
        <p:txBody>
          <a:bodyPr/>
          <a:lstStyle/>
          <a:p>
            <a:fld id="{5CB15F2A-96EB-495C-8693-034FBC59495C}" type="slidenum">
              <a:rPr lang="en-US" smtClean="0"/>
              <a:pPr/>
              <a:t>15</a:t>
            </a:fld>
            <a:endParaRPr lang="en-US" dirty="0"/>
          </a:p>
        </p:txBody>
      </p:sp>
      <p:sp>
        <p:nvSpPr>
          <p:cNvPr id="6" name="Title 5"/>
          <p:cNvSpPr>
            <a:spLocks noGrp="1"/>
          </p:cNvSpPr>
          <p:nvPr>
            <p:ph type="title"/>
          </p:nvPr>
        </p:nvSpPr>
        <p:spPr/>
        <p:txBody>
          <a:bodyPr>
            <a:normAutofit/>
          </a:bodyPr>
          <a:lstStyle/>
          <a:p>
            <a:r>
              <a:rPr lang="en-US" sz="2800" dirty="0" smtClean="0">
                <a:solidFill>
                  <a:srgbClr val="C60000"/>
                </a:solidFill>
                <a:latin typeface="Arial" panose="020B0604020202020204" pitchFamily="34" charset="0"/>
                <a:cs typeface="Arial" panose="020B0604020202020204" pitchFamily="34" charset="0"/>
              </a:rPr>
              <a:t>Distribution of Wealth and Assumption of Normality</a:t>
            </a:r>
            <a:endParaRPr lang="en-IN" sz="2800" dirty="0"/>
          </a:p>
        </p:txBody>
      </p:sp>
      <p:sp>
        <p:nvSpPr>
          <p:cNvPr id="10" name="Rectangle 9"/>
          <p:cNvSpPr/>
          <p:nvPr/>
        </p:nvSpPr>
        <p:spPr>
          <a:xfrm>
            <a:off x="457200" y="5105400"/>
            <a:ext cx="8162795" cy="738664"/>
          </a:xfrm>
          <a:prstGeom prst="rect">
            <a:avLst/>
          </a:prstGeom>
        </p:spPr>
        <p:txBody>
          <a:bodyPr wrap="square">
            <a:spAutoFit/>
          </a:bodyPr>
          <a:lstStyle/>
          <a:p>
            <a:r>
              <a:rPr lang="en-US" sz="1400" dirty="0"/>
              <a:t>The </a:t>
            </a:r>
            <a:r>
              <a:rPr lang="en-US" sz="1400" dirty="0" smtClean="0"/>
              <a:t>Histogram implies that Wealth data is heavily Right Skewed with high number of outliers and from NPP we understand that data can be it should not be assumed to be normal actually and In fact we may actually have go median as a central measure to  </a:t>
            </a:r>
            <a:r>
              <a:rPr lang="en-IN" sz="1400" dirty="0" smtClean="0"/>
              <a:t>ensure that population parameter falls within confidence interval</a:t>
            </a:r>
            <a:endParaRPr lang="en-US" sz="1400" dirty="0"/>
          </a:p>
        </p:txBody>
      </p:sp>
      <p:graphicFrame>
        <p:nvGraphicFramePr>
          <p:cNvPr id="11" name="Chart 10"/>
          <p:cNvGraphicFramePr>
            <a:graphicFrameLocks noGrp="1"/>
          </p:cNvGraphicFramePr>
          <p:nvPr>
            <p:extLst>
              <p:ext uri="{D42A27DB-BD31-4B8C-83A1-F6EECF244321}">
                <p14:modId xmlns="" xmlns:p14="http://schemas.microsoft.com/office/powerpoint/2010/main" val="1068062805"/>
              </p:ext>
            </p:extLst>
          </p:nvPr>
        </p:nvGraphicFramePr>
        <p:xfrm>
          <a:off x="4648200" y="1295400"/>
          <a:ext cx="4293200" cy="3505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noGrp="1"/>
          </p:cNvGraphicFramePr>
          <p:nvPr>
            <p:extLst>
              <p:ext uri="{D42A27DB-BD31-4B8C-83A1-F6EECF244321}">
                <p14:modId xmlns="" xmlns:p14="http://schemas.microsoft.com/office/powerpoint/2010/main" val="332011840"/>
              </p:ext>
            </p:extLst>
          </p:nvPr>
        </p:nvGraphicFramePr>
        <p:xfrm>
          <a:off x="76201" y="1676401"/>
          <a:ext cx="4343400" cy="297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94454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16</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Confidence intervals for Mean Wealth</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228600" y="1357827"/>
            <a:ext cx="8382000" cy="954107"/>
          </a:xfrm>
          <a:prstGeom prst="rect">
            <a:avLst/>
          </a:prstGeom>
        </p:spPr>
        <p:txBody>
          <a:bodyPr wrap="square">
            <a:spAutoFit/>
          </a:bodyPr>
          <a:lstStyle/>
          <a:p>
            <a:r>
              <a:rPr lang="en-US" sz="1400" dirty="0"/>
              <a:t>The analysis of means shows that the benchmark for wealth accumulation to be considered rich is much higher for males as compared to females. The lower and upper bound for female mean wealth is much lower than that of </a:t>
            </a:r>
            <a:r>
              <a:rPr lang="en-US" sz="1400" dirty="0" smtClean="0"/>
              <a:t>males and overall. Moreover Instead of mean, Median will the right measure for a such a heavily dispersed data</a:t>
            </a:r>
            <a:endParaRPr lang="en-US" sz="1400" dirty="0"/>
          </a:p>
        </p:txBody>
      </p:sp>
      <p:sp>
        <p:nvSpPr>
          <p:cNvPr id="6" name="Rectangle 5"/>
          <p:cNvSpPr>
            <a:spLocks noChangeArrowheads="1"/>
          </p:cNvSpPr>
          <p:nvPr/>
        </p:nvSpPr>
        <p:spPr bwMode="auto">
          <a:xfrm>
            <a:off x="15240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1024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3825" y="2413646"/>
            <a:ext cx="5362575" cy="3682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2" name="Chart 11"/>
          <p:cNvGraphicFramePr>
            <a:graphicFrameLocks/>
          </p:cNvGraphicFramePr>
          <p:nvPr>
            <p:extLst>
              <p:ext uri="{D42A27DB-BD31-4B8C-83A1-F6EECF244321}">
                <p14:modId xmlns="" xmlns:p14="http://schemas.microsoft.com/office/powerpoint/2010/main" val="3831659856"/>
              </p:ext>
            </p:extLst>
          </p:nvPr>
        </p:nvGraphicFramePr>
        <p:xfrm>
          <a:off x="5443847" y="2667001"/>
          <a:ext cx="3700153"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326295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457200" y="2286000"/>
            <a:ext cx="8382000" cy="1371600"/>
          </a:xfrm>
        </p:spPr>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III. Hypothesis testing for the specific scenarios</a:t>
            </a:r>
            <a:br>
              <a:rPr lang="en-US" dirty="0">
                <a:solidFill>
                  <a:schemeClr val="bg1"/>
                </a:solidFill>
                <a:latin typeface="Arial" panose="020B0604020202020204" pitchFamily="34" charset="0"/>
                <a:cs typeface="Arial" panose="020B0604020202020204" pitchFamily="34" charset="0"/>
              </a:rPr>
            </a:br>
            <a:r>
              <a:rPr lang="en-US" dirty="0">
                <a:solidFill>
                  <a:srgbClr val="CC0000"/>
                </a:solidFill>
                <a:latin typeface="Arial" panose="020B0604020202020204" pitchFamily="34" charset="0"/>
                <a:cs typeface="Arial" panose="020B0604020202020204" pitchFamily="34" charset="0"/>
              </a:rPr>
              <a:t/>
            </a:r>
            <a:br>
              <a:rPr lang="en-US" dirty="0">
                <a:solidFill>
                  <a:srgbClr val="CC0000"/>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097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18</a:t>
            </a:fld>
            <a:endParaRPr lang="en-US" dirty="0"/>
          </a:p>
        </p:txBody>
      </p:sp>
      <p:sp>
        <p:nvSpPr>
          <p:cNvPr id="3" name="Title 2"/>
          <p:cNvSpPr>
            <a:spLocks noGrp="1"/>
          </p:cNvSpPr>
          <p:nvPr>
            <p:ph type="title"/>
          </p:nvPr>
        </p:nvSpPr>
        <p:spPr>
          <a:xfrm>
            <a:off x="152400" y="185331"/>
            <a:ext cx="8839200" cy="881470"/>
          </a:xfrm>
        </p:spPr>
        <p:txBody>
          <a:bodyPr>
            <a:normAutofit fontScale="90000"/>
          </a:bodyPr>
          <a:lstStyle/>
          <a:p>
            <a:r>
              <a:rPr lang="en-US" sz="2800" dirty="0">
                <a:solidFill>
                  <a:srgbClr val="C60000"/>
                </a:solidFill>
                <a:latin typeface="Arial" panose="020B0604020202020204" pitchFamily="34" charset="0"/>
                <a:cs typeface="Arial" panose="020B0604020202020204" pitchFamily="34" charset="0"/>
              </a:rPr>
              <a:t>Salary expectation for male undergraduates is higher than salary expectation for female </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1384995"/>
          </a:xfrm>
          <a:prstGeom prst="rect">
            <a:avLst/>
          </a:prstGeom>
        </p:spPr>
        <p:txBody>
          <a:bodyPr wrap="square">
            <a:spAutoFit/>
          </a:bodyPr>
          <a:lstStyle/>
          <a:p>
            <a:r>
              <a:rPr lang="en-US" sz="1400" dirty="0"/>
              <a:t>Mean Salary Expectation of Male undergraduates: U1</a:t>
            </a:r>
          </a:p>
          <a:p>
            <a:r>
              <a:rPr lang="en-US" sz="1400" dirty="0"/>
              <a:t>Mean Salary Expectation of Female undergraduates: U2</a:t>
            </a:r>
          </a:p>
          <a:p>
            <a:endParaRPr lang="en-US" sz="1400" dirty="0"/>
          </a:p>
          <a:p>
            <a:r>
              <a:rPr lang="en-US" sz="1400" b="1" dirty="0"/>
              <a:t>Null hypothesis: U1 &gt;= U2</a:t>
            </a:r>
          </a:p>
          <a:p>
            <a:r>
              <a:rPr lang="en-US" sz="1400" dirty="0"/>
              <a:t>Alternative hypothesis: U1 &lt; U2</a:t>
            </a:r>
          </a:p>
          <a:p>
            <a:endParaRPr lang="en-US" sz="1400" dirty="0"/>
          </a:p>
        </p:txBody>
      </p:sp>
      <p:sp>
        <p:nvSpPr>
          <p:cNvPr id="16" name="Rectangle 15"/>
          <p:cNvSpPr/>
          <p:nvPr/>
        </p:nvSpPr>
        <p:spPr>
          <a:xfrm>
            <a:off x="535217" y="2585829"/>
            <a:ext cx="6477000" cy="2893100"/>
          </a:xfrm>
          <a:prstGeom prst="rect">
            <a:avLst/>
          </a:prstGeom>
        </p:spPr>
        <p:txBody>
          <a:bodyPr wrap="square">
            <a:spAutoFit/>
          </a:bodyPr>
          <a:lstStyle/>
          <a:p>
            <a:r>
              <a:rPr lang="en-US" sz="1400" b="1" dirty="0"/>
              <a:t>F Test shows that:</a:t>
            </a:r>
          </a:p>
          <a:p>
            <a:r>
              <a:rPr lang="en-US" sz="1400" dirty="0"/>
              <a:t>F-stat: 0.6613  &gt;  F-Critical: 0.5385. So, variances are not equal.</a:t>
            </a:r>
          </a:p>
          <a:p>
            <a:endParaRPr lang="en-US" sz="1400" dirty="0"/>
          </a:p>
          <a:p>
            <a:r>
              <a:rPr lang="en-US" sz="1400" b="1" dirty="0"/>
              <a:t>R code:</a:t>
            </a:r>
          </a:p>
          <a:p>
            <a:r>
              <a:rPr lang="en-IN" sz="1400" dirty="0"/>
              <a:t>&gt; males &lt;- subset(</a:t>
            </a:r>
            <a:r>
              <a:rPr lang="en-IN" sz="1400" dirty="0" err="1"/>
              <a:t>UndergradSurvey</a:t>
            </a:r>
            <a:r>
              <a:rPr lang="en-IN" sz="1400" dirty="0"/>
              <a:t>, Gender=='Male')</a:t>
            </a:r>
          </a:p>
          <a:p>
            <a:r>
              <a:rPr lang="en-IN" sz="1400" dirty="0"/>
              <a:t>&gt; females &lt;- subset(</a:t>
            </a:r>
            <a:r>
              <a:rPr lang="en-IN" sz="1400" dirty="0" err="1"/>
              <a:t>UndergradSurvey</a:t>
            </a:r>
            <a:r>
              <a:rPr lang="en-IN" sz="1400" dirty="0"/>
              <a:t>, Gender=='Female')</a:t>
            </a:r>
          </a:p>
          <a:p>
            <a:r>
              <a:rPr lang="en-IN" sz="1400" dirty="0"/>
              <a:t>&gt; </a:t>
            </a:r>
            <a:r>
              <a:rPr lang="en-IN" sz="1400" dirty="0" err="1"/>
              <a:t>t.test</a:t>
            </a:r>
            <a:r>
              <a:rPr lang="en-IN" sz="1400" dirty="0"/>
              <a:t>(</a:t>
            </a:r>
            <a:r>
              <a:rPr lang="en-IN" sz="1400" dirty="0" err="1"/>
              <a:t>males$Salary,females$Salary</a:t>
            </a:r>
            <a:r>
              <a:rPr lang="en-IN" sz="1400" dirty="0"/>
              <a:t>, mu=0,alternative="</a:t>
            </a:r>
            <a:r>
              <a:rPr lang="en-IN" sz="1400" dirty="0" err="1"/>
              <a:t>less",paired</a:t>
            </a:r>
            <a:r>
              <a:rPr lang="en-IN" sz="1400" dirty="0"/>
              <a:t>=</a:t>
            </a:r>
            <a:r>
              <a:rPr lang="en-IN" sz="1400" dirty="0" err="1"/>
              <a:t>FALSE,var.equal</a:t>
            </a:r>
            <a:r>
              <a:rPr lang="en-IN" sz="1400" dirty="0"/>
              <a:t>=</a:t>
            </a:r>
            <a:r>
              <a:rPr lang="en-IN" sz="1400" dirty="0" err="1"/>
              <a:t>FALSE,conf.level</a:t>
            </a:r>
            <a:r>
              <a:rPr lang="en-IN" sz="1400" dirty="0"/>
              <a:t>=0.95)</a:t>
            </a:r>
          </a:p>
          <a:p>
            <a:endParaRPr lang="en-US" sz="1400" b="1" dirty="0"/>
          </a:p>
          <a:p>
            <a:r>
              <a:rPr lang="en-US" sz="1400" b="1" dirty="0"/>
              <a:t>Result of t-test</a:t>
            </a:r>
          </a:p>
          <a:p>
            <a:r>
              <a:rPr lang="en-US" sz="1400" dirty="0"/>
              <a:t>t = -0.1674, </a:t>
            </a:r>
            <a:r>
              <a:rPr lang="en-US" sz="1400" dirty="0" err="1"/>
              <a:t>df</a:t>
            </a:r>
            <a:r>
              <a:rPr lang="en-US" sz="1400" dirty="0"/>
              <a:t> = 59.667, p-value = 0.4338</a:t>
            </a:r>
          </a:p>
          <a:p>
            <a:r>
              <a:rPr lang="en-IN" sz="1400" dirty="0"/>
              <a:t>alternative hypothesis: true difference in means is less than 0</a:t>
            </a:r>
            <a:endParaRPr lang="en-US" sz="1400" dirty="0"/>
          </a:p>
          <a:p>
            <a:endParaRPr lang="en-US" sz="1400" dirty="0"/>
          </a:p>
        </p:txBody>
      </p:sp>
      <p:sp>
        <p:nvSpPr>
          <p:cNvPr id="10" name="Rectangle 9"/>
          <p:cNvSpPr/>
          <p:nvPr/>
        </p:nvSpPr>
        <p:spPr>
          <a:xfrm>
            <a:off x="537574" y="5257800"/>
            <a:ext cx="8073025" cy="1169551"/>
          </a:xfrm>
          <a:prstGeom prst="rect">
            <a:avLst/>
          </a:prstGeom>
        </p:spPr>
        <p:txBody>
          <a:bodyPr wrap="square">
            <a:spAutoFit/>
          </a:bodyPr>
          <a:lstStyle/>
          <a:p>
            <a:r>
              <a:rPr lang="en-US" sz="1400" b="1" dirty="0"/>
              <a:t>Conclusion</a:t>
            </a:r>
          </a:p>
          <a:p>
            <a:r>
              <a:rPr lang="en-US" sz="1400" dirty="0"/>
              <a:t>Here, P-Value (0.4338) is &gt; α (0.05) </a:t>
            </a:r>
          </a:p>
          <a:p>
            <a:r>
              <a:rPr lang="en-IN" sz="1400" dirty="0"/>
              <a:t>Thus at 95% confidence interval, a t test (assuming unequal variances) failed to reveal sufficient evidence to reject the claim that “</a:t>
            </a:r>
            <a:r>
              <a:rPr lang="en-IN" sz="1400" i="1" dirty="0"/>
              <a:t>Mean Salary expectation for male undergraduates is higher than the mean salary expectation for female undergraduates</a:t>
            </a:r>
            <a:r>
              <a:rPr lang="en-IN" sz="1400" dirty="0"/>
              <a:t>”. Hence we accept the null hypothesis</a:t>
            </a:r>
          </a:p>
        </p:txBody>
      </p:sp>
      <p:pic>
        <p:nvPicPr>
          <p:cNvPr id="13314" name="Picture 2" descr="C:\Users\shruti123\Desktop\bags\datascience\salary.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43600" y="3183491"/>
            <a:ext cx="2895599" cy="169777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223672" y="2895600"/>
            <a:ext cx="2359877" cy="307777"/>
          </a:xfrm>
          <a:prstGeom prst="rect">
            <a:avLst/>
          </a:prstGeom>
          <a:noFill/>
        </p:spPr>
        <p:txBody>
          <a:bodyPr wrap="none" rtlCol="0">
            <a:spAutoFit/>
          </a:bodyPr>
          <a:lstStyle/>
          <a:p>
            <a:r>
              <a:rPr lang="en-US" sz="1400" b="1" dirty="0"/>
              <a:t>Boxplot of salary w.r.t gender</a:t>
            </a:r>
          </a:p>
        </p:txBody>
      </p:sp>
    </p:spTree>
    <p:extLst>
      <p:ext uri="{BB962C8B-B14F-4D97-AF65-F5344CB8AC3E}">
        <p14:creationId xmlns="" xmlns:p14="http://schemas.microsoft.com/office/powerpoint/2010/main" val="133698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19</a:t>
            </a:fld>
            <a:endParaRPr lang="en-US" dirty="0"/>
          </a:p>
        </p:txBody>
      </p:sp>
      <p:sp>
        <p:nvSpPr>
          <p:cNvPr id="3" name="Title 2"/>
          <p:cNvSpPr>
            <a:spLocks noGrp="1"/>
          </p:cNvSpPr>
          <p:nvPr>
            <p:ph type="title"/>
          </p:nvPr>
        </p:nvSpPr>
        <p:spPr>
          <a:xfrm>
            <a:off x="0" y="185331"/>
            <a:ext cx="9296400" cy="881470"/>
          </a:xfrm>
        </p:spPr>
        <p:txBody>
          <a:bodyPr>
            <a:normAutofit fontScale="90000"/>
          </a:bodyPr>
          <a:lstStyle/>
          <a:p>
            <a:r>
              <a:rPr lang="en-US" sz="2800" dirty="0">
                <a:solidFill>
                  <a:srgbClr val="C60000"/>
                </a:solidFill>
                <a:latin typeface="Arial" panose="020B0604020202020204" pitchFamily="34" charset="0"/>
                <a:cs typeface="Arial" panose="020B0604020202020204" pitchFamily="34" charset="0"/>
              </a:rPr>
              <a:t>Males will consider themselves rich with significantly higher wealth accumulation compared to females</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1169551"/>
          </a:xfrm>
          <a:prstGeom prst="rect">
            <a:avLst/>
          </a:prstGeom>
        </p:spPr>
        <p:txBody>
          <a:bodyPr wrap="square">
            <a:spAutoFit/>
          </a:bodyPr>
          <a:lstStyle/>
          <a:p>
            <a:r>
              <a:rPr lang="en-US" sz="1400" dirty="0"/>
              <a:t>Mean wealth accumulation benchmark of Male undergraduates: U1</a:t>
            </a:r>
          </a:p>
          <a:p>
            <a:r>
              <a:rPr lang="en-US" sz="1400" dirty="0"/>
              <a:t>Mean wealth accumulation benchmark Female undergraduates: U2</a:t>
            </a:r>
          </a:p>
          <a:p>
            <a:endParaRPr lang="en-US" sz="1400" dirty="0"/>
          </a:p>
          <a:p>
            <a:r>
              <a:rPr lang="en-US" sz="1400" b="1" dirty="0"/>
              <a:t>Null hypothesis: U1 &gt;= U2</a:t>
            </a:r>
          </a:p>
          <a:p>
            <a:r>
              <a:rPr lang="en-US" sz="1400" dirty="0"/>
              <a:t>Alternative hypothesis: U1 &lt; U2</a:t>
            </a:r>
          </a:p>
        </p:txBody>
      </p:sp>
      <p:sp>
        <p:nvSpPr>
          <p:cNvPr id="16" name="Rectangle 15"/>
          <p:cNvSpPr/>
          <p:nvPr/>
        </p:nvSpPr>
        <p:spPr>
          <a:xfrm>
            <a:off x="494907" y="2621028"/>
            <a:ext cx="6477000" cy="2462213"/>
          </a:xfrm>
          <a:prstGeom prst="rect">
            <a:avLst/>
          </a:prstGeom>
        </p:spPr>
        <p:txBody>
          <a:bodyPr wrap="square">
            <a:spAutoFit/>
          </a:bodyPr>
          <a:lstStyle/>
          <a:p>
            <a:r>
              <a:rPr lang="en-US" sz="1400" b="1" dirty="0"/>
              <a:t>F Test shows that:</a:t>
            </a:r>
          </a:p>
          <a:p>
            <a:r>
              <a:rPr lang="en-US" sz="1400" dirty="0"/>
              <a:t>F-stat: 26.0323  &gt;  F-Critical: 1.8302</a:t>
            </a:r>
          </a:p>
          <a:p>
            <a:r>
              <a:rPr lang="en-US" sz="1400" dirty="0"/>
              <a:t>So, variances are not equal.</a:t>
            </a:r>
          </a:p>
          <a:p>
            <a:endParaRPr lang="en-US" sz="1400" b="1" dirty="0"/>
          </a:p>
          <a:p>
            <a:r>
              <a:rPr lang="en-US" sz="1400" b="1" dirty="0"/>
              <a:t>R Code:</a:t>
            </a:r>
          </a:p>
          <a:p>
            <a:r>
              <a:rPr lang="en-IN" sz="1400" dirty="0"/>
              <a:t>&gt; </a:t>
            </a:r>
            <a:r>
              <a:rPr lang="en-IN" sz="1400" dirty="0" err="1"/>
              <a:t>t.test</a:t>
            </a:r>
            <a:r>
              <a:rPr lang="en-IN" sz="1400" dirty="0"/>
              <a:t>(</a:t>
            </a:r>
            <a:r>
              <a:rPr lang="en-IN" sz="1400" dirty="0" err="1"/>
              <a:t>males$Wealth</a:t>
            </a:r>
            <a:r>
              <a:rPr lang="en-IN" sz="1400" dirty="0"/>
              <a:t> ,</a:t>
            </a:r>
            <a:r>
              <a:rPr lang="en-IN" sz="1400" dirty="0" err="1"/>
              <a:t>females$Wealth</a:t>
            </a:r>
            <a:r>
              <a:rPr lang="en-IN" sz="1400" dirty="0"/>
              <a:t>, mu=0,alternative="</a:t>
            </a:r>
            <a:r>
              <a:rPr lang="en-IN" sz="1400" dirty="0" err="1"/>
              <a:t>less",paired</a:t>
            </a:r>
            <a:r>
              <a:rPr lang="en-IN" sz="1400" dirty="0"/>
              <a:t>=</a:t>
            </a:r>
            <a:r>
              <a:rPr lang="en-IN" sz="1400" dirty="0" err="1"/>
              <a:t>FALSE,var.equal</a:t>
            </a:r>
            <a:r>
              <a:rPr lang="en-IN" sz="1400" dirty="0"/>
              <a:t>=</a:t>
            </a:r>
            <a:r>
              <a:rPr lang="en-IN" sz="1400" dirty="0" err="1"/>
              <a:t>FALSE,conf.level</a:t>
            </a:r>
            <a:r>
              <a:rPr lang="en-IN" sz="1400" dirty="0"/>
              <a:t>=0.95)</a:t>
            </a:r>
          </a:p>
          <a:p>
            <a:endParaRPr lang="en-US" sz="1400" b="1" dirty="0"/>
          </a:p>
          <a:p>
            <a:r>
              <a:rPr lang="en-US" sz="1400" b="1" dirty="0"/>
              <a:t>Result of t-test</a:t>
            </a:r>
          </a:p>
          <a:p>
            <a:r>
              <a:rPr lang="en-US" sz="1400" dirty="0"/>
              <a:t>t = 1.9656, </a:t>
            </a:r>
            <a:r>
              <a:rPr lang="en-US" sz="1400" dirty="0" err="1"/>
              <a:t>df</a:t>
            </a:r>
            <a:r>
              <a:rPr lang="en-US" sz="1400" dirty="0"/>
              <a:t> = 29.893, p-value = 0.9706</a:t>
            </a:r>
          </a:p>
          <a:p>
            <a:r>
              <a:rPr lang="en-IN" sz="1400" dirty="0"/>
              <a:t>alternative hypothesis: true difference in means is less than 0</a:t>
            </a:r>
            <a:endParaRPr lang="en-US" sz="1400" dirty="0"/>
          </a:p>
        </p:txBody>
      </p:sp>
      <p:sp>
        <p:nvSpPr>
          <p:cNvPr id="10" name="Rectangle 9"/>
          <p:cNvSpPr/>
          <p:nvPr/>
        </p:nvSpPr>
        <p:spPr>
          <a:xfrm>
            <a:off x="537574" y="5025285"/>
            <a:ext cx="8073025" cy="1169551"/>
          </a:xfrm>
          <a:prstGeom prst="rect">
            <a:avLst/>
          </a:prstGeom>
        </p:spPr>
        <p:txBody>
          <a:bodyPr wrap="square">
            <a:spAutoFit/>
          </a:bodyPr>
          <a:lstStyle/>
          <a:p>
            <a:r>
              <a:rPr lang="en-US" sz="1400" b="1" dirty="0"/>
              <a:t>Conclusion</a:t>
            </a:r>
          </a:p>
          <a:p>
            <a:r>
              <a:rPr lang="en-US" sz="1400" dirty="0"/>
              <a:t>Here, P-Value (0.9706) is &gt; α (0.05) </a:t>
            </a:r>
          </a:p>
          <a:p>
            <a:r>
              <a:rPr lang="en-IN" sz="1400" dirty="0"/>
              <a:t>Thus at 95% confidence interval, a t test (assuming unequal variances) failed to reveal sufficient evidence to reject the claim that “</a:t>
            </a:r>
            <a:r>
              <a:rPr lang="en-IN" sz="1400" i="1" dirty="0"/>
              <a:t>Mean Wealth accumulation for Males to consider themselves as rich is greater than that of females</a:t>
            </a:r>
            <a:r>
              <a:rPr lang="en-IN" sz="1400" dirty="0"/>
              <a:t>”.  Hence we accept the null hypothesis</a:t>
            </a:r>
          </a:p>
        </p:txBody>
      </p:sp>
      <p:pic>
        <p:nvPicPr>
          <p:cNvPr id="12290" name="Picture 2" descr="C:\Users\shruti123\Desktop\bags\datascience\wealth.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66626" y="2895600"/>
            <a:ext cx="3119064" cy="18288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6223672" y="2895600"/>
            <a:ext cx="2429832" cy="307777"/>
          </a:xfrm>
          <a:prstGeom prst="rect">
            <a:avLst/>
          </a:prstGeom>
          <a:noFill/>
        </p:spPr>
        <p:txBody>
          <a:bodyPr wrap="none" rtlCol="0">
            <a:spAutoFit/>
          </a:bodyPr>
          <a:lstStyle/>
          <a:p>
            <a:r>
              <a:rPr lang="en-US" sz="1400" b="1" dirty="0"/>
              <a:t>Boxplot of wealth w.r.t gender</a:t>
            </a:r>
          </a:p>
        </p:txBody>
      </p:sp>
    </p:spTree>
    <p:extLst>
      <p:ext uri="{BB962C8B-B14F-4D97-AF65-F5344CB8AC3E}">
        <p14:creationId xmlns="" xmlns:p14="http://schemas.microsoft.com/office/powerpoint/2010/main" val="401258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971550" lvl="1" indent="-514350">
              <a:lnSpc>
                <a:spcPct val="140000"/>
              </a:lnSpc>
              <a:spcBef>
                <a:spcPct val="0"/>
              </a:spcBef>
              <a:buClr>
                <a:schemeClr val="tx2">
                  <a:lumMod val="50000"/>
                </a:schemeClr>
              </a:buClr>
              <a:buFont typeface="+mj-lt"/>
              <a:buAutoNum type="romanUcPeriod"/>
              <a:defRPr/>
            </a:pPr>
            <a:r>
              <a:rPr lang="en-US" dirty="0">
                <a:solidFill>
                  <a:schemeClr val="tx2">
                    <a:lumMod val="75000"/>
                  </a:schemeClr>
                </a:solidFill>
              </a:rPr>
              <a:t>Short managerial report describing the sample</a:t>
            </a:r>
          </a:p>
          <a:p>
            <a:pPr marL="971550" lvl="1" indent="-514350">
              <a:lnSpc>
                <a:spcPct val="140000"/>
              </a:lnSpc>
              <a:spcBef>
                <a:spcPct val="0"/>
              </a:spcBef>
              <a:buClr>
                <a:schemeClr val="tx2">
                  <a:lumMod val="50000"/>
                </a:schemeClr>
              </a:buClr>
              <a:buFont typeface="+mj-lt"/>
              <a:buAutoNum type="romanUcPeriod"/>
              <a:defRPr/>
            </a:pPr>
            <a:r>
              <a:rPr lang="en-US" dirty="0" smtClean="0">
                <a:solidFill>
                  <a:schemeClr val="tx2">
                    <a:lumMod val="75000"/>
                  </a:schemeClr>
                </a:solidFill>
              </a:rPr>
              <a:t>95</a:t>
            </a:r>
            <a:r>
              <a:rPr lang="en-US" dirty="0">
                <a:solidFill>
                  <a:schemeClr val="tx2">
                    <a:lumMod val="75000"/>
                  </a:schemeClr>
                </a:solidFill>
              </a:rPr>
              <a:t>% confidence intervals </a:t>
            </a:r>
            <a:r>
              <a:rPr lang="en-US" dirty="0" smtClean="0">
                <a:solidFill>
                  <a:schemeClr val="tx2">
                    <a:lumMod val="75000"/>
                  </a:schemeClr>
                </a:solidFill>
              </a:rPr>
              <a:t>for Mean GPA, Mean Salary, Mean Spending, Mean Wealth for the Overall sample, Females and Males</a:t>
            </a:r>
            <a:endParaRPr lang="en-US" dirty="0">
              <a:solidFill>
                <a:schemeClr val="tx2">
                  <a:lumMod val="75000"/>
                </a:schemeClr>
              </a:solidFill>
            </a:endParaRPr>
          </a:p>
          <a:p>
            <a:pPr marL="971550" lvl="1" indent="-514350">
              <a:lnSpc>
                <a:spcPct val="140000"/>
              </a:lnSpc>
              <a:spcBef>
                <a:spcPct val="0"/>
              </a:spcBef>
              <a:buClr>
                <a:schemeClr val="tx2">
                  <a:lumMod val="50000"/>
                </a:schemeClr>
              </a:buClr>
              <a:buFont typeface="+mj-lt"/>
              <a:buAutoNum type="romanUcPeriod"/>
              <a:defRPr/>
            </a:pPr>
            <a:r>
              <a:rPr lang="en-US" dirty="0">
                <a:solidFill>
                  <a:schemeClr val="tx2">
                    <a:lumMod val="75000"/>
                  </a:schemeClr>
                </a:solidFill>
              </a:rPr>
              <a:t>Hypothesis testing for the specific scenarios</a:t>
            </a:r>
          </a:p>
        </p:txBody>
      </p:sp>
      <p:sp>
        <p:nvSpPr>
          <p:cNvPr id="2" name="Slide Number Placeholder 1"/>
          <p:cNvSpPr>
            <a:spLocks noGrp="1"/>
          </p:cNvSpPr>
          <p:nvPr>
            <p:ph type="sldNum" sz="quarter" idx="12"/>
          </p:nvPr>
        </p:nvSpPr>
        <p:spPr/>
        <p:txBody>
          <a:bodyPr/>
          <a:lstStyle/>
          <a:p>
            <a:fld id="{5CB15F2A-96EB-495C-8693-034FBC59495C}" type="slidenum">
              <a:rPr lang="en-US" smtClean="0"/>
              <a:pPr/>
              <a:t>2</a:t>
            </a:fld>
            <a:endParaRPr lang="en-US" dirty="0"/>
          </a:p>
        </p:txBody>
      </p:sp>
      <p:sp>
        <p:nvSpPr>
          <p:cNvPr id="4" name="Rectangle 2"/>
          <p:cNvSpPr>
            <a:spLocks noGrp="1" noChangeArrowheads="1"/>
          </p:cNvSpPr>
          <p:nvPr>
            <p:ph type="title"/>
          </p:nvPr>
        </p:nvSpPr>
        <p:spPr/>
        <p:txBody>
          <a:bodyPr rtlCol="0">
            <a:normAutofit/>
          </a:bodyPr>
          <a:lstStyle/>
          <a:p>
            <a:pPr algn="l" fontAlgn="auto">
              <a:spcBef>
                <a:spcPts val="0"/>
              </a:spcBef>
              <a:spcAft>
                <a:spcPts val="0"/>
              </a:spcAft>
              <a:defRPr/>
            </a:pPr>
            <a:r>
              <a:rPr lang="en-US" sz="2800" b="1" kern="0" dirty="0">
                <a:solidFill>
                  <a:srgbClr val="CC0000"/>
                </a:solidFill>
                <a:latin typeface="Arial" panose="020B0604020202020204" pitchFamily="34" charset="0"/>
                <a:ea typeface="+mj-ea"/>
                <a:cs typeface="Arial" panose="020B0604020202020204" pitchFamily="34" charset="0"/>
              </a:rPr>
              <a:t>Report Contents</a:t>
            </a:r>
          </a:p>
        </p:txBody>
      </p:sp>
    </p:spTree>
    <p:extLst>
      <p:ext uri="{BB962C8B-B14F-4D97-AF65-F5344CB8AC3E}">
        <p14:creationId xmlns="" xmlns:p14="http://schemas.microsoft.com/office/powerpoint/2010/main" val="3101105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20</a:t>
            </a:fld>
            <a:endParaRPr lang="en-US" dirty="0"/>
          </a:p>
        </p:txBody>
      </p:sp>
      <p:sp>
        <p:nvSpPr>
          <p:cNvPr id="3" name="Title 2"/>
          <p:cNvSpPr>
            <a:spLocks noGrp="1"/>
          </p:cNvSpPr>
          <p:nvPr>
            <p:ph type="title"/>
          </p:nvPr>
        </p:nvSpPr>
        <p:spPr>
          <a:xfrm>
            <a:off x="0" y="185331"/>
            <a:ext cx="9296400" cy="881470"/>
          </a:xfrm>
        </p:spPr>
        <p:txBody>
          <a:bodyPr>
            <a:normAutofit fontScale="90000"/>
          </a:bodyPr>
          <a:lstStyle/>
          <a:p>
            <a:r>
              <a:rPr lang="en-US" sz="2800" dirty="0">
                <a:solidFill>
                  <a:srgbClr val="C60000"/>
                </a:solidFill>
                <a:latin typeface="Arial" panose="020B0604020202020204" pitchFamily="34" charset="0"/>
                <a:cs typeface="Arial" panose="020B0604020202020204" pitchFamily="34" charset="0"/>
              </a:rPr>
              <a:t>Females spend significantly less on textbooks and supplies compared to males</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1384995"/>
          </a:xfrm>
          <a:prstGeom prst="rect">
            <a:avLst/>
          </a:prstGeom>
        </p:spPr>
        <p:txBody>
          <a:bodyPr wrap="square">
            <a:spAutoFit/>
          </a:bodyPr>
          <a:lstStyle/>
          <a:p>
            <a:r>
              <a:rPr lang="en-US" sz="1400" dirty="0"/>
              <a:t>Mean spending of female undergraduates on text books: U1</a:t>
            </a:r>
          </a:p>
          <a:p>
            <a:r>
              <a:rPr lang="en-US" sz="1400" dirty="0"/>
              <a:t>Mean spending of male undergraduates on text books: U2</a:t>
            </a:r>
          </a:p>
          <a:p>
            <a:endParaRPr lang="en-US" sz="1400" dirty="0"/>
          </a:p>
          <a:p>
            <a:r>
              <a:rPr lang="en-US" sz="1400" b="1" dirty="0"/>
              <a:t>Null hypothesis: U1 &lt;= U2</a:t>
            </a:r>
          </a:p>
          <a:p>
            <a:r>
              <a:rPr lang="en-US" sz="1400" dirty="0"/>
              <a:t>Alternative hypothesis: U1 &gt; U2</a:t>
            </a:r>
          </a:p>
          <a:p>
            <a:endParaRPr lang="en-US" sz="1400" dirty="0"/>
          </a:p>
        </p:txBody>
      </p:sp>
      <p:sp>
        <p:nvSpPr>
          <p:cNvPr id="16" name="Rectangle 15"/>
          <p:cNvSpPr/>
          <p:nvPr/>
        </p:nvSpPr>
        <p:spPr>
          <a:xfrm>
            <a:off x="537574" y="2592260"/>
            <a:ext cx="6477000" cy="2462213"/>
          </a:xfrm>
          <a:prstGeom prst="rect">
            <a:avLst/>
          </a:prstGeom>
        </p:spPr>
        <p:txBody>
          <a:bodyPr wrap="square">
            <a:spAutoFit/>
          </a:bodyPr>
          <a:lstStyle/>
          <a:p>
            <a:r>
              <a:rPr lang="en-US" sz="1400" b="1" dirty="0"/>
              <a:t>F Test shows that:</a:t>
            </a:r>
          </a:p>
          <a:p>
            <a:r>
              <a:rPr lang="en-US" sz="1400" dirty="0"/>
              <a:t>F-stat: 1.3675  &lt;  F-Critical: 1.8302</a:t>
            </a:r>
          </a:p>
          <a:p>
            <a:r>
              <a:rPr lang="en-US" sz="1400" dirty="0"/>
              <a:t>So, variances are equal. We go for a pooled test</a:t>
            </a:r>
          </a:p>
          <a:p>
            <a:endParaRPr lang="en-US" sz="1400" b="1" dirty="0"/>
          </a:p>
          <a:p>
            <a:r>
              <a:rPr lang="en-US" sz="1400" b="1" dirty="0"/>
              <a:t>R code:</a:t>
            </a:r>
          </a:p>
          <a:p>
            <a:r>
              <a:rPr lang="en-US" sz="1400" dirty="0"/>
              <a:t>&gt; </a:t>
            </a:r>
            <a:r>
              <a:rPr lang="en-US" sz="1400" dirty="0" err="1"/>
              <a:t>t.test</a:t>
            </a:r>
            <a:r>
              <a:rPr lang="en-US" sz="1400" dirty="0"/>
              <a:t>(</a:t>
            </a:r>
            <a:r>
              <a:rPr lang="en-US" sz="1400" dirty="0" err="1"/>
              <a:t>females$Spending</a:t>
            </a:r>
            <a:r>
              <a:rPr lang="en-US" sz="1400" dirty="0"/>
              <a:t> ,</a:t>
            </a:r>
            <a:r>
              <a:rPr lang="en-US" sz="1400" dirty="0" err="1"/>
              <a:t>males$Spending</a:t>
            </a:r>
            <a:r>
              <a:rPr lang="en-US" sz="1400" dirty="0"/>
              <a:t>, mu=0,alternative="</a:t>
            </a:r>
            <a:r>
              <a:rPr lang="en-US" sz="1400" dirty="0" err="1"/>
              <a:t>greater",paired</a:t>
            </a:r>
            <a:r>
              <a:rPr lang="en-US" sz="1400" dirty="0"/>
              <a:t>=</a:t>
            </a:r>
            <a:r>
              <a:rPr lang="en-US" sz="1400" dirty="0" err="1"/>
              <a:t>FALSE,var.equal</a:t>
            </a:r>
            <a:r>
              <a:rPr lang="en-US" sz="1400" dirty="0"/>
              <a:t>=</a:t>
            </a:r>
            <a:r>
              <a:rPr lang="en-US" sz="1400" dirty="0" err="1"/>
              <a:t>TRUE,conf.level</a:t>
            </a:r>
            <a:r>
              <a:rPr lang="en-US" sz="1400" dirty="0"/>
              <a:t>=0.95)</a:t>
            </a:r>
          </a:p>
          <a:p>
            <a:endParaRPr lang="en-US" sz="1400" b="1" dirty="0"/>
          </a:p>
          <a:p>
            <a:r>
              <a:rPr lang="en-US" sz="1400" b="1" dirty="0"/>
              <a:t>Result of t-test</a:t>
            </a:r>
          </a:p>
          <a:p>
            <a:r>
              <a:rPr lang="en-IN" sz="1400" b="1" dirty="0"/>
              <a:t> </a:t>
            </a:r>
            <a:r>
              <a:rPr lang="en-IN" sz="1400" dirty="0"/>
              <a:t>t = -1.134, </a:t>
            </a:r>
            <a:r>
              <a:rPr lang="en-IN" sz="1400" dirty="0" err="1"/>
              <a:t>df</a:t>
            </a:r>
            <a:r>
              <a:rPr lang="en-IN" sz="1400" dirty="0"/>
              <a:t> = 60, p-value = 0.8693</a:t>
            </a:r>
          </a:p>
          <a:p>
            <a:r>
              <a:rPr lang="en-IN" sz="1400" dirty="0"/>
              <a:t> alternative hypothesis: true difference in means is greater than 0</a:t>
            </a:r>
            <a:endParaRPr lang="en-US" sz="1400" dirty="0"/>
          </a:p>
        </p:txBody>
      </p:sp>
      <p:sp>
        <p:nvSpPr>
          <p:cNvPr id="10" name="Rectangle 9"/>
          <p:cNvSpPr/>
          <p:nvPr/>
        </p:nvSpPr>
        <p:spPr>
          <a:xfrm>
            <a:off x="537574" y="5025285"/>
            <a:ext cx="8073025" cy="1384995"/>
          </a:xfrm>
          <a:prstGeom prst="rect">
            <a:avLst/>
          </a:prstGeom>
        </p:spPr>
        <p:txBody>
          <a:bodyPr wrap="square">
            <a:spAutoFit/>
          </a:bodyPr>
          <a:lstStyle/>
          <a:p>
            <a:r>
              <a:rPr lang="en-US" sz="1400" b="1" dirty="0"/>
              <a:t>Conclusion</a:t>
            </a:r>
          </a:p>
          <a:p>
            <a:r>
              <a:rPr lang="en-US" sz="1400" dirty="0"/>
              <a:t>Here, P-Value (</a:t>
            </a:r>
            <a:r>
              <a:rPr lang="en-IN" sz="1400" dirty="0"/>
              <a:t>0.8693</a:t>
            </a:r>
            <a:r>
              <a:rPr lang="en-US" sz="1400" dirty="0"/>
              <a:t>) is &gt; α (0.05) </a:t>
            </a:r>
          </a:p>
          <a:p>
            <a:r>
              <a:rPr lang="en-US" sz="1400" dirty="0"/>
              <a:t>Thus at 95% confidence interval, a t test (assuming equal variances) failed to reveal sufficient evidence to reject the null hypothesis that “Mean spending of female undergraduates is less than the mean spending of male undergraduates”.  Hence we accept the null hypothesis.</a:t>
            </a:r>
          </a:p>
          <a:p>
            <a:endParaRPr lang="en-US" sz="1400" dirty="0"/>
          </a:p>
        </p:txBody>
      </p:sp>
      <p:sp>
        <p:nvSpPr>
          <p:cNvPr id="4" name="TextBox 3"/>
          <p:cNvSpPr txBox="1"/>
          <p:nvPr/>
        </p:nvSpPr>
        <p:spPr>
          <a:xfrm>
            <a:off x="6248400" y="2622539"/>
            <a:ext cx="2593146" cy="307777"/>
          </a:xfrm>
          <a:prstGeom prst="rect">
            <a:avLst/>
          </a:prstGeom>
          <a:noFill/>
        </p:spPr>
        <p:txBody>
          <a:bodyPr wrap="none" rtlCol="0">
            <a:spAutoFit/>
          </a:bodyPr>
          <a:lstStyle/>
          <a:p>
            <a:r>
              <a:rPr lang="en-US" sz="1400" b="1" dirty="0"/>
              <a:t>Boxplot of spending w.r.t gender</a:t>
            </a:r>
          </a:p>
        </p:txBody>
      </p:sp>
      <p:pic>
        <p:nvPicPr>
          <p:cNvPr id="14338" name="Picture 2" descr="C:\Users\shruti123\Desktop\bags\datascience\spending.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39488" y="2935032"/>
            <a:ext cx="3119438" cy="18290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6453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21</a:t>
            </a:fld>
            <a:endParaRPr lang="en-US" dirty="0"/>
          </a:p>
        </p:txBody>
      </p:sp>
      <p:sp>
        <p:nvSpPr>
          <p:cNvPr id="3" name="Title 2"/>
          <p:cNvSpPr>
            <a:spLocks noGrp="1"/>
          </p:cNvSpPr>
          <p:nvPr>
            <p:ph type="title"/>
          </p:nvPr>
        </p:nvSpPr>
        <p:spPr>
          <a:xfrm>
            <a:off x="0" y="185331"/>
            <a:ext cx="9372600" cy="881470"/>
          </a:xfrm>
        </p:spPr>
        <p:txBody>
          <a:bodyPr>
            <a:normAutofit fontScale="90000"/>
          </a:bodyPr>
          <a:lstStyle/>
          <a:p>
            <a:r>
              <a:rPr lang="en-US" sz="2800" dirty="0">
                <a:solidFill>
                  <a:srgbClr val="C60000"/>
                </a:solidFill>
                <a:latin typeface="Arial" panose="020B0604020202020204" pitchFamily="34" charset="0"/>
                <a:cs typeface="Arial" panose="020B0604020202020204" pitchFamily="34" charset="0"/>
              </a:rPr>
              <a:t>Undergraduates who decided to go for graduate studies have a significantly higher GPA than others</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1384995"/>
          </a:xfrm>
          <a:prstGeom prst="rect">
            <a:avLst/>
          </a:prstGeom>
        </p:spPr>
        <p:txBody>
          <a:bodyPr wrap="square">
            <a:spAutoFit/>
          </a:bodyPr>
          <a:lstStyle/>
          <a:p>
            <a:r>
              <a:rPr lang="en-US" sz="1400" dirty="0"/>
              <a:t>Mean GPA of decided undergraduates: U1</a:t>
            </a:r>
          </a:p>
          <a:p>
            <a:r>
              <a:rPr lang="en-US" sz="1400" dirty="0"/>
              <a:t>Mean spending of other undergraduates: U2</a:t>
            </a:r>
          </a:p>
          <a:p>
            <a:endParaRPr lang="en-US" sz="1400" dirty="0"/>
          </a:p>
          <a:p>
            <a:r>
              <a:rPr lang="en-US" sz="1400" b="1" dirty="0"/>
              <a:t>Null hypothesis: U1 &gt;= U2</a:t>
            </a:r>
          </a:p>
          <a:p>
            <a:r>
              <a:rPr lang="en-US" sz="1400" dirty="0"/>
              <a:t>Alternative hypothesis: U1 &lt; U2</a:t>
            </a:r>
          </a:p>
          <a:p>
            <a:endParaRPr lang="en-US" sz="1400" dirty="0"/>
          </a:p>
        </p:txBody>
      </p:sp>
      <p:sp>
        <p:nvSpPr>
          <p:cNvPr id="16" name="Rectangle 15"/>
          <p:cNvSpPr/>
          <p:nvPr/>
        </p:nvSpPr>
        <p:spPr>
          <a:xfrm>
            <a:off x="537575" y="2424231"/>
            <a:ext cx="6477000" cy="3108543"/>
          </a:xfrm>
          <a:prstGeom prst="rect">
            <a:avLst/>
          </a:prstGeom>
        </p:spPr>
        <p:txBody>
          <a:bodyPr wrap="square">
            <a:spAutoFit/>
          </a:bodyPr>
          <a:lstStyle/>
          <a:p>
            <a:endParaRPr lang="en-US" sz="1400" b="1" dirty="0"/>
          </a:p>
          <a:p>
            <a:r>
              <a:rPr lang="en-US" sz="1400" b="1" dirty="0"/>
              <a:t>F Test shows that:</a:t>
            </a:r>
          </a:p>
          <a:p>
            <a:r>
              <a:rPr lang="en-US" sz="1400" dirty="0"/>
              <a:t>F-stat: 0.8329  &lt;  F-Critical: 0.5385. So, variances are equal. We go for a pooled test</a:t>
            </a:r>
          </a:p>
          <a:p>
            <a:endParaRPr lang="en-US" sz="1400" b="1" dirty="0"/>
          </a:p>
          <a:p>
            <a:r>
              <a:rPr lang="en-US" sz="1400" b="1" dirty="0"/>
              <a:t>R Code</a:t>
            </a:r>
          </a:p>
          <a:p>
            <a:r>
              <a:rPr lang="en-US" sz="1400" dirty="0"/>
              <a:t>&gt; </a:t>
            </a:r>
            <a:r>
              <a:rPr lang="en-US" sz="1400" dirty="0" err="1"/>
              <a:t>Grad_Inten_Y</a:t>
            </a:r>
            <a:r>
              <a:rPr lang="en-US" sz="1400" dirty="0"/>
              <a:t> &lt;- subset(</a:t>
            </a:r>
            <a:r>
              <a:rPr lang="en-US" sz="1400" dirty="0" err="1"/>
              <a:t>UndergradSurvey</a:t>
            </a:r>
            <a:r>
              <a:rPr lang="en-US" sz="1400" dirty="0"/>
              <a:t>, `Grad Intention` =='Yes')</a:t>
            </a:r>
          </a:p>
          <a:p>
            <a:r>
              <a:rPr lang="en-US" sz="1400" dirty="0"/>
              <a:t>&gt; </a:t>
            </a:r>
            <a:r>
              <a:rPr lang="en-US" sz="1400" dirty="0" err="1"/>
              <a:t>Grad_Inten_O</a:t>
            </a:r>
            <a:r>
              <a:rPr lang="en-US" sz="1400" dirty="0"/>
              <a:t> &lt;- subset(</a:t>
            </a:r>
            <a:r>
              <a:rPr lang="en-US" sz="1400" dirty="0" err="1"/>
              <a:t>UndergradSurvey</a:t>
            </a:r>
            <a:r>
              <a:rPr lang="en-US" sz="1400" dirty="0"/>
              <a:t>, `Grad Intention` != 'Yes')</a:t>
            </a:r>
          </a:p>
          <a:p>
            <a:r>
              <a:rPr lang="en-US" sz="1400" dirty="0"/>
              <a:t>&gt; </a:t>
            </a:r>
            <a:r>
              <a:rPr lang="en-US" sz="1400" dirty="0" err="1"/>
              <a:t>t.test</a:t>
            </a:r>
            <a:r>
              <a:rPr lang="en-US" sz="1400" dirty="0"/>
              <a:t>(</a:t>
            </a:r>
            <a:r>
              <a:rPr lang="en-US" sz="1400" dirty="0" err="1"/>
              <a:t>Grad_Inten_Y$GPA</a:t>
            </a:r>
            <a:r>
              <a:rPr lang="en-US" sz="1400" dirty="0"/>
              <a:t> ,</a:t>
            </a:r>
            <a:r>
              <a:rPr lang="en-US" sz="1400" dirty="0" err="1"/>
              <a:t>Grad_Inten_O$GPA</a:t>
            </a:r>
            <a:r>
              <a:rPr lang="en-US" sz="1400" dirty="0"/>
              <a:t>, mu=0,alternative="</a:t>
            </a:r>
            <a:r>
              <a:rPr lang="en-US" sz="1400" dirty="0" err="1"/>
              <a:t>less",paired</a:t>
            </a:r>
            <a:r>
              <a:rPr lang="en-US" sz="1400" dirty="0"/>
              <a:t>=</a:t>
            </a:r>
            <a:r>
              <a:rPr lang="en-US" sz="1400" dirty="0" err="1"/>
              <a:t>FALSE,var.equal</a:t>
            </a:r>
            <a:r>
              <a:rPr lang="en-US" sz="1400" dirty="0"/>
              <a:t>=</a:t>
            </a:r>
            <a:r>
              <a:rPr lang="en-US" sz="1400" dirty="0" err="1"/>
              <a:t>TRUE,conf.level</a:t>
            </a:r>
            <a:r>
              <a:rPr lang="en-US" sz="1400" dirty="0"/>
              <a:t>=0.95)</a:t>
            </a:r>
          </a:p>
          <a:p>
            <a:endParaRPr lang="en-US" sz="1400" b="1" dirty="0"/>
          </a:p>
          <a:p>
            <a:r>
              <a:rPr lang="en-US" sz="1400" b="1" dirty="0"/>
              <a:t>Result of t-test</a:t>
            </a:r>
          </a:p>
          <a:p>
            <a:r>
              <a:rPr lang="en-IN" sz="1400" dirty="0"/>
              <a:t>t = -0.91346,  </a:t>
            </a:r>
            <a:r>
              <a:rPr lang="en-IN" sz="1400" dirty="0" err="1"/>
              <a:t>df</a:t>
            </a:r>
            <a:r>
              <a:rPr lang="en-IN" sz="1400" dirty="0"/>
              <a:t> = 60, p-value = 0.1823</a:t>
            </a:r>
          </a:p>
          <a:p>
            <a:r>
              <a:rPr lang="en-IN" sz="1400" dirty="0"/>
              <a:t>alternative hypothesis: true difference in means is less than 0</a:t>
            </a:r>
          </a:p>
          <a:p>
            <a:endParaRPr lang="en-US" sz="1400" dirty="0"/>
          </a:p>
        </p:txBody>
      </p:sp>
      <p:sp>
        <p:nvSpPr>
          <p:cNvPr id="10" name="Rectangle 9"/>
          <p:cNvSpPr/>
          <p:nvPr/>
        </p:nvSpPr>
        <p:spPr>
          <a:xfrm>
            <a:off x="543074" y="5126327"/>
            <a:ext cx="8073025" cy="1384995"/>
          </a:xfrm>
          <a:prstGeom prst="rect">
            <a:avLst/>
          </a:prstGeom>
        </p:spPr>
        <p:txBody>
          <a:bodyPr wrap="square">
            <a:spAutoFit/>
          </a:bodyPr>
          <a:lstStyle/>
          <a:p>
            <a:endParaRPr lang="en-US" sz="1400" b="1" dirty="0"/>
          </a:p>
          <a:p>
            <a:r>
              <a:rPr lang="en-US" sz="1400" b="1" dirty="0"/>
              <a:t>Conclusion</a:t>
            </a:r>
          </a:p>
          <a:p>
            <a:r>
              <a:rPr lang="en-US" sz="1400" dirty="0"/>
              <a:t>Here, P-Value (</a:t>
            </a:r>
            <a:r>
              <a:rPr lang="en-IN" sz="1400" dirty="0"/>
              <a:t>0.1823</a:t>
            </a:r>
            <a:r>
              <a:rPr lang="en-US" sz="1400" dirty="0"/>
              <a:t>) is &gt; α (0.05) </a:t>
            </a:r>
          </a:p>
          <a:p>
            <a:r>
              <a:rPr lang="en-US" sz="1400" dirty="0"/>
              <a:t>Thus at 95% confidence interval, a t test (</a:t>
            </a:r>
            <a:r>
              <a:rPr lang="en-US" sz="1400"/>
              <a:t>assuming equal </a:t>
            </a:r>
            <a:r>
              <a:rPr lang="en-US" sz="1400" dirty="0"/>
              <a:t>variances) failed to reveal sufficient evidence to reject the null hypothesis that “</a:t>
            </a:r>
            <a:r>
              <a:rPr lang="en-IN" sz="1400" i="1" dirty="0"/>
              <a:t>Mean GPA for students who have decided to go for graduate studies (grad intention Yes) is higher than others</a:t>
            </a:r>
            <a:r>
              <a:rPr lang="en-US" sz="1400" dirty="0"/>
              <a:t>”. Hence we accept null hypothesis</a:t>
            </a:r>
          </a:p>
        </p:txBody>
      </p:sp>
      <p:sp>
        <p:nvSpPr>
          <p:cNvPr id="4" name="TextBox 3"/>
          <p:cNvSpPr txBox="1"/>
          <p:nvPr/>
        </p:nvSpPr>
        <p:spPr>
          <a:xfrm>
            <a:off x="6020878" y="3104029"/>
            <a:ext cx="2757743" cy="307777"/>
          </a:xfrm>
          <a:prstGeom prst="rect">
            <a:avLst/>
          </a:prstGeom>
          <a:noFill/>
        </p:spPr>
        <p:txBody>
          <a:bodyPr wrap="none" rtlCol="0">
            <a:spAutoFit/>
          </a:bodyPr>
          <a:lstStyle/>
          <a:p>
            <a:r>
              <a:rPr lang="en-US" sz="1400" b="1" dirty="0"/>
              <a:t>Boxplot of GPA w.r.t grad intention</a:t>
            </a:r>
          </a:p>
        </p:txBody>
      </p:sp>
      <p:pic>
        <p:nvPicPr>
          <p:cNvPr id="15362" name="Picture 2" descr="C:\Users\shruti123\Desktop\bags\datascience\gp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66064" y="3366192"/>
            <a:ext cx="3277936" cy="19219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0717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22</a:t>
            </a:fld>
            <a:endParaRPr lang="en-US" dirty="0"/>
          </a:p>
        </p:txBody>
      </p:sp>
      <p:sp>
        <p:nvSpPr>
          <p:cNvPr id="3" name="Title 2"/>
          <p:cNvSpPr>
            <a:spLocks noGrp="1"/>
          </p:cNvSpPr>
          <p:nvPr>
            <p:ph type="title"/>
          </p:nvPr>
        </p:nvSpPr>
        <p:spPr>
          <a:xfrm>
            <a:off x="0" y="185331"/>
            <a:ext cx="9372600" cy="881470"/>
          </a:xfrm>
        </p:spPr>
        <p:txBody>
          <a:bodyPr/>
          <a:lstStyle/>
          <a:p>
            <a:r>
              <a:rPr lang="en-US" sz="2800" dirty="0">
                <a:solidFill>
                  <a:srgbClr val="C60000"/>
                </a:solidFill>
                <a:latin typeface="Arial" panose="020B0604020202020204" pitchFamily="34" charset="0"/>
                <a:cs typeface="Arial" panose="020B0604020202020204" pitchFamily="34" charset="0"/>
              </a:rPr>
              <a:t>Employment status is independent of gender</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523220"/>
          </a:xfrm>
          <a:prstGeom prst="rect">
            <a:avLst/>
          </a:prstGeom>
        </p:spPr>
        <p:txBody>
          <a:bodyPr wrap="square">
            <a:spAutoFit/>
          </a:bodyPr>
          <a:lstStyle/>
          <a:p>
            <a:r>
              <a:rPr lang="en-US" sz="1400" b="1" dirty="0"/>
              <a:t>Null hypothesis: Employment status is independent of Gender</a:t>
            </a:r>
          </a:p>
          <a:p>
            <a:r>
              <a:rPr lang="en-US" sz="1400" dirty="0"/>
              <a:t>Alternative hypothesis: Employment status depends on Gender</a:t>
            </a:r>
          </a:p>
        </p:txBody>
      </p:sp>
      <p:sp>
        <p:nvSpPr>
          <p:cNvPr id="16" name="Rectangle 15"/>
          <p:cNvSpPr/>
          <p:nvPr/>
        </p:nvSpPr>
        <p:spPr>
          <a:xfrm>
            <a:off x="533400" y="2453612"/>
            <a:ext cx="3810000" cy="954107"/>
          </a:xfrm>
          <a:prstGeom prst="rect">
            <a:avLst/>
          </a:prstGeom>
        </p:spPr>
        <p:txBody>
          <a:bodyPr wrap="square">
            <a:spAutoFit/>
          </a:bodyPr>
          <a:lstStyle/>
          <a:p>
            <a:r>
              <a:rPr lang="en-US" sz="1400" b="1" dirty="0"/>
              <a:t>Result of chi-square test</a:t>
            </a:r>
          </a:p>
          <a:p>
            <a:endParaRPr lang="en-US" sz="1400" dirty="0"/>
          </a:p>
          <a:p>
            <a:r>
              <a:rPr lang="en-US" sz="1400" dirty="0"/>
              <a:t>data:  tab1</a:t>
            </a:r>
          </a:p>
          <a:p>
            <a:r>
              <a:rPr lang="en-US" sz="1400" dirty="0"/>
              <a:t>X-squared = 2.9355, </a:t>
            </a:r>
            <a:r>
              <a:rPr lang="en-US" sz="1400" dirty="0" err="1"/>
              <a:t>df</a:t>
            </a:r>
            <a:r>
              <a:rPr lang="en-US" sz="1400" dirty="0"/>
              <a:t> = 2, </a:t>
            </a:r>
            <a:r>
              <a:rPr lang="en-US" sz="1400" b="1" dirty="0"/>
              <a:t>p-value = 0.2304</a:t>
            </a:r>
          </a:p>
        </p:txBody>
      </p:sp>
      <p:sp>
        <p:nvSpPr>
          <p:cNvPr id="10" name="Rectangle 9"/>
          <p:cNvSpPr/>
          <p:nvPr/>
        </p:nvSpPr>
        <p:spPr>
          <a:xfrm>
            <a:off x="537574" y="4440509"/>
            <a:ext cx="8073025" cy="954107"/>
          </a:xfrm>
          <a:prstGeom prst="rect">
            <a:avLst/>
          </a:prstGeom>
        </p:spPr>
        <p:txBody>
          <a:bodyPr wrap="square">
            <a:spAutoFit/>
          </a:bodyPr>
          <a:lstStyle/>
          <a:p>
            <a:r>
              <a:rPr lang="en-US" sz="1400" b="1" dirty="0"/>
              <a:t>Conclusion</a:t>
            </a:r>
          </a:p>
          <a:p>
            <a:r>
              <a:rPr lang="en-US" sz="1400" dirty="0"/>
              <a:t>Here, P-Value (0.2304) is &gt; α (0.05) </a:t>
            </a:r>
          </a:p>
          <a:p>
            <a:r>
              <a:rPr lang="en-US" sz="1400" dirty="0"/>
              <a:t>Thus at 95% confidence interval, a chi-square test failed to reveal sufficient evidence to reject the claim that “Employment status is independent of Gender”. Hence, employment status is independent of gender. </a:t>
            </a:r>
          </a:p>
        </p:txBody>
      </p:sp>
      <p:sp>
        <p:nvSpPr>
          <p:cNvPr id="4" name="TextBox 3"/>
          <p:cNvSpPr txBox="1"/>
          <p:nvPr/>
        </p:nvSpPr>
        <p:spPr>
          <a:xfrm>
            <a:off x="5581066" y="2129579"/>
            <a:ext cx="2715487" cy="307777"/>
          </a:xfrm>
          <a:prstGeom prst="rect">
            <a:avLst/>
          </a:prstGeom>
          <a:noFill/>
        </p:spPr>
        <p:txBody>
          <a:bodyPr wrap="none" rtlCol="0">
            <a:spAutoFit/>
          </a:bodyPr>
          <a:lstStyle/>
          <a:p>
            <a:r>
              <a:rPr lang="en-US" sz="1400" b="1" dirty="0"/>
              <a:t>Bar plot of employment vs gender</a:t>
            </a:r>
          </a:p>
        </p:txBody>
      </p:sp>
      <p:pic>
        <p:nvPicPr>
          <p:cNvPr id="16387" name="Picture 3" descr="C:\Users\shruti123\Desktop\bags\datascience\employ.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68032" y="2453612"/>
            <a:ext cx="3741553" cy="21937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3088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PGPBABI</a:t>
            </a:r>
          </a:p>
        </p:txBody>
      </p:sp>
      <p:sp>
        <p:nvSpPr>
          <p:cNvPr id="8" name="Footer Placeholder 7"/>
          <p:cNvSpPr>
            <a:spLocks noGrp="1"/>
          </p:cNvSpPr>
          <p:nvPr>
            <p:ph type="ftr" sz="quarter" idx="11"/>
          </p:nvPr>
        </p:nvSpPr>
        <p:spPr/>
        <p:txBody>
          <a:bodyPr/>
          <a:lstStyle/>
          <a:p>
            <a:pPr>
              <a:defRPr/>
            </a:pPr>
            <a:r>
              <a:rPr lang="en-MY" dirty="0"/>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23</a:t>
            </a:fld>
            <a:endParaRPr lang="en-US" dirty="0"/>
          </a:p>
        </p:txBody>
      </p:sp>
      <p:sp>
        <p:nvSpPr>
          <p:cNvPr id="3" name="Title 2"/>
          <p:cNvSpPr>
            <a:spLocks noGrp="1"/>
          </p:cNvSpPr>
          <p:nvPr>
            <p:ph type="title"/>
          </p:nvPr>
        </p:nvSpPr>
        <p:spPr>
          <a:xfrm>
            <a:off x="0" y="185331"/>
            <a:ext cx="9372600" cy="881470"/>
          </a:xfrm>
        </p:spPr>
        <p:txBody>
          <a:bodyPr/>
          <a:lstStyle/>
          <a:p>
            <a:r>
              <a:rPr lang="en-US" sz="2800" dirty="0">
                <a:solidFill>
                  <a:srgbClr val="C60000"/>
                </a:solidFill>
                <a:latin typeface="Arial" panose="020B0604020202020204" pitchFamily="34" charset="0"/>
                <a:cs typeface="Arial" panose="020B0604020202020204" pitchFamily="34" charset="0"/>
              </a:rPr>
              <a:t>Employment status is independent of Grad Intention</a:t>
            </a:r>
            <a:endParaRPr lang="en-US" sz="2800" dirty="0">
              <a:latin typeface="Arial" panose="020B0604020202020204" pitchFamily="34" charset="0"/>
              <a:cs typeface="Arial" panose="020B0604020202020204" pitchFamily="34" charset="0"/>
            </a:endParaRPr>
          </a:p>
        </p:txBody>
      </p:sp>
      <p:sp>
        <p:nvSpPr>
          <p:cNvPr id="14" name="Rectangle 6"/>
          <p:cNvSpPr>
            <a:spLocks noChangeArrowheads="1"/>
          </p:cNvSpPr>
          <p:nvPr/>
        </p:nvSpPr>
        <p:spPr bwMode="auto">
          <a:xfrm>
            <a:off x="15240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537575" y="1371600"/>
            <a:ext cx="5943600" cy="523220"/>
          </a:xfrm>
          <a:prstGeom prst="rect">
            <a:avLst/>
          </a:prstGeom>
        </p:spPr>
        <p:txBody>
          <a:bodyPr wrap="square">
            <a:spAutoFit/>
          </a:bodyPr>
          <a:lstStyle/>
          <a:p>
            <a:r>
              <a:rPr lang="en-US" sz="1400" b="1" dirty="0"/>
              <a:t>Null hypothesis: Employment status is independent of Grad Intention</a:t>
            </a:r>
          </a:p>
          <a:p>
            <a:r>
              <a:rPr lang="en-US" sz="1400" dirty="0"/>
              <a:t>Alternative hypothesis: Employment status depends on Gender Intention</a:t>
            </a:r>
          </a:p>
        </p:txBody>
      </p:sp>
      <p:sp>
        <p:nvSpPr>
          <p:cNvPr id="16" name="Rectangle 15"/>
          <p:cNvSpPr/>
          <p:nvPr/>
        </p:nvSpPr>
        <p:spPr>
          <a:xfrm>
            <a:off x="533400" y="2453612"/>
            <a:ext cx="3810000" cy="954107"/>
          </a:xfrm>
          <a:prstGeom prst="rect">
            <a:avLst/>
          </a:prstGeom>
        </p:spPr>
        <p:txBody>
          <a:bodyPr wrap="square">
            <a:spAutoFit/>
          </a:bodyPr>
          <a:lstStyle/>
          <a:p>
            <a:r>
              <a:rPr lang="en-US" sz="1400" b="1" dirty="0"/>
              <a:t>Result of chi-square test</a:t>
            </a:r>
          </a:p>
          <a:p>
            <a:endParaRPr lang="en-US" sz="1400" dirty="0"/>
          </a:p>
          <a:p>
            <a:r>
              <a:rPr lang="en-US" sz="1400" dirty="0"/>
              <a:t>data:  tab2</a:t>
            </a:r>
          </a:p>
          <a:p>
            <a:r>
              <a:rPr lang="en-US" sz="1400" dirty="0"/>
              <a:t>X-squared = 5.9589, </a:t>
            </a:r>
            <a:r>
              <a:rPr lang="en-US" sz="1400" dirty="0" err="1"/>
              <a:t>df</a:t>
            </a:r>
            <a:r>
              <a:rPr lang="en-US" sz="1400" dirty="0"/>
              <a:t> = 2, </a:t>
            </a:r>
            <a:r>
              <a:rPr lang="en-US" sz="1400" b="1" dirty="0"/>
              <a:t>p-value = 0.05082</a:t>
            </a:r>
          </a:p>
        </p:txBody>
      </p:sp>
      <p:sp>
        <p:nvSpPr>
          <p:cNvPr id="10" name="Rectangle 9"/>
          <p:cNvSpPr/>
          <p:nvPr/>
        </p:nvSpPr>
        <p:spPr>
          <a:xfrm>
            <a:off x="537574" y="4440509"/>
            <a:ext cx="8073025" cy="1384995"/>
          </a:xfrm>
          <a:prstGeom prst="rect">
            <a:avLst/>
          </a:prstGeom>
        </p:spPr>
        <p:txBody>
          <a:bodyPr wrap="square">
            <a:spAutoFit/>
          </a:bodyPr>
          <a:lstStyle/>
          <a:p>
            <a:r>
              <a:rPr lang="en-US" sz="1400" b="1" dirty="0"/>
              <a:t>Conclusion</a:t>
            </a:r>
          </a:p>
          <a:p>
            <a:r>
              <a:rPr lang="en-US" sz="1400" dirty="0"/>
              <a:t>Here, P-Value (0.05082) is &gt; α (0.05) </a:t>
            </a:r>
          </a:p>
          <a:p>
            <a:r>
              <a:rPr lang="en-US" sz="1400" dirty="0"/>
              <a:t>Thus at 95% confidence interval, a chi-square test failed to reveal sufficient evidence to reject the claim that “Employment status is independent of Gender”. Hence employment status is independent of Grad Intention.</a:t>
            </a:r>
          </a:p>
          <a:p>
            <a:endParaRPr lang="en-US" sz="1400" dirty="0"/>
          </a:p>
          <a:p>
            <a:r>
              <a:rPr lang="en-US" sz="1400" dirty="0"/>
              <a:t>However the p-value is only slightly greater than 0.05. So this case needs to be studied further. </a:t>
            </a:r>
          </a:p>
        </p:txBody>
      </p:sp>
      <p:sp>
        <p:nvSpPr>
          <p:cNvPr id="4" name="TextBox 3"/>
          <p:cNvSpPr txBox="1"/>
          <p:nvPr/>
        </p:nvSpPr>
        <p:spPr>
          <a:xfrm>
            <a:off x="5581066" y="2129579"/>
            <a:ext cx="3313856" cy="307777"/>
          </a:xfrm>
          <a:prstGeom prst="rect">
            <a:avLst/>
          </a:prstGeom>
          <a:noFill/>
        </p:spPr>
        <p:txBody>
          <a:bodyPr wrap="none" rtlCol="0">
            <a:spAutoFit/>
          </a:bodyPr>
          <a:lstStyle/>
          <a:p>
            <a:r>
              <a:rPr lang="en-US" sz="1400" b="1" dirty="0"/>
              <a:t>Bar plot of employment vs grad intention</a:t>
            </a:r>
          </a:p>
        </p:txBody>
      </p:sp>
      <p:pic>
        <p:nvPicPr>
          <p:cNvPr id="17410" name="Picture 2" descr="C:\Users\shruti123\Desktop\bags\datascience\grad.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68090" y="2590800"/>
            <a:ext cx="3541437" cy="20764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7085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457200" y="2286000"/>
            <a:ext cx="8229600" cy="1371600"/>
          </a:xfrm>
        </p:spPr>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I. Sample report</a:t>
            </a:r>
            <a:r>
              <a:rPr lang="en-US" dirty="0">
                <a:solidFill>
                  <a:srgbClr val="CC0000"/>
                </a:solidFill>
                <a:latin typeface="Arial" panose="020B0604020202020204" pitchFamily="34" charset="0"/>
                <a:cs typeface="Arial" panose="020B0604020202020204" pitchFamily="34" charset="0"/>
              </a:rPr>
              <a:t/>
            </a:r>
            <a:br>
              <a:rPr lang="en-US" dirty="0">
                <a:solidFill>
                  <a:srgbClr val="CC0000"/>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28056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4</a:t>
            </a:fld>
            <a:endParaRPr lang="en-US" dirty="0"/>
          </a:p>
        </p:txBody>
      </p:sp>
      <p:sp>
        <p:nvSpPr>
          <p:cNvPr id="3" name="Title 2"/>
          <p:cNvSpPr>
            <a:spLocks noGrp="1"/>
          </p:cNvSpPr>
          <p:nvPr>
            <p:ph type="title"/>
          </p:nvPr>
        </p:nvSpPr>
        <p:spPr/>
        <p:txBody>
          <a:bodyPr/>
          <a:lstStyle/>
          <a:p>
            <a:r>
              <a:rPr lang="en-US" sz="2800" dirty="0" smtClean="0">
                <a:solidFill>
                  <a:srgbClr val="C60000"/>
                </a:solidFill>
                <a:latin typeface="Arial" panose="020B0604020202020204" pitchFamily="34" charset="0"/>
                <a:cs typeface="Arial" panose="020B0604020202020204" pitchFamily="34" charset="0"/>
              </a:rPr>
              <a:t>Description of data along different categories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524004" y="1447800"/>
            <a:ext cx="8162795" cy="307777"/>
          </a:xfrm>
          <a:prstGeom prst="rect">
            <a:avLst/>
          </a:prstGeom>
        </p:spPr>
        <p:txBody>
          <a:bodyPr wrap="square">
            <a:spAutoFit/>
          </a:bodyPr>
          <a:lstStyle/>
          <a:p>
            <a:pPr marL="285750" indent="-285750">
              <a:buFont typeface="Arial" panose="020B0604020202020204" pitchFamily="34" charset="0"/>
              <a:buChar char="•"/>
            </a:pPr>
            <a:r>
              <a:rPr lang="en-US" sz="1400" dirty="0"/>
              <a:t>Females are in majority accounting for 53% of the class. The remaining 47% are males. (Chart1</a:t>
            </a:r>
            <a:r>
              <a:rPr lang="en-US" sz="1400" dirty="0" smtClean="0"/>
              <a:t>)</a:t>
            </a:r>
            <a:endParaRPr lang="en-US" sz="1400" dirty="0"/>
          </a:p>
        </p:txBody>
      </p:sp>
      <p:sp>
        <p:nvSpPr>
          <p:cNvPr id="6"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1035"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65264" y="2065668"/>
            <a:ext cx="2906936" cy="17325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258008" y="2065668"/>
            <a:ext cx="2885992" cy="17200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265264" y="3882208"/>
            <a:ext cx="5878736" cy="2694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9672" y="1904969"/>
            <a:ext cx="2512660" cy="4185761"/>
          </a:xfrm>
          <a:prstGeom prst="rect">
            <a:avLst/>
          </a:prstGeom>
        </p:spPr>
        <p:txBody>
          <a:bodyPr wrap="square">
            <a:spAutoFit/>
          </a:bodyPr>
          <a:lstStyle/>
          <a:p>
            <a:pPr marL="285750" indent="-285750">
              <a:buFont typeface="Arial" panose="020B0604020202020204" pitchFamily="34" charset="0"/>
              <a:buChar char="•"/>
            </a:pPr>
            <a:r>
              <a:rPr lang="en-US" sz="1400" dirty="0"/>
              <a:t>If observe Student distribution across year of study, we observe that 50% students are seniors and 40% are juniors whereas 10% are sophomores. (Chart 2)</a:t>
            </a:r>
          </a:p>
          <a:p>
            <a:endParaRPr lang="en-US" sz="1400" dirty="0" smtClean="0"/>
          </a:p>
          <a:p>
            <a:pPr marL="285750" indent="-285750">
              <a:buFont typeface="Arial" panose="020B0604020202020204" pitchFamily="34" charset="0"/>
              <a:buChar char="•"/>
            </a:pPr>
            <a:r>
              <a:rPr lang="en-US" sz="1400" dirty="0" smtClean="0"/>
              <a:t>Maximum </a:t>
            </a:r>
            <a:r>
              <a:rPr lang="en-US" sz="1400" dirty="0"/>
              <a:t>numbers of students have opted for retailing/marketing as a major with 23%. It is followed by economics/finance with 18% and management with 16%. Next is accounting with 11% followed by international business with a share of 10%. (Chart 3)</a:t>
            </a:r>
          </a:p>
        </p:txBody>
      </p:sp>
    </p:spTree>
    <p:extLst>
      <p:ext uri="{BB962C8B-B14F-4D97-AF65-F5344CB8AC3E}">
        <p14:creationId xmlns="" xmlns:p14="http://schemas.microsoft.com/office/powerpoint/2010/main" val="139840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5</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Description of data along different categories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524004" y="1447800"/>
            <a:ext cx="8162795" cy="523220"/>
          </a:xfrm>
          <a:prstGeom prst="rect">
            <a:avLst/>
          </a:prstGeom>
        </p:spPr>
        <p:txBody>
          <a:bodyPr wrap="square">
            <a:spAutoFit/>
          </a:bodyPr>
          <a:lstStyle/>
          <a:p>
            <a:pPr marL="285750" indent="-285750">
              <a:buFont typeface="Arial" panose="020B0604020202020204" pitchFamily="34" charset="0"/>
              <a:buChar char="•"/>
            </a:pPr>
            <a:r>
              <a:rPr lang="en-US" sz="1400" dirty="0"/>
              <a:t>As far as </a:t>
            </a:r>
            <a:r>
              <a:rPr lang="en-US" sz="1400" dirty="0" smtClean="0"/>
              <a:t>intention of students post UG studies </a:t>
            </a:r>
            <a:r>
              <a:rPr lang="en-US" sz="1400" dirty="0"/>
              <a:t>is concerned, 45% of students want to go for graduate studies </a:t>
            </a:r>
            <a:r>
              <a:rPr lang="en-US" sz="1400" dirty="0" smtClean="0"/>
              <a:t>and 19</a:t>
            </a:r>
            <a:r>
              <a:rPr lang="en-US" sz="1400" dirty="0"/>
              <a:t>% </a:t>
            </a:r>
            <a:r>
              <a:rPr lang="en-US" sz="1400" dirty="0" smtClean="0"/>
              <a:t> do not want </a:t>
            </a:r>
            <a:r>
              <a:rPr lang="en-US" sz="1400" dirty="0"/>
              <a:t>to for graduate studies </a:t>
            </a:r>
            <a:r>
              <a:rPr lang="en-US" sz="1400" dirty="0" smtClean="0"/>
              <a:t>whereas </a:t>
            </a:r>
            <a:r>
              <a:rPr lang="en-US" sz="1400" dirty="0"/>
              <a:t>35% haven’t decided yet (Chart 4</a:t>
            </a:r>
            <a:r>
              <a:rPr lang="en-US" sz="1400" dirty="0" smtClean="0"/>
              <a:t>)</a:t>
            </a:r>
            <a:endParaRPr lang="en-US" sz="1400" dirty="0"/>
          </a:p>
        </p:txBody>
      </p:sp>
      <p:sp>
        <p:nvSpPr>
          <p:cNvPr id="6"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1773" y="2130931"/>
            <a:ext cx="2852737" cy="1700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269998" y="2115308"/>
            <a:ext cx="2852737" cy="1700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31535" y="3943062"/>
            <a:ext cx="5791200" cy="26547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1941839"/>
            <a:ext cx="2590800" cy="3323987"/>
          </a:xfrm>
          <a:prstGeom prst="rect">
            <a:avLst/>
          </a:prstGeom>
        </p:spPr>
        <p:txBody>
          <a:bodyPr wrap="square">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When </a:t>
            </a:r>
            <a:r>
              <a:rPr lang="en-US" sz="1400" dirty="0"/>
              <a:t>we look at the employment profile, 69% are involved in part-time employment and 16% are working full time, while the remaining 15% are unemployed. (Chart 5</a:t>
            </a:r>
            <a:r>
              <a:rPr lang="en-US" sz="1400" dirty="0" smtClean="0"/>
              <a:t>)</a:t>
            </a:r>
          </a:p>
          <a:p>
            <a:endParaRPr lang="en-US" sz="1400" dirty="0" smtClean="0"/>
          </a:p>
          <a:p>
            <a:endParaRPr lang="en-US" sz="1400" dirty="0"/>
          </a:p>
          <a:p>
            <a:pPr marL="285750" indent="-285750">
              <a:buFont typeface="Arial" panose="020B0604020202020204" pitchFamily="34" charset="0"/>
              <a:buChar char="•"/>
            </a:pPr>
            <a:r>
              <a:rPr lang="en-US" sz="1400" dirty="0"/>
              <a:t>Laptop is the most preferred type of computer with 89% choosing it, 8% prefer desktop while only 3% prefer tablet. (Chart 6)</a:t>
            </a:r>
          </a:p>
        </p:txBody>
      </p:sp>
    </p:spTree>
    <p:extLst>
      <p:ext uri="{BB962C8B-B14F-4D97-AF65-F5344CB8AC3E}">
        <p14:creationId xmlns="" xmlns:p14="http://schemas.microsoft.com/office/powerpoint/2010/main" val="221017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6</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Description of data along different </a:t>
            </a:r>
            <a:r>
              <a:rPr lang="en-US" sz="2800" dirty="0" smtClean="0">
                <a:solidFill>
                  <a:srgbClr val="C60000"/>
                </a:solidFill>
                <a:latin typeface="Arial" panose="020B0604020202020204" pitchFamily="34" charset="0"/>
                <a:cs typeface="Arial" panose="020B0604020202020204" pitchFamily="34" charset="0"/>
              </a:rPr>
              <a:t>measures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524004" y="1447800"/>
            <a:ext cx="8162795" cy="1815882"/>
          </a:xfrm>
          <a:prstGeom prst="rect">
            <a:avLst/>
          </a:prstGeom>
        </p:spPr>
        <p:txBody>
          <a:bodyPr wrap="square">
            <a:spAutoFit/>
          </a:bodyPr>
          <a:lstStyle/>
          <a:p>
            <a:pPr marL="285750" indent="-285750">
              <a:buFont typeface="Arial" panose="020B0604020202020204" pitchFamily="34" charset="0"/>
              <a:buChar char="•"/>
            </a:pPr>
            <a:r>
              <a:rPr lang="en-US" sz="1400" dirty="0"/>
              <a:t>Mean age of the sample is 21.1 years while median and mode age is 21. The age of the students ranges between 18 to 26 years. </a:t>
            </a:r>
          </a:p>
          <a:p>
            <a:pPr marL="285750" indent="-285750">
              <a:buFont typeface="Arial" panose="020B0604020202020204" pitchFamily="34" charset="0"/>
              <a:buChar char="•"/>
            </a:pPr>
            <a:r>
              <a:rPr lang="en-US" sz="1400" dirty="0"/>
              <a:t>Mean GPA </a:t>
            </a:r>
            <a:r>
              <a:rPr lang="en-US" sz="1400" dirty="0" smtClean="0"/>
              <a:t>of </a:t>
            </a:r>
            <a:r>
              <a:rPr lang="en-US" sz="1400" dirty="0"/>
              <a:t>the class is 3.1 </a:t>
            </a:r>
            <a:r>
              <a:rPr lang="en-US" sz="1400" dirty="0" smtClean="0"/>
              <a:t>(on </a:t>
            </a:r>
            <a:r>
              <a:rPr lang="en-US" sz="1400" dirty="0"/>
              <a:t>a scale of </a:t>
            </a:r>
            <a:r>
              <a:rPr lang="en-US" sz="1400" dirty="0" smtClean="0"/>
              <a:t>1-4) </a:t>
            </a:r>
            <a:r>
              <a:rPr lang="en-US" sz="1400" dirty="0"/>
              <a:t>while standard deviation is 0.4 showing lesser variation. Highest GPA is 3.9 while lowest is 2.3.</a:t>
            </a:r>
          </a:p>
          <a:p>
            <a:pPr marL="285750" indent="-285750">
              <a:buFont typeface="Arial" panose="020B0604020202020204" pitchFamily="34" charset="0"/>
              <a:buChar char="•"/>
            </a:pPr>
            <a:r>
              <a:rPr lang="en-US" sz="1400" dirty="0"/>
              <a:t>Mean salary expectation of the students is </a:t>
            </a:r>
            <a:r>
              <a:rPr lang="en-US" sz="1400" dirty="0" smtClean="0"/>
              <a:t>50000 </a:t>
            </a:r>
            <a:r>
              <a:rPr lang="en-US" sz="1400" dirty="0"/>
              <a:t>US $, with a standard deviation of 12.1. Salary expectation ranges between 25000 US $ and 800000 US $.</a:t>
            </a:r>
          </a:p>
          <a:p>
            <a:pPr marL="285750" indent="-285750">
              <a:buFont typeface="Arial" panose="020B0604020202020204" pitchFamily="34" charset="0"/>
              <a:buChar char="•"/>
            </a:pPr>
            <a:r>
              <a:rPr lang="en-US" sz="1400" dirty="0"/>
              <a:t>Maximum numbers of students are registered </a:t>
            </a:r>
            <a:r>
              <a:rPr lang="en-US" sz="1400" dirty="0" smtClean="0"/>
              <a:t>at least on 1 </a:t>
            </a:r>
            <a:r>
              <a:rPr lang="en-US" sz="1400" dirty="0"/>
              <a:t>social networking site. Some of them aren’t registered to any while few of them are registered on 4. Mean registration is 1.5 while median is 1.</a:t>
            </a:r>
          </a:p>
        </p:txBody>
      </p:sp>
      <p:sp>
        <p:nvSpPr>
          <p:cNvPr id="6"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797248213"/>
              </p:ext>
            </p:extLst>
          </p:nvPr>
        </p:nvGraphicFramePr>
        <p:xfrm>
          <a:off x="609598" y="3505200"/>
          <a:ext cx="8153401" cy="3059925"/>
        </p:xfrm>
        <a:graphic>
          <a:graphicData uri="http://schemas.openxmlformats.org/drawingml/2006/table">
            <a:tbl>
              <a:tblPr firstRow="1" firstCol="1" bandRow="1">
                <a:tableStyleId>{5C22544A-7EE6-4342-B048-85BDC9FD1C3A}</a:tableStyleId>
              </a:tblPr>
              <a:tblGrid>
                <a:gridCol w="1643364">
                  <a:extLst>
                    <a:ext uri="{9D8B030D-6E8A-4147-A177-3AD203B41FA5}">
                      <a16:colId xmlns:a16="http://schemas.microsoft.com/office/drawing/2014/main" xmlns="" val="20000"/>
                    </a:ext>
                  </a:extLst>
                </a:gridCol>
                <a:gridCol w="778436">
                  <a:extLst>
                    <a:ext uri="{9D8B030D-6E8A-4147-A177-3AD203B41FA5}">
                      <a16:colId xmlns:a16="http://schemas.microsoft.com/office/drawing/2014/main" xmlns="" val="20001"/>
                    </a:ext>
                  </a:extLst>
                </a:gridCol>
                <a:gridCol w="807268">
                  <a:extLst>
                    <a:ext uri="{9D8B030D-6E8A-4147-A177-3AD203B41FA5}">
                      <a16:colId xmlns:a16="http://schemas.microsoft.com/office/drawing/2014/main" xmlns="" val="20002"/>
                    </a:ext>
                  </a:extLst>
                </a:gridCol>
                <a:gridCol w="807268">
                  <a:extLst>
                    <a:ext uri="{9D8B030D-6E8A-4147-A177-3AD203B41FA5}">
                      <a16:colId xmlns:a16="http://schemas.microsoft.com/office/drawing/2014/main" xmlns="" val="20003"/>
                    </a:ext>
                  </a:extLst>
                </a:gridCol>
                <a:gridCol w="807268">
                  <a:extLst>
                    <a:ext uri="{9D8B030D-6E8A-4147-A177-3AD203B41FA5}">
                      <a16:colId xmlns:a16="http://schemas.microsoft.com/office/drawing/2014/main" xmlns="" val="20004"/>
                    </a:ext>
                  </a:extLst>
                </a:gridCol>
                <a:gridCol w="937418">
                  <a:extLst>
                    <a:ext uri="{9D8B030D-6E8A-4147-A177-3AD203B41FA5}">
                      <a16:colId xmlns:a16="http://schemas.microsoft.com/office/drawing/2014/main" xmlns="" val="20005"/>
                    </a:ext>
                  </a:extLst>
                </a:gridCol>
                <a:gridCol w="790793">
                  <a:extLst>
                    <a:ext uri="{9D8B030D-6E8A-4147-A177-3AD203B41FA5}">
                      <a16:colId xmlns:a16="http://schemas.microsoft.com/office/drawing/2014/main" xmlns="" val="20006"/>
                    </a:ext>
                  </a:extLst>
                </a:gridCol>
                <a:gridCol w="790793">
                  <a:extLst>
                    <a:ext uri="{9D8B030D-6E8A-4147-A177-3AD203B41FA5}">
                      <a16:colId xmlns:a16="http://schemas.microsoft.com/office/drawing/2014/main" xmlns="" val="20007"/>
                    </a:ext>
                  </a:extLst>
                </a:gridCol>
                <a:gridCol w="790793">
                  <a:extLst>
                    <a:ext uri="{9D8B030D-6E8A-4147-A177-3AD203B41FA5}">
                      <a16:colId xmlns:a16="http://schemas.microsoft.com/office/drawing/2014/main" xmlns="" val="20008"/>
                    </a:ext>
                  </a:extLst>
                </a:gridCol>
              </a:tblGrid>
              <a:tr h="396329">
                <a:tc>
                  <a:txBody>
                    <a:bodyPr/>
                    <a:lstStyle/>
                    <a:p>
                      <a:pPr marL="0" marR="0" algn="ctr">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MEAN</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MEDIAN </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MODE</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ST.DEV</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VARIANCE</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MIN</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MAX</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RANGE</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518071">
                <a:tc>
                  <a:txBody>
                    <a:bodyPr/>
                    <a:lstStyle/>
                    <a:p>
                      <a:pPr marL="0" marR="0" algn="ctr">
                        <a:lnSpc>
                          <a:spcPct val="115000"/>
                        </a:lnSpc>
                        <a:spcBef>
                          <a:spcPts val="0"/>
                        </a:spcBef>
                        <a:spcAft>
                          <a:spcPts val="0"/>
                        </a:spcAft>
                      </a:pPr>
                      <a:r>
                        <a:rPr lang="en-US" sz="1400" dirty="0" smtClean="0">
                          <a:effectLst/>
                        </a:rPr>
                        <a:t>Age (Years)</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21.1</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1.4</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18.0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26.0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8.0</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1"/>
                  </a:ext>
                </a:extLst>
              </a:tr>
              <a:tr h="578942">
                <a:tc>
                  <a:txBody>
                    <a:bodyPr/>
                    <a:lstStyle/>
                    <a:p>
                      <a:pPr marL="0" marR="0" algn="ctr">
                        <a:lnSpc>
                          <a:spcPct val="115000"/>
                        </a:lnSpc>
                        <a:spcBef>
                          <a:spcPts val="0"/>
                        </a:spcBef>
                        <a:spcAft>
                          <a:spcPts val="0"/>
                        </a:spcAft>
                      </a:pPr>
                      <a:r>
                        <a:rPr lang="en-US" sz="1400" dirty="0" smtClean="0">
                          <a:effectLst/>
                        </a:rPr>
                        <a:t>GPA (1- 4 Scale)</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solidFill>
                            <a:srgbClr val="C00000"/>
                          </a:solidFill>
                          <a:effectLst/>
                        </a:rPr>
                        <a:t>3.1</a:t>
                      </a:r>
                      <a:endParaRPr lang="en-US" sz="1400" dirty="0">
                        <a:solidFill>
                          <a:srgbClr val="C0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3.1</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3.4</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0.4</a:t>
                      </a:r>
                    </a:p>
                  </a:txBody>
                  <a:tcPr marL="68580" marR="68580" marT="0" marB="0" anchor="ctr"/>
                </a:tc>
                <a:tc>
                  <a:txBody>
                    <a:bodyPr/>
                    <a:lstStyle/>
                    <a:p>
                      <a:pPr marL="0" marR="0" algn="ctr">
                        <a:lnSpc>
                          <a:spcPct val="115000"/>
                        </a:lnSpc>
                        <a:spcBef>
                          <a:spcPts val="0"/>
                        </a:spcBef>
                        <a:spcAft>
                          <a:spcPts val="0"/>
                        </a:spcAft>
                      </a:pPr>
                      <a:r>
                        <a:rPr lang="en-US" sz="1400">
                          <a:effectLst/>
                        </a:rPr>
                        <a:t>0.1</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2.3</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3.9</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1.6</a:t>
                      </a:r>
                    </a:p>
                  </a:txBody>
                  <a:tcPr marL="68580" marR="68580" marT="0" marB="0" anchor="ctr"/>
                </a:tc>
                <a:extLst>
                  <a:ext uri="{0D108BD9-81ED-4DB2-BD59-A6C34878D82A}">
                    <a16:rowId xmlns:a16="http://schemas.microsoft.com/office/drawing/2014/main" xmlns="" val="10002"/>
                  </a:ext>
                </a:extLst>
              </a:tr>
              <a:tr h="6858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effectLst/>
                        </a:rPr>
                        <a:t>Salary </a:t>
                      </a:r>
                      <a:r>
                        <a:rPr lang="en-US" sz="1400" dirty="0" smtClean="0">
                          <a:effectLst/>
                        </a:rPr>
                        <a:t>expectation (Thousand US</a:t>
                      </a:r>
                      <a:r>
                        <a:rPr lang="en-US" sz="1400" baseline="0" dirty="0" smtClean="0">
                          <a:effectLst/>
                        </a:rPr>
                        <a:t> </a:t>
                      </a:r>
                      <a:r>
                        <a:rPr lang="en-US" sz="1400" baseline="0" dirty="0" smtClean="0">
                          <a:effectLst/>
                          <a:latin typeface="Calibri" panose="020F0502020204030204" pitchFamily="34" charset="0"/>
                        </a:rPr>
                        <a:t>$)</a:t>
                      </a:r>
                      <a:endParaRPr lang="en-US" sz="1400" dirty="0" smtClean="0">
                        <a:effectLst/>
                        <a:latin typeface="+mn-lt"/>
                        <a:ea typeface="Calibri"/>
                        <a:cs typeface="Times New Roman"/>
                      </a:endParaRPr>
                    </a:p>
                    <a:p>
                      <a:pPr marL="0" marR="0" algn="ctr">
                        <a:lnSpc>
                          <a:spcPct val="115000"/>
                        </a:lnSpc>
                        <a:spcBef>
                          <a:spcPts val="0"/>
                        </a:spcBef>
                        <a:spcAft>
                          <a:spcPts val="0"/>
                        </a:spcAft>
                      </a:pPr>
                      <a:endParaRPr lang="en-US" sz="1400" dirty="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48.5</a:t>
                      </a:r>
                    </a:p>
                  </a:txBody>
                  <a:tcPr marL="68580" marR="68580" marT="0" marB="0" anchor="ctr"/>
                </a:tc>
                <a:tc>
                  <a:txBody>
                    <a:bodyPr/>
                    <a:lstStyle/>
                    <a:p>
                      <a:pPr marL="0" marR="0" algn="ctr">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40.0</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12.1</a:t>
                      </a:r>
                    </a:p>
                  </a:txBody>
                  <a:tcPr marL="68580" marR="68580" marT="0" marB="0" anchor="ctr"/>
                </a:tc>
                <a:tc>
                  <a:txBody>
                    <a:bodyPr/>
                    <a:lstStyle/>
                    <a:p>
                      <a:pPr marL="0" marR="0" algn="ctr">
                        <a:lnSpc>
                          <a:spcPct val="115000"/>
                        </a:lnSpc>
                        <a:spcBef>
                          <a:spcPts val="0"/>
                        </a:spcBef>
                        <a:spcAft>
                          <a:spcPts val="0"/>
                        </a:spcAft>
                      </a:pPr>
                      <a:r>
                        <a:rPr lang="en-US" sz="1400">
                          <a:effectLst/>
                        </a:rPr>
                        <a:t>145.9</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25.0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80.0</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55.0</a:t>
                      </a:r>
                    </a:p>
                  </a:txBody>
                  <a:tcPr marL="68580" marR="68580" marT="0" marB="0" anchor="ctr"/>
                </a:tc>
                <a:extLst>
                  <a:ext uri="{0D108BD9-81ED-4DB2-BD59-A6C34878D82A}">
                    <a16:rowId xmlns:a16="http://schemas.microsoft.com/office/drawing/2014/main" xmlns="" val="10003"/>
                  </a:ext>
                </a:extLst>
              </a:tr>
              <a:tr h="396329">
                <a:tc>
                  <a:txBody>
                    <a:bodyPr/>
                    <a:lstStyle/>
                    <a:p>
                      <a:pPr marL="0" marR="0" algn="ctr">
                        <a:lnSpc>
                          <a:spcPct val="115000"/>
                        </a:lnSpc>
                        <a:spcBef>
                          <a:spcPts val="0"/>
                        </a:spcBef>
                        <a:spcAft>
                          <a:spcPts val="0"/>
                        </a:spcAft>
                      </a:pPr>
                      <a:r>
                        <a:rPr lang="en-US" sz="1400" dirty="0">
                          <a:effectLst/>
                        </a:rPr>
                        <a:t>Social Networking</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1.5</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0.8</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0.7</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4.0</a:t>
                      </a:r>
                      <a:endParaRPr lang="en-US"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 xmlns:p14="http://schemas.microsoft.com/office/powerpoint/2010/main" val="197960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PGPBABI</a:t>
            </a:r>
            <a:endParaRPr lang="en-US" dirty="0"/>
          </a:p>
        </p:txBody>
      </p:sp>
      <p:sp>
        <p:nvSpPr>
          <p:cNvPr id="8" name="Footer Placeholder 7"/>
          <p:cNvSpPr>
            <a:spLocks noGrp="1"/>
          </p:cNvSpPr>
          <p:nvPr>
            <p:ph type="ftr" sz="quarter" idx="11"/>
          </p:nvPr>
        </p:nvSpPr>
        <p:spPr/>
        <p:txBody>
          <a:bodyPr/>
          <a:lstStyle/>
          <a:p>
            <a:pPr>
              <a:defRPr/>
            </a:pPr>
            <a:r>
              <a:rPr lang="en-MY"/>
              <a:t>SMDM Group Assignment</a:t>
            </a:r>
            <a:endParaRPr lang="en-US" dirty="0"/>
          </a:p>
        </p:txBody>
      </p:sp>
      <p:sp>
        <p:nvSpPr>
          <p:cNvPr id="2" name="Slide Number Placeholder 1"/>
          <p:cNvSpPr>
            <a:spLocks noGrp="1"/>
          </p:cNvSpPr>
          <p:nvPr>
            <p:ph type="sldNum" sz="quarter" idx="12"/>
          </p:nvPr>
        </p:nvSpPr>
        <p:spPr/>
        <p:txBody>
          <a:bodyPr/>
          <a:lstStyle/>
          <a:p>
            <a:fld id="{C5D52821-E7B5-4AED-92BA-2C82B1C13E7C}" type="slidenum">
              <a:rPr lang="en-US" smtClean="0"/>
              <a:pPr/>
              <a:t>7</a:t>
            </a:fld>
            <a:endParaRPr lang="en-US" dirty="0"/>
          </a:p>
        </p:txBody>
      </p:sp>
      <p:sp>
        <p:nvSpPr>
          <p:cNvPr id="3" name="Title 2"/>
          <p:cNvSpPr>
            <a:spLocks noGrp="1"/>
          </p:cNvSpPr>
          <p:nvPr>
            <p:ph type="title"/>
          </p:nvPr>
        </p:nvSpPr>
        <p:spPr/>
        <p:txBody>
          <a:bodyPr/>
          <a:lstStyle/>
          <a:p>
            <a:r>
              <a:rPr lang="en-US" sz="2800" dirty="0">
                <a:solidFill>
                  <a:srgbClr val="C60000"/>
                </a:solidFill>
                <a:latin typeface="Arial" panose="020B0604020202020204" pitchFamily="34" charset="0"/>
                <a:cs typeface="Arial" panose="020B0604020202020204" pitchFamily="34" charset="0"/>
              </a:rPr>
              <a:t>Description of data along different measures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524004" y="1447800"/>
            <a:ext cx="8162795" cy="2677656"/>
          </a:xfrm>
          <a:prstGeom prst="rect">
            <a:avLst/>
          </a:prstGeom>
        </p:spPr>
        <p:txBody>
          <a:bodyPr wrap="square">
            <a:spAutoFit/>
          </a:bodyPr>
          <a:lstStyle/>
          <a:p>
            <a:pPr marL="285750" indent="-285750">
              <a:buFont typeface="Arial" panose="020B0604020202020204" pitchFamily="34" charset="0"/>
              <a:buChar char="•"/>
            </a:pPr>
            <a:r>
              <a:rPr lang="en-US" sz="1400" dirty="0"/>
              <a:t>Mean satisfaction level with food and dining services in campus is 3.7 which are slightly higher than the mid-point. Median and mode both are 4. Least is 1 while highest is 6 indicating the </a:t>
            </a:r>
            <a:r>
              <a:rPr lang="en-US" sz="1400" dirty="0" smtClean="0"/>
              <a:t>high variability </a:t>
            </a:r>
            <a:r>
              <a:rPr lang="en-US" sz="1400" dirty="0"/>
              <a:t>in satisfaction level.  </a:t>
            </a:r>
          </a:p>
          <a:p>
            <a:pPr marL="285750" indent="-285750">
              <a:buFont typeface="Arial" panose="020B0604020202020204" pitchFamily="34" charset="0"/>
              <a:buChar char="•"/>
            </a:pPr>
            <a:r>
              <a:rPr lang="en-US" sz="1400" dirty="0"/>
              <a:t>The average spending on textbooks and supplies in current semester was recorded at </a:t>
            </a:r>
            <a:r>
              <a:rPr lang="en-US" sz="1400" dirty="0" smtClean="0"/>
              <a:t>482 $ (SD = 222) with high dispersion in data, showing </a:t>
            </a:r>
            <a:r>
              <a:rPr lang="en-US" sz="1400" dirty="0"/>
              <a:t>the high </a:t>
            </a:r>
            <a:r>
              <a:rPr lang="en-US" sz="1400" dirty="0" smtClean="0"/>
              <a:t>varied spending habits among students. </a:t>
            </a:r>
            <a:r>
              <a:rPr lang="en-US" sz="1400" dirty="0"/>
              <a:t>This is also evident by the range which is 1,300. </a:t>
            </a:r>
          </a:p>
          <a:p>
            <a:pPr marL="285750" indent="-285750">
              <a:buFont typeface="Arial" panose="020B0604020202020204" pitchFamily="34" charset="0"/>
              <a:buChar char="•"/>
            </a:pPr>
            <a:r>
              <a:rPr lang="en-US" sz="1400" dirty="0"/>
              <a:t>The weekly average number of messages also shows a high variation. Mean number of text messages sent is 246.2 </a:t>
            </a:r>
            <a:r>
              <a:rPr lang="en-US" sz="1400" dirty="0" smtClean="0"/>
              <a:t>(SD=214.5). </a:t>
            </a:r>
            <a:r>
              <a:rPr lang="en-US" sz="1400" dirty="0"/>
              <a:t>The least number of messages sent is 0 while highest goes as far as 900 messages.</a:t>
            </a:r>
          </a:p>
          <a:p>
            <a:pPr marL="285750" indent="-285750">
              <a:buFont typeface="Arial" panose="020B0604020202020204" pitchFamily="34" charset="0"/>
              <a:buChar char="•"/>
            </a:pPr>
            <a:r>
              <a:rPr lang="en-US" sz="1400" dirty="0"/>
              <a:t>Perception of being rich </a:t>
            </a:r>
            <a:r>
              <a:rPr lang="en-US" sz="1400" dirty="0" smtClean="0"/>
              <a:t>varies widely among students</a:t>
            </a:r>
            <a:r>
              <a:rPr lang="en-US" sz="1400" dirty="0"/>
              <a:t>. While mean is 7.2 million US $ </a:t>
            </a:r>
            <a:r>
              <a:rPr lang="en-US" sz="1400" dirty="0" smtClean="0"/>
              <a:t>(SD= 19.6) </a:t>
            </a:r>
            <a:r>
              <a:rPr lang="en-US" sz="1400" dirty="0"/>
              <a:t>which </a:t>
            </a:r>
            <a:r>
              <a:rPr lang="en-US" sz="1400" dirty="0" smtClean="0"/>
              <a:t>explains benchmark </a:t>
            </a:r>
            <a:r>
              <a:rPr lang="en-US" sz="1400" dirty="0"/>
              <a:t>set by students for richness is highly differential. The lowest is 0.1 million US $ while highest goes as far as 100 million US $. </a:t>
            </a:r>
            <a:r>
              <a:rPr lang="en-US" sz="1400" dirty="0" smtClean="0"/>
              <a:t>Though most of the students fall around </a:t>
            </a:r>
            <a:r>
              <a:rPr lang="en-US" sz="1400" dirty="0"/>
              <a:t>1 million US $ </a:t>
            </a:r>
            <a:r>
              <a:rPr lang="en-US" sz="1400" dirty="0" smtClean="0"/>
              <a:t>(Median </a:t>
            </a:r>
            <a:r>
              <a:rPr lang="en-US" sz="1400" dirty="0"/>
              <a:t>and mode both are 1 </a:t>
            </a:r>
            <a:r>
              <a:rPr lang="en-US" sz="1400" dirty="0" smtClean="0"/>
              <a:t>million). </a:t>
            </a:r>
            <a:endParaRPr lang="en-US" sz="1400" dirty="0"/>
          </a:p>
        </p:txBody>
      </p:sp>
      <p:sp>
        <p:nvSpPr>
          <p:cNvPr id="6"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0" y="40862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7"/>
          <p:cNvSpPr>
            <a:spLocks noChangeArrowheads="1"/>
          </p:cNvSpPr>
          <p:nvPr/>
        </p:nvSpPr>
        <p:spPr bwMode="auto">
          <a:xfrm>
            <a:off x="0" y="6705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 xmlns:p14="http://schemas.microsoft.com/office/powerpoint/2010/main" val="3098224667"/>
              </p:ext>
            </p:extLst>
          </p:nvPr>
        </p:nvGraphicFramePr>
        <p:xfrm>
          <a:off x="762001" y="4343400"/>
          <a:ext cx="7924798" cy="2311301"/>
        </p:xfrm>
        <a:graphic>
          <a:graphicData uri="http://schemas.openxmlformats.org/drawingml/2006/table">
            <a:tbl>
              <a:tblPr firstRow="1" firstCol="1" bandRow="1">
                <a:tableStyleId>{5C22544A-7EE6-4342-B048-85BDC9FD1C3A}</a:tableStyleId>
              </a:tblPr>
              <a:tblGrid>
                <a:gridCol w="1828799">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646569">
                  <a:extLst>
                    <a:ext uri="{9D8B030D-6E8A-4147-A177-3AD203B41FA5}">
                      <a16:colId xmlns:a16="http://schemas.microsoft.com/office/drawing/2014/main" xmlns="" val="20003"/>
                    </a:ext>
                  </a:extLst>
                </a:gridCol>
                <a:gridCol w="784634">
                  <a:extLst>
                    <a:ext uri="{9D8B030D-6E8A-4147-A177-3AD203B41FA5}">
                      <a16:colId xmlns:a16="http://schemas.microsoft.com/office/drawing/2014/main" xmlns="" val="20004"/>
                    </a:ext>
                  </a:extLst>
                </a:gridCol>
                <a:gridCol w="911136">
                  <a:extLst>
                    <a:ext uri="{9D8B030D-6E8A-4147-A177-3AD203B41FA5}">
                      <a16:colId xmlns:a16="http://schemas.microsoft.com/office/drawing/2014/main" xmlns="" val="20005"/>
                    </a:ext>
                  </a:extLst>
                </a:gridCol>
                <a:gridCol w="768620">
                  <a:extLst>
                    <a:ext uri="{9D8B030D-6E8A-4147-A177-3AD203B41FA5}">
                      <a16:colId xmlns:a16="http://schemas.microsoft.com/office/drawing/2014/main" xmlns="" val="20006"/>
                    </a:ext>
                  </a:extLst>
                </a:gridCol>
                <a:gridCol w="768620">
                  <a:extLst>
                    <a:ext uri="{9D8B030D-6E8A-4147-A177-3AD203B41FA5}">
                      <a16:colId xmlns:a16="http://schemas.microsoft.com/office/drawing/2014/main" xmlns="" val="20007"/>
                    </a:ext>
                  </a:extLst>
                </a:gridCol>
                <a:gridCol w="768620">
                  <a:extLst>
                    <a:ext uri="{9D8B030D-6E8A-4147-A177-3AD203B41FA5}">
                      <a16:colId xmlns:a16="http://schemas.microsoft.com/office/drawing/2014/main" xmlns="" val="20008"/>
                    </a:ext>
                  </a:extLst>
                </a:gridCol>
              </a:tblGrid>
              <a:tr h="348389">
                <a:tc>
                  <a:txBody>
                    <a:bodyPr/>
                    <a:lstStyle/>
                    <a:p>
                      <a:pPr marL="0" marR="0" algn="ctr">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MEAN</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MEDIAN </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MODE</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ST.DEV</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VARIANCE</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MIN</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MAX</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RANGE</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348389">
                <a:tc>
                  <a:txBody>
                    <a:bodyPr/>
                    <a:lstStyle/>
                    <a:p>
                      <a:pPr marL="0" marR="0" algn="ctr">
                        <a:lnSpc>
                          <a:spcPct val="115000"/>
                        </a:lnSpc>
                        <a:spcBef>
                          <a:spcPts val="0"/>
                        </a:spcBef>
                        <a:spcAft>
                          <a:spcPts val="0"/>
                        </a:spcAft>
                      </a:pPr>
                      <a:r>
                        <a:rPr lang="en-US" sz="1400" dirty="0" smtClean="0">
                          <a:effectLst/>
                        </a:rPr>
                        <a:t>Satisfaction</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3.7</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1.2</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1.5</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6.0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5.0</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1"/>
                  </a:ext>
                </a:extLst>
              </a:tr>
              <a:tr h="348389">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effectLst/>
                        </a:rPr>
                        <a:t>Spending ( US</a:t>
                      </a:r>
                      <a:r>
                        <a:rPr lang="en-US" sz="1400" baseline="0" dirty="0" smtClean="0">
                          <a:effectLst/>
                        </a:rPr>
                        <a:t> </a:t>
                      </a:r>
                      <a:r>
                        <a:rPr lang="en-US" sz="1400" baseline="0" dirty="0" smtClean="0">
                          <a:effectLst/>
                          <a:latin typeface="Calibri" panose="020F0502020204030204" pitchFamily="34" charset="0"/>
                        </a:rPr>
                        <a:t>$)</a:t>
                      </a:r>
                      <a:endParaRPr lang="en-US" sz="1400" dirty="0" smtClean="0">
                        <a:effectLst/>
                        <a:latin typeface="+mn-lt"/>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482.0</a:t>
                      </a:r>
                    </a:p>
                  </a:txBody>
                  <a:tcPr marL="68580" marR="68580" marT="0" marB="0" anchor="ctr"/>
                </a:tc>
                <a:tc>
                  <a:txBody>
                    <a:bodyPr/>
                    <a:lstStyle/>
                    <a:p>
                      <a:pPr marL="0" marR="0" algn="ctr">
                        <a:lnSpc>
                          <a:spcPct val="115000"/>
                        </a:lnSpc>
                        <a:spcBef>
                          <a:spcPts val="0"/>
                        </a:spcBef>
                        <a:spcAft>
                          <a:spcPts val="0"/>
                        </a:spcAft>
                      </a:pPr>
                      <a:r>
                        <a:rPr lang="en-US" sz="1400">
                          <a:effectLst/>
                        </a:rPr>
                        <a:t>500.0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500.0</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222.0</a:t>
                      </a:r>
                    </a:p>
                  </a:txBody>
                  <a:tcPr marL="68580" marR="68580" marT="0" marB="0" anchor="ctr"/>
                </a:tc>
                <a:tc>
                  <a:txBody>
                    <a:bodyPr/>
                    <a:lstStyle/>
                    <a:p>
                      <a:pPr marL="0" marR="0" algn="ctr">
                        <a:lnSpc>
                          <a:spcPct val="115000"/>
                        </a:lnSpc>
                        <a:spcBef>
                          <a:spcPts val="0"/>
                        </a:spcBef>
                        <a:spcAft>
                          <a:spcPts val="0"/>
                        </a:spcAft>
                      </a:pPr>
                      <a:r>
                        <a:rPr lang="en-US" sz="1400">
                          <a:effectLst/>
                        </a:rPr>
                        <a:t>49263.5</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1400.0</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1300.0</a:t>
                      </a:r>
                    </a:p>
                  </a:txBody>
                  <a:tcPr marL="68580" marR="68580" marT="0" marB="0" anchor="ctr"/>
                </a:tc>
                <a:extLst>
                  <a:ext uri="{0D108BD9-81ED-4DB2-BD59-A6C34878D82A}">
                    <a16:rowId xmlns:a16="http://schemas.microsoft.com/office/drawing/2014/main" xmlns="" val="10002"/>
                  </a:ext>
                </a:extLst>
              </a:tr>
              <a:tr h="348389">
                <a:tc>
                  <a:txBody>
                    <a:bodyPr/>
                    <a:lstStyle/>
                    <a:p>
                      <a:pPr marL="0" marR="0" algn="ctr">
                        <a:lnSpc>
                          <a:spcPct val="115000"/>
                        </a:lnSpc>
                        <a:spcBef>
                          <a:spcPts val="0"/>
                        </a:spcBef>
                        <a:spcAft>
                          <a:spcPts val="0"/>
                        </a:spcAft>
                      </a:pPr>
                      <a:r>
                        <a:rPr lang="en-US" sz="1400" dirty="0">
                          <a:effectLst/>
                        </a:rPr>
                        <a:t>Text Messages</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246.2</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300.0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214.5</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45995.6</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900.0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900.0</a:t>
                      </a:r>
                      <a:endParaRPr lang="en-US" sz="14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3"/>
                  </a:ext>
                </a:extLst>
              </a:tr>
              <a:tr h="348389">
                <a:tc>
                  <a:txBody>
                    <a:bodyPr/>
                    <a:lstStyle/>
                    <a:p>
                      <a:pPr marL="0" marR="0" algn="ctr">
                        <a:lnSpc>
                          <a:spcPct val="115000"/>
                        </a:lnSpc>
                        <a:spcBef>
                          <a:spcPts val="0"/>
                        </a:spcBef>
                        <a:spcAft>
                          <a:spcPts val="0"/>
                        </a:spcAft>
                      </a:pPr>
                      <a:r>
                        <a:rPr lang="en-US" sz="1400" dirty="0" smtClean="0">
                          <a:effectLst/>
                        </a:rPr>
                        <a:t>Wealth (Million US</a:t>
                      </a:r>
                      <a:r>
                        <a:rPr lang="en-US" sz="1400" baseline="0" dirty="0" smtClean="0">
                          <a:effectLst/>
                        </a:rPr>
                        <a:t> </a:t>
                      </a:r>
                      <a:r>
                        <a:rPr lang="en-US" sz="1400" baseline="0" dirty="0" smtClean="0">
                          <a:effectLst/>
                          <a:latin typeface="Calibri" panose="020F0502020204030204" pitchFamily="34" charset="0"/>
                        </a:rPr>
                        <a:t>$)</a:t>
                      </a:r>
                      <a:endParaRPr lang="en-US" sz="1400" dirty="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solidFill>
                            <a:srgbClr val="C00000"/>
                          </a:solidFill>
                          <a:effectLst/>
                          <a:latin typeface="+mn-lt"/>
                          <a:ea typeface="+mn-ea"/>
                          <a:cs typeface="+mn-cs"/>
                        </a:rPr>
                        <a:t>7.1</a:t>
                      </a:r>
                      <a:endParaRPr lang="en-US" sz="1400" kern="1200" dirty="0">
                        <a:solidFill>
                          <a:srgbClr val="C00000"/>
                        </a:solidFill>
                        <a:effectLst/>
                        <a:latin typeface="+mn-lt"/>
                        <a:ea typeface="+mn-ea"/>
                        <a:cs typeface="+mn-cs"/>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19.6</a:t>
                      </a:r>
                    </a:p>
                  </a:txBody>
                  <a:tcPr marL="68580" marR="68580" marT="0" marB="0" anchor="ctr"/>
                </a:tc>
                <a:tc>
                  <a:txBody>
                    <a:bodyPr/>
                    <a:lstStyle/>
                    <a:p>
                      <a:pPr marL="0" marR="0" algn="ctr">
                        <a:lnSpc>
                          <a:spcPct val="115000"/>
                        </a:lnSpc>
                        <a:spcBef>
                          <a:spcPts val="0"/>
                        </a:spcBef>
                        <a:spcAft>
                          <a:spcPts val="0"/>
                        </a:spcAft>
                      </a:pPr>
                      <a:r>
                        <a:rPr lang="en-US" sz="1400">
                          <a:effectLst/>
                        </a:rPr>
                        <a:t>384.5</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0.1</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100.0</a:t>
                      </a:r>
                      <a:endParaRPr lang="en-US" sz="1400" dirty="0">
                        <a:effectLst/>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a:solidFill>
                            <a:srgbClr val="C00000"/>
                          </a:solidFill>
                          <a:effectLst/>
                          <a:latin typeface="+mn-lt"/>
                          <a:ea typeface="+mn-ea"/>
                          <a:cs typeface="+mn-cs"/>
                        </a:rPr>
                        <a:t>99.9</a:t>
                      </a:r>
                    </a:p>
                  </a:txBody>
                  <a:tcPr marL="68580" marR="6858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 xmlns:p14="http://schemas.microsoft.com/office/powerpoint/2010/main" val="218138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457200" y="2286000"/>
            <a:ext cx="8229600" cy="1371600"/>
          </a:xfrm>
        </p:spPr>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II. Constructing 95% confidence intervals</a:t>
            </a:r>
            <a:r>
              <a:rPr lang="en-US" dirty="0">
                <a:solidFill>
                  <a:srgbClr val="CC0000"/>
                </a:solidFill>
                <a:latin typeface="Arial" panose="020B0604020202020204" pitchFamily="34" charset="0"/>
                <a:cs typeface="Arial" panose="020B0604020202020204" pitchFamily="34" charset="0"/>
              </a:rPr>
              <a:t/>
            </a:r>
            <a:br>
              <a:rPr lang="en-US" dirty="0">
                <a:solidFill>
                  <a:srgbClr val="CC0000"/>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13368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PGPBABI</a:t>
            </a:r>
            <a:endParaRPr lang="en-US" dirty="0"/>
          </a:p>
        </p:txBody>
      </p:sp>
      <p:sp>
        <p:nvSpPr>
          <p:cNvPr id="4" name="Footer Placeholder 3"/>
          <p:cNvSpPr>
            <a:spLocks noGrp="1"/>
          </p:cNvSpPr>
          <p:nvPr>
            <p:ph type="ftr" sz="quarter" idx="11"/>
          </p:nvPr>
        </p:nvSpPr>
        <p:spPr/>
        <p:txBody>
          <a:bodyPr/>
          <a:lstStyle/>
          <a:p>
            <a:pPr>
              <a:defRPr/>
            </a:pPr>
            <a:r>
              <a:rPr lang="en-MY" smtClean="0"/>
              <a:t>SMDM Group Assignment</a:t>
            </a:r>
            <a:endParaRPr lang="en-US" dirty="0"/>
          </a:p>
        </p:txBody>
      </p:sp>
      <p:sp>
        <p:nvSpPr>
          <p:cNvPr id="5" name="Slide Number Placeholder 4"/>
          <p:cNvSpPr>
            <a:spLocks noGrp="1"/>
          </p:cNvSpPr>
          <p:nvPr>
            <p:ph type="sldNum" sz="quarter" idx="12"/>
          </p:nvPr>
        </p:nvSpPr>
        <p:spPr/>
        <p:txBody>
          <a:bodyPr/>
          <a:lstStyle/>
          <a:p>
            <a:fld id="{5CB15F2A-96EB-495C-8693-034FBC59495C}" type="slidenum">
              <a:rPr lang="en-US" smtClean="0"/>
              <a:pPr/>
              <a:t>9</a:t>
            </a:fld>
            <a:endParaRPr lang="en-US" dirty="0"/>
          </a:p>
        </p:txBody>
      </p:sp>
      <p:sp>
        <p:nvSpPr>
          <p:cNvPr id="6" name="Title 5"/>
          <p:cNvSpPr>
            <a:spLocks noGrp="1"/>
          </p:cNvSpPr>
          <p:nvPr>
            <p:ph type="title"/>
          </p:nvPr>
        </p:nvSpPr>
        <p:spPr>
          <a:xfrm>
            <a:off x="457200" y="274638"/>
            <a:ext cx="8686800" cy="1143000"/>
          </a:xfrm>
        </p:spPr>
        <p:txBody>
          <a:bodyPr>
            <a:normAutofit/>
          </a:bodyPr>
          <a:lstStyle/>
          <a:p>
            <a:r>
              <a:rPr lang="en-US" sz="2800" dirty="0" smtClean="0">
                <a:solidFill>
                  <a:srgbClr val="C60000"/>
                </a:solidFill>
                <a:latin typeface="Arial" panose="020B0604020202020204" pitchFamily="34" charset="0"/>
                <a:cs typeface="Arial" panose="020B0604020202020204" pitchFamily="34" charset="0"/>
              </a:rPr>
              <a:t>Distribution of GPA and Assumption of Normality</a:t>
            </a:r>
            <a:endParaRPr lang="en-IN" sz="2800" dirty="0"/>
          </a:p>
        </p:txBody>
      </p:sp>
      <p:graphicFrame>
        <p:nvGraphicFramePr>
          <p:cNvPr id="8" name="Chart 7"/>
          <p:cNvGraphicFramePr>
            <a:graphicFrameLocks noGrp="1"/>
          </p:cNvGraphicFramePr>
          <p:nvPr>
            <p:extLst>
              <p:ext uri="{D42A27DB-BD31-4B8C-83A1-F6EECF244321}">
                <p14:modId xmlns="" xmlns:p14="http://schemas.microsoft.com/office/powerpoint/2010/main" val="3392760287"/>
              </p:ext>
            </p:extLst>
          </p:nvPr>
        </p:nvGraphicFramePr>
        <p:xfrm>
          <a:off x="4419600" y="1371601"/>
          <a:ext cx="4293200" cy="35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noGrp="1"/>
          </p:cNvGraphicFramePr>
          <p:nvPr>
            <p:extLst>
              <p:ext uri="{D42A27DB-BD31-4B8C-83A1-F6EECF244321}">
                <p14:modId xmlns="" xmlns:p14="http://schemas.microsoft.com/office/powerpoint/2010/main" val="3764986054"/>
              </p:ext>
            </p:extLst>
          </p:nvPr>
        </p:nvGraphicFramePr>
        <p:xfrm>
          <a:off x="1" y="1524001"/>
          <a:ext cx="42672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457200" y="5105400"/>
            <a:ext cx="8162795" cy="523220"/>
          </a:xfrm>
          <a:prstGeom prst="rect">
            <a:avLst/>
          </a:prstGeom>
        </p:spPr>
        <p:txBody>
          <a:bodyPr wrap="square">
            <a:spAutoFit/>
          </a:bodyPr>
          <a:lstStyle/>
          <a:p>
            <a:r>
              <a:rPr lang="en-US" sz="1400" dirty="0"/>
              <a:t>The </a:t>
            </a:r>
            <a:r>
              <a:rPr lang="en-US" sz="1400" dirty="0" smtClean="0"/>
              <a:t>Histogram implies that GPA data is left- skewed and from NPP we understand that data can be assumed to be normal with few reservations</a:t>
            </a:r>
            <a:endParaRPr lang="en-US" sz="1400" dirty="0"/>
          </a:p>
        </p:txBody>
      </p:sp>
    </p:spTree>
    <p:extLst>
      <p:ext uri="{BB962C8B-B14F-4D97-AF65-F5344CB8AC3E}">
        <p14:creationId xmlns="" xmlns:p14="http://schemas.microsoft.com/office/powerpoint/2010/main" val="4185120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21745</TotalTime>
  <Words>2296</Words>
  <Application>Microsoft Office PowerPoint</Application>
  <PresentationFormat>On-screen Show (4:3)</PresentationFormat>
  <Paragraphs>349</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Slide 1</vt:lpstr>
      <vt:lpstr>Report Contents</vt:lpstr>
      <vt:lpstr>I. Sample report </vt:lpstr>
      <vt:lpstr>Description of data along different categories</vt:lpstr>
      <vt:lpstr>Description of data along different categories</vt:lpstr>
      <vt:lpstr>Description of data along different measures</vt:lpstr>
      <vt:lpstr>Description of data along different measures</vt:lpstr>
      <vt:lpstr>II. Constructing 95% confidence intervals </vt:lpstr>
      <vt:lpstr>Distribution of GPA and Assumption of Normality</vt:lpstr>
      <vt:lpstr>Confidence intervals for Mean GPA</vt:lpstr>
      <vt:lpstr>Distribution of Salary and Assumption of Normality</vt:lpstr>
      <vt:lpstr>Confidence intervals for Mean Salary</vt:lpstr>
      <vt:lpstr>Distribution of Spending and Assumption of Normality</vt:lpstr>
      <vt:lpstr>Confidence intervals for Mean Spending</vt:lpstr>
      <vt:lpstr>Distribution of Wealth and Assumption of Normality</vt:lpstr>
      <vt:lpstr>Confidence intervals for Mean Wealth</vt:lpstr>
      <vt:lpstr>III. Hypothesis testing for the specific scenarios  </vt:lpstr>
      <vt:lpstr>Salary expectation for male undergraduates is higher than salary expectation for female </vt:lpstr>
      <vt:lpstr>Males will consider themselves rich with significantly higher wealth accumulation compared to females</vt:lpstr>
      <vt:lpstr>Females spend significantly less on textbooks and supplies compared to males</vt:lpstr>
      <vt:lpstr>Undergraduates who decided to go for graduate studies have a significantly higher GPA than others</vt:lpstr>
      <vt:lpstr>Employment status is independent of gender</vt:lpstr>
      <vt:lpstr>Employment status is independent of Grad Intention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dc:creator>
  <cp:lastModifiedBy>Aravind</cp:lastModifiedBy>
  <cp:revision>1956</cp:revision>
  <cp:lastPrinted>2014-01-06T03:27:44Z</cp:lastPrinted>
  <dcterms:created xsi:type="dcterms:W3CDTF">2011-10-29T07:40:21Z</dcterms:created>
  <dcterms:modified xsi:type="dcterms:W3CDTF">2018-07-06T14:33:33Z</dcterms:modified>
</cp:coreProperties>
</file>