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82" r:id="rId2"/>
    <p:sldId id="283" r:id="rId3"/>
    <p:sldId id="280" r:id="rId4"/>
    <p:sldId id="281" r:id="rId5"/>
    <p:sldId id="258" r:id="rId6"/>
    <p:sldId id="259" r:id="rId7"/>
    <p:sldId id="260" r:id="rId8"/>
    <p:sldId id="276" r:id="rId9"/>
    <p:sldId id="277" r:id="rId10"/>
    <p:sldId id="278"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3" autoAdjust="0"/>
    <p:restoredTop sz="94660"/>
  </p:normalViewPr>
  <p:slideViewPr>
    <p:cSldViewPr snapToGrid="0">
      <p:cViewPr varScale="1">
        <p:scale>
          <a:sx n="72" d="100"/>
          <a:sy n="72"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9747C5-5F3F-449E-8C7E-73719B8977EA}" type="datetimeFigureOut">
              <a:rPr lang="en-GB" smtClean="0"/>
              <a:t>01/09/2022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68444DA-2FDE-4D4C-8C25-178315B9B768}" type="slidenum">
              <a:rPr lang="en-GB" smtClean="0"/>
              <a:t>‹#›</a:t>
            </a:fld>
            <a:endParaRPr lang="en-GB"/>
          </a:p>
        </p:txBody>
      </p:sp>
    </p:spTree>
    <p:extLst>
      <p:ext uri="{BB962C8B-B14F-4D97-AF65-F5344CB8AC3E}">
        <p14:creationId xmlns:p14="http://schemas.microsoft.com/office/powerpoint/2010/main" val="1324275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9747C5-5F3F-449E-8C7E-73719B8977EA}" type="datetimeFigureOut">
              <a:rPr lang="en-GB" smtClean="0"/>
              <a:t>01/09/2022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68444DA-2FDE-4D4C-8C25-178315B9B768}" type="slidenum">
              <a:rPr lang="en-GB" smtClean="0"/>
              <a:t>‹#›</a:t>
            </a:fld>
            <a:endParaRPr lang="en-GB"/>
          </a:p>
        </p:txBody>
      </p:sp>
    </p:spTree>
    <p:extLst>
      <p:ext uri="{BB962C8B-B14F-4D97-AF65-F5344CB8AC3E}">
        <p14:creationId xmlns:p14="http://schemas.microsoft.com/office/powerpoint/2010/main" val="1787064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9747C5-5F3F-449E-8C7E-73719B8977EA}" type="datetimeFigureOut">
              <a:rPr lang="en-GB" smtClean="0"/>
              <a:t>01/09/2022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68444DA-2FDE-4D4C-8C25-178315B9B768}"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00417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9747C5-5F3F-449E-8C7E-73719B8977EA}" type="datetimeFigureOut">
              <a:rPr lang="en-GB" smtClean="0"/>
              <a:t>01/09/2022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68444DA-2FDE-4D4C-8C25-178315B9B768}" type="slidenum">
              <a:rPr lang="en-GB" smtClean="0"/>
              <a:t>‹#›</a:t>
            </a:fld>
            <a:endParaRPr lang="en-GB"/>
          </a:p>
        </p:txBody>
      </p:sp>
    </p:spTree>
    <p:extLst>
      <p:ext uri="{BB962C8B-B14F-4D97-AF65-F5344CB8AC3E}">
        <p14:creationId xmlns:p14="http://schemas.microsoft.com/office/powerpoint/2010/main" val="32038235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9747C5-5F3F-449E-8C7E-73719B8977EA}" type="datetimeFigureOut">
              <a:rPr lang="en-GB" smtClean="0"/>
              <a:t>01/09/2022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68444DA-2FDE-4D4C-8C25-178315B9B768}"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93086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9747C5-5F3F-449E-8C7E-73719B8977EA}" type="datetimeFigureOut">
              <a:rPr lang="en-GB" smtClean="0"/>
              <a:t>01/09/2022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68444DA-2FDE-4D4C-8C25-178315B9B768}" type="slidenum">
              <a:rPr lang="en-GB" smtClean="0"/>
              <a:t>‹#›</a:t>
            </a:fld>
            <a:endParaRPr lang="en-GB"/>
          </a:p>
        </p:txBody>
      </p:sp>
    </p:spTree>
    <p:extLst>
      <p:ext uri="{BB962C8B-B14F-4D97-AF65-F5344CB8AC3E}">
        <p14:creationId xmlns:p14="http://schemas.microsoft.com/office/powerpoint/2010/main" val="2508040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9747C5-5F3F-449E-8C7E-73719B8977EA}" type="datetimeFigureOut">
              <a:rPr lang="en-GB" smtClean="0"/>
              <a:t>01/09/2022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68444DA-2FDE-4D4C-8C25-178315B9B768}" type="slidenum">
              <a:rPr lang="en-GB" smtClean="0"/>
              <a:t>‹#›</a:t>
            </a:fld>
            <a:endParaRPr lang="en-GB"/>
          </a:p>
        </p:txBody>
      </p:sp>
    </p:spTree>
    <p:extLst>
      <p:ext uri="{BB962C8B-B14F-4D97-AF65-F5344CB8AC3E}">
        <p14:creationId xmlns:p14="http://schemas.microsoft.com/office/powerpoint/2010/main" val="3136980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9747C5-5F3F-449E-8C7E-73719B8977EA}" type="datetimeFigureOut">
              <a:rPr lang="en-GB" smtClean="0"/>
              <a:t>01/09/2022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68444DA-2FDE-4D4C-8C25-178315B9B768}" type="slidenum">
              <a:rPr lang="en-GB" smtClean="0"/>
              <a:t>‹#›</a:t>
            </a:fld>
            <a:endParaRPr lang="en-GB"/>
          </a:p>
        </p:txBody>
      </p:sp>
    </p:spTree>
    <p:extLst>
      <p:ext uri="{BB962C8B-B14F-4D97-AF65-F5344CB8AC3E}">
        <p14:creationId xmlns:p14="http://schemas.microsoft.com/office/powerpoint/2010/main" val="266299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9747C5-5F3F-449E-8C7E-73719B8977EA}" type="datetimeFigureOut">
              <a:rPr lang="en-GB" smtClean="0"/>
              <a:t>01/09/2022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68444DA-2FDE-4D4C-8C25-178315B9B768}" type="slidenum">
              <a:rPr lang="en-GB" smtClean="0"/>
              <a:t>‹#›</a:t>
            </a:fld>
            <a:endParaRPr lang="en-GB"/>
          </a:p>
        </p:txBody>
      </p:sp>
    </p:spTree>
    <p:extLst>
      <p:ext uri="{BB962C8B-B14F-4D97-AF65-F5344CB8AC3E}">
        <p14:creationId xmlns:p14="http://schemas.microsoft.com/office/powerpoint/2010/main" val="1280164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9747C5-5F3F-449E-8C7E-73719B8977EA}" type="datetimeFigureOut">
              <a:rPr lang="en-GB" smtClean="0"/>
              <a:t>01/09/2022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68444DA-2FDE-4D4C-8C25-178315B9B768}" type="slidenum">
              <a:rPr lang="en-GB" smtClean="0"/>
              <a:t>‹#›</a:t>
            </a:fld>
            <a:endParaRPr lang="en-GB"/>
          </a:p>
        </p:txBody>
      </p:sp>
    </p:spTree>
    <p:extLst>
      <p:ext uri="{BB962C8B-B14F-4D97-AF65-F5344CB8AC3E}">
        <p14:creationId xmlns:p14="http://schemas.microsoft.com/office/powerpoint/2010/main" val="1156179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9747C5-5F3F-449E-8C7E-73719B8977EA}" type="datetimeFigureOut">
              <a:rPr lang="en-GB" smtClean="0"/>
              <a:t>01/09/2022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68444DA-2FDE-4D4C-8C25-178315B9B768}" type="slidenum">
              <a:rPr lang="en-GB" smtClean="0"/>
              <a:t>‹#›</a:t>
            </a:fld>
            <a:endParaRPr lang="en-GB"/>
          </a:p>
        </p:txBody>
      </p:sp>
    </p:spTree>
    <p:extLst>
      <p:ext uri="{BB962C8B-B14F-4D97-AF65-F5344CB8AC3E}">
        <p14:creationId xmlns:p14="http://schemas.microsoft.com/office/powerpoint/2010/main" val="2116437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9747C5-5F3F-449E-8C7E-73719B8977EA}" type="datetimeFigureOut">
              <a:rPr lang="en-GB" smtClean="0"/>
              <a:t>01/09/2022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68444DA-2FDE-4D4C-8C25-178315B9B768}" type="slidenum">
              <a:rPr lang="en-GB" smtClean="0"/>
              <a:t>‹#›</a:t>
            </a:fld>
            <a:endParaRPr lang="en-GB"/>
          </a:p>
        </p:txBody>
      </p:sp>
    </p:spTree>
    <p:extLst>
      <p:ext uri="{BB962C8B-B14F-4D97-AF65-F5344CB8AC3E}">
        <p14:creationId xmlns:p14="http://schemas.microsoft.com/office/powerpoint/2010/main" val="73601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9747C5-5F3F-449E-8C7E-73719B8977EA}" type="datetimeFigureOut">
              <a:rPr lang="en-GB" smtClean="0"/>
              <a:t>01/09/2022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68444DA-2FDE-4D4C-8C25-178315B9B768}" type="slidenum">
              <a:rPr lang="en-GB" smtClean="0"/>
              <a:t>‹#›</a:t>
            </a:fld>
            <a:endParaRPr lang="en-GB"/>
          </a:p>
        </p:txBody>
      </p:sp>
    </p:spTree>
    <p:extLst>
      <p:ext uri="{BB962C8B-B14F-4D97-AF65-F5344CB8AC3E}">
        <p14:creationId xmlns:p14="http://schemas.microsoft.com/office/powerpoint/2010/main" val="2468258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9747C5-5F3F-449E-8C7E-73719B8977EA}" type="datetimeFigureOut">
              <a:rPr lang="en-GB" smtClean="0"/>
              <a:t>01/09/2022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68444DA-2FDE-4D4C-8C25-178315B9B768}" type="slidenum">
              <a:rPr lang="en-GB" smtClean="0"/>
              <a:t>‹#›</a:t>
            </a:fld>
            <a:endParaRPr lang="en-GB"/>
          </a:p>
        </p:txBody>
      </p:sp>
    </p:spTree>
    <p:extLst>
      <p:ext uri="{BB962C8B-B14F-4D97-AF65-F5344CB8AC3E}">
        <p14:creationId xmlns:p14="http://schemas.microsoft.com/office/powerpoint/2010/main" val="3599851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9747C5-5F3F-449E-8C7E-73719B8977EA}" type="datetimeFigureOut">
              <a:rPr lang="en-GB" smtClean="0"/>
              <a:t>01/09/2022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68444DA-2FDE-4D4C-8C25-178315B9B768}" type="slidenum">
              <a:rPr lang="en-GB" smtClean="0"/>
              <a:t>‹#›</a:t>
            </a:fld>
            <a:endParaRPr lang="en-GB"/>
          </a:p>
        </p:txBody>
      </p:sp>
    </p:spTree>
    <p:extLst>
      <p:ext uri="{BB962C8B-B14F-4D97-AF65-F5344CB8AC3E}">
        <p14:creationId xmlns:p14="http://schemas.microsoft.com/office/powerpoint/2010/main" val="418480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49747C5-5F3F-449E-8C7E-73719B8977EA}" type="datetimeFigureOut">
              <a:rPr lang="en-GB" smtClean="0"/>
              <a:t>01/09/2022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68444DA-2FDE-4D4C-8C25-178315B9B768}" type="slidenum">
              <a:rPr lang="en-GB" smtClean="0"/>
              <a:t>‹#›</a:t>
            </a:fld>
            <a:endParaRPr lang="en-GB"/>
          </a:p>
        </p:txBody>
      </p:sp>
    </p:spTree>
    <p:extLst>
      <p:ext uri="{BB962C8B-B14F-4D97-AF65-F5344CB8AC3E}">
        <p14:creationId xmlns:p14="http://schemas.microsoft.com/office/powerpoint/2010/main" val="1122928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49747C5-5F3F-449E-8C7E-73719B8977EA}" type="datetimeFigureOut">
              <a:rPr lang="en-GB" smtClean="0"/>
              <a:t>01/09/2022</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68444DA-2FDE-4D4C-8C25-178315B9B768}" type="slidenum">
              <a:rPr lang="en-GB" smtClean="0"/>
              <a:t>‹#›</a:t>
            </a:fld>
            <a:endParaRPr lang="en-GB"/>
          </a:p>
        </p:txBody>
      </p:sp>
    </p:spTree>
    <p:extLst>
      <p:ext uri="{BB962C8B-B14F-4D97-AF65-F5344CB8AC3E}">
        <p14:creationId xmlns:p14="http://schemas.microsoft.com/office/powerpoint/2010/main" val="77866754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282BE-439E-4C29-BBC4-C1065BCEC0D7}"/>
              </a:ext>
            </a:extLst>
          </p:cNvPr>
          <p:cNvSpPr>
            <a:spLocks noGrp="1"/>
          </p:cNvSpPr>
          <p:nvPr>
            <p:ph type="title"/>
          </p:nvPr>
        </p:nvSpPr>
        <p:spPr>
          <a:xfrm>
            <a:off x="677334" y="609600"/>
            <a:ext cx="3705095" cy="427463"/>
          </a:xfrm>
        </p:spPr>
        <p:txBody>
          <a:bodyPr>
            <a:normAutofit/>
          </a:bodyPr>
          <a:lstStyle/>
          <a:p>
            <a:r>
              <a:rPr lang="en-US" sz="1600" u="sng" dirty="0">
                <a:latin typeface="Arial" panose="020B0604020202020204" pitchFamily="34" charset="0"/>
                <a:cs typeface="Arial" panose="020B0604020202020204" pitchFamily="34" charset="0"/>
              </a:rPr>
              <a:t>Jenkins code: Release Screenshot</a:t>
            </a:r>
            <a:endParaRPr lang="en-GB" sz="1600" u="sng"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18071D99-A980-44BA-AFA0-A1FDE25BFDA2}"/>
              </a:ext>
            </a:extLst>
          </p:cNvPr>
          <p:cNvPicPr>
            <a:picLocks noChangeAspect="1"/>
          </p:cNvPicPr>
          <p:nvPr/>
        </p:nvPicPr>
        <p:blipFill>
          <a:blip r:embed="rId2"/>
          <a:stretch>
            <a:fillRect/>
          </a:stretch>
        </p:blipFill>
        <p:spPr>
          <a:xfrm>
            <a:off x="670293" y="1480296"/>
            <a:ext cx="9229725" cy="5457825"/>
          </a:xfrm>
          <a:prstGeom prst="rect">
            <a:avLst/>
          </a:prstGeom>
        </p:spPr>
      </p:pic>
    </p:spTree>
    <p:extLst>
      <p:ext uri="{BB962C8B-B14F-4D97-AF65-F5344CB8AC3E}">
        <p14:creationId xmlns:p14="http://schemas.microsoft.com/office/powerpoint/2010/main" val="1030388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8D9D3-C97D-4CAF-9D90-5E9AB1F08388}"/>
              </a:ext>
            </a:extLst>
          </p:cNvPr>
          <p:cNvSpPr>
            <a:spLocks noGrp="1"/>
          </p:cNvSpPr>
          <p:nvPr>
            <p:ph type="title"/>
          </p:nvPr>
        </p:nvSpPr>
        <p:spPr>
          <a:xfrm>
            <a:off x="838200" y="365126"/>
            <a:ext cx="3655741" cy="482368"/>
          </a:xfrm>
        </p:spPr>
        <p:txBody>
          <a:bodyPr>
            <a:normAutofit/>
          </a:bodyPr>
          <a:lstStyle/>
          <a:p>
            <a:r>
              <a:rPr lang="en-US" sz="2000" dirty="0">
                <a:latin typeface="Arial" panose="020B0604020202020204" pitchFamily="34" charset="0"/>
                <a:cs typeface="Arial" panose="020B0604020202020204" pitchFamily="34" charset="0"/>
              </a:rPr>
              <a:t>5. </a:t>
            </a:r>
            <a:r>
              <a:rPr lang="en-GB" sz="2000" dirty="0">
                <a:latin typeface="Arial" panose="020B0604020202020204" pitchFamily="34" charset="0"/>
                <a:cs typeface="Arial" panose="020B0604020202020204" pitchFamily="34" charset="0"/>
              </a:rPr>
              <a:t>Deploy Node.JS application</a:t>
            </a:r>
          </a:p>
        </p:txBody>
      </p:sp>
      <p:pic>
        <p:nvPicPr>
          <p:cNvPr id="3" name="Picture 2">
            <a:extLst>
              <a:ext uri="{FF2B5EF4-FFF2-40B4-BE49-F238E27FC236}">
                <a16:creationId xmlns:a16="http://schemas.microsoft.com/office/drawing/2014/main" id="{9624A62F-5C32-4BF2-8CB1-AB9EEBC03FAC}"/>
              </a:ext>
            </a:extLst>
          </p:cNvPr>
          <p:cNvPicPr>
            <a:picLocks noChangeAspect="1"/>
          </p:cNvPicPr>
          <p:nvPr/>
        </p:nvPicPr>
        <p:blipFill>
          <a:blip r:embed="rId2"/>
          <a:stretch>
            <a:fillRect/>
          </a:stretch>
        </p:blipFill>
        <p:spPr>
          <a:xfrm>
            <a:off x="838200" y="3372272"/>
            <a:ext cx="9001125" cy="1066800"/>
          </a:xfrm>
          <a:prstGeom prst="rect">
            <a:avLst/>
          </a:prstGeom>
        </p:spPr>
      </p:pic>
      <p:sp>
        <p:nvSpPr>
          <p:cNvPr id="4" name="Title 1">
            <a:extLst>
              <a:ext uri="{FF2B5EF4-FFF2-40B4-BE49-F238E27FC236}">
                <a16:creationId xmlns:a16="http://schemas.microsoft.com/office/drawing/2014/main" id="{1C11C48C-6099-4F19-A779-C6E57E6563AC}"/>
              </a:ext>
            </a:extLst>
          </p:cNvPr>
          <p:cNvSpPr txBox="1">
            <a:spLocks/>
          </p:cNvSpPr>
          <p:nvPr/>
        </p:nvSpPr>
        <p:spPr>
          <a:xfrm>
            <a:off x="838199" y="1483111"/>
            <a:ext cx="8495371" cy="11651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Once the old container is stopped in the earlier stage, we can run the new container.</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As shown in screenshot, it has been run successfully.</a:t>
            </a:r>
            <a:endParaRPr lang="en-GB"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1428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FB3FF-7DF9-40B7-93D1-4592898F91DA}"/>
              </a:ext>
            </a:extLst>
          </p:cNvPr>
          <p:cNvSpPr>
            <a:spLocks noGrp="1"/>
          </p:cNvSpPr>
          <p:nvPr>
            <p:ph type="title"/>
          </p:nvPr>
        </p:nvSpPr>
        <p:spPr>
          <a:xfrm>
            <a:off x="838200" y="365126"/>
            <a:ext cx="6463748" cy="628788"/>
          </a:xfrm>
        </p:spPr>
        <p:txBody>
          <a:bodyPr>
            <a:normAutofit/>
          </a:bodyPr>
          <a:lstStyle/>
          <a:p>
            <a:r>
              <a:rPr lang="en-US" sz="1600" dirty="0">
                <a:latin typeface="Arial" panose="020B0604020202020204" pitchFamily="34" charset="0"/>
                <a:cs typeface="Arial" panose="020B0604020202020204" pitchFamily="34" charset="0"/>
              </a:rPr>
              <a:t>Jenkins any stage failed received email alert with logs path.</a:t>
            </a:r>
            <a:endParaRPr lang="en-GB" sz="16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CCC17C6E-FB51-4CA0-B744-20E036EB4D8B}"/>
              </a:ext>
            </a:extLst>
          </p:cNvPr>
          <p:cNvPicPr>
            <a:picLocks noChangeAspect="1"/>
          </p:cNvPicPr>
          <p:nvPr/>
        </p:nvPicPr>
        <p:blipFill>
          <a:blip r:embed="rId2"/>
          <a:stretch>
            <a:fillRect/>
          </a:stretch>
        </p:blipFill>
        <p:spPr>
          <a:xfrm>
            <a:off x="838200" y="1656072"/>
            <a:ext cx="6096000" cy="981075"/>
          </a:xfrm>
          <a:prstGeom prst="rect">
            <a:avLst/>
          </a:prstGeom>
        </p:spPr>
      </p:pic>
    </p:spTree>
    <p:extLst>
      <p:ext uri="{BB962C8B-B14F-4D97-AF65-F5344CB8AC3E}">
        <p14:creationId xmlns:p14="http://schemas.microsoft.com/office/powerpoint/2010/main" val="1408578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4C1FF-452D-42F4-BDC5-CFA18D32B81A}"/>
              </a:ext>
            </a:extLst>
          </p:cNvPr>
          <p:cNvSpPr>
            <a:spLocks noGrp="1"/>
          </p:cNvSpPr>
          <p:nvPr>
            <p:ph type="title"/>
          </p:nvPr>
        </p:nvSpPr>
        <p:spPr/>
        <p:txBody>
          <a:bodyPr>
            <a:normAutofit/>
          </a:bodyPr>
          <a:lstStyle/>
          <a:p>
            <a:r>
              <a:rPr lang="en-US" sz="1600" dirty="0">
                <a:latin typeface="Arial" panose="020B0604020202020204" pitchFamily="34" charset="0"/>
                <a:cs typeface="Arial" panose="020B0604020202020204" pitchFamily="34" charset="0"/>
              </a:rPr>
              <a:t>Jenkins code: Stage Screenshot</a:t>
            </a:r>
            <a:endParaRPr lang="en-GB" sz="16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80575CCD-92B2-4732-903D-51D4B2DB5BC6}"/>
              </a:ext>
            </a:extLst>
          </p:cNvPr>
          <p:cNvPicPr>
            <a:picLocks noChangeAspect="1"/>
          </p:cNvPicPr>
          <p:nvPr/>
        </p:nvPicPr>
        <p:blipFill>
          <a:blip r:embed="rId2"/>
          <a:stretch>
            <a:fillRect/>
          </a:stretch>
        </p:blipFill>
        <p:spPr>
          <a:xfrm>
            <a:off x="952500" y="1520825"/>
            <a:ext cx="9317635" cy="4787210"/>
          </a:xfrm>
          <a:prstGeom prst="rect">
            <a:avLst/>
          </a:prstGeom>
        </p:spPr>
      </p:pic>
    </p:spTree>
    <p:extLst>
      <p:ext uri="{BB962C8B-B14F-4D97-AF65-F5344CB8AC3E}">
        <p14:creationId xmlns:p14="http://schemas.microsoft.com/office/powerpoint/2010/main" val="290861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CADB5-7097-4749-942E-117F0E02EFE2}"/>
              </a:ext>
            </a:extLst>
          </p:cNvPr>
          <p:cNvSpPr>
            <a:spLocks noGrp="1"/>
          </p:cNvSpPr>
          <p:nvPr>
            <p:ph type="title"/>
          </p:nvPr>
        </p:nvSpPr>
        <p:spPr/>
        <p:txBody>
          <a:bodyPr>
            <a:normAutofit/>
          </a:bodyPr>
          <a:lstStyle/>
          <a:p>
            <a:r>
              <a:rPr lang="en-US" sz="1600" dirty="0" err="1">
                <a:latin typeface="Arial" panose="020B0604020202020204" pitchFamily="34" charset="0"/>
                <a:cs typeface="Arial" panose="020B0604020202020204" pitchFamily="34" charset="0"/>
              </a:rPr>
              <a:t>Stageing</a:t>
            </a:r>
            <a:r>
              <a:rPr lang="en-US" sz="1600" dirty="0">
                <a:latin typeface="Arial" panose="020B0604020202020204" pitchFamily="34" charset="0"/>
                <a:cs typeface="Arial" panose="020B0604020202020204" pitchFamily="34" charset="0"/>
              </a:rPr>
              <a:t> job overview</a:t>
            </a:r>
            <a:endParaRPr lang="en-GB" sz="16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2E46CDA1-41FE-49D7-8055-A39B871C92DC}"/>
              </a:ext>
            </a:extLst>
          </p:cNvPr>
          <p:cNvPicPr>
            <a:picLocks noChangeAspect="1"/>
          </p:cNvPicPr>
          <p:nvPr/>
        </p:nvPicPr>
        <p:blipFill>
          <a:blip r:embed="rId2"/>
          <a:stretch>
            <a:fillRect/>
          </a:stretch>
        </p:blipFill>
        <p:spPr>
          <a:xfrm>
            <a:off x="838200" y="1607862"/>
            <a:ext cx="10999305" cy="5029962"/>
          </a:xfrm>
          <a:prstGeom prst="rect">
            <a:avLst/>
          </a:prstGeom>
        </p:spPr>
      </p:pic>
    </p:spTree>
    <p:extLst>
      <p:ext uri="{BB962C8B-B14F-4D97-AF65-F5344CB8AC3E}">
        <p14:creationId xmlns:p14="http://schemas.microsoft.com/office/powerpoint/2010/main" val="1735802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1888D-412A-428A-BBAC-3B18CD3BD825}"/>
              </a:ext>
            </a:extLst>
          </p:cNvPr>
          <p:cNvSpPr>
            <a:spLocks noGrp="1"/>
          </p:cNvSpPr>
          <p:nvPr>
            <p:ph type="title"/>
          </p:nvPr>
        </p:nvSpPr>
        <p:spPr>
          <a:xfrm>
            <a:off x="677334" y="609600"/>
            <a:ext cx="2389251" cy="572429"/>
          </a:xfrm>
        </p:spPr>
        <p:txBody>
          <a:bodyPr>
            <a:normAutofit/>
          </a:bodyPr>
          <a:lstStyle/>
          <a:p>
            <a:r>
              <a:rPr lang="en-US" sz="1600" u="sng" dirty="0">
                <a:latin typeface="Arial" panose="020B0604020202020204" pitchFamily="34" charset="0"/>
                <a:cs typeface="Arial" panose="020B0604020202020204" pitchFamily="34" charset="0"/>
              </a:rPr>
              <a:t>Release job overview</a:t>
            </a:r>
            <a:endParaRPr lang="en-GB" sz="1600" u="sng"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522393EA-0E9A-4897-AF89-D43C79709916}"/>
              </a:ext>
            </a:extLst>
          </p:cNvPr>
          <p:cNvPicPr>
            <a:picLocks noChangeAspect="1"/>
          </p:cNvPicPr>
          <p:nvPr/>
        </p:nvPicPr>
        <p:blipFill>
          <a:blip r:embed="rId2"/>
          <a:stretch>
            <a:fillRect/>
          </a:stretch>
        </p:blipFill>
        <p:spPr>
          <a:xfrm>
            <a:off x="185531" y="2199861"/>
            <a:ext cx="11648659" cy="4293015"/>
          </a:xfrm>
          <a:prstGeom prst="rect">
            <a:avLst/>
          </a:prstGeom>
        </p:spPr>
      </p:pic>
    </p:spTree>
    <p:extLst>
      <p:ext uri="{BB962C8B-B14F-4D97-AF65-F5344CB8AC3E}">
        <p14:creationId xmlns:p14="http://schemas.microsoft.com/office/powerpoint/2010/main" val="2720225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F9747-6118-458C-AD6D-3AF2269F55F2}"/>
              </a:ext>
            </a:extLst>
          </p:cNvPr>
          <p:cNvSpPr>
            <a:spLocks noGrp="1"/>
          </p:cNvSpPr>
          <p:nvPr>
            <p:ph type="title"/>
          </p:nvPr>
        </p:nvSpPr>
        <p:spPr>
          <a:xfrm>
            <a:off x="677334" y="609600"/>
            <a:ext cx="3348256" cy="416471"/>
          </a:xfrm>
        </p:spPr>
        <p:txBody>
          <a:bodyPr>
            <a:normAutofit/>
          </a:bodyPr>
          <a:lstStyle/>
          <a:p>
            <a:r>
              <a:rPr lang="en-US" sz="2000" dirty="0">
                <a:latin typeface="Arial" panose="020B0604020202020204" pitchFamily="34" charset="0"/>
                <a:cs typeface="Arial" panose="020B0604020202020204" pitchFamily="34" charset="0"/>
              </a:rPr>
              <a:t>Web hook configuration</a:t>
            </a:r>
            <a:endParaRPr lang="en-GB" sz="20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24688D8E-1A30-4259-9D3B-F26B145418AD}"/>
              </a:ext>
            </a:extLst>
          </p:cNvPr>
          <p:cNvPicPr>
            <a:picLocks noChangeAspect="1"/>
          </p:cNvPicPr>
          <p:nvPr/>
        </p:nvPicPr>
        <p:blipFill>
          <a:blip r:embed="rId2"/>
          <a:stretch>
            <a:fillRect/>
          </a:stretch>
        </p:blipFill>
        <p:spPr>
          <a:xfrm>
            <a:off x="516834" y="2474166"/>
            <a:ext cx="10124661" cy="2865914"/>
          </a:xfrm>
          <a:prstGeom prst="rect">
            <a:avLst/>
          </a:prstGeom>
        </p:spPr>
      </p:pic>
      <p:sp>
        <p:nvSpPr>
          <p:cNvPr id="4" name="Title 1">
            <a:extLst>
              <a:ext uri="{FF2B5EF4-FFF2-40B4-BE49-F238E27FC236}">
                <a16:creationId xmlns:a16="http://schemas.microsoft.com/office/drawing/2014/main" id="{E0F2D7BF-E878-46E9-8388-54297D2C0B5B}"/>
              </a:ext>
            </a:extLst>
          </p:cNvPr>
          <p:cNvSpPr txBox="1">
            <a:spLocks/>
          </p:cNvSpPr>
          <p:nvPr/>
        </p:nvSpPr>
        <p:spPr>
          <a:xfrm>
            <a:off x="838200" y="1419646"/>
            <a:ext cx="10515600" cy="660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For the webhook configuration, we have installed GitHub Jenkins plugin and the did below configuration to build it on code change in branch.</a:t>
            </a:r>
            <a:endParaRPr lang="en-GB"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0064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FB3FF-7DF9-40B7-93D1-4592898F91DA}"/>
              </a:ext>
            </a:extLst>
          </p:cNvPr>
          <p:cNvSpPr>
            <a:spLocks noGrp="1"/>
          </p:cNvSpPr>
          <p:nvPr>
            <p:ph type="title"/>
          </p:nvPr>
        </p:nvSpPr>
        <p:spPr/>
        <p:txBody>
          <a:bodyPr>
            <a:normAutofit/>
          </a:bodyPr>
          <a:lstStyle/>
          <a:p>
            <a:r>
              <a:rPr lang="en-US" sz="2000" dirty="0">
                <a:latin typeface="Arial" panose="020B0604020202020204" pitchFamily="34" charset="0"/>
                <a:cs typeface="Arial" panose="020B0604020202020204" pitchFamily="34" charset="0"/>
              </a:rPr>
              <a:t>1.Declarative Checkout SCM</a:t>
            </a:r>
            <a:endParaRPr lang="en-GB" sz="20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7F18AB5D-09C0-4E0E-BF3D-1E4C98E5A669}"/>
              </a:ext>
            </a:extLst>
          </p:cNvPr>
          <p:cNvPicPr>
            <a:picLocks noChangeAspect="1"/>
          </p:cNvPicPr>
          <p:nvPr/>
        </p:nvPicPr>
        <p:blipFill>
          <a:blip r:embed="rId2"/>
          <a:stretch>
            <a:fillRect/>
          </a:stretch>
        </p:blipFill>
        <p:spPr>
          <a:xfrm>
            <a:off x="492369" y="2108571"/>
            <a:ext cx="10349132" cy="3806577"/>
          </a:xfrm>
          <a:prstGeom prst="rect">
            <a:avLst/>
          </a:prstGeom>
        </p:spPr>
      </p:pic>
      <p:sp>
        <p:nvSpPr>
          <p:cNvPr id="4" name="Title 1">
            <a:extLst>
              <a:ext uri="{FF2B5EF4-FFF2-40B4-BE49-F238E27FC236}">
                <a16:creationId xmlns:a16="http://schemas.microsoft.com/office/drawing/2014/main" id="{7533BBCD-2644-47A8-A13A-A8FF8FE0AED3}"/>
              </a:ext>
            </a:extLst>
          </p:cNvPr>
          <p:cNvSpPr txBox="1">
            <a:spLocks/>
          </p:cNvSpPr>
          <p:nvPr/>
        </p:nvSpPr>
        <p:spPr>
          <a:xfrm>
            <a:off x="668801" y="1380644"/>
            <a:ext cx="9996268" cy="6200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1600" dirty="0">
                <a:latin typeface="Arial" panose="020B0604020202020204" pitchFamily="34" charset="0"/>
                <a:cs typeface="Arial" panose="020B0604020202020204" pitchFamily="34" charset="0"/>
              </a:rPr>
              <a:t>As part of the first stage, we need to checkout </a:t>
            </a:r>
            <a:r>
              <a:rPr lang="en-US" sz="1600" dirty="0" err="1">
                <a:latin typeface="Arial" panose="020B0604020202020204" pitchFamily="34" charset="0"/>
                <a:cs typeface="Arial" panose="020B0604020202020204" pitchFamily="34" charset="0"/>
              </a:rPr>
              <a:t>ths</a:t>
            </a:r>
            <a:r>
              <a:rPr lang="en-US" sz="1600" dirty="0">
                <a:latin typeface="Arial" panose="020B0604020202020204" pitchFamily="34" charset="0"/>
                <a:cs typeface="Arial" panose="020B0604020202020204" pitchFamily="34" charset="0"/>
              </a:rPr>
              <a:t> source code.</a:t>
            </a:r>
            <a:endParaRPr lang="en-GB"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8339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FB3FF-7DF9-40B7-93D1-4592898F91DA}"/>
              </a:ext>
            </a:extLst>
          </p:cNvPr>
          <p:cNvSpPr>
            <a:spLocks noGrp="1"/>
          </p:cNvSpPr>
          <p:nvPr>
            <p:ph type="title"/>
          </p:nvPr>
        </p:nvSpPr>
        <p:spPr>
          <a:xfrm>
            <a:off x="990600" y="1277816"/>
            <a:ext cx="10515600" cy="760290"/>
          </a:xfrm>
        </p:spPr>
        <p:txBody>
          <a:bodyPr>
            <a:normAutofit fontScale="90000"/>
          </a:bodyPr>
          <a:lstStyle/>
          <a:p>
            <a:pPr marL="285750" indent="-285750">
              <a:buFont typeface="Wingdings" panose="05000000000000000000" pitchFamily="2" charset="2"/>
              <a:buChar char="Ø"/>
            </a:pPr>
            <a:r>
              <a:rPr lang="en-US" sz="1800" dirty="0"/>
              <a:t>In this stage we are going to build docker image from Node.js application source code.</a:t>
            </a:r>
            <a:br>
              <a:rPr lang="en-US" sz="1800" dirty="0"/>
            </a:br>
            <a:r>
              <a:rPr lang="en-US" sz="1800" dirty="0"/>
              <a:t>Docker Build –t one2onetool.</a:t>
            </a:r>
            <a:br>
              <a:rPr lang="en-US" sz="1800" dirty="0"/>
            </a:br>
            <a:r>
              <a:rPr lang="en-US" sz="1800" dirty="0"/>
              <a:t>As we can see form logs Docker image has ben successfully built.</a:t>
            </a:r>
            <a:endParaRPr lang="en-GB" sz="1800" dirty="0"/>
          </a:p>
        </p:txBody>
      </p:sp>
      <p:pic>
        <p:nvPicPr>
          <p:cNvPr id="3" name="Picture 2">
            <a:extLst>
              <a:ext uri="{FF2B5EF4-FFF2-40B4-BE49-F238E27FC236}">
                <a16:creationId xmlns:a16="http://schemas.microsoft.com/office/drawing/2014/main" id="{98EF673D-3360-4864-A26B-92F640F198C8}"/>
              </a:ext>
            </a:extLst>
          </p:cNvPr>
          <p:cNvPicPr>
            <a:picLocks noChangeAspect="1"/>
          </p:cNvPicPr>
          <p:nvPr/>
        </p:nvPicPr>
        <p:blipFill>
          <a:blip r:embed="rId2"/>
          <a:stretch>
            <a:fillRect/>
          </a:stretch>
        </p:blipFill>
        <p:spPr>
          <a:xfrm>
            <a:off x="569445" y="2504048"/>
            <a:ext cx="11481878" cy="3801257"/>
          </a:xfrm>
          <a:prstGeom prst="rect">
            <a:avLst/>
          </a:prstGeom>
        </p:spPr>
      </p:pic>
      <p:sp>
        <p:nvSpPr>
          <p:cNvPr id="4" name="Title 1">
            <a:extLst>
              <a:ext uri="{FF2B5EF4-FFF2-40B4-BE49-F238E27FC236}">
                <a16:creationId xmlns:a16="http://schemas.microsoft.com/office/drawing/2014/main" id="{1B003CAB-26F1-46CE-AB06-E1CE447AC2AC}"/>
              </a:ext>
            </a:extLst>
          </p:cNvPr>
          <p:cNvSpPr txBox="1">
            <a:spLocks/>
          </p:cNvSpPr>
          <p:nvPr/>
        </p:nvSpPr>
        <p:spPr>
          <a:xfrm>
            <a:off x="990600" y="517526"/>
            <a:ext cx="4997605" cy="7602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Arial" panose="020B0604020202020204" pitchFamily="34" charset="0"/>
                <a:cs typeface="Arial" panose="020B0604020202020204" pitchFamily="34" charset="0"/>
              </a:rPr>
              <a:t>2.Docker Build image using Docker file.</a:t>
            </a: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3287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CFB41-1350-4D4A-95D9-53BBA2A36F9F}"/>
              </a:ext>
            </a:extLst>
          </p:cNvPr>
          <p:cNvSpPr>
            <a:spLocks noGrp="1"/>
          </p:cNvSpPr>
          <p:nvPr>
            <p:ph type="title"/>
          </p:nvPr>
        </p:nvSpPr>
        <p:spPr>
          <a:xfrm>
            <a:off x="942534" y="604911"/>
            <a:ext cx="10411265" cy="1041009"/>
          </a:xfrm>
        </p:spPr>
        <p:txBody>
          <a:bodyPr>
            <a:normAutofit/>
          </a:bodyPr>
          <a:lstStyle/>
          <a:p>
            <a:r>
              <a:rPr lang="en-US" sz="2000" dirty="0">
                <a:latin typeface="Arial" panose="020B0604020202020204" pitchFamily="34" charset="0"/>
                <a:cs typeface="Arial" panose="020B0604020202020204" pitchFamily="34" charset="0"/>
              </a:rPr>
              <a:t>3. Test</a:t>
            </a:r>
            <a:endParaRPr lang="en-GB" sz="20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108454F6-D47D-43E5-B948-8CDE072153DB}"/>
              </a:ext>
            </a:extLst>
          </p:cNvPr>
          <p:cNvPicPr>
            <a:picLocks noChangeAspect="1"/>
          </p:cNvPicPr>
          <p:nvPr/>
        </p:nvPicPr>
        <p:blipFill>
          <a:blip r:embed="rId2"/>
          <a:stretch>
            <a:fillRect/>
          </a:stretch>
        </p:blipFill>
        <p:spPr>
          <a:xfrm>
            <a:off x="512298" y="2916561"/>
            <a:ext cx="10841502" cy="2935218"/>
          </a:xfrm>
          <a:prstGeom prst="rect">
            <a:avLst/>
          </a:prstGeom>
        </p:spPr>
      </p:pic>
      <p:sp>
        <p:nvSpPr>
          <p:cNvPr id="4" name="Title 1">
            <a:extLst>
              <a:ext uri="{FF2B5EF4-FFF2-40B4-BE49-F238E27FC236}">
                <a16:creationId xmlns:a16="http://schemas.microsoft.com/office/drawing/2014/main" id="{2CB55B7F-B3B6-439F-AAE0-3312DFC26CD3}"/>
              </a:ext>
            </a:extLst>
          </p:cNvPr>
          <p:cNvSpPr txBox="1">
            <a:spLocks/>
          </p:cNvSpPr>
          <p:nvPr/>
        </p:nvSpPr>
        <p:spPr>
          <a:xfrm>
            <a:off x="942534" y="1507517"/>
            <a:ext cx="10411265" cy="10410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Next step is to test the node project so we will run </a:t>
            </a:r>
            <a:r>
              <a:rPr lang="en-US" sz="1600" dirty="0" err="1">
                <a:latin typeface="Arial" panose="020B0604020202020204" pitchFamily="34" charset="0"/>
                <a:cs typeface="Arial" panose="020B0604020202020204" pitchFamily="34" charset="0"/>
              </a:rPr>
              <a:t>npm</a:t>
            </a:r>
            <a:r>
              <a:rPr lang="en-US" sz="1600" dirty="0">
                <a:latin typeface="Arial" panose="020B0604020202020204" pitchFamily="34" charset="0"/>
                <a:cs typeface="Arial" panose="020B0604020202020204" pitchFamily="34" charset="0"/>
              </a:rPr>
              <a:t> test.</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Logs for test stage has been shown in the screenshot.</a:t>
            </a:r>
            <a:endParaRPr lang="en-GB"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5832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45C98-E629-4AEA-A6D8-00D9506F955C}"/>
              </a:ext>
            </a:extLst>
          </p:cNvPr>
          <p:cNvSpPr>
            <a:spLocks noGrp="1"/>
          </p:cNvSpPr>
          <p:nvPr>
            <p:ph type="title"/>
          </p:nvPr>
        </p:nvSpPr>
        <p:spPr>
          <a:xfrm>
            <a:off x="838200" y="365126"/>
            <a:ext cx="10515600" cy="838200"/>
          </a:xfrm>
        </p:spPr>
        <p:txBody>
          <a:bodyPr>
            <a:normAutofit/>
          </a:bodyPr>
          <a:lstStyle/>
          <a:p>
            <a:r>
              <a:rPr lang="en-US" sz="2000" dirty="0"/>
              <a:t>4.</a:t>
            </a:r>
            <a:r>
              <a:rPr lang="en-GB" sz="2000" dirty="0">
                <a:latin typeface="Arial" panose="020B0604020202020204" pitchFamily="34" charset="0"/>
                <a:cs typeface="Arial" panose="020B0604020202020204" pitchFamily="34" charset="0"/>
              </a:rPr>
              <a:t>Docker Remove containers</a:t>
            </a:r>
          </a:p>
        </p:txBody>
      </p:sp>
      <p:sp>
        <p:nvSpPr>
          <p:cNvPr id="3" name="Title 1">
            <a:extLst>
              <a:ext uri="{FF2B5EF4-FFF2-40B4-BE49-F238E27FC236}">
                <a16:creationId xmlns:a16="http://schemas.microsoft.com/office/drawing/2014/main" id="{06A7D9A7-53E4-4E11-857C-DD5140D907B1}"/>
              </a:ext>
            </a:extLst>
          </p:cNvPr>
          <p:cNvSpPr txBox="1">
            <a:spLocks/>
          </p:cNvSpPr>
          <p:nvPr/>
        </p:nvSpPr>
        <p:spPr>
          <a:xfrm>
            <a:off x="930812" y="1622914"/>
            <a:ext cx="10515600" cy="11202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AutoNum type="arabicPeriod"/>
            </a:pPr>
            <a:r>
              <a:rPr lang="en-US" sz="1600" dirty="0">
                <a:latin typeface="Arial" panose="020B0604020202020204" pitchFamily="34" charset="0"/>
                <a:cs typeface="Arial" panose="020B0604020202020204" pitchFamily="34" charset="0"/>
              </a:rPr>
              <a:t>Before Deploying or running the new container –we need to remove or stop the previously running container, so</a:t>
            </a:r>
            <a:r>
              <a:rPr lang="en-GB" sz="1600" dirty="0">
                <a:latin typeface="Arial" panose="020B0604020202020204" pitchFamily="34" charset="0"/>
                <a:cs typeface="Arial" panose="020B0604020202020204" pitchFamily="34" charset="0"/>
              </a:rPr>
              <a:t> this code removes the earlier container &amp; starts a new container from newly created image.</a:t>
            </a:r>
          </a:p>
          <a:p>
            <a:pPr marL="342900" indent="-342900">
              <a:buAutoNum type="arabicPeriod"/>
            </a:pPr>
            <a:r>
              <a:rPr lang="en-US" sz="1600" dirty="0">
                <a:latin typeface="Arial" panose="020B0604020202020204" pitchFamily="34" charset="0"/>
                <a:cs typeface="Arial" panose="020B0604020202020204" pitchFamily="34" charset="0"/>
              </a:rPr>
              <a:t>W</a:t>
            </a:r>
            <a:r>
              <a:rPr lang="en-GB" sz="1600" dirty="0" err="1">
                <a:latin typeface="Arial" panose="020B0604020202020204" pitchFamily="34" charset="0"/>
                <a:cs typeface="Arial" panose="020B0604020202020204" pitchFamily="34" charset="0"/>
              </a:rPr>
              <a:t>ith</a:t>
            </a:r>
            <a:r>
              <a:rPr lang="en-GB" sz="1600" dirty="0">
                <a:latin typeface="Arial" panose="020B0604020202020204" pitchFamily="34" charset="0"/>
                <a:cs typeface="Arial" panose="020B0604020202020204" pitchFamily="34" charset="0"/>
              </a:rPr>
              <a:t> the Command shown in screenshot logs. The old container is stopped &amp; removed successfully.</a:t>
            </a:r>
          </a:p>
          <a:p>
            <a:r>
              <a:rPr lang="en-US" sz="1600" dirty="0">
                <a:latin typeface="Arial" panose="020B0604020202020204" pitchFamily="34" charset="0"/>
                <a:cs typeface="Arial" panose="020B0604020202020204" pitchFamily="34" charset="0"/>
              </a:rPr>
              <a:t> </a:t>
            </a:r>
          </a:p>
        </p:txBody>
      </p:sp>
      <p:pic>
        <p:nvPicPr>
          <p:cNvPr id="4" name="Picture 3">
            <a:extLst>
              <a:ext uri="{FF2B5EF4-FFF2-40B4-BE49-F238E27FC236}">
                <a16:creationId xmlns:a16="http://schemas.microsoft.com/office/drawing/2014/main" id="{6F742B46-AF00-4C6F-869C-A91308F7B255}"/>
              </a:ext>
            </a:extLst>
          </p:cNvPr>
          <p:cNvPicPr>
            <a:picLocks noChangeAspect="1"/>
          </p:cNvPicPr>
          <p:nvPr/>
        </p:nvPicPr>
        <p:blipFill>
          <a:blip r:embed="rId2"/>
          <a:stretch>
            <a:fillRect/>
          </a:stretch>
        </p:blipFill>
        <p:spPr>
          <a:xfrm>
            <a:off x="1145051" y="3162789"/>
            <a:ext cx="5372100" cy="1676400"/>
          </a:xfrm>
          <a:prstGeom prst="rect">
            <a:avLst/>
          </a:prstGeom>
        </p:spPr>
      </p:pic>
    </p:spTree>
    <p:extLst>
      <p:ext uri="{BB962C8B-B14F-4D97-AF65-F5344CB8AC3E}">
        <p14:creationId xmlns:p14="http://schemas.microsoft.com/office/powerpoint/2010/main" val="26268677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720</TotalTime>
  <Words>248</Words>
  <Application>Microsoft Office PowerPoint</Application>
  <PresentationFormat>Widescreen</PresentationFormat>
  <Paragraphs>21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Trebuchet MS</vt:lpstr>
      <vt:lpstr>Wingdings</vt:lpstr>
      <vt:lpstr>Wingdings 3</vt:lpstr>
      <vt:lpstr>Facet</vt:lpstr>
      <vt:lpstr>Jenkins code: Release Screenshot</vt:lpstr>
      <vt:lpstr>Jenkins code: Stage Screenshot</vt:lpstr>
      <vt:lpstr>Stageing job overview</vt:lpstr>
      <vt:lpstr>Release job overview</vt:lpstr>
      <vt:lpstr>Web hook configuration</vt:lpstr>
      <vt:lpstr>1.Declarative Checkout SCM</vt:lpstr>
      <vt:lpstr>In this stage we are going to build docker image from Node.js application source code. Docker Build –t one2onetool. As we can see form logs Docker image has ben successfully built.</vt:lpstr>
      <vt:lpstr>3. Test</vt:lpstr>
      <vt:lpstr>4.Docker Remove containers</vt:lpstr>
      <vt:lpstr>5. Deploy Node.JS application</vt:lpstr>
      <vt:lpstr>Jenkins any stage failed received email alert with logs path.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Assessment A Requirements and expectations Please submit your assessment using github or any other publicly accessible code repository. The repository should contain a README.md that includes 1. Instructions on running the scripts for the task 2. Links to any hosted services (if applicable) We will be assessing your submissions holistically (i.e. not just based on functionality), including factors such as: • Readability and code cleanliness • Security and best practices • Structure/design (e.g. modularity, reusability) Below is a public Github repository containing a simple Node.js web application. https://github.com/sngsweekeat/one2onetool The application makes use of a built-in JSON data file, whose filename can be specified in the “DATA_FILE” environment variable. If the environment variable is not found, then it will default to using “Questions.json”. Fork the repository to your own Github account (or any other public Git server), and use it for the rest of the exercise. Create a CI/CD pipeline (bash script or any CI/CD tool that you are most comfortable with) that monitors the “release” and “staging” branches of the repository. The pipeline should be triggered on new commits and perform at least the following: 1. The pipeline should build and run tests on the application 2. Containerise and deploy the application on a public cloud instance 3. There are two branches, “staging” and “release”: a. The “staging” branch should use “Questions-test.json” as its input datafile b. The “release” branch should use “Questions.json” as its input datafile 4. Consider how versioning can be done to differentiate the builds If any of the tasks fails at any point, the pipeline should be stopped and an email alert should be sent with relevant information.</dc:title>
  <dc:creator>Venkateswara</dc:creator>
  <cp:lastModifiedBy>Venkateswara</cp:lastModifiedBy>
  <cp:revision>15</cp:revision>
  <dcterms:created xsi:type="dcterms:W3CDTF">2022-08-23T07:51:30Z</dcterms:created>
  <dcterms:modified xsi:type="dcterms:W3CDTF">2022-09-01T06:03:44Z</dcterms:modified>
</cp:coreProperties>
</file>