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lpa Rao" initials="DR" lastIdx="1" clrIdx="0">
    <p:extLst>
      <p:ext uri="{19B8F6BF-5375-455C-9EA6-DF929625EA0E}">
        <p15:presenceInfo xmlns:p15="http://schemas.microsoft.com/office/powerpoint/2012/main" userId="489fb290275e93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A8890-D4F2-4532-AD44-71FFF4F8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PROFITABLE WINE INGREDIENTS</a:t>
            </a:r>
            <a:endParaRPr lang="en-GB" sz="4000" b="1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lass of wine&#10;&#10;Description automatically generated">
            <a:extLst>
              <a:ext uri="{FF2B5EF4-FFF2-40B4-BE49-F238E27FC236}">
                <a16:creationId xmlns:a16="http://schemas.microsoft.com/office/drawing/2014/main" id="{1E08D8DC-3E46-4401-9E72-FDC336E40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4E2A-E3BC-487A-BBD9-DCCE746B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900" b="1" dirty="0">
                <a:solidFill>
                  <a:srgbClr val="FEFFFF"/>
                </a:solidFill>
              </a:rPr>
              <a:t>NAME : DILPA RAO</a:t>
            </a:r>
          </a:p>
          <a:p>
            <a:pPr>
              <a:lnSpc>
                <a:spcPct val="90000"/>
              </a:lnSpc>
            </a:pPr>
            <a:r>
              <a:rPr lang="en-IN" sz="900" b="1" dirty="0">
                <a:solidFill>
                  <a:srgbClr val="FEFFFF"/>
                </a:solidFill>
              </a:rPr>
              <a:t>COMPANY: PROFUSION</a:t>
            </a:r>
          </a:p>
          <a:p>
            <a:pPr>
              <a:lnSpc>
                <a:spcPct val="90000"/>
              </a:lnSpc>
            </a:pPr>
            <a:r>
              <a:rPr lang="en-GB" sz="900" b="1" dirty="0">
                <a:solidFill>
                  <a:srgbClr val="FEFFFF"/>
                </a:solidFill>
              </a:rPr>
              <a:t>DEPARTMENT: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2360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19" y="2081508"/>
            <a:ext cx="7896513" cy="804567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There is a positive correlation between points, production cost price.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There are outliers, which suggest some very high end expensive wines.</a:t>
            </a:r>
          </a:p>
          <a:p>
            <a:pPr marL="0" indent="0"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0E32EF-A95C-4A1F-AD25-0D219666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1" y="3578204"/>
            <a:ext cx="3621032" cy="2128622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5AF310-4A5E-4771-8E8F-292E47CD3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935" y="3578204"/>
            <a:ext cx="3962401" cy="21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43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(CONTD)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19" y="2081508"/>
            <a:ext cx="7896513" cy="8045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There is a positive correlation between points and description.</a:t>
            </a:r>
          </a:p>
          <a:p>
            <a:pPr marL="0" indent="0"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66A8A3-BD28-457E-8E2F-86CBB7A8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18" y="2807899"/>
            <a:ext cx="7376415" cy="3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3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 ANALYSIS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19" y="2081508"/>
            <a:ext cx="7896513" cy="8045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Nearly 40% wines are from USA , followed by France which accounts for  16% of the world share</a:t>
            </a:r>
          </a:p>
          <a:p>
            <a:pPr marL="0" indent="0"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FFCD84-C5B2-43E1-86F7-F5E57BE8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3" y="2886075"/>
            <a:ext cx="2168330" cy="3629183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D2F41C3-3712-4A5F-A417-61347ABFB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357" y="2886075"/>
            <a:ext cx="5012115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32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 fontScale="90000"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 ANALYSIS (CONTD)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19" y="2081508"/>
            <a:ext cx="7896513" cy="804567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There are 18 tasters  world wide.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graph shows a summary of number of wines tasted by each of them.</a:t>
            </a:r>
          </a:p>
          <a:p>
            <a:pPr marL="0" indent="0"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28F8AD65-273C-4195-BFF4-01F1AEC4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18" y="2886075"/>
            <a:ext cx="2231814" cy="365778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92C93-E60E-4BB8-AFE3-17B2A9E79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451" y="2886075"/>
            <a:ext cx="5016007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 fontScale="90000"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 ANALYSIS (CONTD)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19" y="2081508"/>
            <a:ext cx="7896513" cy="804567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left table below illustrates  country-wise wines tasted by each of them 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table on the right shows the count of the points from 80 to 100 given by each taster .</a:t>
            </a:r>
          </a:p>
          <a:p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80FFB53B-C45F-49EF-AF0A-7FA420D9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9" y="2886075"/>
            <a:ext cx="4048585" cy="331289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F1570-7D95-46AC-8312-9E6E4C253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886075"/>
            <a:ext cx="2728365" cy="33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2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 fontScale="90000"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 ANALYSIS (CONTD)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" y="1822552"/>
            <a:ext cx="8151495" cy="297151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Additional columns like desc, price_grouped, profit and profit percent were added.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desc column will contain the main ingredients of each wine , this was done using text analytics.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price_grouped column comprised of low, medium and VIP calculated using price.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profit was calculated by subtracting the  production cost from the price.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Finally profit percentage was used to find the most profitable wines.</a:t>
            </a:r>
          </a:p>
          <a:p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C9CCD7-9823-4E53-9748-7FEDE06E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65" y="4794062"/>
            <a:ext cx="5796941" cy="17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5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37219" y="-13207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 fontScale="90000"/>
          </a:bodyPr>
          <a:lstStyle/>
          <a:p>
            <a:r>
              <a:rPr lang="en-IN" sz="3200" b="1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 ANALYSIS (CONTD)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19" y="2081508"/>
            <a:ext cx="7896513" cy="80456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EFFFF"/>
                </a:solidFill>
                <a:cs typeface="Arial" panose="020B0604020202020204" pitchFamily="34" charset="0"/>
              </a:rPr>
              <a:t>The  main ingredients  of each wine from its wine description were obtained using text analytics using the NLTK library functions.</a:t>
            </a:r>
          </a:p>
          <a:p>
            <a:pPr marL="0" indent="0"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81ED63-3967-4EE4-BC8A-339BA845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43" y="2773681"/>
            <a:ext cx="7540857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86" y="1884682"/>
            <a:ext cx="7896513" cy="5854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table below shows the profit for each wine.</a:t>
            </a:r>
          </a:p>
          <a:p>
            <a:pPr marL="0" indent="0"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DB8540-3820-4582-B226-72D45B2F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59" y="2353196"/>
            <a:ext cx="7723461" cy="33148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B0D06E-AD89-4509-B8E7-A9E3FA761081}"/>
              </a:ext>
            </a:extLst>
          </p:cNvPr>
          <p:cNvSpPr txBox="1">
            <a:spLocks/>
          </p:cNvSpPr>
          <p:nvPr/>
        </p:nvSpPr>
        <p:spPr>
          <a:xfrm>
            <a:off x="139711" y="5975217"/>
            <a:ext cx="7896513" cy="5854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most expensive wines are the ones making the most profit and France has top 4 wines making the maximum profit.</a:t>
            </a:r>
          </a:p>
          <a:p>
            <a:pPr marL="0" indent="0">
              <a:buFont typeface="Wingdings 3" charset="2"/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1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(CONTD)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86" y="1884682"/>
            <a:ext cx="7896513" cy="58549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Profit is not a good estimator, we need to see the profit percentage 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B0D06E-AD89-4509-B8E7-A9E3FA761081}"/>
              </a:ext>
            </a:extLst>
          </p:cNvPr>
          <p:cNvSpPr txBox="1">
            <a:spLocks/>
          </p:cNvSpPr>
          <p:nvPr/>
        </p:nvSpPr>
        <p:spPr>
          <a:xfrm>
            <a:off x="232582" y="5496005"/>
            <a:ext cx="7844616" cy="117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This clearly shows that the most expensive wines are not having the most profit percentage.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most expensive wines are not in the top 5</a:t>
            </a:r>
          </a:p>
          <a:p>
            <a:pPr marL="0" indent="0">
              <a:buFont typeface="Wingdings 3" charset="2"/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A62CC7-D93F-4123-AA9C-E8C77B83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6" y="2540739"/>
            <a:ext cx="7098454" cy="28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(CONTD)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86" y="1884682"/>
            <a:ext cx="7896513" cy="58549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top 20 wines have the maximum profit percentage will be taken into consideration for finding the profitable ingredients.</a:t>
            </a:r>
          </a:p>
        </p:txBody>
      </p:sp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15D0D4F-36CF-40E3-B4DF-F6536916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2570480"/>
            <a:ext cx="7691119" cy="39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6B79E008-DC37-4666-A916-4A4B8A2B5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9A71B15-1984-4C52-9D91-56CF265D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4075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Image result for wine images">
            <a:extLst>
              <a:ext uri="{FF2B5EF4-FFF2-40B4-BE49-F238E27FC236}">
                <a16:creationId xmlns:a16="http://schemas.microsoft.com/office/drawing/2014/main" id="{F0DCC4B4-023B-4525-B5F3-AB416D362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" r="1" b="1"/>
          <a:stretch/>
        </p:blipFill>
        <p:spPr bwMode="auto">
          <a:xfrm>
            <a:off x="7619550" y="-5534"/>
            <a:ext cx="4651250" cy="68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Freeform 23">
            <a:extLst>
              <a:ext uri="{FF2B5EF4-FFF2-40B4-BE49-F238E27FC236}">
                <a16:creationId xmlns:a16="http://schemas.microsoft.com/office/drawing/2014/main" id="{C3342805-0EAA-42F0-9D6F-8ED1D6BA3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5B543-6671-4451-9DA6-9FF68973B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299" y="314325"/>
            <a:ext cx="6692953" cy="471393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40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  <a:p>
            <a:pPr>
              <a:lnSpc>
                <a:spcPct val="90000"/>
              </a:lnSpc>
            </a:pPr>
            <a:endParaRPr lang="en-IN" sz="24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Objectives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Business Objective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>
              <a:lnSpc>
                <a:spcPct val="90000"/>
              </a:lnSpc>
            </a:pPr>
            <a:endParaRPr lang="en-IN" sz="4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4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6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(CONTD)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86" y="1884682"/>
            <a:ext cx="7896513" cy="45364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Based on the top 20 wines have the maximum profit percentage, the 10 ingredients were selected from each category.</a:t>
            </a:r>
          </a:p>
          <a:p>
            <a:pPr marL="0" indent="0">
              <a:buNone/>
            </a:pP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Low price – </a:t>
            </a:r>
            <a:r>
              <a:rPr lang="en-US" dirty="0">
                <a:solidFill>
                  <a:srgbClr val="FEFFFF"/>
                </a:solidFill>
                <a:cs typeface="Arial" panose="020B0604020202020204" pitchFamily="34" charset="0"/>
              </a:rPr>
              <a:t>raspberry , black currant, pear, nutmeg, red currant, vanilla, green melon, tangerine, peach and papaya. </a:t>
            </a:r>
          </a:p>
          <a:p>
            <a:endParaRPr lang="en-US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Medium price – </a:t>
            </a:r>
            <a:r>
              <a:rPr lang="en-US" dirty="0">
                <a:solidFill>
                  <a:srgbClr val="FEFFFF"/>
                </a:solidFill>
                <a:cs typeface="Arial" panose="020B0604020202020204" pitchFamily="34" charset="0"/>
              </a:rPr>
              <a:t>cherry, melon, citrus, lychee, apple, peach, tangerine, honeysuckle ,oak and plums.</a:t>
            </a: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VIP - pomegranate, cherry, coffee, strawberry, grapefruit, plum,          eucalyptus, oak, butterscotch and vanilla.</a:t>
            </a:r>
          </a:p>
        </p:txBody>
      </p:sp>
    </p:spTree>
    <p:extLst>
      <p:ext uri="{BB962C8B-B14F-4D97-AF65-F5344CB8AC3E}">
        <p14:creationId xmlns:p14="http://schemas.microsoft.com/office/powerpoint/2010/main" val="341086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6" y="787400"/>
            <a:ext cx="8090689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86" y="1884682"/>
            <a:ext cx="7896513" cy="45364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Using kMeans </a:t>
            </a:r>
            <a:r>
              <a:rPr lang="en-US" dirty="0">
                <a:solidFill>
                  <a:srgbClr val="FEFFFF"/>
                </a:solidFill>
                <a:cs typeface="Arial" panose="020B0604020202020204" pitchFamily="34" charset="0"/>
              </a:rPr>
              <a:t>clustering algorithm with k = 5 </a:t>
            </a:r>
          </a:p>
          <a:p>
            <a:r>
              <a:rPr lang="en-US" dirty="0">
                <a:solidFill>
                  <a:srgbClr val="FEFFFF"/>
                </a:solidFill>
                <a:cs typeface="Arial" panose="020B0604020202020204" pitchFamily="34" charset="0"/>
              </a:rPr>
              <a:t>Create 5 different types of wines with key ingredients and based on these key ingredients use at least 3 of these ingredients.</a:t>
            </a:r>
          </a:p>
          <a:p>
            <a:r>
              <a:rPr lang="en-US" dirty="0">
                <a:solidFill>
                  <a:srgbClr val="FEFFFF"/>
                </a:solidFill>
                <a:cs typeface="Arial" panose="020B0604020202020204" pitchFamily="34" charset="0"/>
              </a:rPr>
              <a:t>We could split the dataset into 80-20 train test ratio and train a classifier like Random Forest with the target variable as points to create different wine types with at least a score of 87.</a:t>
            </a:r>
          </a:p>
          <a:p>
            <a:r>
              <a:rPr lang="en-US" dirty="0">
                <a:solidFill>
                  <a:srgbClr val="FEFFFF"/>
                </a:solidFill>
                <a:cs typeface="Arial" panose="020B0604020202020204" pitchFamily="34" charset="0"/>
              </a:rPr>
              <a:t>This approach was not tried out due to the complexity of the problem.</a:t>
            </a:r>
          </a:p>
          <a:p>
            <a:r>
              <a:rPr lang="en-US" dirty="0">
                <a:solidFill>
                  <a:srgbClr val="FEFFFF"/>
                </a:solidFill>
                <a:cs typeface="Arial" panose="020B0604020202020204" pitchFamily="34" charset="0"/>
              </a:rPr>
              <a:t>Quality certiﬁcation is a crucial step for both wine production and selling and because of the complexity involved, this needs more research and time to obtain accurate results.</a:t>
            </a:r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8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glass of wine&#10;&#10;Description automatically generated">
            <a:extLst>
              <a:ext uri="{FF2B5EF4-FFF2-40B4-BE49-F238E27FC236}">
                <a16:creationId xmlns:a16="http://schemas.microsoft.com/office/drawing/2014/main" id="{1E08D8DC-3E46-4401-9E72-FDC336E40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 descr="Image result for WINE IMAGES WITH THANK YOU">
            <a:extLst>
              <a:ext uri="{FF2B5EF4-FFF2-40B4-BE49-F238E27FC236}">
                <a16:creationId xmlns:a16="http://schemas.microsoft.com/office/drawing/2014/main" id="{11FF2655-74B3-45CE-BF56-1C69C634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57" y="5033007"/>
            <a:ext cx="1987377" cy="857047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9648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 b="1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sz="3200" b="1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</a:rPr>
              <a:t>Wine which was once viewed as a luxury product is now enjoyed by a variety of customers today.</a:t>
            </a:r>
          </a:p>
          <a:p>
            <a:r>
              <a:rPr lang="en-IN" dirty="0">
                <a:solidFill>
                  <a:srgbClr val="FEFFFF"/>
                </a:solidFill>
              </a:rPr>
              <a:t>DRINK TODAY, a leader in manufacturing and selling alcoholic beverages in UK. They want to start a new business line WINE TODAY, with three branches catering low price, medium price and VIP wines  in France.</a:t>
            </a:r>
          </a:p>
          <a:p>
            <a:r>
              <a:rPr lang="en-IN" dirty="0">
                <a:solidFill>
                  <a:srgbClr val="FEFFFF"/>
                </a:solidFill>
              </a:rPr>
              <a:t>They have approached Profusion who is well known for providing Data Science solutions to international clients like HSBC, Unilever and many more to develop a model for them to predict profitable wine ingredients.</a:t>
            </a:r>
          </a:p>
          <a:p>
            <a:r>
              <a:rPr lang="en-IN" dirty="0">
                <a:solidFill>
                  <a:srgbClr val="FEFFFF"/>
                </a:solidFill>
              </a:rPr>
              <a:t>Based on the  profitable ingredients in each category five different types of wines will be created.</a:t>
            </a:r>
            <a:endParaRPr lang="en-GB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60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OBJECTIVES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</a:rPr>
              <a:t>Exploratory data analysis based on the initial information gathered.</a:t>
            </a:r>
          </a:p>
          <a:p>
            <a:r>
              <a:rPr lang="en-IN" dirty="0">
                <a:solidFill>
                  <a:srgbClr val="FEFFFF"/>
                </a:solidFill>
              </a:rPr>
              <a:t>Market analysis of France with the rest of the world.</a:t>
            </a:r>
          </a:p>
          <a:p>
            <a:r>
              <a:rPr lang="en-IN" dirty="0">
                <a:solidFill>
                  <a:srgbClr val="FEFFFF"/>
                </a:solidFill>
              </a:rPr>
              <a:t>Analysis of wine tasters world-wide.</a:t>
            </a:r>
          </a:p>
          <a:p>
            <a:r>
              <a:rPr lang="en-IN" dirty="0">
                <a:solidFill>
                  <a:srgbClr val="FEFFFF"/>
                </a:solidFill>
              </a:rPr>
              <a:t>Obtain the main ingredients and find  the most profitable ones from each wine description.</a:t>
            </a:r>
          </a:p>
          <a:p>
            <a:pPr marL="0" indent="0">
              <a:buNone/>
            </a:pPr>
            <a:endParaRPr lang="en-GB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42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12846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</a:rPr>
              <a:t>The data science team of Profusion gathered  an initial dataset</a:t>
            </a:r>
          </a:p>
          <a:p>
            <a:r>
              <a:rPr lang="en-IN" dirty="0">
                <a:solidFill>
                  <a:srgbClr val="FEFFFF"/>
                </a:solidFill>
              </a:rPr>
              <a:t>The wine dataset includes the following features.</a:t>
            </a:r>
          </a:p>
          <a:p>
            <a:pPr marL="0" indent="0">
              <a:buNone/>
            </a:pPr>
            <a:endParaRPr lang="en-GB" dirty="0">
              <a:solidFill>
                <a:srgbClr val="FE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D6418-A4FF-4988-8BBC-C28315AC12BD}"/>
              </a:ext>
            </a:extLst>
          </p:cNvPr>
          <p:cNvSpPr/>
          <p:nvPr/>
        </p:nvSpPr>
        <p:spPr>
          <a:xfrm>
            <a:off x="914403" y="319652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columns (total 8 columns):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en-GB" dirty="0">
                <a:latin typeface="Courier New" panose="02070309020205020404" pitchFamily="49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10583 non-null object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province 10583 non-null object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description 10587 non-null object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points 10587 non-null int64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production_cost 10587 non-null float64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price 9914 non-null float64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taster_name 8511 non-null object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winery 10587 non-null object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dtypes: float64(2), int64(1), object(5)</a:t>
            </a:r>
          </a:p>
        </p:txBody>
      </p:sp>
    </p:spTree>
    <p:extLst>
      <p:ext uri="{BB962C8B-B14F-4D97-AF65-F5344CB8AC3E}">
        <p14:creationId xmlns:p14="http://schemas.microsoft.com/office/powerpoint/2010/main" val="111208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UNDERSTANDING (CONTD)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12846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</a:rPr>
              <a:t>There are some missing values in Country, Province, Price and Taster name </a:t>
            </a:r>
          </a:p>
          <a:p>
            <a:pPr marL="0" indent="0">
              <a:buNone/>
            </a:pPr>
            <a:endParaRPr lang="en-GB" dirty="0">
              <a:solidFill>
                <a:srgbClr val="FE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D6418-A4FF-4988-8BBC-C28315AC12BD}"/>
              </a:ext>
            </a:extLst>
          </p:cNvPr>
          <p:cNvSpPr/>
          <p:nvPr/>
        </p:nvSpPr>
        <p:spPr>
          <a:xfrm>
            <a:off x="914403" y="31965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country                   4 </a:t>
            </a:r>
          </a:p>
          <a:p>
            <a:r>
              <a:rPr lang="en-US" dirty="0"/>
              <a:t>province                 4 </a:t>
            </a:r>
          </a:p>
          <a:p>
            <a:r>
              <a:rPr lang="en-US" dirty="0"/>
              <a:t>description              0 </a:t>
            </a:r>
          </a:p>
          <a:p>
            <a:r>
              <a:rPr lang="en-US" dirty="0"/>
              <a:t>Points                       0 </a:t>
            </a:r>
          </a:p>
          <a:p>
            <a:r>
              <a:rPr lang="en-US" dirty="0"/>
              <a:t>production_cost     0 </a:t>
            </a:r>
          </a:p>
          <a:p>
            <a:r>
              <a:rPr lang="en-US" dirty="0"/>
              <a:t>Price                     673 </a:t>
            </a:r>
          </a:p>
          <a:p>
            <a:r>
              <a:rPr lang="en-US" dirty="0"/>
              <a:t>taster_name      2076 </a:t>
            </a:r>
          </a:p>
          <a:p>
            <a:r>
              <a:rPr lang="en-US" dirty="0"/>
              <a:t>Winery                      0 </a:t>
            </a:r>
          </a:p>
          <a:p>
            <a:endParaRPr lang="en-US" dirty="0"/>
          </a:p>
          <a:p>
            <a:r>
              <a:rPr lang="en-US" dirty="0"/>
              <a:t>dtype: int64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 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64" y="2031999"/>
            <a:ext cx="7896513" cy="7112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missing values in Country, Province were found using the winery name and added to the data frame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2811D-F4F2-4799-AFC1-206D54E81F1A}"/>
              </a:ext>
            </a:extLst>
          </p:cNvPr>
          <p:cNvSpPr/>
          <p:nvPr/>
        </p:nvSpPr>
        <p:spPr>
          <a:xfrm>
            <a:off x="640024" y="2743200"/>
            <a:ext cx="72796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wine_df.loc[wine_df['winery'] == 'Kakhetia Traditional Winemaking', 'country'] = 'US’  </a:t>
            </a:r>
          </a:p>
          <a:p>
            <a:r>
              <a:rPr lang="en-GB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wine_df.loc[wine_df['winery'] == ‘Kakhetia  Traditional Winemaking', 'province']='Georgia'</a:t>
            </a:r>
          </a:p>
          <a:p>
            <a:endParaRPr lang="en-GB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wine_df.loc[wine_df['winery'] == 'Neumeister', 'country'] = 'Austria'  </a:t>
            </a:r>
          </a:p>
          <a:p>
            <a:r>
              <a:rPr lang="en-GB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wine_df.loc[wine_df['winery'] == 'Neumeister', 'province']='</a:t>
            </a:r>
            <a:r>
              <a:rPr lang="en-GB" dirty="0" err="1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Straden</a:t>
            </a:r>
            <a:r>
              <a:rPr lang="en-GB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endParaRPr lang="en-GB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wine_df.loc[wine_df['winery'] == 'El Capricho', 'country'] = 'Uruguay'  </a:t>
            </a:r>
          </a:p>
          <a:p>
            <a:r>
              <a:rPr lang="en-GB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wine_df.loc[wine_df['winery'] == 'El Capricho', 'province']='Durazno'</a:t>
            </a:r>
          </a:p>
          <a:p>
            <a:endParaRPr lang="en-GB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wine_df.loc[wine_df['winery'] == 'Psagot', 'country'] = 'Israel'  </a:t>
            </a:r>
          </a:p>
          <a:p>
            <a:r>
              <a:rPr lang="en-GB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wine_df.loc[wine_df['winery'] == 'Psagot', 'province']='West Bank'</a:t>
            </a:r>
          </a:p>
        </p:txBody>
      </p:sp>
    </p:spTree>
    <p:extLst>
      <p:ext uri="{BB962C8B-B14F-4D97-AF65-F5344CB8AC3E}">
        <p14:creationId xmlns:p14="http://schemas.microsoft.com/office/powerpoint/2010/main" val="52059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 (CONTD) 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19" y="2081508"/>
            <a:ext cx="7896513" cy="213258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There were 673 missing values in the price columns and those rows were deleted.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 missing values in the tasters column were left as it is.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There were duplicate values in the description column those rows were deleted.</a:t>
            </a:r>
          </a:p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 final dataframe had 9839 rows .</a:t>
            </a:r>
          </a:p>
          <a:p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  <a:p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6C968-61AA-4157-9270-BA5C09FD8CA6}"/>
              </a:ext>
            </a:extLst>
          </p:cNvPr>
          <p:cNvSpPr/>
          <p:nvPr/>
        </p:nvSpPr>
        <p:spPr>
          <a:xfrm>
            <a:off x="691970" y="4214098"/>
            <a:ext cx="3396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Country         0 </a:t>
            </a:r>
          </a:p>
          <a:p>
            <a:r>
              <a:rPr lang="en-US" dirty="0">
                <a:latin typeface="Courier New" panose="02070309020205020404" pitchFamily="49" charset="0"/>
              </a:rPr>
              <a:t>Province        0 </a:t>
            </a:r>
          </a:p>
          <a:p>
            <a:r>
              <a:rPr lang="en-US" dirty="0">
                <a:latin typeface="Courier New" panose="02070309020205020404" pitchFamily="49" charset="0"/>
              </a:rPr>
              <a:t>Description     0 </a:t>
            </a:r>
          </a:p>
          <a:p>
            <a:r>
              <a:rPr lang="en-US" dirty="0">
                <a:latin typeface="Courier New" panose="02070309020205020404" pitchFamily="49" charset="0"/>
              </a:rPr>
              <a:t>points          0 production_cost 0 </a:t>
            </a:r>
          </a:p>
          <a:p>
            <a:r>
              <a:rPr lang="en-US" dirty="0">
                <a:latin typeface="Courier New" panose="02070309020205020404" pitchFamily="49" charset="0"/>
              </a:rPr>
              <a:t>price           0 </a:t>
            </a:r>
          </a:p>
          <a:p>
            <a:r>
              <a:rPr lang="en-US" dirty="0">
                <a:latin typeface="Courier New" panose="02070309020205020404" pitchFamily="49" charset="0"/>
              </a:rPr>
              <a:t>taster_name  1947 </a:t>
            </a:r>
          </a:p>
          <a:p>
            <a:r>
              <a:rPr lang="en-US" dirty="0">
                <a:latin typeface="Courier New" panose="02070309020205020404" pitchFamily="49" charset="0"/>
              </a:rPr>
              <a:t>winery         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7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wine images">
            <a:extLst>
              <a:ext uri="{FF2B5EF4-FFF2-40B4-BE49-F238E27FC236}">
                <a16:creationId xmlns:a16="http://schemas.microsoft.com/office/drawing/2014/main" id="{E9AED430-5059-4D39-8D07-4482F085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" r="10057" b="-1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8B0D-FF73-4B92-A8A4-5F61480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IN" sz="32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 (CONTD) </a:t>
            </a:r>
            <a:endParaRPr lang="en-GB" sz="3200" b="1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5CEF-1E92-4F86-90B9-4FE8DF96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42" y="1998538"/>
            <a:ext cx="7896513" cy="7093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EFFFF"/>
                </a:solidFill>
                <a:cs typeface="Arial" panose="020B0604020202020204" pitchFamily="34" charset="0"/>
              </a:rPr>
              <a:t>There are lot of outliers in price, production cost and points. </a:t>
            </a:r>
          </a:p>
          <a:p>
            <a:endParaRPr lang="en-IN" dirty="0">
              <a:solidFill>
                <a:srgbClr val="FEFFFF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6C968-61AA-4157-9270-BA5C09FD8CA6}"/>
              </a:ext>
            </a:extLst>
          </p:cNvPr>
          <p:cNvSpPr/>
          <p:nvPr/>
        </p:nvSpPr>
        <p:spPr>
          <a:xfrm>
            <a:off x="311318" y="2782653"/>
            <a:ext cx="19359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Name: price, dtype: float64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  9839.00</a:t>
            </a:r>
          </a:p>
          <a:p>
            <a:r>
              <a:rPr lang="en-US" dirty="0"/>
              <a:t>Mean       42.19</a:t>
            </a:r>
          </a:p>
          <a:p>
            <a:r>
              <a:rPr lang="en-US" dirty="0"/>
              <a:t> std           96.42 </a:t>
            </a:r>
          </a:p>
          <a:p>
            <a:r>
              <a:rPr lang="en-US" dirty="0"/>
              <a:t>Min             4.00 </a:t>
            </a:r>
          </a:p>
          <a:p>
            <a:r>
              <a:rPr lang="en-US" dirty="0"/>
              <a:t>25%          17.00 </a:t>
            </a:r>
          </a:p>
          <a:p>
            <a:r>
              <a:rPr lang="en-US" dirty="0"/>
              <a:t>50%          25.00 </a:t>
            </a:r>
          </a:p>
          <a:p>
            <a:r>
              <a:rPr lang="en-US" dirty="0"/>
              <a:t>75%          42.00 </a:t>
            </a:r>
          </a:p>
          <a:p>
            <a:r>
              <a:rPr lang="en-US" dirty="0"/>
              <a:t>max     3300.00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040F79-804F-4634-B8FE-DCB9D36F00D2}"/>
              </a:ext>
            </a:extLst>
          </p:cNvPr>
          <p:cNvSpPr/>
          <p:nvPr/>
        </p:nvSpPr>
        <p:spPr>
          <a:xfrm>
            <a:off x="2667000" y="2809001"/>
            <a:ext cx="22291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Name: cost</a:t>
            </a:r>
          </a:p>
          <a:p>
            <a:r>
              <a:rPr lang="en-US" dirty="0">
                <a:latin typeface="+mj-lt"/>
              </a:rPr>
              <a:t>dtype: float64</a:t>
            </a:r>
            <a:endParaRPr lang="en-GB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Count  9839.00</a:t>
            </a:r>
          </a:p>
          <a:p>
            <a:r>
              <a:rPr lang="en-US" dirty="0">
                <a:latin typeface="+mj-lt"/>
              </a:rPr>
              <a:t>mean        8.50 </a:t>
            </a:r>
          </a:p>
          <a:p>
            <a:r>
              <a:rPr lang="en-US" dirty="0">
                <a:latin typeface="+mj-lt"/>
              </a:rPr>
              <a:t>std           21.59 </a:t>
            </a:r>
          </a:p>
          <a:p>
            <a:r>
              <a:rPr lang="en-US" dirty="0">
                <a:latin typeface="+mj-lt"/>
              </a:rPr>
              <a:t>min            0.69 </a:t>
            </a:r>
          </a:p>
          <a:p>
            <a:r>
              <a:rPr lang="en-US" dirty="0">
                <a:latin typeface="+mj-lt"/>
              </a:rPr>
              <a:t>25%           3.20 </a:t>
            </a:r>
          </a:p>
          <a:p>
            <a:r>
              <a:rPr lang="en-US" dirty="0">
                <a:latin typeface="+mj-lt"/>
              </a:rPr>
              <a:t>50%           5.01 </a:t>
            </a:r>
          </a:p>
          <a:p>
            <a:r>
              <a:rPr lang="en-US" dirty="0">
                <a:latin typeface="+mj-lt"/>
              </a:rPr>
              <a:t>75%           8.48 </a:t>
            </a:r>
          </a:p>
          <a:p>
            <a:r>
              <a:rPr lang="en-US" dirty="0">
                <a:latin typeface="+mj-lt"/>
              </a:rPr>
              <a:t>Max      994.25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A99E8-04E5-4769-8F8E-FA27DF466BC4}"/>
              </a:ext>
            </a:extLst>
          </p:cNvPr>
          <p:cNvSpPr/>
          <p:nvPr/>
        </p:nvSpPr>
        <p:spPr>
          <a:xfrm>
            <a:off x="5315919" y="2809001"/>
            <a:ext cx="2516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Name: points, </a:t>
            </a:r>
          </a:p>
          <a:p>
            <a:r>
              <a:rPr lang="en-US" dirty="0">
                <a:latin typeface="Century Gothic" panose="020B0502020202020204" pitchFamily="34" charset="0"/>
              </a:rPr>
              <a:t>dtype: float64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count   9839.00 </a:t>
            </a:r>
          </a:p>
          <a:p>
            <a:r>
              <a:rPr lang="en-US" dirty="0">
                <a:latin typeface="Century Gothic" panose="020B0502020202020204" pitchFamily="34" charset="0"/>
              </a:rPr>
              <a:t>mean       88.46 </a:t>
            </a:r>
          </a:p>
          <a:p>
            <a:r>
              <a:rPr lang="en-US" dirty="0">
                <a:latin typeface="Century Gothic" panose="020B0502020202020204" pitchFamily="34" charset="0"/>
              </a:rPr>
              <a:t>Std              3.10 </a:t>
            </a:r>
          </a:p>
          <a:p>
            <a:r>
              <a:rPr lang="en-US" dirty="0">
                <a:latin typeface="Century Gothic" panose="020B0502020202020204" pitchFamily="34" charset="0"/>
              </a:rPr>
              <a:t>min           80.00 </a:t>
            </a:r>
          </a:p>
          <a:p>
            <a:r>
              <a:rPr lang="en-US" dirty="0">
                <a:latin typeface="Century Gothic" panose="020B0502020202020204" pitchFamily="34" charset="0"/>
              </a:rPr>
              <a:t>25%          86.00 </a:t>
            </a:r>
          </a:p>
          <a:p>
            <a:r>
              <a:rPr lang="en-US" dirty="0">
                <a:latin typeface="Century Gothic" panose="020B0502020202020204" pitchFamily="34" charset="0"/>
              </a:rPr>
              <a:t>50%          88.00 </a:t>
            </a:r>
          </a:p>
          <a:p>
            <a:r>
              <a:rPr lang="en-US" dirty="0">
                <a:latin typeface="Century Gothic" panose="020B0502020202020204" pitchFamily="34" charset="0"/>
              </a:rPr>
              <a:t>75%          91.00 </a:t>
            </a:r>
          </a:p>
          <a:p>
            <a:r>
              <a:rPr lang="en-US" dirty="0">
                <a:latin typeface="Century Gothic" panose="020B0502020202020204" pitchFamily="34" charset="0"/>
              </a:rPr>
              <a:t>max       100.00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1209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Courier New</vt:lpstr>
      <vt:lpstr>Wingdings 3</vt:lpstr>
      <vt:lpstr>Wisp</vt:lpstr>
      <vt:lpstr>PREDICTING PROFITABLE WINE INGREDIENTS</vt:lpstr>
      <vt:lpstr>PowerPoint Presentation</vt:lpstr>
      <vt:lpstr>INTRODUCTION</vt:lpstr>
      <vt:lpstr>BUSINESS OBJECTIVES</vt:lpstr>
      <vt:lpstr>DATA UNDERSTANDING</vt:lpstr>
      <vt:lpstr>DATA UNDERSTANDING (CONTD)</vt:lpstr>
      <vt:lpstr>DATA PRE-PROCESSING </vt:lpstr>
      <vt:lpstr>DATA PRE-PROCESSING (CONTD) </vt:lpstr>
      <vt:lpstr>DATA PRE-PROCESSING (CONTD) </vt:lpstr>
      <vt:lpstr>DATA VISUALIZATION </vt:lpstr>
      <vt:lpstr>DATA VISUALIZATION (CONTD)</vt:lpstr>
      <vt:lpstr>BUSINESS OBJECTIVE ANALYSIS</vt:lpstr>
      <vt:lpstr>BUSINESS OBJECTIVE ANALYSIS (CONTD)</vt:lpstr>
      <vt:lpstr>BUSINESS OBJECTIVE ANALYSIS (CONTD)</vt:lpstr>
      <vt:lpstr>BUSINESS OBJECTIVE ANALYSIS (CONTD)</vt:lpstr>
      <vt:lpstr>BUSINESS OBJECTIVE ANALYSIS (CONTD)</vt:lpstr>
      <vt:lpstr>RESULTS</vt:lpstr>
      <vt:lpstr>RESULTS (CONTD)</vt:lpstr>
      <vt:lpstr>RESULTS (CONTD)</vt:lpstr>
      <vt:lpstr>RESULTS (CONTD)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PROFITABLE WINE INGREDIENTS</dc:title>
  <dc:creator>Dilpa Rao</dc:creator>
  <cp:lastModifiedBy>Dilpa Rao</cp:lastModifiedBy>
  <cp:revision>25</cp:revision>
  <dcterms:created xsi:type="dcterms:W3CDTF">2020-03-01T14:21:38Z</dcterms:created>
  <dcterms:modified xsi:type="dcterms:W3CDTF">2020-03-01T18:39:16Z</dcterms:modified>
</cp:coreProperties>
</file>