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3" r:id="rId3"/>
    <p:sldId id="294" r:id="rId4"/>
    <p:sldId id="259" r:id="rId5"/>
    <p:sldId id="260" r:id="rId6"/>
    <p:sldId id="261" r:id="rId7"/>
    <p:sldId id="262" r:id="rId8"/>
    <p:sldId id="263" r:id="rId9"/>
    <p:sldId id="264" r:id="rId10"/>
    <p:sldId id="265" r:id="rId11"/>
    <p:sldId id="266" r:id="rId12"/>
    <p:sldId id="258" r:id="rId13"/>
    <p:sldId id="268" r:id="rId14"/>
    <p:sldId id="269" r:id="rId15"/>
    <p:sldId id="270" r:id="rId16"/>
    <p:sldId id="271" r:id="rId17"/>
    <p:sldId id="275" r:id="rId18"/>
    <p:sldId id="273" r:id="rId19"/>
    <p:sldId id="284" r:id="rId20"/>
    <p:sldId id="291" r:id="rId21"/>
    <p:sldId id="281" r:id="rId22"/>
    <p:sldId id="285" r:id="rId23"/>
    <p:sldId id="290" r:id="rId24"/>
    <p:sldId id="286" r:id="rId25"/>
    <p:sldId id="287" r:id="rId26"/>
    <p:sldId id="288" r:id="rId27"/>
    <p:sldId id="289" r:id="rId28"/>
    <p:sldId id="292"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3" d="100"/>
          <a:sy n="63" d="100"/>
        </p:scale>
        <p:origin x="-120"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Max </a:t>
            </a:r>
            <a:r>
              <a:rPr lang="en-US" dirty="0" smtClean="0"/>
              <a:t>number </a:t>
            </a:r>
            <a:r>
              <a:rPr lang="en-US" dirty="0"/>
              <a:t>of individual events</a:t>
            </a:r>
          </a:p>
        </c:rich>
      </c:tx>
      <c:layout>
        <c:manualLayout>
          <c:xMode val="edge"/>
          <c:yMode val="edge"/>
          <c:x val="0.2584684684684686"/>
          <c:y val="7.3170731707317097E-2"/>
        </c:manualLayout>
      </c:layout>
    </c:title>
    <c:plotArea>
      <c:layout>
        <c:manualLayout>
          <c:layoutTarget val="inner"/>
          <c:xMode val="edge"/>
          <c:yMode val="edge"/>
          <c:x val="0.129968078314535"/>
          <c:y val="0.24015267908584592"/>
          <c:w val="0.87003192168546495"/>
          <c:h val="0.64091767492478124"/>
        </c:manualLayout>
      </c:layout>
      <c:lineChart>
        <c:grouping val="standard"/>
        <c:ser>
          <c:idx val="1"/>
          <c:order val="0"/>
          <c:tx>
            <c:strRef>
              <c:f>Sheet1!$B$1</c:f>
              <c:strCache>
                <c:ptCount val="1"/>
                <c:pt idx="0">
                  <c:v>max numer of individual events</c:v>
                </c:pt>
              </c:strCache>
            </c:strRef>
          </c:tx>
          <c:marker>
            <c:symbol val="none"/>
          </c:marker>
          <c:val>
            <c:numRef>
              <c:f>Sheet1!$B$2:$B$7</c:f>
              <c:numCache>
                <c:formatCode>General</c:formatCode>
                <c:ptCount val="6"/>
                <c:pt idx="0">
                  <c:v>0</c:v>
                </c:pt>
                <c:pt idx="1">
                  <c:v>1</c:v>
                </c:pt>
                <c:pt idx="2">
                  <c:v>3</c:v>
                </c:pt>
                <c:pt idx="3">
                  <c:v>6</c:v>
                </c:pt>
                <c:pt idx="4">
                  <c:v>10</c:v>
                </c:pt>
                <c:pt idx="5">
                  <c:v>15</c:v>
                </c:pt>
              </c:numCache>
            </c:numRef>
          </c:val>
        </c:ser>
        <c:marker val="1"/>
        <c:axId val="86102784"/>
        <c:axId val="86104704"/>
      </c:lineChart>
      <c:catAx>
        <c:axId val="86102784"/>
        <c:scaling>
          <c:orientation val="minMax"/>
        </c:scaling>
        <c:delete val="1"/>
        <c:axPos val="b"/>
        <c:title>
          <c:tx>
            <c:rich>
              <a:bodyPr/>
              <a:lstStyle/>
              <a:p>
                <a:pPr>
                  <a:defRPr/>
                </a:pPr>
                <a:r>
                  <a:rPr lang="en-US" dirty="0"/>
                  <a:t>Number of </a:t>
                </a:r>
                <a:r>
                  <a:rPr lang="en-US" dirty="0" smtClean="0"/>
                  <a:t>Agents</a:t>
                </a:r>
                <a:endParaRPr lang="en-US" dirty="0"/>
              </a:p>
            </c:rich>
          </c:tx>
          <c:layout>
            <c:manualLayout>
              <c:xMode val="edge"/>
              <c:yMode val="edge"/>
              <c:x val="0.43306394977654833"/>
              <c:y val="0.92578580116509845"/>
            </c:manualLayout>
          </c:layout>
        </c:title>
        <c:tickLblPos val="none"/>
        <c:crossAx val="86104704"/>
        <c:crosses val="autoZero"/>
        <c:auto val="1"/>
        <c:lblAlgn val="ctr"/>
        <c:lblOffset val="100"/>
      </c:catAx>
      <c:valAx>
        <c:axId val="86104704"/>
        <c:scaling>
          <c:orientation val="minMax"/>
        </c:scaling>
        <c:delete val="1"/>
        <c:axPos val="l"/>
        <c:majorGridlines/>
        <c:title>
          <c:tx>
            <c:rich>
              <a:bodyPr rot="-5400000" vert="horz"/>
              <a:lstStyle/>
              <a:p>
                <a:pPr>
                  <a:defRPr/>
                </a:pPr>
                <a:r>
                  <a:rPr lang="en-US" dirty="0"/>
                  <a:t>Number of </a:t>
                </a:r>
                <a:r>
                  <a:rPr lang="en-US" dirty="0" smtClean="0"/>
                  <a:t>Events</a:t>
                </a:r>
                <a:endParaRPr lang="en-US" dirty="0"/>
              </a:p>
            </c:rich>
          </c:tx>
          <c:layout>
            <c:manualLayout>
              <c:xMode val="edge"/>
              <c:yMode val="edge"/>
              <c:x val="7.7704476129673017E-2"/>
              <c:y val="0.37430062095896571"/>
            </c:manualLayout>
          </c:layout>
        </c:title>
        <c:numFmt formatCode="General" sourceLinked="1"/>
        <c:tickLblPos val="none"/>
        <c:crossAx val="86102784"/>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3/13/2014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87980C-6E75-40F6-9D79-7C192E761A6F}" type="datetimeFigureOut">
              <a:rPr lang="en-US" smtClean="0"/>
              <a:pPr/>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87980C-6E75-40F6-9D79-7C192E761A6F}" type="datetimeFigureOut">
              <a:rPr lang="en-US" smtClean="0"/>
              <a:pPr/>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87980C-6E75-40F6-9D79-7C192E761A6F}" type="datetimeFigureOut">
              <a:rPr lang="en-US" smtClean="0"/>
              <a:pPr/>
              <a:t>3/13/2014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87980C-6E75-40F6-9D79-7C192E761A6F}" type="datetimeFigureOut">
              <a:rPr lang="en-US" smtClean="0"/>
              <a:pPr/>
              <a:t>3/13/2014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7980C-6E75-40F6-9D79-7C192E761A6F}" type="datetimeFigureOut">
              <a:rPr lang="en-US" smtClean="0"/>
              <a:pPr/>
              <a:t>3/13/2014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87980C-6E75-40F6-9D79-7C192E761A6F}" type="datetimeFigureOut">
              <a:rPr lang="en-US" smtClean="0"/>
              <a:pPr/>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AF7C8-C5D3-4C87-8354-04CB7B94E0C4}"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E87980C-6E75-40F6-9D79-7C192E761A6F}" type="datetimeFigureOut">
              <a:rPr lang="en-US" smtClean="0"/>
              <a:pPr/>
              <a:t>3/13/2014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F4AF7C8-C5D3-4C87-8354-04CB7B94E0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E87980C-6E75-40F6-9D79-7C192E761A6F}" type="datetimeFigureOut">
              <a:rPr lang="en-US" smtClean="0"/>
              <a:pPr/>
              <a:t>3/13/2014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F4AF7C8-C5D3-4C87-8354-04CB7B94E0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Times New Roman" pitchFamily="18" charset="0"/>
                <a:cs typeface="Times New Roman" pitchFamily="18" charset="0"/>
              </a:rPr>
              <a:t>Dynamic Process Migration in Agent-Based Simulation</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dirty="0" smtClean="0"/>
              <a:t>Miami University Simulation Environment</a:t>
            </a:r>
          </a:p>
          <a:p>
            <a:r>
              <a:rPr lang="en-US" dirty="0" smtClean="0"/>
              <a:t>Paul Bondurant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Warp in action</a:t>
            </a:r>
            <a:endParaRPr lang="en-US" dirty="0"/>
          </a:p>
        </p:txBody>
      </p:sp>
      <p:sp>
        <p:nvSpPr>
          <p:cNvPr id="4" name="Rectangle 3"/>
          <p:cNvSpPr/>
          <p:nvPr/>
        </p:nvSpPr>
        <p:spPr>
          <a:xfrm>
            <a:off x="228600" y="5562600"/>
            <a:ext cx="8610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State</a:t>
            </a:r>
            <a:endParaRPr lang="en-US"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Rectangle 4"/>
          <p:cNvSpPr/>
          <p:nvPr/>
        </p:nvSpPr>
        <p:spPr>
          <a:xfrm>
            <a:off x="228600" y="4343400"/>
            <a:ext cx="8610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a:t>
            </a:r>
            <a:endParaRPr lang="en-US"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5"/>
          <p:cNvSpPr/>
          <p:nvPr/>
        </p:nvSpPr>
        <p:spPr>
          <a:xfrm>
            <a:off x="228600" y="3124200"/>
            <a:ext cx="8610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a:t>
            </a:r>
            <a:endParaRPr lang="en-US"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Oval 6"/>
          <p:cNvSpPr/>
          <p:nvPr/>
        </p:nvSpPr>
        <p:spPr>
          <a:xfrm>
            <a:off x="7010400" y="1600200"/>
            <a:ext cx="15240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lumMod val="95000"/>
                  </a:schemeClr>
                </a:solidFill>
              </a:rPr>
              <a:t>LVT</a:t>
            </a:r>
          </a:p>
          <a:p>
            <a:pPr algn="ctr"/>
            <a:r>
              <a:rPr lang="en-US" sz="3200" b="1" dirty="0" smtClean="0">
                <a:solidFill>
                  <a:schemeClr val="bg1">
                    <a:lumMod val="95000"/>
                  </a:schemeClr>
                </a:solidFill>
              </a:rPr>
              <a:t>25</a:t>
            </a:r>
          </a:p>
        </p:txBody>
      </p:sp>
      <p:sp>
        <p:nvSpPr>
          <p:cNvPr id="8" name="Rectangle 7"/>
          <p:cNvSpPr/>
          <p:nvPr/>
        </p:nvSpPr>
        <p:spPr>
          <a:xfrm>
            <a:off x="2209800" y="32766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11</a:t>
            </a:r>
            <a:endParaRPr lang="en-US" sz="2400" b="1" dirty="0">
              <a:solidFill>
                <a:schemeClr val="accent1"/>
              </a:solidFill>
            </a:endParaRPr>
          </a:p>
        </p:txBody>
      </p:sp>
      <p:sp>
        <p:nvSpPr>
          <p:cNvPr id="9" name="Rectangle 8"/>
          <p:cNvSpPr/>
          <p:nvPr/>
        </p:nvSpPr>
        <p:spPr>
          <a:xfrm>
            <a:off x="2209800" y="4495800"/>
            <a:ext cx="762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10" name="Rectangle 9"/>
          <p:cNvSpPr/>
          <p:nvPr/>
        </p:nvSpPr>
        <p:spPr>
          <a:xfrm>
            <a:off x="22098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11</a:t>
            </a:r>
            <a:endParaRPr lang="en-US" sz="2400" b="1" dirty="0">
              <a:solidFill>
                <a:schemeClr val="accent1"/>
              </a:solidFill>
            </a:endParaRPr>
          </a:p>
        </p:txBody>
      </p:sp>
      <p:sp>
        <p:nvSpPr>
          <p:cNvPr id="11" name="Rectangle 10"/>
          <p:cNvSpPr/>
          <p:nvPr/>
        </p:nvSpPr>
        <p:spPr>
          <a:xfrm>
            <a:off x="3124200" y="3276600"/>
            <a:ext cx="762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11</a:t>
            </a:r>
            <a:endParaRPr lang="en-US" sz="2400" b="1" dirty="0">
              <a:solidFill>
                <a:schemeClr val="accent1"/>
              </a:solidFill>
            </a:endParaRPr>
          </a:p>
        </p:txBody>
      </p:sp>
      <p:sp>
        <p:nvSpPr>
          <p:cNvPr id="12" name="Rectangle 11"/>
          <p:cNvSpPr/>
          <p:nvPr/>
        </p:nvSpPr>
        <p:spPr>
          <a:xfrm>
            <a:off x="4038600" y="3276600"/>
            <a:ext cx="7620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13" name="Rectangle 12"/>
          <p:cNvSpPr/>
          <p:nvPr/>
        </p:nvSpPr>
        <p:spPr>
          <a:xfrm>
            <a:off x="4953000" y="3276600"/>
            <a:ext cx="7620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15</a:t>
            </a:r>
            <a:endParaRPr lang="en-US" sz="2400" b="1" dirty="0">
              <a:solidFill>
                <a:schemeClr val="accent1"/>
              </a:solidFill>
            </a:endParaRPr>
          </a:p>
        </p:txBody>
      </p:sp>
      <p:sp>
        <p:nvSpPr>
          <p:cNvPr id="14" name="Rectangle 13"/>
          <p:cNvSpPr/>
          <p:nvPr/>
        </p:nvSpPr>
        <p:spPr>
          <a:xfrm>
            <a:off x="5867400" y="32766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16</a:t>
            </a:r>
            <a:endParaRPr lang="en-US" sz="2400" b="1" dirty="0">
              <a:solidFill>
                <a:schemeClr val="accent1"/>
              </a:solidFill>
            </a:endParaRPr>
          </a:p>
        </p:txBody>
      </p:sp>
      <p:sp>
        <p:nvSpPr>
          <p:cNvPr id="15" name="Rectangle 14"/>
          <p:cNvSpPr/>
          <p:nvPr/>
        </p:nvSpPr>
        <p:spPr>
          <a:xfrm>
            <a:off x="6781800" y="3276600"/>
            <a:ext cx="762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20</a:t>
            </a:r>
            <a:endParaRPr lang="en-US" sz="2400" b="1" dirty="0">
              <a:solidFill>
                <a:schemeClr val="accent1"/>
              </a:solidFill>
            </a:endParaRPr>
          </a:p>
        </p:txBody>
      </p:sp>
      <p:sp>
        <p:nvSpPr>
          <p:cNvPr id="16" name="Rectangle 15"/>
          <p:cNvSpPr/>
          <p:nvPr/>
        </p:nvSpPr>
        <p:spPr>
          <a:xfrm>
            <a:off x="7696200" y="32766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24</a:t>
            </a:r>
            <a:endParaRPr lang="en-US" sz="2400" b="1" dirty="0">
              <a:solidFill>
                <a:schemeClr val="accent1"/>
              </a:solidFill>
            </a:endParaRPr>
          </a:p>
        </p:txBody>
      </p:sp>
      <p:sp>
        <p:nvSpPr>
          <p:cNvPr id="17" name="Rectangle 16"/>
          <p:cNvSpPr/>
          <p:nvPr/>
        </p:nvSpPr>
        <p:spPr>
          <a:xfrm>
            <a:off x="3124200" y="44958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18" name="Rectangle 17"/>
          <p:cNvSpPr/>
          <p:nvPr/>
        </p:nvSpPr>
        <p:spPr>
          <a:xfrm>
            <a:off x="4038600" y="4495800"/>
            <a:ext cx="7620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15</a:t>
            </a:r>
            <a:endParaRPr lang="en-US" sz="2400" b="1" dirty="0">
              <a:solidFill>
                <a:schemeClr val="accent1"/>
              </a:solidFill>
            </a:endParaRPr>
          </a:p>
        </p:txBody>
      </p:sp>
      <p:sp>
        <p:nvSpPr>
          <p:cNvPr id="19" name="Rectangle 18"/>
          <p:cNvSpPr/>
          <p:nvPr/>
        </p:nvSpPr>
        <p:spPr>
          <a:xfrm>
            <a:off x="4953000" y="4495800"/>
            <a:ext cx="7620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16</a:t>
            </a:r>
            <a:endParaRPr lang="en-US" sz="2400" b="1" dirty="0">
              <a:solidFill>
                <a:schemeClr val="accent1"/>
              </a:solidFill>
            </a:endParaRPr>
          </a:p>
        </p:txBody>
      </p:sp>
      <p:sp>
        <p:nvSpPr>
          <p:cNvPr id="20" name="Rectangle 19"/>
          <p:cNvSpPr/>
          <p:nvPr/>
        </p:nvSpPr>
        <p:spPr>
          <a:xfrm>
            <a:off x="5867400" y="4495800"/>
            <a:ext cx="7620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19</a:t>
            </a:r>
            <a:endParaRPr lang="en-US" sz="2400" b="1" dirty="0">
              <a:solidFill>
                <a:schemeClr val="accent1"/>
              </a:solidFill>
            </a:endParaRPr>
          </a:p>
        </p:txBody>
      </p:sp>
      <p:sp>
        <p:nvSpPr>
          <p:cNvPr id="21" name="Rectangle 20"/>
          <p:cNvSpPr/>
          <p:nvPr/>
        </p:nvSpPr>
        <p:spPr>
          <a:xfrm>
            <a:off x="6781800" y="44958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20</a:t>
            </a:r>
            <a:endParaRPr lang="en-US" sz="2400" b="1" dirty="0">
              <a:solidFill>
                <a:schemeClr val="accent1"/>
              </a:solidFill>
            </a:endParaRPr>
          </a:p>
        </p:txBody>
      </p:sp>
      <p:sp>
        <p:nvSpPr>
          <p:cNvPr id="22" name="Rectangle 21"/>
          <p:cNvSpPr/>
          <p:nvPr/>
        </p:nvSpPr>
        <p:spPr>
          <a:xfrm>
            <a:off x="7696200" y="4495800"/>
            <a:ext cx="7620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25</a:t>
            </a:r>
            <a:endParaRPr lang="en-US" sz="2400" b="1" dirty="0">
              <a:solidFill>
                <a:schemeClr val="accent1"/>
              </a:solidFill>
            </a:endParaRPr>
          </a:p>
        </p:txBody>
      </p:sp>
      <p:sp>
        <p:nvSpPr>
          <p:cNvPr id="23" name="Rectangle 22"/>
          <p:cNvSpPr/>
          <p:nvPr/>
        </p:nvSpPr>
        <p:spPr>
          <a:xfrm>
            <a:off x="31242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24" name="Rectangle 23"/>
          <p:cNvSpPr/>
          <p:nvPr/>
        </p:nvSpPr>
        <p:spPr>
          <a:xfrm>
            <a:off x="40386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13</a:t>
            </a:r>
            <a:endParaRPr lang="en-US" sz="2400" b="1" dirty="0">
              <a:solidFill>
                <a:schemeClr val="accent1"/>
              </a:solidFill>
            </a:endParaRPr>
          </a:p>
        </p:txBody>
      </p:sp>
      <p:sp>
        <p:nvSpPr>
          <p:cNvPr id="25" name="Rectangle 24"/>
          <p:cNvSpPr/>
          <p:nvPr/>
        </p:nvSpPr>
        <p:spPr>
          <a:xfrm>
            <a:off x="49530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14</a:t>
            </a:r>
            <a:endParaRPr lang="en-US" sz="2400" b="1" dirty="0">
              <a:solidFill>
                <a:schemeClr val="accent1"/>
              </a:solidFill>
            </a:endParaRPr>
          </a:p>
        </p:txBody>
      </p:sp>
      <p:sp>
        <p:nvSpPr>
          <p:cNvPr id="26" name="Rectangle 25"/>
          <p:cNvSpPr/>
          <p:nvPr/>
        </p:nvSpPr>
        <p:spPr>
          <a:xfrm>
            <a:off x="58674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20</a:t>
            </a:r>
            <a:endParaRPr lang="en-US" sz="2400" b="1" dirty="0">
              <a:solidFill>
                <a:schemeClr val="accent1"/>
              </a:solidFill>
            </a:endParaRPr>
          </a:p>
        </p:txBody>
      </p:sp>
      <p:sp>
        <p:nvSpPr>
          <p:cNvPr id="27" name="Rectangle 26"/>
          <p:cNvSpPr/>
          <p:nvPr/>
        </p:nvSpPr>
        <p:spPr>
          <a:xfrm>
            <a:off x="67818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21</a:t>
            </a:r>
            <a:endParaRPr lang="en-US" sz="2400" b="1" dirty="0">
              <a:solidFill>
                <a:schemeClr val="accent1"/>
              </a:solidFill>
            </a:endParaRPr>
          </a:p>
        </p:txBody>
      </p:sp>
      <p:sp>
        <p:nvSpPr>
          <p:cNvPr id="28" name="Rectangle 27"/>
          <p:cNvSpPr/>
          <p:nvPr/>
        </p:nvSpPr>
        <p:spPr>
          <a:xfrm>
            <a:off x="76962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24</a:t>
            </a:r>
            <a:endParaRPr lang="en-US" sz="2400" b="1" dirty="0">
              <a:solidFill>
                <a:schemeClr val="accent1"/>
              </a:solidFill>
            </a:endParaRPr>
          </a:p>
        </p:txBody>
      </p:sp>
      <p:sp>
        <p:nvSpPr>
          <p:cNvPr id="29" name="Rectangle 28"/>
          <p:cNvSpPr/>
          <p:nvPr/>
        </p:nvSpPr>
        <p:spPr>
          <a:xfrm>
            <a:off x="381000" y="19812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15</a:t>
            </a:r>
            <a:endParaRPr lang="en-US" sz="2400" b="1" dirty="0">
              <a:solidFill>
                <a:schemeClr val="accent1"/>
              </a:solidFill>
            </a:endParaRPr>
          </a:p>
        </p:txBody>
      </p:sp>
      <p:sp>
        <p:nvSpPr>
          <p:cNvPr id="30" name="Rectangle 29"/>
          <p:cNvSpPr/>
          <p:nvPr/>
        </p:nvSpPr>
        <p:spPr>
          <a:xfrm>
            <a:off x="49530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14</a:t>
            </a:r>
            <a:endParaRPr lang="en-US" sz="2400" b="1" dirty="0">
              <a:solidFill>
                <a:schemeClr val="accent1"/>
              </a:solidFill>
            </a:endParaRPr>
          </a:p>
        </p:txBody>
      </p:sp>
      <p:sp>
        <p:nvSpPr>
          <p:cNvPr id="32" name="Rectangle 31"/>
          <p:cNvSpPr/>
          <p:nvPr/>
        </p:nvSpPr>
        <p:spPr>
          <a:xfrm>
            <a:off x="4038600" y="4495800"/>
            <a:ext cx="762000" cy="685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15</a:t>
            </a:r>
            <a:endParaRPr lang="en-US" sz="2400" b="1" dirty="0">
              <a:solidFill>
                <a:schemeClr val="tx1"/>
              </a:solidFill>
            </a:endParaRPr>
          </a:p>
        </p:txBody>
      </p:sp>
      <p:sp>
        <p:nvSpPr>
          <p:cNvPr id="33" name="Rectangle 32"/>
          <p:cNvSpPr/>
          <p:nvPr/>
        </p:nvSpPr>
        <p:spPr>
          <a:xfrm>
            <a:off x="4953000" y="4495800"/>
            <a:ext cx="762000" cy="685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16</a:t>
            </a:r>
            <a:endParaRPr lang="en-US" sz="2400" b="1" dirty="0">
              <a:solidFill>
                <a:schemeClr val="tx1"/>
              </a:solidFill>
            </a:endParaRPr>
          </a:p>
        </p:txBody>
      </p:sp>
      <p:sp>
        <p:nvSpPr>
          <p:cNvPr id="34" name="Rectangle 33"/>
          <p:cNvSpPr/>
          <p:nvPr/>
        </p:nvSpPr>
        <p:spPr>
          <a:xfrm>
            <a:off x="5867400" y="4495800"/>
            <a:ext cx="762000" cy="685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19</a:t>
            </a:r>
            <a:endParaRPr lang="en-US" sz="2400" b="1" dirty="0">
              <a:solidFill>
                <a:schemeClr val="tx1"/>
              </a:solidFill>
            </a:endParaRPr>
          </a:p>
        </p:txBody>
      </p:sp>
      <p:sp>
        <p:nvSpPr>
          <p:cNvPr id="35" name="Rectangle 34"/>
          <p:cNvSpPr/>
          <p:nvPr/>
        </p:nvSpPr>
        <p:spPr>
          <a:xfrm>
            <a:off x="6781800" y="4495800"/>
            <a:ext cx="762000" cy="685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20</a:t>
            </a:r>
            <a:endParaRPr lang="en-US" sz="2400" b="1" dirty="0">
              <a:solidFill>
                <a:schemeClr val="tx1"/>
              </a:solidFill>
            </a:endParaRPr>
          </a:p>
        </p:txBody>
      </p:sp>
      <p:sp>
        <p:nvSpPr>
          <p:cNvPr id="36" name="Rectangle 35"/>
          <p:cNvSpPr/>
          <p:nvPr/>
        </p:nvSpPr>
        <p:spPr>
          <a:xfrm>
            <a:off x="7696200" y="4495800"/>
            <a:ext cx="762000" cy="685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25</a:t>
            </a:r>
            <a:endParaRPr 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56" presetClass="path" presetSubtype="0" accel="50000" decel="50000" fill="hold" grpId="1" nodeType="afterEffect">
                                  <p:stCondLst>
                                    <p:cond delay="0"/>
                                  </p:stCondLst>
                                  <p:childTnLst>
                                    <p:animMotion origin="layout" path="M -3.33333E-6 -3.33333E-6 L 0.26667 -0.50555 " pathEditMode="relative" rAng="0" ptsTypes="AA">
                                      <p:cBhvr>
                                        <p:cTn id="15" dur="2000" fill="hold"/>
                                        <p:tgtEl>
                                          <p:spTgt spid="30"/>
                                        </p:tgtEl>
                                        <p:attrNameLst>
                                          <p:attrName>ppt_x</p:attrName>
                                          <p:attrName>ppt_y</p:attrName>
                                        </p:attrNameLst>
                                      </p:cBhvr>
                                      <p:rCtr x="133" y="-253"/>
                                    </p:animMotion>
                                  </p:childTnLst>
                                </p:cTn>
                              </p:par>
                              <p:par>
                                <p:cTn id="16" presetID="9" presetClass="exit" presetSubtype="0" fill="hold" grpId="0" nodeType="withEffect">
                                  <p:stCondLst>
                                    <p:cond delay="0"/>
                                  </p:stCondLst>
                                  <p:childTnLst>
                                    <p:animEffect transition="out" filter="dissolve">
                                      <p:cBhvr>
                                        <p:cTn id="17" dur="2000"/>
                                        <p:tgtEl>
                                          <p:spTgt spid="26"/>
                                        </p:tgtEl>
                                      </p:cBhvr>
                                    </p:animEffect>
                                    <p:set>
                                      <p:cBhvr>
                                        <p:cTn id="18" dur="1" fill="hold">
                                          <p:stCondLst>
                                            <p:cond delay="1999"/>
                                          </p:stCondLst>
                                        </p:cTn>
                                        <p:tgtEl>
                                          <p:spTgt spid="26"/>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2000"/>
                                        <p:tgtEl>
                                          <p:spTgt spid="27"/>
                                        </p:tgtEl>
                                      </p:cBhvr>
                                    </p:animEffect>
                                    <p:set>
                                      <p:cBhvr>
                                        <p:cTn id="21" dur="1" fill="hold">
                                          <p:stCondLst>
                                            <p:cond delay="1999"/>
                                          </p:stCondLst>
                                        </p:cTn>
                                        <p:tgtEl>
                                          <p:spTgt spid="2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2000"/>
                                        <p:tgtEl>
                                          <p:spTgt spid="28"/>
                                        </p:tgtEl>
                                      </p:cBhvr>
                                    </p:animEffect>
                                    <p:set>
                                      <p:cBhvr>
                                        <p:cTn id="24" dur="1" fill="hold">
                                          <p:stCondLst>
                                            <p:cond delay="1999"/>
                                          </p:stCondLst>
                                        </p:cTn>
                                        <p:tgtEl>
                                          <p:spTgt spid="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0" nodeType="clickEffect">
                                  <p:stCondLst>
                                    <p:cond delay="0"/>
                                  </p:stCondLst>
                                  <p:childTnLst>
                                    <p:animClr clrSpc="rgb">
                                      <p:cBhvr override="childStyle">
                                        <p:cTn id="28" dur="1000" fill="hold"/>
                                        <p:tgtEl>
                                          <p:spTgt spid="18"/>
                                        </p:tgtEl>
                                        <p:attrNameLst>
                                          <p:attrName>style.color</p:attrName>
                                        </p:attrNameLst>
                                      </p:cBhvr>
                                      <p:to>
                                        <a:schemeClr val="tx1"/>
                                      </p:to>
                                    </p:animClr>
                                  </p:childTnLst>
                                </p:cTn>
                              </p:par>
                              <p:par>
                                <p:cTn id="29" presetID="3" presetClass="emph" presetSubtype="2" fill="hold" grpId="0" nodeType="withEffect">
                                  <p:stCondLst>
                                    <p:cond delay="0"/>
                                  </p:stCondLst>
                                  <p:childTnLst>
                                    <p:animClr clrSpc="rgb">
                                      <p:cBhvr override="childStyle">
                                        <p:cTn id="30" dur="1000" fill="hold"/>
                                        <p:tgtEl>
                                          <p:spTgt spid="19"/>
                                        </p:tgtEl>
                                        <p:attrNameLst>
                                          <p:attrName>style.color</p:attrName>
                                        </p:attrNameLst>
                                      </p:cBhvr>
                                      <p:to>
                                        <a:schemeClr val="tx1"/>
                                      </p:to>
                                    </p:animClr>
                                  </p:childTnLst>
                                </p:cTn>
                              </p:par>
                              <p:par>
                                <p:cTn id="31" presetID="3" presetClass="emph" presetSubtype="2" fill="hold" grpId="0" nodeType="withEffect">
                                  <p:stCondLst>
                                    <p:cond delay="0"/>
                                  </p:stCondLst>
                                  <p:childTnLst>
                                    <p:animClr clrSpc="rgb">
                                      <p:cBhvr override="childStyle">
                                        <p:cTn id="32" dur="1000" fill="hold"/>
                                        <p:tgtEl>
                                          <p:spTgt spid="20"/>
                                        </p:tgtEl>
                                        <p:attrNameLst>
                                          <p:attrName>style.color</p:attrName>
                                        </p:attrNameLst>
                                      </p:cBhvr>
                                      <p:to>
                                        <a:schemeClr val="tx1"/>
                                      </p:to>
                                    </p:animClr>
                                  </p:childTnLst>
                                </p:cTn>
                              </p:par>
                              <p:par>
                                <p:cTn id="33" presetID="3" presetClass="emph" presetSubtype="2" fill="hold" grpId="0" nodeType="withEffect">
                                  <p:stCondLst>
                                    <p:cond delay="0"/>
                                  </p:stCondLst>
                                  <p:childTnLst>
                                    <p:animClr clrSpc="rgb">
                                      <p:cBhvr override="childStyle">
                                        <p:cTn id="34" dur="1000" fill="hold"/>
                                        <p:tgtEl>
                                          <p:spTgt spid="21"/>
                                        </p:tgtEl>
                                        <p:attrNameLst>
                                          <p:attrName>style.color</p:attrName>
                                        </p:attrNameLst>
                                      </p:cBhvr>
                                      <p:to>
                                        <a:schemeClr val="tx1"/>
                                      </p:to>
                                    </p:animClr>
                                  </p:childTnLst>
                                </p:cTn>
                              </p:par>
                              <p:par>
                                <p:cTn id="35" presetID="3" presetClass="emph" presetSubtype="2" fill="hold" grpId="0" nodeType="withEffect">
                                  <p:stCondLst>
                                    <p:cond delay="0"/>
                                  </p:stCondLst>
                                  <p:childTnLst>
                                    <p:animClr clrSpc="rgb">
                                      <p:cBhvr override="childStyle">
                                        <p:cTn id="36" dur="1000" fill="hold"/>
                                        <p:tgtEl>
                                          <p:spTgt spid="22"/>
                                        </p:tgtEl>
                                        <p:attrNameLst>
                                          <p:attrName>style.color</p:attrName>
                                        </p:attrNameLst>
                                      </p:cBhvr>
                                      <p:to>
                                        <a:schemeClr val="tx1"/>
                                      </p:to>
                                    </p:animClr>
                                  </p:childTnLst>
                                </p:cTn>
                              </p:par>
                              <p:par>
                                <p:cTn id="37" presetID="7" presetClass="emph" presetSubtype="2" fill="hold" nodeType="withEffect">
                                  <p:stCondLst>
                                    <p:cond delay="0"/>
                                  </p:stCondLst>
                                  <p:childTnLst>
                                    <p:animClr clrSpc="rgb">
                                      <p:cBhvr>
                                        <p:cTn id="38" dur="1000" fill="hold"/>
                                        <p:tgtEl>
                                          <p:spTgt spid="18"/>
                                        </p:tgtEl>
                                        <p:attrNameLst>
                                          <p:attrName>stroke.color</p:attrName>
                                        </p:attrNameLst>
                                      </p:cBhvr>
                                      <p:to>
                                        <a:schemeClr val="tx1"/>
                                      </p:to>
                                    </p:animClr>
                                    <p:set>
                                      <p:cBhvr>
                                        <p:cTn id="39" dur="1000" fill="hold"/>
                                        <p:tgtEl>
                                          <p:spTgt spid="18"/>
                                        </p:tgtEl>
                                        <p:attrNameLst>
                                          <p:attrName>stroke.on</p:attrName>
                                        </p:attrNameLst>
                                      </p:cBhvr>
                                      <p:to>
                                        <p:strVal val="true"/>
                                      </p:to>
                                    </p:set>
                                  </p:childTnLst>
                                </p:cTn>
                              </p:par>
                              <p:par>
                                <p:cTn id="40" presetID="7" presetClass="emph" presetSubtype="2" fill="hold" nodeType="withEffect">
                                  <p:stCondLst>
                                    <p:cond delay="0"/>
                                  </p:stCondLst>
                                  <p:childTnLst>
                                    <p:animClr clrSpc="rgb">
                                      <p:cBhvr>
                                        <p:cTn id="41" dur="1000" fill="hold"/>
                                        <p:tgtEl>
                                          <p:spTgt spid="19"/>
                                        </p:tgtEl>
                                        <p:attrNameLst>
                                          <p:attrName>stroke.color</p:attrName>
                                        </p:attrNameLst>
                                      </p:cBhvr>
                                      <p:to>
                                        <a:schemeClr val="tx1"/>
                                      </p:to>
                                    </p:animClr>
                                    <p:set>
                                      <p:cBhvr>
                                        <p:cTn id="42" dur="1000" fill="hold"/>
                                        <p:tgtEl>
                                          <p:spTgt spid="19"/>
                                        </p:tgtEl>
                                        <p:attrNameLst>
                                          <p:attrName>stroke.on</p:attrName>
                                        </p:attrNameLst>
                                      </p:cBhvr>
                                      <p:to>
                                        <p:strVal val="true"/>
                                      </p:to>
                                    </p:set>
                                  </p:childTnLst>
                                </p:cTn>
                              </p:par>
                              <p:par>
                                <p:cTn id="43" presetID="7" presetClass="emph" presetSubtype="2" fill="hold" nodeType="withEffect">
                                  <p:stCondLst>
                                    <p:cond delay="0"/>
                                  </p:stCondLst>
                                  <p:childTnLst>
                                    <p:animClr clrSpc="rgb">
                                      <p:cBhvr>
                                        <p:cTn id="44" dur="1000" fill="hold"/>
                                        <p:tgtEl>
                                          <p:spTgt spid="20"/>
                                        </p:tgtEl>
                                        <p:attrNameLst>
                                          <p:attrName>stroke.color</p:attrName>
                                        </p:attrNameLst>
                                      </p:cBhvr>
                                      <p:to>
                                        <a:schemeClr val="tx1"/>
                                      </p:to>
                                    </p:animClr>
                                    <p:set>
                                      <p:cBhvr>
                                        <p:cTn id="45" dur="1000" fill="hold"/>
                                        <p:tgtEl>
                                          <p:spTgt spid="20"/>
                                        </p:tgtEl>
                                        <p:attrNameLst>
                                          <p:attrName>stroke.on</p:attrName>
                                        </p:attrNameLst>
                                      </p:cBhvr>
                                      <p:to>
                                        <p:strVal val="true"/>
                                      </p:to>
                                    </p:set>
                                  </p:childTnLst>
                                </p:cTn>
                              </p:par>
                              <p:par>
                                <p:cTn id="46" presetID="7" presetClass="emph" presetSubtype="2" fill="hold" nodeType="withEffect">
                                  <p:stCondLst>
                                    <p:cond delay="0"/>
                                  </p:stCondLst>
                                  <p:childTnLst>
                                    <p:animClr clrSpc="rgb">
                                      <p:cBhvr>
                                        <p:cTn id="47" dur="1000" fill="hold"/>
                                        <p:tgtEl>
                                          <p:spTgt spid="21"/>
                                        </p:tgtEl>
                                        <p:attrNameLst>
                                          <p:attrName>stroke.color</p:attrName>
                                        </p:attrNameLst>
                                      </p:cBhvr>
                                      <p:to>
                                        <a:schemeClr val="tx1"/>
                                      </p:to>
                                    </p:animClr>
                                    <p:set>
                                      <p:cBhvr>
                                        <p:cTn id="48" dur="1000" fill="hold"/>
                                        <p:tgtEl>
                                          <p:spTgt spid="21"/>
                                        </p:tgtEl>
                                        <p:attrNameLst>
                                          <p:attrName>stroke.on</p:attrName>
                                        </p:attrNameLst>
                                      </p:cBhvr>
                                      <p:to>
                                        <p:strVal val="true"/>
                                      </p:to>
                                    </p:set>
                                  </p:childTnLst>
                                </p:cTn>
                              </p:par>
                              <p:par>
                                <p:cTn id="49" presetID="7" presetClass="emph" presetSubtype="2" fill="hold" nodeType="withEffect">
                                  <p:stCondLst>
                                    <p:cond delay="0"/>
                                  </p:stCondLst>
                                  <p:childTnLst>
                                    <p:animClr clrSpc="rgb">
                                      <p:cBhvr>
                                        <p:cTn id="50" dur="1000" fill="hold"/>
                                        <p:tgtEl>
                                          <p:spTgt spid="22"/>
                                        </p:tgtEl>
                                        <p:attrNameLst>
                                          <p:attrName>stroke.color</p:attrName>
                                        </p:attrNameLst>
                                      </p:cBhvr>
                                      <p:to>
                                        <a:schemeClr val="tx1"/>
                                      </p:to>
                                    </p:animClr>
                                    <p:set>
                                      <p:cBhvr>
                                        <p:cTn id="51" dur="1000" fill="hold"/>
                                        <p:tgtEl>
                                          <p:spTgt spid="22"/>
                                        </p:tgtEl>
                                        <p:attrNameLst>
                                          <p:attrName>stroke.on</p:attrName>
                                        </p:attrNameLst>
                                      </p:cBhvr>
                                      <p:to>
                                        <p:strVal val="tru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2" presetClass="exit" presetSubtype="9" fill="hold" grpId="1" nodeType="withEffect">
                                  <p:stCondLst>
                                    <p:cond delay="0"/>
                                  </p:stCondLst>
                                  <p:childTnLst>
                                    <p:anim calcmode="lin" valueType="num">
                                      <p:cBhvr additive="base">
                                        <p:cTn id="64" dur="2000"/>
                                        <p:tgtEl>
                                          <p:spTgt spid="32"/>
                                        </p:tgtEl>
                                        <p:attrNameLst>
                                          <p:attrName>ppt_x</p:attrName>
                                        </p:attrNameLst>
                                      </p:cBhvr>
                                      <p:tavLst>
                                        <p:tav tm="0">
                                          <p:val>
                                            <p:strVal val="ppt_x"/>
                                          </p:val>
                                        </p:tav>
                                        <p:tav tm="100000">
                                          <p:val>
                                            <p:strVal val="0-ppt_w/2"/>
                                          </p:val>
                                        </p:tav>
                                      </p:tavLst>
                                    </p:anim>
                                    <p:anim calcmode="lin" valueType="num">
                                      <p:cBhvr additive="base">
                                        <p:cTn id="65" dur="2000"/>
                                        <p:tgtEl>
                                          <p:spTgt spid="32"/>
                                        </p:tgtEl>
                                        <p:attrNameLst>
                                          <p:attrName>ppt_y</p:attrName>
                                        </p:attrNameLst>
                                      </p:cBhvr>
                                      <p:tavLst>
                                        <p:tav tm="0">
                                          <p:val>
                                            <p:strVal val="ppt_y"/>
                                          </p:val>
                                        </p:tav>
                                        <p:tav tm="100000">
                                          <p:val>
                                            <p:strVal val="0-ppt_h/2"/>
                                          </p:val>
                                        </p:tav>
                                      </p:tavLst>
                                    </p:anim>
                                    <p:set>
                                      <p:cBhvr>
                                        <p:cTn id="66" dur="1" fill="hold">
                                          <p:stCondLst>
                                            <p:cond delay="1999"/>
                                          </p:stCondLst>
                                        </p:cTn>
                                        <p:tgtEl>
                                          <p:spTgt spid="32"/>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2000"/>
                                        <p:tgtEl>
                                          <p:spTgt spid="33"/>
                                        </p:tgtEl>
                                        <p:attrNameLst>
                                          <p:attrName>ppt_x</p:attrName>
                                        </p:attrNameLst>
                                      </p:cBhvr>
                                      <p:tavLst>
                                        <p:tav tm="0">
                                          <p:val>
                                            <p:strVal val="ppt_x"/>
                                          </p:val>
                                        </p:tav>
                                        <p:tav tm="100000">
                                          <p:val>
                                            <p:strVal val="1+ppt_w/2"/>
                                          </p:val>
                                        </p:tav>
                                      </p:tavLst>
                                    </p:anim>
                                    <p:anim calcmode="lin" valueType="num">
                                      <p:cBhvr additive="base">
                                        <p:cTn id="69" dur="2000"/>
                                        <p:tgtEl>
                                          <p:spTgt spid="33"/>
                                        </p:tgtEl>
                                        <p:attrNameLst>
                                          <p:attrName>ppt_y</p:attrName>
                                        </p:attrNameLst>
                                      </p:cBhvr>
                                      <p:tavLst>
                                        <p:tav tm="0">
                                          <p:val>
                                            <p:strVal val="ppt_y"/>
                                          </p:val>
                                        </p:tav>
                                        <p:tav tm="100000">
                                          <p:val>
                                            <p:strVal val="0-ppt_h/2"/>
                                          </p:val>
                                        </p:tav>
                                      </p:tavLst>
                                    </p:anim>
                                    <p:set>
                                      <p:cBhvr>
                                        <p:cTn id="70" dur="1" fill="hold">
                                          <p:stCondLst>
                                            <p:cond delay="1999"/>
                                          </p:stCondLst>
                                        </p:cTn>
                                        <p:tgtEl>
                                          <p:spTgt spid="33"/>
                                        </p:tgtEl>
                                        <p:attrNameLst>
                                          <p:attrName>style.visibility</p:attrName>
                                        </p:attrNameLst>
                                      </p:cBhvr>
                                      <p:to>
                                        <p:strVal val="hidden"/>
                                      </p:to>
                                    </p:set>
                                  </p:childTnLst>
                                </p:cTn>
                              </p:par>
                              <p:par>
                                <p:cTn id="71" presetID="2" presetClass="exit" presetSubtype="3" fill="hold" grpId="1" nodeType="withEffect">
                                  <p:stCondLst>
                                    <p:cond delay="0"/>
                                  </p:stCondLst>
                                  <p:childTnLst>
                                    <p:anim calcmode="lin" valueType="num">
                                      <p:cBhvr additive="base">
                                        <p:cTn id="72" dur="2000"/>
                                        <p:tgtEl>
                                          <p:spTgt spid="34"/>
                                        </p:tgtEl>
                                        <p:attrNameLst>
                                          <p:attrName>ppt_x</p:attrName>
                                        </p:attrNameLst>
                                      </p:cBhvr>
                                      <p:tavLst>
                                        <p:tav tm="0">
                                          <p:val>
                                            <p:strVal val="ppt_x"/>
                                          </p:val>
                                        </p:tav>
                                        <p:tav tm="100000">
                                          <p:val>
                                            <p:strVal val="1+ppt_w/2"/>
                                          </p:val>
                                        </p:tav>
                                      </p:tavLst>
                                    </p:anim>
                                    <p:anim calcmode="lin" valueType="num">
                                      <p:cBhvr additive="base">
                                        <p:cTn id="73" dur="2000"/>
                                        <p:tgtEl>
                                          <p:spTgt spid="34"/>
                                        </p:tgtEl>
                                        <p:attrNameLst>
                                          <p:attrName>ppt_y</p:attrName>
                                        </p:attrNameLst>
                                      </p:cBhvr>
                                      <p:tavLst>
                                        <p:tav tm="0">
                                          <p:val>
                                            <p:strVal val="ppt_y"/>
                                          </p:val>
                                        </p:tav>
                                        <p:tav tm="100000">
                                          <p:val>
                                            <p:strVal val="0-ppt_h/2"/>
                                          </p:val>
                                        </p:tav>
                                      </p:tavLst>
                                    </p:anim>
                                    <p:set>
                                      <p:cBhvr>
                                        <p:cTn id="74" dur="1" fill="hold">
                                          <p:stCondLst>
                                            <p:cond delay="1999"/>
                                          </p:stCondLst>
                                        </p:cTn>
                                        <p:tgtEl>
                                          <p:spTgt spid="34"/>
                                        </p:tgtEl>
                                        <p:attrNameLst>
                                          <p:attrName>style.visibility</p:attrName>
                                        </p:attrNameLst>
                                      </p:cBhvr>
                                      <p:to>
                                        <p:strVal val="hidden"/>
                                      </p:to>
                                    </p:set>
                                  </p:childTnLst>
                                </p:cTn>
                              </p:par>
                              <p:par>
                                <p:cTn id="75" presetID="2" presetClass="exit" presetSubtype="12" fill="hold" grpId="1" nodeType="withEffect">
                                  <p:stCondLst>
                                    <p:cond delay="0"/>
                                  </p:stCondLst>
                                  <p:childTnLst>
                                    <p:anim calcmode="lin" valueType="num">
                                      <p:cBhvr additive="base">
                                        <p:cTn id="76" dur="2000"/>
                                        <p:tgtEl>
                                          <p:spTgt spid="35"/>
                                        </p:tgtEl>
                                        <p:attrNameLst>
                                          <p:attrName>ppt_x</p:attrName>
                                        </p:attrNameLst>
                                      </p:cBhvr>
                                      <p:tavLst>
                                        <p:tav tm="0">
                                          <p:val>
                                            <p:strVal val="ppt_x"/>
                                          </p:val>
                                        </p:tav>
                                        <p:tav tm="100000">
                                          <p:val>
                                            <p:strVal val="0-ppt_w/2"/>
                                          </p:val>
                                        </p:tav>
                                      </p:tavLst>
                                    </p:anim>
                                    <p:anim calcmode="lin" valueType="num">
                                      <p:cBhvr additive="base">
                                        <p:cTn id="77" dur="2000"/>
                                        <p:tgtEl>
                                          <p:spTgt spid="35"/>
                                        </p:tgtEl>
                                        <p:attrNameLst>
                                          <p:attrName>ppt_y</p:attrName>
                                        </p:attrNameLst>
                                      </p:cBhvr>
                                      <p:tavLst>
                                        <p:tav tm="0">
                                          <p:val>
                                            <p:strVal val="ppt_y"/>
                                          </p:val>
                                        </p:tav>
                                        <p:tav tm="100000">
                                          <p:val>
                                            <p:strVal val="1+ppt_h/2"/>
                                          </p:val>
                                        </p:tav>
                                      </p:tavLst>
                                    </p:anim>
                                    <p:set>
                                      <p:cBhvr>
                                        <p:cTn id="78" dur="1" fill="hold">
                                          <p:stCondLst>
                                            <p:cond delay="1999"/>
                                          </p:stCondLst>
                                        </p:cTn>
                                        <p:tgtEl>
                                          <p:spTgt spid="35"/>
                                        </p:tgtEl>
                                        <p:attrNameLst>
                                          <p:attrName>style.visibility</p:attrName>
                                        </p:attrNameLst>
                                      </p:cBhvr>
                                      <p:to>
                                        <p:strVal val="hidden"/>
                                      </p:to>
                                    </p:set>
                                  </p:childTnLst>
                                </p:cTn>
                              </p:par>
                              <p:par>
                                <p:cTn id="79" presetID="2" presetClass="exit" presetSubtype="9" fill="hold" grpId="1" nodeType="withEffect">
                                  <p:stCondLst>
                                    <p:cond delay="0"/>
                                  </p:stCondLst>
                                  <p:childTnLst>
                                    <p:anim calcmode="lin" valueType="num">
                                      <p:cBhvr additive="base">
                                        <p:cTn id="80" dur="2000"/>
                                        <p:tgtEl>
                                          <p:spTgt spid="36"/>
                                        </p:tgtEl>
                                        <p:attrNameLst>
                                          <p:attrName>ppt_x</p:attrName>
                                        </p:attrNameLst>
                                      </p:cBhvr>
                                      <p:tavLst>
                                        <p:tav tm="0">
                                          <p:val>
                                            <p:strVal val="ppt_x"/>
                                          </p:val>
                                        </p:tav>
                                        <p:tav tm="100000">
                                          <p:val>
                                            <p:strVal val="0-ppt_w/2"/>
                                          </p:val>
                                        </p:tav>
                                      </p:tavLst>
                                    </p:anim>
                                    <p:anim calcmode="lin" valueType="num">
                                      <p:cBhvr additive="base">
                                        <p:cTn id="81" dur="2000"/>
                                        <p:tgtEl>
                                          <p:spTgt spid="36"/>
                                        </p:tgtEl>
                                        <p:attrNameLst>
                                          <p:attrName>ppt_y</p:attrName>
                                        </p:attrNameLst>
                                      </p:cBhvr>
                                      <p:tavLst>
                                        <p:tav tm="0">
                                          <p:val>
                                            <p:strVal val="ppt_y"/>
                                          </p:val>
                                        </p:tav>
                                        <p:tav tm="100000">
                                          <p:val>
                                            <p:strVal val="0-ppt_h/2"/>
                                          </p:val>
                                        </p:tav>
                                      </p:tavLst>
                                    </p:anim>
                                    <p:set>
                                      <p:cBhvr>
                                        <p:cTn id="82" dur="1" fill="hold">
                                          <p:stCondLst>
                                            <p:cond delay="1999"/>
                                          </p:stCondLst>
                                        </p:cTn>
                                        <p:tgtEl>
                                          <p:spTgt spid="3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xit" presetSubtype="0" fill="hold" grpId="0" nodeType="clickEffect">
                                  <p:stCondLst>
                                    <p:cond delay="0"/>
                                  </p:stCondLst>
                                  <p:childTnLst>
                                    <p:animEffect transition="out" filter="dissolve">
                                      <p:cBhvr>
                                        <p:cTn id="86" dur="500"/>
                                        <p:tgtEl>
                                          <p:spTgt spid="14"/>
                                        </p:tgtEl>
                                      </p:cBhvr>
                                    </p:animEffect>
                                    <p:set>
                                      <p:cBhvr>
                                        <p:cTn id="87" dur="1" fill="hold">
                                          <p:stCondLst>
                                            <p:cond delay="499"/>
                                          </p:stCondLst>
                                        </p:cTn>
                                        <p:tgtEl>
                                          <p:spTgt spid="14"/>
                                        </p:tgtEl>
                                        <p:attrNameLst>
                                          <p:attrName>style.visibility</p:attrName>
                                        </p:attrNameLst>
                                      </p:cBhvr>
                                      <p:to>
                                        <p:strVal val="hidden"/>
                                      </p:to>
                                    </p:set>
                                  </p:childTnLst>
                                </p:cTn>
                              </p:par>
                              <p:par>
                                <p:cTn id="88" presetID="9" presetClass="exit" presetSubtype="0" fill="hold" grpId="0" nodeType="withEffect">
                                  <p:stCondLst>
                                    <p:cond delay="0"/>
                                  </p:stCondLst>
                                  <p:childTnLst>
                                    <p:animEffect transition="out" filter="dissolve">
                                      <p:cBhvr>
                                        <p:cTn id="89" dur="500"/>
                                        <p:tgtEl>
                                          <p:spTgt spid="16"/>
                                        </p:tgtEl>
                                      </p:cBhvr>
                                    </p:animEffect>
                                    <p:set>
                                      <p:cBhvr>
                                        <p:cTn id="90" dur="1" fill="hold">
                                          <p:stCondLst>
                                            <p:cond delay="499"/>
                                          </p:stCondLst>
                                        </p:cTn>
                                        <p:tgtEl>
                                          <p:spTgt spid="1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9" presetClass="path" presetSubtype="0" accel="50000" decel="50000" fill="hold" grpId="1" nodeType="clickEffect">
                                  <p:stCondLst>
                                    <p:cond delay="0"/>
                                  </p:stCondLst>
                                  <p:childTnLst>
                                    <p:animMotion origin="layout" path="M -3.33333E-6 -3.7127E-6 L 0.6 0.19431 " pathEditMode="relative" rAng="0" ptsTypes="AA">
                                      <p:cBhvr>
                                        <p:cTn id="94" dur="2000" fill="hold"/>
                                        <p:tgtEl>
                                          <p:spTgt spid="29"/>
                                        </p:tgtEl>
                                        <p:attrNameLst>
                                          <p:attrName>ppt_x</p:attrName>
                                          <p:attrName>ppt_y</p:attrName>
                                        </p:attrNameLst>
                                      </p:cBhvr>
                                      <p:rCtr x="300" y="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19" grpId="0" animBg="1"/>
      <p:bldP spid="20" grpId="0" animBg="1"/>
      <p:bldP spid="21" grpId="0" animBg="1"/>
      <p:bldP spid="22" grpId="0" animBg="1"/>
      <p:bldP spid="26" grpId="0" animBg="1"/>
      <p:bldP spid="27" grpId="0" animBg="1"/>
      <p:bldP spid="28" grpId="0"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Mattern</a:t>
            </a:r>
            <a:r>
              <a:rPr lang="en-US" dirty="0" smtClean="0"/>
              <a:t> GVT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avoid massive amounts of memory use from three queues for every agent, older items are deleted from the queue if they are earlier than the Global Variable Time—the latest time for any agents.</a:t>
            </a:r>
          </a:p>
          <a:p>
            <a:r>
              <a:rPr lang="en-US" dirty="0" smtClean="0"/>
              <a:t>An “initiator” agent sends a message/event to agent 1 called a “cut”. Agent 1 sends it to agent 2, 2 to 3, and so forth.</a:t>
            </a:r>
          </a:p>
          <a:p>
            <a:r>
              <a:rPr lang="en-US" dirty="0" smtClean="0"/>
              <a:t>When the “cut” gets back to the “initiator”, the Global Variable Time is updated to the time of the “cut”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 to MUSE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Developed by </a:t>
            </a:r>
            <a:r>
              <a:rPr lang="en-US" dirty="0" err="1" smtClean="0"/>
              <a:t>Meseret</a:t>
            </a:r>
            <a:r>
              <a:rPr lang="en-US" dirty="0" smtClean="0"/>
              <a:t> </a:t>
            </a:r>
            <a:r>
              <a:rPr lang="en-US" dirty="0" err="1" smtClean="0"/>
              <a:t>Radae</a:t>
            </a:r>
            <a:r>
              <a:rPr lang="en-US" dirty="0" smtClean="0"/>
              <a:t> </a:t>
            </a:r>
            <a:r>
              <a:rPr lang="en-US" dirty="0" err="1" smtClean="0"/>
              <a:t>Gebre</a:t>
            </a:r>
            <a:r>
              <a:rPr lang="en-US" dirty="0" smtClean="0"/>
              <a:t> for a Master’s thesis for Miami University in 2009</a:t>
            </a:r>
          </a:p>
          <a:p>
            <a:r>
              <a:rPr lang="en-US" dirty="0" smtClean="0"/>
              <a:t>A parallel agent-base simulation environment</a:t>
            </a:r>
          </a:p>
          <a:p>
            <a:r>
              <a:rPr lang="en-US" dirty="0" smtClean="0"/>
              <a:t>Written in C++ as oppose to Java for its faster matrix multiplication and communication execution times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Need to improve MUSE simulation speed and efficiency</a:t>
            </a:r>
          </a:p>
          <a:p>
            <a:r>
              <a:rPr lang="en-US" dirty="0" smtClean="0"/>
              <a:t>Goal: Cut down on the amount of rollbacks which are caused by event messages being sent from the past</a:t>
            </a:r>
          </a:p>
          <a:p>
            <a:r>
              <a:rPr lang="en-US" dirty="0" smtClean="0"/>
              <a:t>Solution: add Dynamic Process Migration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Progress</a:t>
            </a:r>
            <a:endParaRPr lang="en-US" dirty="0"/>
          </a:p>
        </p:txBody>
      </p:sp>
      <p:sp>
        <p:nvSpPr>
          <p:cNvPr id="3" name="Content Placeholder 2"/>
          <p:cNvSpPr>
            <a:spLocks noGrp="1"/>
          </p:cNvSpPr>
          <p:nvPr>
            <p:ph idx="1"/>
          </p:nvPr>
        </p:nvSpPr>
        <p:spPr/>
        <p:txBody>
          <a:bodyPr/>
          <a:lstStyle/>
          <a:p>
            <a:r>
              <a:rPr lang="en-US" dirty="0" smtClean="0"/>
              <a:t>Develop a simulation in which an increase in size (number of agents), increases the number of potential rollbacks exponentially</a:t>
            </a:r>
          </a:p>
          <a:p>
            <a:endParaRPr lang="en-US" dirty="0" smtClean="0"/>
          </a:p>
        </p:txBody>
      </p:sp>
      <p:graphicFrame>
        <p:nvGraphicFramePr>
          <p:cNvPr id="6" name="Chart 5"/>
          <p:cNvGraphicFramePr/>
          <p:nvPr/>
        </p:nvGraphicFramePr>
        <p:xfrm>
          <a:off x="1600200" y="3429000"/>
          <a:ext cx="5638800" cy="3124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Cue </a:t>
            </a:r>
            <a:r>
              <a:rPr lang="en-US" dirty="0" err="1" smtClean="0"/>
              <a:t>RescueSim</a:t>
            </a:r>
            <a:endParaRPr lang="en-US" dirty="0"/>
          </a:p>
        </p:txBody>
      </p:sp>
      <p:sp>
        <p:nvSpPr>
          <p:cNvPr id="3" name="Content Placeholder 2"/>
          <p:cNvSpPr>
            <a:spLocks noGrp="1"/>
          </p:cNvSpPr>
          <p:nvPr>
            <p:ph idx="1"/>
          </p:nvPr>
        </p:nvSpPr>
        <p:spPr/>
        <p:txBody>
          <a:bodyPr>
            <a:normAutofit/>
          </a:bodyPr>
          <a:lstStyle/>
          <a:p>
            <a:r>
              <a:rPr lang="en-US" dirty="0" smtClean="0"/>
              <a:t>Imagine a simple situation where in a 2-Dimentianal Environment there are scattered hidden, stationary “victims”</a:t>
            </a:r>
          </a:p>
          <a:p>
            <a:r>
              <a:rPr lang="en-US" dirty="0" smtClean="0"/>
              <a:t>The objective is for mobile “volunteers” to find and “rescue” them</a:t>
            </a:r>
          </a:p>
          <a:p>
            <a:r>
              <a:rPr lang="en-US" dirty="0" smtClean="0"/>
              <a:t>The key here is the range of sight and communication is limited, so only agents within range of each other can send events to each other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a:t>
            </a:r>
            <a:endParaRPr lang="en-US" dirty="0"/>
          </a:p>
        </p:txBody>
      </p:sp>
      <p:sp>
        <p:nvSpPr>
          <p:cNvPr id="3" name="Content Placeholder 2"/>
          <p:cNvSpPr>
            <a:spLocks noGrp="1"/>
          </p:cNvSpPr>
          <p:nvPr>
            <p:ph idx="1"/>
          </p:nvPr>
        </p:nvSpPr>
        <p:spPr/>
        <p:txBody>
          <a:bodyPr/>
          <a:lstStyle/>
          <a:p>
            <a:r>
              <a:rPr lang="en-US" dirty="0" smtClean="0"/>
              <a:t>Victims</a:t>
            </a:r>
          </a:p>
          <a:p>
            <a:r>
              <a:rPr lang="en-US" dirty="0" smtClean="0"/>
              <a:t>Volunteers</a:t>
            </a:r>
          </a:p>
          <a:p>
            <a:r>
              <a:rPr lang="en-US" dirty="0" smtClean="0"/>
              <a:t>Environment (Area agents)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3733800"/>
            <a:ext cx="64008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a:xfrm>
            <a:off x="457200" y="1600200"/>
            <a:ext cx="8229600" cy="4625609"/>
          </a:xfrm>
        </p:spPr>
        <p:txBody>
          <a:bodyPr/>
          <a:lstStyle/>
          <a:p>
            <a:r>
              <a:rPr lang="en-US" dirty="0" smtClean="0"/>
              <a:t>The 2-D disaster area is divided into equal parts with each being assigned its own agent</a:t>
            </a:r>
          </a:p>
          <a:p>
            <a:r>
              <a:rPr lang="en-US" dirty="0" smtClean="0"/>
              <a:t>Each environment agent is its own entity and doesn’t communicate with any others</a:t>
            </a:r>
            <a:endParaRPr lang="en-US" dirty="0"/>
          </a:p>
        </p:txBody>
      </p:sp>
      <p:sp>
        <p:nvSpPr>
          <p:cNvPr id="4" name="Rectangle 3"/>
          <p:cNvSpPr/>
          <p:nvPr/>
        </p:nvSpPr>
        <p:spPr>
          <a:xfrm>
            <a:off x="1143000" y="3733800"/>
            <a:ext cx="1600200" cy="2590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743200" y="3733800"/>
            <a:ext cx="1600200" cy="2590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43400" y="3733800"/>
            <a:ext cx="1600200" cy="2590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43600" y="3733800"/>
            <a:ext cx="1600200" cy="2590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Volunteers</a:t>
            </a:r>
            <a:endParaRPr lang="en-US" dirty="0"/>
          </a:p>
        </p:txBody>
      </p:sp>
      <p:sp>
        <p:nvSpPr>
          <p:cNvPr id="3" name="Content Placeholder 2"/>
          <p:cNvSpPr>
            <a:spLocks noGrp="1"/>
          </p:cNvSpPr>
          <p:nvPr>
            <p:ph idx="1"/>
          </p:nvPr>
        </p:nvSpPr>
        <p:spPr/>
        <p:txBody>
          <a:bodyPr/>
          <a:lstStyle/>
          <a:p>
            <a:r>
              <a:rPr lang="en-US" dirty="0" smtClean="0"/>
              <a:t>Roam semi-randomly</a:t>
            </a:r>
          </a:p>
          <a:p>
            <a:r>
              <a:rPr lang="en-US" dirty="0" smtClean="0"/>
              <a:t>Periodically reports current location to the Environment agents</a:t>
            </a:r>
          </a:p>
          <a:p>
            <a:r>
              <a:rPr lang="en-US" dirty="0" smtClean="0"/>
              <a:t>Receives a list of volunteers and victims that are in a predetermined range (line of sight)</a:t>
            </a:r>
          </a:p>
          <a:p>
            <a:r>
              <a:rPr lang="en-US" dirty="0" smtClean="0"/>
              <a:t>Sends a “report” to all nearby volunteers which is that list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a:t>
            </a:r>
            <a:endParaRPr lang="en-US" dirty="0"/>
          </a:p>
        </p:txBody>
      </p:sp>
      <p:grpSp>
        <p:nvGrpSpPr>
          <p:cNvPr id="12" name="Group 11"/>
          <p:cNvGrpSpPr/>
          <p:nvPr/>
        </p:nvGrpSpPr>
        <p:grpSpPr>
          <a:xfrm>
            <a:off x="152400" y="1676400"/>
            <a:ext cx="8763000" cy="5029200"/>
            <a:chOff x="152400" y="1600200"/>
            <a:chExt cx="9448800" cy="5105400"/>
          </a:xfrm>
        </p:grpSpPr>
        <p:sp>
          <p:nvSpPr>
            <p:cNvPr id="8" name="Rectangle 7"/>
            <p:cNvSpPr/>
            <p:nvPr/>
          </p:nvSpPr>
          <p:spPr>
            <a:xfrm>
              <a:off x="1524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146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390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lowchart: Summing Junction 12"/>
          <p:cNvSpPr/>
          <p:nvPr/>
        </p:nvSpPr>
        <p:spPr>
          <a:xfrm>
            <a:off x="1143000" y="57150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p:cNvSpPr/>
          <p:nvPr/>
        </p:nvSpPr>
        <p:spPr>
          <a:xfrm>
            <a:off x="4953000" y="37338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Summing Junction 14"/>
          <p:cNvSpPr/>
          <p:nvPr/>
        </p:nvSpPr>
        <p:spPr>
          <a:xfrm>
            <a:off x="2895600" y="51816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Summing Junction 15"/>
          <p:cNvSpPr/>
          <p:nvPr/>
        </p:nvSpPr>
        <p:spPr>
          <a:xfrm>
            <a:off x="6172200" y="44958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Summing Junction 16"/>
          <p:cNvSpPr/>
          <p:nvPr/>
        </p:nvSpPr>
        <p:spPr>
          <a:xfrm>
            <a:off x="8382000" y="19812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Summing Junction 17"/>
          <p:cNvSpPr/>
          <p:nvPr/>
        </p:nvSpPr>
        <p:spPr>
          <a:xfrm>
            <a:off x="2133600" y="26670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Summing Junction 18"/>
          <p:cNvSpPr/>
          <p:nvPr/>
        </p:nvSpPr>
        <p:spPr>
          <a:xfrm>
            <a:off x="6629400" y="57150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3276600" y="3657600"/>
            <a:ext cx="152400" cy="152400"/>
          </a:xfrm>
          <a:prstGeom prst="plus">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3276600" y="3657600"/>
            <a:ext cx="152400" cy="152400"/>
          </a:xfrm>
          <a:prstGeom prst="plus">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3276600" y="3657600"/>
            <a:ext cx="152400" cy="152400"/>
          </a:xfrm>
          <a:prstGeom prst="plus">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20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10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20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2000"/>
                                        <p:tgtEl>
                                          <p:spTgt spid="1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3000"/>
                                        <p:tgtEl>
                                          <p:spTgt spid="1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30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1000"/>
                                        <p:tgtEl>
                                          <p:spTgt spid="2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1000"/>
                                        <p:tgtEl>
                                          <p:spTgt spid="2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10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0.00035 -0.02429 C -0.00677 -0.05598 -0.00313 -0.03585 -0.00035 -0.11149 C 0.00017 -0.12537 -0.00035 -0.12352 0.00538 -0.12838 C 0.00729 -0.13786 0.00955 -0.15498 0.01458 -0.16215 C 0.01944 -0.18644 0.01805 -0.21166 0.01336 -0.23571 C 0.01198 -0.2526 0.01198 -0.28059 -0.00261 -0.28776 C -0.00591 -0.29979 -0.01789 -0.29285 -0.0257 -0.29216 C -0.03056 -0.28799 -0.03438 -0.28383 -0.03959 -0.28151 C -0.04202 -0.27851 -0.0441 -0.27527 -0.04636 -0.27226 C -0.04775 -0.27087 -0.05 -0.26787 -0.05 -0.26763 C -0.05452 -0.24751 -0.04532 -0.22368 -0.05677 -0.20795 C -0.05903 -0.19893 -0.05625 -0.20726 -0.06129 -0.20032 C -0.06233 -0.19893 -0.06285 -0.19708 -0.06354 -0.19569 C -0.06615 -0.19176 -0.06945 -0.1913 -0.07292 -0.18968 C -0.07882 -0.18158 -0.08334 -0.18621 -0.09028 -0.18043 C -0.09497 -0.17048 -0.10209 -0.15799 -0.11077 -0.15452 C -0.11545 -0.15012 -0.12084 -0.14943 -0.1257 -0.14527 C -0.13073 -0.13486 -0.12813 -0.13856 -0.13264 -0.13301 C -0.13334 -0.13 -0.1375 -0.12051 -0.13941 -0.11913 C -0.14132 -0.11774 -0.14323 -0.1182 -0.14514 -0.11774 C -0.14792 -0.11265 -0.14879 -0.10849 -0.14983 -0.10247 C -0.15122 -0.08628 -0.15122 -0.09276 -0.15573 -0.08096 C -0.15486 -0.06546 -0.15625 -0.05366 -0.14879 -0.04256 C -0.14948 -0.02729 -0.14775 -0.02105 -0.15348 -0.01041 C -0.15591 0.0007 -0.15209 -0.01203 -0.15782 -0.00277 C -0.15938 -3.21999E-6 -0.1599 0.0037 -0.16129 0.00648 C -0.16216 0.01504 -0.1632 0.02128 -0.16476 0.02938 C -0.16598 0.04465 -0.16736 0.06339 -0.17396 0.0768 C -0.17535 0.08305 -0.17535 0.08536 -0.17969 0.08906 C -0.18438 0.09878 -0.19028 0.11751 -0.19809 0.12122 C -0.20539 0.13625 -0.19948 0.13995 -0.20261 0.16401 C -0.2033 0.16956 -0.20729 0.17326 -0.20955 0.17789 C -0.21025 0.17951 -0.21181 0.18252 -0.21181 0.18275 C -0.21441 0.19963 -0.21598 0.21721 -0.21771 0.23456 C -0.2191 0.24636 -0.21789 0.25029 -0.2224 0.25908 C -0.22535 0.27435 -0.21875 0.29054 -0.2257 0.30512 C -0.22848 0.31576 -0.22761 0.32825 -0.23143 0.33866 C -0.23455 0.34652 -0.23959 0.35416 -0.2441 0.36017 C -0.24705 0.37312 -0.24289 0.35739 -0.24757 0.3678 C -0.24879 0.37058 -0.24879 0.37405 -0.25 0.37706 C -0.25348 0.38793 -0.25469 0.39764 -0.2625 0.40458 C -0.26528 0.41014 -0.27014 0.41314 -0.275 0.41522 C -0.27848 0.41476 -0.28212 0.41546 -0.28542 0.41384 C -0.28577 0.4136 -0.28889 0.40134 -0.29011 0.39834 C -0.29028 0.39024 -0.28629 0.35739 -0.29809 0.35254 C -0.30104 0.34652 -0.30486 0.34375 -0.30834 0.33866 C -0.31059 0.33542 -0.31424 0.32802 -0.31424 0.32825 C -0.31789 0.31136 -0.31632 0.29447 -0.32223 0.27898 C -0.32483 0.27204 -0.33039 0.27088 -0.33368 0.2651 C -0.33542 0.26209 -0.33837 0.25608 -0.33837 0.25631 C -0.34028 0.24752 -0.3408 0.23873 -0.34167 0.22994 C -0.34132 0.22184 -0.34132 0.21351 -0.34063 0.20542 C -0.33959 0.19154 -0.33039 0.18737 -0.32223 0.18413 C -0.31841 0.18043 -0.31528 0.17951 -0.31077 0.17789 C -0.2915 0.17974 -0.28629 0.17858 -0.26927 0.17187 C -0.26598 0.16702 -0.26042 0.16401 -0.25556 0.16262 C -0.2467 0.15684 -0.23646 0.15499 -0.22674 0.15337 C -0.21841 0.1499 -0.21441 0.14782 -0.20625 0.14273 C -0.19497 0.14458 -0.19375 0.14574 -0.18091 0.14412 C -0.17344 0.14111 -0.16545 0.14134 -0.15782 0.13972 C -0.15348 0.13556 -0.14879 0.13579 -0.1441 0.13186 C -0.13959 0.12792 -0.14202 0.12931 -0.13716 0.12746 C -0.13264 0.12098 -0.1375 0.127 -0.13143 0.12283 C -0.125 0.11867 -0.13073 0.12075 -0.12466 0.1152 C -0.12136 0.11243 -0.11667 0.11034 -0.11302 0.10896 C -0.10886 0.10942 -0.10469 0.10942 -0.1007 0.11057 C -0.09896 0.11104 -0.09827 0.11266 -0.09688 0.11358 C -0.09236 0.11659 -0.0882 0.1189 -0.08334 0.12122 C -0.05417 0.11936 -0.02604 0.11358 0.00312 0.11196 C 0.01354 0.1078 -0.00052 0.11404 0.00989 0.10757 C 0.01215 0.10618 0.01684 0.10433 0.01684 0.10456 C 0.02708 0.09068 0.04826 0.09299 0.06059 0.09207 C 0.07014 0.08559 0.07951 0.08698 0.09027 0.08605 C 0.09618 0.08328 0.09479 0.07958 0.09843 0.07379 C 0.1 0.07125 0.10312 0.07009 0.10538 0.06917 C 0.11805 0.07032 0.12847 0.07379 0.1408 0.07518 C 0.14444 0.08027 0.14583 0.08605 0.15 0.09068 C 0.16215 0.10387 0.19166 0.09924 0.20052 0.0997 C 0.20937 0.09901 0.22812 0.09831 0.23732 0.09531 C 0.24132 0.09392 0.24514 0.0923 0.24896 0.09068 C 0.25121 0.08976 0.2559 0.08744 0.2559 0.08767 C 0.25607 0.08605 0.25607 0.0842 0.25711 0.08305 C 0.25885 0.0805 0.26389 0.0768 0.26389 0.07703 C 0.28524 0.07796 0.29375 0.07911 0.31232 0.08143 C 0.3158 0.08305 0.31875 0.08582 0.32257 0.08744 C 0.34514 0.10757 0.32656 0.09369 0.38576 0.09207 C 0.39479 0.08929 0.40191 0.08189 0.41111 0.07842 C 0.42847 0.07935 0.4401 0.08097 0.45694 0.07842 C 0.46562 0.07703 0.4743 0.07194 0.48246 0.06917 C 0.49427 0.07056 0.49774 0.07218 0.50746 0.0768 C 0.52691 0.07588 0.53958 0.07495 0.55711 0.07218 C 0.56736 0.06801 0.58003 0.06847 0.59027 0.06755 C 0.59288 0.06639 0.59739 0.06801 0.59843 0.06454 C 0.60208 0.05251 0.59062 0.05066 0.58576 0.04927 C 0.58455 0.04835 0.58368 0.04719 0.58246 0.04627 C 0.58125 0.04557 0.58003 0.04557 0.57899 0.04465 C 0.57604 0.04257 0.57274 0.03563 0.57083 0.03239 C 0.56892 0.02938 0.56771 0.02614 0.56632 0.02314 C 0.56562 0.02175 0.56406 0.01874 0.56406 0.01897 C 0.56111 0.00394 0.56389 0.01897 0.56163 -0.01041 C 0.56128 -0.0148 0.56024 -0.02336 0.55833 -0.02729 C 0.55781 -0.02845 0.55659 -0.02914 0.5559 -0.0303 C 0.55503 -0.03169 0.55416 -0.03331 0.55347 -0.03493 C 0.54861 -0.04811 0.546 -0.06153 0.53402 -0.06569 C 0.52934 -0.07032 0.52569 -0.07078 0.52031 -0.07333 C 0.51562 -0.07957 0.51128 -0.08859 0.50746 -0.09623 C 0.50677 -0.09946 0.50486 -0.10224 0.50416 -0.10548 C 0.50277 -0.11311 0.50399 -0.11959 0.50191 -0.12676 C 0.49826 -0.13971 0.49132 -0.15012 0.48802 -0.16354 C 0.48715 -0.26833 0.51302 -0.2755 0.46979 -0.28313 C 0.46857 -0.28799 0.46632 -0.29192 0.4651 -0.29678 C 0.4592 -0.29562 0.45555 -0.29285 0.45017 -0.29077 C 0.44201 -0.28013 0.44496 -0.28522 0.4408 -0.27689 C 0.43958 -0.26417 0.43559 -0.25121 0.43298 -0.23872 C 0.43194 -0.21744 0.43003 -0.20055 0.42257 -0.18205 C 0.42205 -0.1795 0.42205 -0.17696 0.42135 -0.17441 C 0.42066 -0.17117 0.41909 -0.16516 0.41909 -0.16493 C 0.42239 -0.10409 0.41823 -0.18575 0.42135 -0.05644 C 0.4217 -0.05158 0.425 -0.04256 0.425 -0.04233 C 0.4243 -0.02961 0.42534 -0.02058 0.42031 -0.01041 C 0.42118 0.01064 0.42326 0.02637 0.42586 0.04627 C 0.42656 0.05691 0.425 0.06662 0.43073 0.07379 C 0.43142 0.07588 0.43194 0.07796 0.43298 0.07981 C 0.43368 0.08166 0.43559 0.08258 0.43628 0.08444 C 0.43715 0.08582 0.43698 0.08767 0.4375 0.08906 C 0.43819 0.09068 0.43889 0.09207 0.43993 0.09369 C 0.44583 0.1196 0.44045 0.14712 0.44566 0.17326 C 0.44461 0.18853 0.44496 0.20588 0.4408 0.22068 C 0.44062 0.22323 0.44062 0.226 0.43993 0.22855 C 0.43941 0.23017 0.43802 0.23132 0.4375 0.23294 C 0.4368 0.23595 0.43732 0.23919 0.43628 0.2422 C 0.43455 0.2496 0.43142 0.25631 0.42951 0.26371 C 0.42621 0.29332 0.43107 0.32432 0.42378 0.35254 C 0.42482 0.36919 0.42725 0.38122 0.43073 0.39695 C 0.43211 0.40343 0.43194 0.40667 0.43628 0.4106 C 0.4467 0.40921 0.446 0.41083 0.45139 0.40296 C 0.45243 0.39788 0.45468 0.39441 0.45573 0.38932 C 0.45833 0.36757 0.45694 0.3493 0.46632 0.33102 C 0.47066 0.32246 0.47031 0.31969 0.47777 0.31738 C 0.48507 0.31067 0.48611 0.2991 0.48802 0.28823 C 0.49027 0.27643 0.49479 0.26602 0.49739 0.25446 C 0.49913 0.24682 0.49965 0.24035 0.50416 0.23456 C 0.50677 0.20195 0.50538 0.1684 0.53402 0.15961 C 0.53923 0.15591 0.5401 0.15221 0.54566 0.15036 C 0.55191 0.14504 0.55677 0.1418 0.56406 0.13972 C 0.56614 0.13671 0.56684 0.13509 0.56961 0.13348 C 0.57205 0.13209 0.57656 0.13047 0.57656 0.1307 C 0.58003 0.12746 0.5835 0.12584 0.58698 0.12283 C 0.59132 0.11404 0.59166 0.1152 0.58819 0.09831 C 0.58784 0.0967 0.58576 0.09739 0.58455 0.0967 C 0.5835 0.09577 0.58229 0.09484 0.58125 0.09369 C 0.57326 0.0849 0.55868 0.07032 0.54896 0.06616 C 0.54531 0.06153 0.54305 0.05598 0.53854 0.05228 C 0.52604 0.01851 0.54444 0.0657 0.53402 0.04303 C 0.52916 0.03239 0.52934 0.01458 0.51684 0.01411 C 0.49305 0.01319 0.46927 0.01296 0.44566 0.01249 C 0.44201 0.00926 0.44062 0.00579 0.4375 0.00185 C 0.43455 -0.0111 0.43871 0.00463 0.43402 -0.00578 C 0.43264 -0.00902 0.43246 -0.01295 0.43177 -0.01665 C 0.43038 -0.03261 0.42708 -0.04927 0.42031 -0.06245 C 0.41875 -0.07009 0.421 -0.08327 0.41684 -0.08859 C 0.41302 -0.09368 0.40642 -0.09692 0.40191 -0.10085 C 0.39861 -0.10779 0.39514 -0.11219 0.38923 -0.1145 C 0.38055 -0.12329 0.36944 -0.12375 0.35937 -0.12838 C 0.35677 -0.1337 0.35416 -0.13717 0.35017 -0.14064 C 0.34514 -0.15429 0.34809 -0.14989 0.34323 -0.15591 C 0.34236 -0.15915 0.3401 -0.16169 0.33975 -0.16516 C 0.33767 -0.18644 0.34062 -0.20194 0.32812 -0.21721 C 0.32673 -0.22345 0.32361 -0.22322 0.32257 -0.22947 C 0.31892 -0.24682 0.32066 -0.27966 0.30659 -0.28915 C 0.29236 -0.28776 0.29409 -0.28799 0.28455 -0.28151 C 0.27934 -0.27087 0.28194 -0.25815 0.27656 -0.24774 C 0.27691 -0.23224 0.27621 -0.21443 0.28003 -0.19893 C 0.27916 -0.17811 0.27743 -0.16423 0.27309 -0.14527 C 0.27534 -0.12491 0.27482 -0.12213 0.28698 -0.11149 C 0.29444 -0.09599 0.30573 -0.08744 0.30972 -0.0687 C 0.30989 -0.06176 0.30538 -0.01943 0.31562 -0.00578 C 0.32066 0.01365 0.31302 0.03239 0.32725 0.04465 C 0.32812 0.04927 0.33055 0.05853 0.33055 0.05876 C 0.32916 0.07773 0.32552 0.09531 0.32135 0.11358 C 0.32257 0.15383 0.31632 0.15383 0.33507 0.17026 C 0.3401 0.18043 0.34514 0.18969 0.3467 0.20241 C 0.34791 0.21282 0.34774 0.2267 0.35486 0.23294 C 0.35798 0.23919 0.36215 0.24358 0.3651 0.24983 C 0.36771 0.26625 0.3618 0.30141 0.37899 0.3065 C 0.39375 0.31645 0.38472 0.31252 0.40642 0.31414 C 0.40816 0.31738 0.41076 0.32015 0.41232 0.32339 C 0.41354 0.32617 0.41354 0.32964 0.41458 0.33264 C 0.41684 0.33866 0.41857 0.34537 0.42135 0.35092 C 0.42448 0.37682 0.43298 0.41453 0.45364 0.42286 C 0.46371 0.4224 0.47708 0.42864 0.4835 0.41846 C 0.49461 0.40065 0.47899 0.42031 0.48802 0.40921 C 0.48941 0.40227 0.49132 0.40042 0.49392 0.39394 C 0.49479 0.38677 0.49548 0.38076 0.49739 0.37405 C 0.49774 0.37104 0.49774 0.3678 0.49843 0.3648 C 0.50034 0.3567 0.5085 0.35577 0.51336 0.35254 C 0.51944 0.34097 0.54896 0.34513 0.55347 0.3449 C 0.56996 0.33357 0.57847 0.3146 0.59027 0.29725 C 0.5934 0.28638 0.59496 0.27713 0.58906 0.26672 C 0.58298 0.25561 0.58784 0.25862 0.58125 0.25608 C 0.57673 0.24983 0.58125 0.25515 0.57552 0.25145 C 0.57187 0.24914 0.57066 0.24474 0.56736 0.2422 C 0.56441 0.23988 0.55382 0.23919 0.55347 0.23919 C 0.54496 0.23526 0.54444 0.22531 0.53993 0.21629 C 0.53889 0.21097 0.53784 0.20403 0.53402 0.20079 C 0.53073 0.19825 0.52691 0.19755 0.52361 0.19478 C 0.52135 0.18969 0.51823 0.18622 0.5158 0.1809 C 0.51267 0.17442 0.51198 0.16748 0.50885 0.161 C 0.50746 0.15198 0.50659 0.14897 0.50191 0.14273 " pathEditMode="relative" rAng="0" ptsTypes="ffffffffffffffffffffffffffffffffffffffffffffffffffffffffffffffffffffffffffffffffffffffffffffffffffffffffffffffffffffffffffffffffffffffffffffffffffffffffffffffffffffffffffffffffffffffffffffffffffffffffffffffffA">
                                      <p:cBhvr>
                                        <p:cTn id="45" dur="5000" fill="hold"/>
                                        <p:tgtEl>
                                          <p:spTgt spid="20"/>
                                        </p:tgtEl>
                                        <p:attrNameLst>
                                          <p:attrName>ppt_x</p:attrName>
                                          <p:attrName>ppt_y</p:attrName>
                                        </p:attrNameLst>
                                      </p:cBhvr>
                                      <p:rCtr x="131" y="89"/>
                                    </p:animMotion>
                                  </p:childTnLst>
                                </p:cTn>
                              </p:par>
                              <p:par>
                                <p:cTn id="46" presetID="0" presetClass="path" presetSubtype="0" accel="50000" decel="50000" fill="hold" grpId="1" nodeType="withEffect">
                                  <p:stCondLst>
                                    <p:cond delay="0"/>
                                  </p:stCondLst>
                                  <p:childTnLst>
                                    <p:animMotion origin="layout" path="M 0 0 C 0.01094 -0.00185 0.02309 0.00047 0.03333 -0.00462 C 0.03993 -0.00416 0.04653 -0.00439 0.05295 -0.003 C 0.06094 -0.00138 0.06493 0.01226 0.07257 0.01527 C 0.07622 0.02267 0.08021 0.02383 0.08629 0.02614 C 0.09826 0.02522 0.10781 0.02822 0.11736 0.0199 C 0.12083 0.00463 0.1151 0.02637 0.12188 0.01226 C 0.12257 0.01064 0.12465 0.00162 0.12535 -0.00162 C 0.12622 -0.01087 0.12622 -0.03608 0.13576 -0.03978 C 0.13889 -0.04626 0.14288 -0.04649 0.14844 -0.04904 C 0.17188 -0.04788 0.17882 -0.04719 0.19774 -0.04441 C 0.22014 -0.034 0.1934 -0.0458 0.2599 -0.0414 C 0.26215 -0.04117 0.26649 -0.0384 0.26649 -0.0384 C 0.27778 -0.02799 0.32135 -0.03493 0.3276 -0.03516 C 0.33333 -0.03909 0.33767 -0.0421 0.34375 -0.04441 C 0.35434 -0.04349 0.36285 -0.0458 0.37135 -0.0384 C 0.39028 -0.03932 0.39948 -0.03863 0.4151 -0.04603 C 0.45104 -0.04302 0.48715 -0.04765 0.52309 -0.04904 C 0.52899 -0.05181 0.53438 -0.05551 0.54028 -0.05829 C 0.54375 -0.06268 0.55451 -0.07957 0.55764 -0.08119 C 0.56458 -0.08466 0.56875 -0.08512 0.57708 -0.08582 C 0.58403 -0.08651 0.5908 -0.08674 0.59774 -0.0872 C 0.59844 -0.08836 0.6 -0.08906 0.6 -0.09044 C 0.60035 -0.09808 0.60052 -0.10594 0.59896 -0.11334 C 0.59826 -0.11612 0.58785 -0.11797 0.5875 -0.11797 C 0.58021 -0.11866 0.57292 -0.1189 0.56563 -0.11936 C 0.55417 -0.12468 0.54288 -0.13069 0.53108 -0.13486 C 0.50885 -0.13393 0.49219 -0.13254 0.47135 -0.13023 C 0.46476 -0.12722 0.45816 -0.12907 0.45174 -0.13162 C 0.44896 -0.13717 0.4467 -0.1374 0.44254 -0.14087 C 0.43993 -0.14596 0.43333 -0.15475 0.43333 -0.15475 C 0.43195 -0.16076 0.42865 -0.16285 0.42656 -0.1684 C 0.42431 -0.17441 0.42066 -0.17927 0.4184 -0.18528 C 0.41771 -0.18737 0.41719 -0.18968 0.41615 -0.19153 C 0.41424 -0.19454 0.41129 -0.19639 0.4092 -0.19916 C 0.40521 -0.21698 0.36615 -0.21142 0.36441 -0.21142 C 0.3566 -0.21813 0.36632 -0.21073 0.35295 -0.21605 C 0.34722 -0.21836 0.34323 -0.22461 0.33681 -0.22507 C 0.32639 -0.226 0.31597 -0.22623 0.3059 -0.22669 C 0.3026 -0.22831 0.29844 -0.22924 0.29549 -0.23132 C 0.29132 -0.23409 0.28854 -0.23849 0.28403 -0.24034 C 0.27587 -0.24774 0.27969 -0.24566 0.27257 -0.2482 C 0.26927 -0.25237 0.26424 -0.25561 0.2599 -0.25723 C 0.25521 -0.26139 0.2507 -0.26555 0.24601 -0.26949 C 0.24063 -0.27411 0.2401 -0.28198 0.23333 -0.28475 C 0.2184 -0.28383 0.2132 -0.2873 0.2033 -0.27874 C 0.20035 -0.27226 0.19896 -0.26417 0.1967 -0.25723 C 0.19531 -0.25329 0.19531 -0.24751 0.19201 -0.24497 C 0.19045 -0.24358 0.18195 -0.24196 0.18177 -0.24196 C 0.17448 -0.24103 0.16719 -0.2408 0.1599 -0.24034 C 0.15556 -0.23641 0.15174 -0.23479 0.14722 -0.23132 C 0.14601 -0.23039 0.14479 -0.22947 0.14375 -0.22831 C 0.14288 -0.22739 0.14236 -0.22577 0.14149 -0.22507 C 0.1401 -0.22415 0.13247 -0.22206 0.13229 -0.22206 C 0.12778 -0.21929 0.12535 -0.21489 0.12083 -0.21281 C 0.11458 -0.20518 0.12222 -0.21327 0.1059 -0.20819 C 0.10486 -0.20795 0.10434 -0.2061 0.10347 -0.20518 C 0.10052 -0.20194 0.0974 -0.19893 0.09427 -0.19593 C 0.09323 -0.19477 0.09288 -0.19269 0.09201 -0.19153 C 0.08854 -0.1869 0.08524 -0.18228 0.08177 -0.17765 C 0.07986 -0.17511 0.07587 -0.17002 0.07587 -0.17002 C 0.07465 -0.16285 0.07153 -0.15868 0.07014 -0.15151 C 0.06927 -0.1411 0.06858 -0.13116 0.06667 -0.12098 C 0.06632 -0.11427 0.06649 -0.10756 0.06563 -0.10108 C 0.06545 -0.09923 0.06354 -0.09831 0.06337 -0.09646 C 0.06302 -0.09345 0.06354 -0.08998 0.06441 -0.0872 C 0.06545 -0.08373 0.0691 -0.07818 0.0691 -0.07818 C 0.06945 -0.07656 0.07014 -0.07518 0.07014 -0.07356 C 0.07014 -0.05366 0.07049 -0.03377 0.0691 -0.01388 C 0.06892 -0.01041 0.06406 -0.01133 0.06215 -0.00925 C 0.05695 -0.00347 0.05313 0.00255 0.04844 0.00926 C 0.04549 0.02036 0.04705 0.0155 0.04375 0.02452 C 0.04201 0.04488 0.04375 0.07518 0.02535 0.08258 C 0.01806 0.09299 0.00747 0.0967 0.00122 0.10872 C -0.00069 0.11219 -0.00226 0.11613 -0.00451 0.11936 C -0.00521 0.12052 -0.00608 0.12145 -0.00677 0.1226 C -0.00851 0.12561 -0.01146 0.13162 -0.01146 0.13162 C -0.01198 0.15244 -0.00885 0.16586 -0.01823 0.17928 C -0.02326 0.19709 -0.0309 0.2149 -0.04132 0.22809 C -0.04358 0.23734 -0.04358 0.24636 -0.04496 0.25584 C -0.04549 0.26163 -0.04826 0.2725 -0.04826 0.2725 C -0.04913 0.29933 -0.04358 0.30257 -0.05625 0.3109 C -0.06424 0.32154 -0.06146 0.31645 -0.06545 0.32478 C -0.06892 0.34629 -0.06684 0.3678 -0.0724 0.38908 C -0.07396 0.40574 -0.07552 0.40921 -0.08385 0.42124 C -0.09305 0.41939 -0.09358 0.41823 -0.09878 0.40898 C -0.09965 0.40574 -0.10156 0.40296 -0.10226 0.39973 C -0.10486 0.38793 -0.10538 0.37497 -0.10677 0.36295 C -0.10816 0.35369 -0.11233 0.34675 -0.11493 0.33843 C -0.12118 0.31899 -0.12951 0.30488 -0.14583 0.30165 C -0.15 0.29656 -0.15347 0.2917 -0.15746 0.28638 C -0.15903 0.27944 -0.16146 0.27296 -0.16545 0.2681 C -0.16701 0.26209 -0.16823 0.25931 -0.1724 0.25584 C -0.17569 0.24914 -0.17917 0.24312 -0.1849 0.24035 C -0.18993 0.23433 -0.19566 0.23202 -0.20226 0.2297 C -0.20746 0.22531 -0.21354 0.22485 -0.21944 0.22207 C -0.2368 0.20495 -0.2191 0.22068 -0.26996 0.21583 C -0.2717 0.21559 -0.28385 0.19732 -0.28733 0.19292 C -0.28941 0.1846 -0.28698 0.19154 -0.2908 0.18529 C -0.2934 0.1809 -0.29601 0.17534 -0.29878 0.17141 C -0.30382 0.1647 -0.31476 0.1647 -0.32066 0.16378 C -0.3309 0.15961 -0.34062 0.15314 -0.35052 0.14851 C -0.35625 0.13671 -0.34792 0.13695 -0.34132 0.13486 C -0.33455 0.13255 -0.32743 0.13116 -0.32066 0.12862 C -0.30764 0.12908 -0.29462 0.12931 -0.2816 0.13024 C -0.2776 0.13047 -0.26996 0.13486 -0.26996 0.13486 C -0.26458 0.1344 -0.2592 0.13486 -0.25399 0.13324 C -0.25243 0.13278 -0.25174 0.13001 -0.25052 0.12862 C -0.24826 0.1263 -0.24549 0.12538 -0.24358 0.1226 C -0.24184 0.12029 -0.24097 0.11705 -0.23906 0.11497 C -0.23281 0.10803 -0.22274 0.1034 -0.2151 0.10109 C -0.20694 0.10202 -0.19878 0.10248 -0.1908 0.1041 C -0.1809 0.10595 -0.17326 0.11821 -0.16319 0.11936 C -0.15555 0.12029 -0.14774 0.12052 -0.1401 0.12098 C -0.13559 0.12307 -0.1309 0.12492 -0.12639 0.127 C -0.12517 0.12746 -0.12292 0.12862 -0.12292 0.12862 C -0.11771 0.13371 -0.11615 0.1344 -0.1125 0.13926 C -0.11163 0.14041 -0.11146 0.1418 -0.11024 0.1425 C -0.10608 0.14527 -0.10104 0.14481 -0.09653 0.1455 C -0.09618 0.15106 -0.09653 0.15707 -0.09531 0.16239 C -0.09496 0.16424 -0.09323 0.1654 -0.09184 0.1654 C -0.06198 0.1654 -0.00226 0.16239 -0.00226 0.16239 C 0.00799 0.15568 0.01285 0.15082 0.02431 0.14851 C 0.03142 0.14203 0.0401 0.14088 0.04844 0.13926 C 0.05573 0.13625 0.06129 0.13324 0.0691 0.13162 C 0.09028 0.12307 0.07743 0.12862 0.12431 0.13024 C 0.13385 0.13162 0.14236 0.13602 0.15174 0.13787 C 0.15816 0.14342 0.16267 0.15221 0.1691 0.15776 C 0.1717 0.16493 0.17379 0.1728 0.17708 0.17928 C 0.17639 0.19871 0.16927 0.23688 0.18177 0.25261 C 0.18438 0.26417 0.1941 0.27042 0.20226 0.2725 C 0.20521 0.27643 0.21424 0.28129 0.2184 0.28337 C 0.22309 0.28939 0.22431 0.29656 0.22639 0.30465 C 0.2257 0.32501 0.2257 0.3301 0.22309 0.34606 C 0.22431 0.3641 0.22691 0.37382 0.23004 0.39047 C 0.23073 0.39417 0.23142 0.4025 0.23333 0.40574 C 0.2349 0.40828 0.23733 0.40967 0.23906 0.41199 C 0.25365 0.41106 0.26181 0.41291 0.27361 0.40736 C 0.2816 0.39001 0.27899 0.36827 0.27257 0.35069 C 0.27083 0.34004 0.26701 0.33172 0.26441 0.32154 C 0.26354 0.30766 0.2632 0.27042 0.25764 0.25584 C 0.25764 0.25446 0.25885 0.21212 0.25417 0.20056 C 0.24983 0.19015 0.24358 0.18205 0.23802 0.17303 C 0.23629 0.17049 0.23629 0.16632 0.23455 0.16378 C 0.23333 0.16193 0.23142 0.161 0.23004 0.15938 C 0.22674 0.15499 0.22309 0.14735 0.22083 0.1425 C 0.21875 0.1388 0.2151 0.1381 0.21267 0.13486 C 0.20712 0.12746 0.19722 0.12098 0.18958 0.11798 C 0.18854 0.11636 0.18767 0.11428 0.18629 0.11335 C 0.18299 0.11127 0.17587 0.10872 0.17587 0.10872 C 0.16979 0.10271 0.16597 0.09554 0.15868 0.09346 C 0.14497 0.08166 0.16649 0.09947 0.1507 0.08883 C 0.14514 0.08513 0.14149 0.07865 0.13681 0.07356 C 0.13333 0.06963 0.12969 0.06709 0.12639 0.06269 C 0.12483 0.05621 0.12292 0.05043 0.12083 0.04442 C 0.1184 0.03701 0.1184 0.02961 0.1151 0.0229 C 0.11233 -0.00509 0.11285 -0.03308 0.11042 -0.0613 C 0.11146 -0.09276 0.11094 -0.10756 0.12431 -0.13162 C 0.12691 -0.14388 0.1283 -0.15568 0.13004 -0.1684 C 0.13073 -0.17349 0.13576 -0.18228 0.13576 -0.18228 C 0.13681 -0.1876 0.13906 -0.18922 0.1401 -0.19454 C 0.13906 -0.22808 0.14132 -0.26995 0.11042 -0.27874 C 0.10243 -0.27828 0.0941 -0.2792 0.08629 -0.27712 C 0.08559 -0.27689 0.07552 -0.26532 0.07361 -0.26347 C 0.07066 -0.25723 0.06754 -0.25491 0.06441 -0.2482 C 0.06406 -0.24658 0.06406 -0.24497 0.06337 -0.24358 C 0.06285 -0.24219 0.06129 -0.24173 0.06094 -0.24034 C 0.05799 -0.2297 0.06042 -0.21767 0.05764 -0.2068 C 0.05538 -0.19778 0.05156 -0.19084 0.04844 -0.18228 C 0.04809 -0.13694 0.04792 -0.09137 0.04722 -0.04603 C 0.04705 -0.03261 0.0474 -0.03516 0.04375 -0.02752 C 0.04271 -0.01873 0.04115 -0.01133 0.03924 -0.003 C 0.03611 0.03563 0.03767 0.07588 0.04601 0.11335 C 0.04531 0.1418 0.04462 0.15823 0.04254 0.18367 C 0.04271 0.19709 0.03368 0.29633 0.04948 0.34004 C 0.04983 0.34467 0.0507 0.34907 0.0507 0.35369 C 0.0507 0.37243 0.05087 0.40898 0.03455 0.41661 C 0.03108 0.41615 0.02743 0.41661 0.02431 0.41499 C 0.02309 0.4143 0.02396 0.41152 0.02309 0.41037 C 0.02222 0.40921 0.02083 0.40944 0.01962 0.40898 C 0.01198 0.40158 0.00313 0.39024 0 0.37821 C 0.00035 0.36549 -0.00677 0.33125 0.0059 0.32015 C 0.00556 0.31136 0.00538 0.3028 0.00469 0.29401 C 0.00434 0.28962 0.0026 0.28846 0.00122 0.28476 C 0.0007 0.28337 0 0.28036 0 0.28036 " pathEditMode="relative" ptsTypes="ffffffffffffffffffffffffffffffffffffffffffffffffffffffffffffffffffffffffffffffffffffffffffffffffffffffffffffffffffffffffffffffffffffffffffffffffffffffffffffffffffffffffffffffffffffffffA">
                                      <p:cBhvr>
                                        <p:cTn id="47" dur="5000" fill="hold"/>
                                        <p:tgtEl>
                                          <p:spTgt spid="21"/>
                                        </p:tgtEl>
                                        <p:attrNameLst>
                                          <p:attrName>ppt_x</p:attrName>
                                          <p:attrName>ppt_y</p:attrName>
                                        </p:attrNameLst>
                                      </p:cBhvr>
                                    </p:animMotion>
                                  </p:childTnLst>
                                </p:cTn>
                              </p:par>
                              <p:par>
                                <p:cTn id="48" presetID="0" presetClass="path" presetSubtype="0" accel="50000" decel="50000" fill="hold" grpId="1" nodeType="withEffect">
                                  <p:stCondLst>
                                    <p:cond delay="0"/>
                                  </p:stCondLst>
                                  <p:childTnLst>
                                    <p:animMotion origin="layout" path="M 0 0 C -0.00677 -0.00277 -0.00868 -0.01226 -0.01493 -0.01526 C -0.0316 -0.01341 -0.02813 -0.01526 -0.03802 -0.003 C -0.03872 -0.00092 -0.03941 0.00139 -0.04028 0.00324 C -0.04132 0.00532 -0.04288 0.00694 -0.04375 0.00926 C -0.04688 0.01666 -0.04879 0.02684 -0.05521 0.03077 C -0.06076 0.03424 -0.06771 0.03447 -0.07361 0.0354 C -0.08004 0.04349 -0.08802 0.04766 -0.09653 0.05066 C -0.10226 0.0502 -0.10816 0.05043 -0.11389 0.04904 C -0.11684 0.04835 -0.11997 0.0428 -0.12309 0.04141 C -0.13472 0.0428 -0.14306 0.04488 -0.15521 0.04141 C -0.1592 0.04025 -0.16458 0.02823 -0.16788 0.02776 C -0.17813 0.02591 -0.18854 0.02661 -0.19896 0.02614 C -0.20399 0.02152 -0.2066 0.01735 -0.21267 0.0155 C -0.21892 0.00648 -0.22708 0.00532 -0.23559 0.00324 C -0.24254 0.00371 -0.24948 0.00371 -0.25642 0.00463 C -0.2599 0.00509 -0.26667 0.00764 -0.26667 0.00764 C -0.27101 0.0118 -0.27535 0.01319 -0.28056 0.0155 C -0.2816 0.01597 -0.28386 0.01689 -0.28386 0.01689 C -0.28906 0.01481 -0.29323 0.01018 -0.29774 0.00625 C -0.30174 0.00278 -0.3092 0.00162 -0.31389 0 C -0.31962 -0.00509 -0.32379 -0.01202 -0.32882 -0.01827 C -0.33073 -0.02683 -0.3382 -0.03493 -0.34375 -0.03978 C -0.34531 -0.04649 -0.3474 -0.05066 -0.34479 -0.05806 C -0.34375 -0.06106 -0.3382 -0.06546 -0.33681 -0.06731 C -0.33247 -0.07332 -0.33247 -0.07402 -0.32639 -0.07795 C -0.32136 -0.08813 -0.32726 -0.07818 -0.32066 -0.0842 C -0.30903 -0.09461 -0.32639 -0.08281 -0.31267 -0.09345 C -0.30521 -0.09923 -0.30538 -0.09877 -0.29896 -0.10108 C -0.28733 -0.11589 -0.26892 -0.11519 -0.25399 -0.11635 C -0.24896 -0.12676 -0.24445 -0.14064 -0.23681 -0.1485 C -0.23351 -0.15197 -0.22986 -0.15452 -0.22639 -0.15776 C -0.22205 -0.16192 -0.21875 -0.16793 -0.21493 -0.17302 C -0.21372 -0.17464 -0.21146 -0.17765 -0.21146 -0.17765 C -0.20972 -0.18575 -0.20868 -0.19407 -0.20695 -0.20217 C -0.2059 -0.21212 -0.20451 -0.22345 -0.20122 -0.2327 C -0.19948 -0.23756 -0.19306 -0.24496 -0.19306 -0.24496 C -0.19184 -0.25029 -0.19045 -0.25352 -0.18733 -0.25722 C -0.18576 -0.26416 -0.18663 -0.2718 -0.18507 -0.27874 C -0.18455 -0.28082 -0.1842 -0.27457 -0.18386 -0.27249 C -0.18264 -0.26648 -0.18333 -0.26879 -0.18056 -0.26324 C -0.18021 -0.26116 -0.18004 -0.25908 -0.17934 -0.25722 C -0.17882 -0.25561 -0.17761 -0.25422 -0.17708 -0.2526 C -0.17604 -0.24867 -0.1757 -0.24427 -0.17465 -0.24034 C -0.17517 -0.21027 -0.17118 -0.17904 -0.18386 -0.15313 C -0.18524 -0.14434 -0.1875 -0.13763 -0.18854 -0.12861 C -0.18906 -0.11404 -0.1882 -0.09692 -0.19201 -0.08258 C -0.19427 -0.05181 -0.19636 -0.02405 -0.18056 -0.00138 C -0.17778 0.00903 -0.17969 0.00532 -0.17587 0.01088 C -0.17431 0.01689 -0.17292 0.01943 -0.16892 0.02314 C -0.1658 0.02938 -0.16354 0.03632 -0.15972 0.04141 C -0.1566 0.05529 -0.15625 0.06917 -0.14826 0.07981 C -0.14705 0.08814 -0.14549 0.09623 -0.14375 0.10433 C -0.14201 0.12515 -0.14097 0.1381 -0.14028 0.161 C -0.14097 0.18437 -0.14219 0.19478 -0.14375 0.21606 C -0.14462 0.24335 -0.14427 0.26417 -0.15642 0.28638 C -0.15851 0.30188 -0.16129 0.3264 -0.16788 0.34005 C -0.16945 0.3486 -0.17136 0.35693 -0.1724 0.36618 C -0.17257 0.37312 -0.16858 0.40967 -0.18056 0.41522 C -0.18438 0.41476 -0.18837 0.41522 -0.19201 0.41361 C -0.1934 0.41291 -0.19427 0.41083 -0.19427 0.40898 C -0.19479 0.3907 -0.19497 0.3759 -0.1908 0.35994 C -0.19045 0.35624 -0.19028 0.35254 -0.18976 0.3493 C -0.18958 0.34768 -0.18872 0.34606 -0.18854 0.34467 C -0.18715 0.33102 -0.18854 0.31483 -0.18281 0.30303 C -0.18247 0.30026 -0.18247 0.29702 -0.1816 0.29401 C -0.18125 0.29286 -0.17969 0.29216 -0.17934 0.29077 C -0.17778 0.28476 -0.17726 0.2762 -0.17587 0.26972 C -0.17552 0.25307 -0.1757 0.23688 -0.17465 0.22068 C -0.17448 0.21675 -0.16736 0.21004 -0.16563 0.2068 C -0.16389 0.2038 -0.16094 0.19732 -0.16094 0.19732 C -0.15938 0.18645 -0.15833 0.17673 -0.15747 0.1654 C -0.1566 0.12977 -0.15729 0.09253 -0.14028 0.06292 C -0.13889 0.05737 -0.13611 0.05321 -0.13455 0.04766 C -0.13281 0.04141 -0.13281 0.03771 -0.12986 0.03216 C -0.12795 0.02452 -0.12639 0.0162 -0.12309 0.00926 C -0.12049 -0.00347 -0.12396 0.00949 -0.1184 -0.00138 C -0.11771 -0.00277 -0.11771 -0.00462 -0.11719 -0.00601 C -0.11493 -0.01202 -0.1092 -0.01758 -0.10469 -0.01989 C -0.10017 -0.02544 -0.09566 -0.03192 -0.0908 -0.03678 C -0.07882 -0.0488 -0.08837 -0.03654 -0.07934 -0.04904 C -0.07726 -0.0569 -0.07882 -0.05204 -0.07361 -0.06268 C -0.07014 -0.06985 -0.07066 -0.08096 -0.06788 -0.08882 C -0.06615 -0.09368 -0.0632 -0.09808 -0.06094 -0.10247 C -0.06024 -0.10617 -0.06042 -0.11057 -0.05868 -0.11334 C -0.05677 -0.11635 -0.05382 -0.11797 -0.05174 -0.12098 C -0.04913 -0.13069 -0.04358 -0.1374 -0.03906 -0.1455 C -0.0316 -0.15914 -0.03767 -0.15035 -0.03108 -0.15914 C -0.02813 -0.16724 -0.02361 -0.17349 -0.01962 -0.18066 C -0.01858 -0.18251 -0.01806 -0.18482 -0.01719 -0.18667 C -0.0158 -0.18991 -0.01267 -0.19592 -0.01267 -0.19592 C -0.01198 -0.20263 -0.01181 -0.21258 -0.0092 -0.21883 C -0.00851 -0.22044 0.00174 -0.23988 0.00226 -0.24034 C 0.0066 -0.24404 0.00486 -0.24196 0.00799 -0.24658 C 0.00833 -0.24797 0.00868 -0.24959 0.0092 -0.25098 C 0.00972 -0.25214 0.01094 -0.25283 0.01146 -0.25422 C 0.01354 -0.26 0.0125 -0.26324 0.01614 -0.26787 C 0.01753 -0.27434 0.01823 -0.27689 0.02187 -0.28174 C 0.03351 -0.28013 0.0342 -0.28244 0.0368 -0.26948 C 0.03958 -0.23155 0.03837 -0.19245 0.03559 -0.15452 C 0.03472 -0.14156 0.03003 -0.12792 0.02864 -0.11473 C 0.0283 -0.08813 0.0283 -0.06176 0.0276 -0.03516 C 0.02743 -0.03053 0.01892 -0.00809 0.01719 -0.00138 C 0.01389 0.03702 0.01458 0.01689 0.01614 0.08883 C 0.01667 0.11335 0.01892 0.13833 0.02639 0.161 C 0.02864 0.16817 0.03333 0.17303 0.0368 0.17928 C 0.03802 0.18506 0.04028 0.1883 0.04253 0.19316 C 0.04496 0.19801 0.04583 0.20357 0.04826 0.20842 C 0.04965 0.21652 0.04965 0.21953 0.05399 0.22531 C 0.05555 0.2304 0.0566 0.23549 0.05868 0.24058 C 0.06233 0.28291 0.05816 0.32524 0.06892 0.36618 C 0.07014 0.37983 0.07205 0.39394 0.07587 0.40736 C 0.07656 0.40944 0.07691 0.41199 0.07812 0.41361 C 0.08038 0.41661 0.08611 0.42124 0.08611 0.42124 C 0.10868 0.41869 0.09809 0.42286 0.10694 0.40597 C 0.12274 0.29054 0.08021 0.15106 0.13333 0.04766 C 0.13542 0.03216 0.13524 0.01481 0.13906 0 C 0.13941 -0.01642 0.13559 -0.0569 0.14601 -0.07656 C 0.14792 -0.08998 0.1526 -0.10178 0.15521 -0.11473 C 0.15555 -0.12491 0.15555 -0.13532 0.15625 -0.1455 C 0.15642 -0.14897 0.15851 -0.15174 0.15972 -0.15452 C 0.16354 -0.16377 0.16684 -0.17349 0.17118 -0.18228 C 0.17344 -0.19292 0.17309 -0.20379 0.17587 -0.21443 C 0.17726 -0.2334 0.17986 -0.25977 0.17587 -0.2755 C 0.17483 -0.27989 0.16892 -0.27457 0.16545 -0.27411 C 0.1493 -0.26648 0.15243 -0.23895 0.14479 -0.22345 C 0.14288 -0.21397 0.13524 -0.18922 0.13108 -0.18066 C 0.12951 -0.17256 0.12639 -0.16863 0.12292 -0.16215 C 0.12153 -0.1566 0.11875 -0.15336 0.11614 -0.1485 C 0.11441 -0.13971 0.11163 -0.13162 0.10799 -0.12398 C 0.10555 -0.11311 0.10555 -0.10317 0.10451 -0.09183 C 0.10295 -0.07587 0.09601 -0.0643 0.0908 -0.05042 C 0.08889 -0.04533 0.08871 -0.0414 0.08611 -0.03678 C 0.08489 -0.02914 0.08194 -0.0229 0.08038 -0.01526 C 0.07899 0.0044 0.07951 0.02753 0.07465 0.04604 C 0.07361 0.05668 0.07153 0.07079 0.06892 0.0812 C 0.0684 0.08305 0.06736 0.0842 0.06667 0.08582 C 0.06614 0.08721 0.0658 0.08883 0.06545 0.09045 C 0.06267 0.10364 0.06111 0.11705 0.05868 0.13024 C 0.05712 0.13903 0.05451 0.14759 0.05278 0.15638 C 0.05052 0.18228 0.04114 0.19408 0.02535 0.20842 C 0.02205 0.22115 0.02708 0.2038 0.02066 0.21745 C 0.01632 0.22647 0.01406 0.23734 0.01024 0.24659 C 0.00712 0.25376 0.00295 0.2607 0 0.2681 C -0.00313 0.27528 -0.00243 0.27898 -0.00695 0.28499 C -0.00868 0.29309 -0.01215 0.30049 -0.01493 0.30766 C -0.01771 0.31483 -0.01719 0.32247 -0.02066 0.32917 C -0.02344 0.34328 -0.02865 0.35693 -0.03229 0.37058 C -0.03386 0.38885 -0.03524 0.41337 -0.03906 0.43049 C -0.04531 0.42772 -0.04636 0.42309 -0.04826 0.41522 C -0.04913 0.3951 -0.05104 0.38562 -0.05399 0.36734 C -0.05486 0.35578 -0.05486 0.34328 -0.05747 0.33241 C -0.05851 0.28661 -0.05955 0.27389 -0.06563 0.23595 C -0.06754 0.20704 -0.07257 0.17812 -0.06563 0.14874 C -0.06597 0.12445 -0.06476 0.08166 -0.07014 0.05367 C -0.07153 0.04604 -0.07483 0.03887 -0.07587 0.03077 C -0.07639 0.02707 -0.07639 0.02337 -0.07708 0.0199 C -0.07761 0.01689 -0.07934 0.01088 -0.07934 0.01088 C -0.08247 -0.02521 -0.0717 -0.09252 -0.08854 -0.12699 C -0.08941 -0.13162 -0.08958 -0.13648 -0.0908 -0.14087 C -0.09323 -0.15012 -0.10017 -0.16215 -0.10469 -0.17002 C -0.1066 -0.17788 -0.10955 -0.18019 -0.11389 -0.18528 C -0.11632 -0.18806 -0.11771 -0.19292 -0.12066 -0.19431 C -0.12292 -0.19546 -0.12761 -0.19754 -0.12761 -0.19754 C -0.14167 -0.19662 -0.1533 -0.19685 -0.16667 -0.19431 C -0.17257 -0.19315 -0.17622 -0.18852 -0.1816 -0.18667 C -0.18785 -0.18459 -0.19392 -0.18297 -0.2 -0.18066 C -0.2092 -0.18112 -0.2184 -0.18089 -0.22761 -0.18228 C -0.22899 -0.18251 -0.22986 -0.18459 -0.23108 -0.18528 C -0.23715 -0.18922 -0.2434 -0.19338 -0.24948 -0.19754 C -0.25469 -0.20125 -0.25747 -0.20703 -0.2632 -0.2098 C -0.26528 -0.21258 -0.26806 -0.21466 -0.27014 -0.21744 C -0.27847 -0.22854 -0.27986 -0.23525 -0.29201 -0.23872 C -0.30226 -0.24612 -0.3033 -0.24311 -0.3184 -0.24196 C -0.32465 -0.23849 -0.33021 -0.23502 -0.33681 -0.2327 C -0.34132 -0.22877 -0.34236 -0.22692 -0.34722 -0.23109 C -0.34497 -0.23988 -0.34792 -0.2327 -0.34028 -0.23733 C -0.33854 -0.23849 -0.33733 -0.24103 -0.33559 -0.24196 C -0.32934 -0.24566 -0.32083 -0.24658 -0.31389 -0.24797 C -0.30729 -0.25098 -0.30156 -0.25167 -0.29427 -0.2526 C -0.28351 -0.25815 -0.27188 -0.25884 -0.26094 -0.26324 C -0.26024 -0.2644 -0.25955 -0.26555 -0.25868 -0.26648 C -0.25764 -0.26763 -0.25625 -0.2681 -0.25521 -0.26948 C -0.25208 -0.27365 -0.25104 -0.27666 -0.24722 -0.28013 C -0.24115 -0.27874 -0.23455 -0.27874 -0.22882 -0.2755 C -0.2191 -0.26995 -0.23229 -0.27457 -0.22066 -0.2711 C -0.2191 -0.26995 -0.21754 -0.26902 -0.21615 -0.26787 C -0.21458 -0.26648 -0.2132 -0.2644 -0.21146 -0.26324 C -0.20469 -0.25815 -0.19618 -0.25537 -0.18854 -0.2526 C -0.17778 -0.24335 -0.16233 -0.24589 -0.15052 -0.24496 C -0.14288 -0.24126 -0.13438 -0.24126 -0.12639 -0.24034 C -0.11892 -0.23826 -0.11597 -0.23409 -0.11267 -0.22507 C -0.11146 -0.21697 -0.11094 -0.2142 -0.10573 -0.2098 C -0.07431 -0.21096 -0.04254 -0.2105 -0.01146 -0.21582 C 0 -0.21536 0.01146 -0.21536 0.02292 -0.21443 C 0.0283 -0.21397 0.03403 -0.20865 0.03906 -0.20657 C 0.04566 -0.20402 0.05226 -0.20194 0.05868 -0.19893 C 0.06701 -0.195 0.07292 -0.18575 0.0816 -0.18228 C 0.08542 -0.17858 0.08854 -0.17765 0.09305 -0.17603 C 0.09653 -0.17302 0.10035 -0.17187 0.10347 -0.1684 C 0.10469 -0.16701 0.10555 -0.16493 0.10694 -0.16377 C 0.10833 -0.16261 0.11614 -0.161 0.11719 -0.16076 C 0.14323 -0.16169 0.16753 -0.16447 0.19305 -0.16678 C 0.20989 -0.17256 0.2125 -0.16238 0.22187 -0.14989 " pathEditMode="relative" ptsTypes="fffffffffffffffffffffffffffffffffffffffffffffffffffffffffffffffffffffffffffffffffffffffffffffffffffffffffffffffffffffffffffffffffffffffffffffffffffffffffffffffffffffffffffffffffffffffffffffffffffffffffffA">
                                      <p:cBhvr>
                                        <p:cTn id="49" dur="5000" fill="hold"/>
                                        <p:tgtEl>
                                          <p:spTgt spid="22"/>
                                        </p:tgtEl>
                                        <p:attrNameLst>
                                          <p:attrName>ppt_x</p:attrName>
                                          <p:attrName>ppt_y</p:attrName>
                                        </p:attrNameLst>
                                      </p:cBhvr>
                                    </p:animMotion>
                                  </p:childTnLst>
                                </p:cTn>
                              </p:par>
                              <p:par>
                                <p:cTn id="50" presetID="1" presetClass="emph" presetSubtype="2" fill="hold" nodeType="withEffect">
                                  <p:stCondLst>
                                    <p:cond delay="3800"/>
                                  </p:stCondLst>
                                  <p:childTnLst>
                                    <p:animClr clrSpc="rgb">
                                      <p:cBhvr>
                                        <p:cTn id="51" dur="500" fill="hold"/>
                                        <p:tgtEl>
                                          <p:spTgt spid="16"/>
                                        </p:tgtEl>
                                        <p:attrNameLst>
                                          <p:attrName>fillcolor</p:attrName>
                                        </p:attrNameLst>
                                      </p:cBhvr>
                                      <p:to>
                                        <a:srgbClr val="00C020"/>
                                      </p:to>
                                    </p:animClr>
                                    <p:set>
                                      <p:cBhvr>
                                        <p:cTn id="52" dur="500" fill="hold"/>
                                        <p:tgtEl>
                                          <p:spTgt spid="16"/>
                                        </p:tgtEl>
                                        <p:attrNameLst>
                                          <p:attrName>fill.type</p:attrName>
                                        </p:attrNameLst>
                                      </p:cBhvr>
                                      <p:to>
                                        <p:strVal val="solid"/>
                                      </p:to>
                                    </p:set>
                                    <p:set>
                                      <p:cBhvr>
                                        <p:cTn id="53" dur="500" fill="hold"/>
                                        <p:tgtEl>
                                          <p:spTgt spid="16"/>
                                        </p:tgtEl>
                                        <p:attrNameLst>
                                          <p:attrName>fill.on</p:attrName>
                                        </p:attrNameLst>
                                      </p:cBhvr>
                                      <p:to>
                                        <p:strVal val="true"/>
                                      </p:to>
                                    </p:set>
                                  </p:childTnLst>
                                </p:cTn>
                              </p:par>
                              <p:par>
                                <p:cTn id="54" presetID="1" presetClass="emph" presetSubtype="2" fill="hold" nodeType="withEffect">
                                  <p:stCondLst>
                                    <p:cond delay="4000"/>
                                  </p:stCondLst>
                                  <p:childTnLst>
                                    <p:animClr clrSpc="rgb">
                                      <p:cBhvr>
                                        <p:cTn id="55" dur="500" fill="hold"/>
                                        <p:tgtEl>
                                          <p:spTgt spid="19"/>
                                        </p:tgtEl>
                                        <p:attrNameLst>
                                          <p:attrName>fillcolor</p:attrName>
                                        </p:attrNameLst>
                                      </p:cBhvr>
                                      <p:to>
                                        <a:srgbClr val="00C020"/>
                                      </p:to>
                                    </p:animClr>
                                    <p:set>
                                      <p:cBhvr>
                                        <p:cTn id="56" dur="500" fill="hold"/>
                                        <p:tgtEl>
                                          <p:spTgt spid="19"/>
                                        </p:tgtEl>
                                        <p:attrNameLst>
                                          <p:attrName>fill.type</p:attrName>
                                        </p:attrNameLst>
                                      </p:cBhvr>
                                      <p:to>
                                        <p:strVal val="solid"/>
                                      </p:to>
                                    </p:set>
                                    <p:set>
                                      <p:cBhvr>
                                        <p:cTn id="57" dur="500" fill="hold"/>
                                        <p:tgtEl>
                                          <p:spTgt spid="19"/>
                                        </p:tgtEl>
                                        <p:attrNameLst>
                                          <p:attrName>fill.on</p:attrName>
                                        </p:attrNameLst>
                                      </p:cBhvr>
                                      <p:to>
                                        <p:strVal val="true"/>
                                      </p:to>
                                    </p:set>
                                  </p:childTnLst>
                                </p:cTn>
                              </p:par>
                              <p:par>
                                <p:cTn id="58" presetID="1" presetClass="emph" presetSubtype="2" fill="hold" nodeType="withEffect">
                                  <p:stCondLst>
                                    <p:cond delay="1500"/>
                                  </p:stCondLst>
                                  <p:childTnLst>
                                    <p:animClr clrSpc="rgb">
                                      <p:cBhvr>
                                        <p:cTn id="59" dur="500" fill="hold"/>
                                        <p:tgtEl>
                                          <p:spTgt spid="13"/>
                                        </p:tgtEl>
                                        <p:attrNameLst>
                                          <p:attrName>fillcolor</p:attrName>
                                        </p:attrNameLst>
                                      </p:cBhvr>
                                      <p:to>
                                        <a:srgbClr val="00C020"/>
                                      </p:to>
                                    </p:animClr>
                                    <p:set>
                                      <p:cBhvr>
                                        <p:cTn id="60" dur="500" fill="hold"/>
                                        <p:tgtEl>
                                          <p:spTgt spid="13"/>
                                        </p:tgtEl>
                                        <p:attrNameLst>
                                          <p:attrName>fill.type</p:attrName>
                                        </p:attrNameLst>
                                      </p:cBhvr>
                                      <p:to>
                                        <p:strVal val="solid"/>
                                      </p:to>
                                    </p:set>
                                    <p:set>
                                      <p:cBhvr>
                                        <p:cTn id="61" dur="500" fill="hold"/>
                                        <p:tgtEl>
                                          <p:spTgt spid="13"/>
                                        </p:tgtEl>
                                        <p:attrNameLst>
                                          <p:attrName>fill.on</p:attrName>
                                        </p:attrNameLst>
                                      </p:cBhvr>
                                      <p:to>
                                        <p:strVal val="true"/>
                                      </p:to>
                                    </p:set>
                                  </p:childTnLst>
                                </p:cTn>
                              </p:par>
                              <p:par>
                                <p:cTn id="62" presetID="1" presetClass="emph" presetSubtype="2" fill="hold" nodeType="withEffect">
                                  <p:stCondLst>
                                    <p:cond delay="2000"/>
                                  </p:stCondLst>
                                  <p:childTnLst>
                                    <p:animClr clrSpc="rgb">
                                      <p:cBhvr>
                                        <p:cTn id="63" dur="500" fill="hold"/>
                                        <p:tgtEl>
                                          <p:spTgt spid="15"/>
                                        </p:tgtEl>
                                        <p:attrNameLst>
                                          <p:attrName>fillcolor</p:attrName>
                                        </p:attrNameLst>
                                      </p:cBhvr>
                                      <p:to>
                                        <a:srgbClr val="00C020"/>
                                      </p:to>
                                    </p:animClr>
                                    <p:set>
                                      <p:cBhvr>
                                        <p:cTn id="64" dur="500" fill="hold"/>
                                        <p:tgtEl>
                                          <p:spTgt spid="15"/>
                                        </p:tgtEl>
                                        <p:attrNameLst>
                                          <p:attrName>fill.type</p:attrName>
                                        </p:attrNameLst>
                                      </p:cBhvr>
                                      <p:to>
                                        <p:strVal val="solid"/>
                                      </p:to>
                                    </p:set>
                                    <p:set>
                                      <p:cBhvr>
                                        <p:cTn id="65" dur="500" fill="hold"/>
                                        <p:tgtEl>
                                          <p:spTgt spid="15"/>
                                        </p:tgtEl>
                                        <p:attrNameLst>
                                          <p:attrName>fill.on</p:attrName>
                                        </p:attrNameLst>
                                      </p:cBhvr>
                                      <p:to>
                                        <p:strVal val="true"/>
                                      </p:to>
                                    </p:set>
                                  </p:childTnLst>
                                </p:cTn>
                              </p:par>
                              <p:par>
                                <p:cTn id="66" presetID="1" presetClass="emph" presetSubtype="2" fill="hold" nodeType="withEffect">
                                  <p:stCondLst>
                                    <p:cond delay="1000"/>
                                  </p:stCondLst>
                                  <p:childTnLst>
                                    <p:animClr clrSpc="rgb">
                                      <p:cBhvr>
                                        <p:cTn id="67" dur="500" fill="hold"/>
                                        <p:tgtEl>
                                          <p:spTgt spid="18"/>
                                        </p:tgtEl>
                                        <p:attrNameLst>
                                          <p:attrName>fillcolor</p:attrName>
                                        </p:attrNameLst>
                                      </p:cBhvr>
                                      <p:to>
                                        <a:srgbClr val="00C020"/>
                                      </p:to>
                                    </p:animClr>
                                    <p:set>
                                      <p:cBhvr>
                                        <p:cTn id="68" dur="500" fill="hold"/>
                                        <p:tgtEl>
                                          <p:spTgt spid="18"/>
                                        </p:tgtEl>
                                        <p:attrNameLst>
                                          <p:attrName>fill.type</p:attrName>
                                        </p:attrNameLst>
                                      </p:cBhvr>
                                      <p:to>
                                        <p:strVal val="solid"/>
                                      </p:to>
                                    </p:set>
                                    <p:set>
                                      <p:cBhvr>
                                        <p:cTn id="69"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0" grpId="1" animBg="1"/>
      <p:bldP spid="21" grpId="0" animBg="1"/>
      <p:bldP spid="21" grpId="1" animBg="1"/>
      <p:bldP spid="22" grpId="0" animBg="1"/>
      <p:bldP spid="2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Discrete-Event Simulation (DES) has become an increasingly popular tool in fields such as ecology, biology, and social science.</a:t>
            </a:r>
          </a:p>
          <a:p>
            <a:r>
              <a:rPr lang="en-US" dirty="0" smtClean="0"/>
              <a:t>Often, it is hard to create models to accurately represent the interactions within a complex system.</a:t>
            </a:r>
          </a:p>
          <a:p>
            <a:r>
              <a:rPr lang="en-US" dirty="0" smtClean="0"/>
              <a:t>Agent-based DES is a useful tool creating simulations that don’t rely on models with an underlying equation.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stCxn id="6" idx="6"/>
            <a:endCxn id="9" idx="2"/>
          </p:cNvCxnSpPr>
          <p:nvPr/>
        </p:nvCxnSpPr>
        <p:spPr>
          <a:xfrm>
            <a:off x="2057400" y="3124200"/>
            <a:ext cx="41910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Event Networks</a:t>
            </a:r>
            <a:endParaRPr lang="en-US" dirty="0"/>
          </a:p>
        </p:txBody>
      </p:sp>
      <p:sp>
        <p:nvSpPr>
          <p:cNvPr id="4" name="Smiley Face 3"/>
          <p:cNvSpPr/>
          <p:nvPr/>
        </p:nvSpPr>
        <p:spPr>
          <a:xfrm>
            <a:off x="2590800" y="41148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609600" y="59436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1752600" y="29718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6629400" y="18288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6248400" y="35814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p:cNvSpPr/>
          <p:nvPr/>
        </p:nvSpPr>
        <p:spPr>
          <a:xfrm>
            <a:off x="7620000" y="2514600"/>
            <a:ext cx="304800" cy="304800"/>
          </a:xfrm>
          <a:prstGeom prst="flowChartSummingJunction">
            <a:avLst/>
          </a:prstGeom>
          <a:solidFill>
            <a:schemeClr val="accent3">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590800" y="2667000"/>
            <a:ext cx="3962400" cy="3962400"/>
            <a:chOff x="2667000" y="1981200"/>
            <a:chExt cx="3962400" cy="3962400"/>
          </a:xfrm>
        </p:grpSpPr>
        <p:sp>
          <p:nvSpPr>
            <p:cNvPr id="8" name="Smiley Face 7"/>
            <p:cNvSpPr/>
            <p:nvPr/>
          </p:nvSpPr>
          <p:spPr>
            <a:xfrm>
              <a:off x="4419600" y="3657600"/>
              <a:ext cx="304800" cy="304800"/>
            </a:xfrm>
            <a:prstGeom prst="smileyFac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7000" y="1981200"/>
              <a:ext cx="3962400" cy="39624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a:stCxn id="8" idx="6"/>
            <a:endCxn id="9" idx="3"/>
          </p:cNvCxnSpPr>
          <p:nvPr/>
        </p:nvCxnSpPr>
        <p:spPr>
          <a:xfrm flipV="1">
            <a:off x="4648200" y="3841563"/>
            <a:ext cx="1644837" cy="654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4" idx="6"/>
          </p:cNvCxnSpPr>
          <p:nvPr/>
        </p:nvCxnSpPr>
        <p:spPr>
          <a:xfrm flipH="1" flipV="1">
            <a:off x="2895600" y="4267200"/>
            <a:ext cx="144780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0"/>
            <a:endCxn id="7" idx="3"/>
          </p:cNvCxnSpPr>
          <p:nvPr/>
        </p:nvCxnSpPr>
        <p:spPr>
          <a:xfrm flipV="1">
            <a:off x="6400800" y="2088963"/>
            <a:ext cx="273237" cy="14924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5"/>
            <a:endCxn id="10" idx="1"/>
          </p:cNvCxnSpPr>
          <p:nvPr/>
        </p:nvCxnSpPr>
        <p:spPr>
          <a:xfrm>
            <a:off x="6889563" y="2088963"/>
            <a:ext cx="775074" cy="470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1"/>
            <a:endCxn id="6" idx="5"/>
          </p:cNvCxnSpPr>
          <p:nvPr/>
        </p:nvCxnSpPr>
        <p:spPr>
          <a:xfrm flipH="1" flipV="1">
            <a:off x="2012763" y="3231963"/>
            <a:ext cx="622674" cy="92747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 idx="6"/>
            <a:endCxn id="10" idx="3"/>
          </p:cNvCxnSpPr>
          <p:nvPr/>
        </p:nvCxnSpPr>
        <p:spPr>
          <a:xfrm flipV="1">
            <a:off x="6553200" y="2774763"/>
            <a:ext cx="1111437" cy="9590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Smiley Face 39"/>
          <p:cNvSpPr/>
          <p:nvPr/>
        </p:nvSpPr>
        <p:spPr>
          <a:xfrm>
            <a:off x="1371600" y="62484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5" idx="5"/>
            <a:endCxn id="40" idx="2"/>
          </p:cNvCxnSpPr>
          <p:nvPr/>
        </p:nvCxnSpPr>
        <p:spPr>
          <a:xfrm>
            <a:off x="869763" y="6203763"/>
            <a:ext cx="501837" cy="197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6"/>
            <a:endCxn id="8" idx="1"/>
          </p:cNvCxnSpPr>
          <p:nvPr/>
        </p:nvCxnSpPr>
        <p:spPr>
          <a:xfrm>
            <a:off x="2057400" y="3124200"/>
            <a:ext cx="2330637" cy="12638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 idx="6"/>
            <a:endCxn id="7" idx="2"/>
          </p:cNvCxnSpPr>
          <p:nvPr/>
        </p:nvCxnSpPr>
        <p:spPr>
          <a:xfrm flipV="1">
            <a:off x="2057400" y="1981200"/>
            <a:ext cx="4572000" cy="114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 idx="6"/>
            <a:endCxn id="10" idx="2"/>
          </p:cNvCxnSpPr>
          <p:nvPr/>
        </p:nvCxnSpPr>
        <p:spPr>
          <a:xfrm flipV="1">
            <a:off x="2057400" y="2667000"/>
            <a:ext cx="55626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 idx="3"/>
            <a:endCxn id="8" idx="7"/>
          </p:cNvCxnSpPr>
          <p:nvPr/>
        </p:nvCxnSpPr>
        <p:spPr>
          <a:xfrm flipH="1">
            <a:off x="4603563" y="2088963"/>
            <a:ext cx="2070474" cy="22990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 idx="6"/>
            <a:endCxn id="10" idx="3"/>
          </p:cNvCxnSpPr>
          <p:nvPr/>
        </p:nvCxnSpPr>
        <p:spPr>
          <a:xfrm flipV="1">
            <a:off x="4648200" y="2774763"/>
            <a:ext cx="3016437" cy="17210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4" idx="7"/>
            <a:endCxn id="7" idx="2"/>
          </p:cNvCxnSpPr>
          <p:nvPr/>
        </p:nvCxnSpPr>
        <p:spPr>
          <a:xfrm flipV="1">
            <a:off x="2850963" y="1981200"/>
            <a:ext cx="3778437" cy="2178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 idx="7"/>
            <a:endCxn id="10" idx="2"/>
          </p:cNvCxnSpPr>
          <p:nvPr/>
        </p:nvCxnSpPr>
        <p:spPr>
          <a:xfrm flipV="1">
            <a:off x="2850963" y="2667000"/>
            <a:ext cx="4769037" cy="14924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 idx="6"/>
            <a:endCxn id="9" idx="2"/>
          </p:cNvCxnSpPr>
          <p:nvPr/>
        </p:nvCxnSpPr>
        <p:spPr>
          <a:xfrm flipV="1">
            <a:off x="2895600" y="3733800"/>
            <a:ext cx="33528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3000" fill="hold"/>
                                        <p:tgtEl>
                                          <p:spTgt spid="19"/>
                                        </p:tgtEl>
                                        <p:attrNameLst>
                                          <p:attrName>ppt_x</p:attrName>
                                        </p:attrNameLst>
                                      </p:cBhvr>
                                      <p:tavLst>
                                        <p:tav tm="0">
                                          <p:val>
                                            <p:strVal val="#ppt_x"/>
                                          </p:val>
                                        </p:tav>
                                        <p:tav tm="100000">
                                          <p:val>
                                            <p:strVal val="#ppt_x"/>
                                          </p:val>
                                        </p:tav>
                                      </p:tavLst>
                                    </p:anim>
                                    <p:anim calcmode="lin" valueType="num">
                                      <p:cBhvr additive="base">
                                        <p:cTn id="36" dur="3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p:cBhvr>
                                        <p:cTn id="46" dur="3000" fill="hold"/>
                                        <p:tgtEl>
                                          <p:spTgt spid="25"/>
                                        </p:tgtEl>
                                        <p:attrNameLst>
                                          <p:attrName>stroke.color</p:attrName>
                                        </p:attrNameLst>
                                      </p:cBhvr>
                                      <p:to>
                                        <a:schemeClr val="tx1"/>
                                      </p:to>
                                    </p:animClr>
                                    <p:set>
                                      <p:cBhvr>
                                        <p:cTn id="47" dur="3000" fill="hold"/>
                                        <p:tgtEl>
                                          <p:spTgt spid="25"/>
                                        </p:tgtEl>
                                        <p:attrNameLst>
                                          <p:attrName>stroke.on</p:attrName>
                                        </p:attrNameLst>
                                      </p:cBhvr>
                                      <p:to>
                                        <p:strVal val="true"/>
                                      </p:to>
                                    </p:set>
                                  </p:childTnLst>
                                </p:cTn>
                              </p:par>
                              <p:par>
                                <p:cTn id="48" presetID="7" presetClass="emph" presetSubtype="2" fill="hold" nodeType="withEffect">
                                  <p:stCondLst>
                                    <p:cond delay="0"/>
                                  </p:stCondLst>
                                  <p:childTnLst>
                                    <p:animClr clrSpc="rgb">
                                      <p:cBhvr>
                                        <p:cTn id="49" dur="3000" fill="hold"/>
                                        <p:tgtEl>
                                          <p:spTgt spid="21"/>
                                        </p:tgtEl>
                                        <p:attrNameLst>
                                          <p:attrName>stroke.color</p:attrName>
                                        </p:attrNameLst>
                                      </p:cBhvr>
                                      <p:to>
                                        <a:schemeClr val="tx1"/>
                                      </p:to>
                                    </p:animClr>
                                    <p:set>
                                      <p:cBhvr>
                                        <p:cTn id="50" dur="3000" fill="hold"/>
                                        <p:tgtEl>
                                          <p:spTgt spid="21"/>
                                        </p:tgtEl>
                                        <p:attrNameLst>
                                          <p:attrName>stroke.on</p:attrName>
                                        </p:attrNameLst>
                                      </p:cBhvr>
                                      <p:to>
                                        <p:strVal val="true"/>
                                      </p:to>
                                    </p:set>
                                  </p:childTnLst>
                                </p:cTn>
                              </p:par>
                              <p:par>
                                <p:cTn id="51" presetID="7" presetClass="emph" presetSubtype="2" fill="hold" nodeType="withEffect">
                                  <p:stCondLst>
                                    <p:cond delay="0"/>
                                  </p:stCondLst>
                                  <p:childTnLst>
                                    <p:animClr clrSpc="rgb">
                                      <p:cBhvr>
                                        <p:cTn id="52" dur="3000" fill="hold"/>
                                        <p:tgtEl>
                                          <p:spTgt spid="23"/>
                                        </p:tgtEl>
                                        <p:attrNameLst>
                                          <p:attrName>stroke.color</p:attrName>
                                        </p:attrNameLst>
                                      </p:cBhvr>
                                      <p:to>
                                        <a:schemeClr val="tx1"/>
                                      </p:to>
                                    </p:animClr>
                                    <p:set>
                                      <p:cBhvr>
                                        <p:cTn id="53" dur="3000" fill="hold"/>
                                        <p:tgtEl>
                                          <p:spTgt spid="23"/>
                                        </p:tgtEl>
                                        <p:attrNameLst>
                                          <p:attrName>stroke.on</p:attrName>
                                        </p:attrNameLst>
                                      </p:cBhvr>
                                      <p:to>
                                        <p:strVal val="true"/>
                                      </p:to>
                                    </p:set>
                                  </p:childTnLst>
                                </p:cTn>
                              </p:par>
                              <p:par>
                                <p:cTn id="54" presetID="7" presetClass="emph" presetSubtype="2" fill="hold" nodeType="withEffect">
                                  <p:stCondLst>
                                    <p:cond delay="0"/>
                                  </p:stCondLst>
                                  <p:childTnLst>
                                    <p:animClr clrSpc="rgb">
                                      <p:cBhvr>
                                        <p:cTn id="55" dur="3000" fill="hold"/>
                                        <p:tgtEl>
                                          <p:spTgt spid="36"/>
                                        </p:tgtEl>
                                        <p:attrNameLst>
                                          <p:attrName>stroke.color</p:attrName>
                                        </p:attrNameLst>
                                      </p:cBhvr>
                                      <p:to>
                                        <a:schemeClr val="tx1"/>
                                      </p:to>
                                    </p:animClr>
                                    <p:set>
                                      <p:cBhvr>
                                        <p:cTn id="56" dur="3000" fill="hold"/>
                                        <p:tgtEl>
                                          <p:spTgt spid="36"/>
                                        </p:tgtEl>
                                        <p:attrNameLst>
                                          <p:attrName>stroke.on</p:attrName>
                                        </p:attrNameLst>
                                      </p:cBhvr>
                                      <p:to>
                                        <p:strVal val="true"/>
                                      </p:to>
                                    </p:set>
                                  </p:childTnLst>
                                </p:cTn>
                              </p:par>
                              <p:par>
                                <p:cTn id="57" presetID="9"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dissolve">
                                      <p:cBhvr>
                                        <p:cTn id="59" dur="1000"/>
                                        <p:tgtEl>
                                          <p:spTgt spid="44"/>
                                        </p:tgtEl>
                                      </p:cBhvr>
                                    </p:animEffect>
                                  </p:childTnLst>
                                </p:cTn>
                              </p:par>
                              <p:par>
                                <p:cTn id="60" presetID="9" presetClass="entr" presetSubtype="0"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dissolve">
                                      <p:cBhvr>
                                        <p:cTn id="62" dur="1000"/>
                                        <p:tgtEl>
                                          <p:spTgt spid="47"/>
                                        </p:tgtEl>
                                      </p:cBhvr>
                                    </p:animEffect>
                                  </p:childTnLst>
                                </p:cTn>
                              </p:par>
                              <p:par>
                                <p:cTn id="63" presetID="9"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dissolve">
                                      <p:cBhvr>
                                        <p:cTn id="65" dur="1000"/>
                                        <p:tgtEl>
                                          <p:spTgt spid="49"/>
                                        </p:tgtEl>
                                      </p:cBhvr>
                                    </p:animEffect>
                                  </p:childTnLst>
                                </p:cTn>
                              </p:par>
                              <p:par>
                                <p:cTn id="66" presetID="9" presetClass="entr" presetSubtype="0" fill="hold"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dissolve">
                                      <p:cBhvr>
                                        <p:cTn id="68" dur="1000"/>
                                        <p:tgtEl>
                                          <p:spTgt spid="79"/>
                                        </p:tgtEl>
                                      </p:cBhvr>
                                    </p:animEffect>
                                  </p:childTnLst>
                                </p:cTn>
                              </p:par>
                              <p:par>
                                <p:cTn id="69" presetID="9"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dissolve">
                                      <p:cBhvr>
                                        <p:cTn id="71" dur="1000"/>
                                        <p:tgtEl>
                                          <p:spTgt spid="96"/>
                                        </p:tgtEl>
                                      </p:cBhvr>
                                    </p:animEffect>
                                  </p:childTnLst>
                                </p:cTn>
                              </p:par>
                              <p:par>
                                <p:cTn id="72" presetID="9" presetClass="entr" presetSubtype="0" fill="hold"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dissolve">
                                      <p:cBhvr>
                                        <p:cTn id="74" dur="1000"/>
                                        <p:tgtEl>
                                          <p:spTgt spid="99"/>
                                        </p:tgtEl>
                                      </p:cBhvr>
                                    </p:animEffect>
                                  </p:childTnLst>
                                </p:cTn>
                              </p:par>
                              <p:par>
                                <p:cTn id="75" presetID="9"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animEffect transition="in" filter="dissolve">
                                      <p:cBhvr>
                                        <p:cTn id="77" dur="1000"/>
                                        <p:tgtEl>
                                          <p:spTgt spid="101"/>
                                        </p:tgtEl>
                                      </p:cBhvr>
                                    </p:animEffect>
                                  </p:childTnLst>
                                </p:cTn>
                              </p:par>
                              <p:par>
                                <p:cTn id="78" presetID="9" presetClass="entr" presetSubtype="0" fill="hold" nodeType="with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dissolve">
                                      <p:cBhvr>
                                        <p:cTn id="80" dur="1000"/>
                                        <p:tgtEl>
                                          <p:spTgt spid="103"/>
                                        </p:tgtEl>
                                      </p:cBhvr>
                                    </p:animEffect>
                                  </p:childTnLst>
                                </p:cTn>
                              </p:par>
                              <p:par>
                                <p:cTn id="81" presetID="9" presetClass="entr" presetSubtype="0" fill="hold"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dissolve">
                                      <p:cBhvr>
                                        <p:cTn id="83" dur="1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xit" presetSubtype="2" fill="hold" nodeType="clickEffect">
                                  <p:stCondLst>
                                    <p:cond delay="0"/>
                                  </p:stCondLst>
                                  <p:childTnLst>
                                    <p:anim calcmode="lin" valueType="num">
                                      <p:cBhvr additive="base">
                                        <p:cTn id="87" dur="3000"/>
                                        <p:tgtEl>
                                          <p:spTgt spid="19"/>
                                        </p:tgtEl>
                                        <p:attrNameLst>
                                          <p:attrName>ppt_x</p:attrName>
                                        </p:attrNameLst>
                                      </p:cBhvr>
                                      <p:tavLst>
                                        <p:tav tm="0">
                                          <p:val>
                                            <p:strVal val="ppt_x"/>
                                          </p:val>
                                        </p:tav>
                                        <p:tav tm="100000">
                                          <p:val>
                                            <p:strVal val="1+ppt_w/2"/>
                                          </p:val>
                                        </p:tav>
                                      </p:tavLst>
                                    </p:anim>
                                    <p:anim calcmode="lin" valueType="num">
                                      <p:cBhvr additive="base">
                                        <p:cTn id="88" dur="3000"/>
                                        <p:tgtEl>
                                          <p:spTgt spid="19"/>
                                        </p:tgtEl>
                                        <p:attrNameLst>
                                          <p:attrName>ppt_y</p:attrName>
                                        </p:attrNameLst>
                                      </p:cBhvr>
                                      <p:tavLst>
                                        <p:tav tm="0">
                                          <p:val>
                                            <p:strVal val="ppt_y"/>
                                          </p:val>
                                        </p:tav>
                                        <p:tav tm="100000">
                                          <p:val>
                                            <p:strVal val="ppt_y"/>
                                          </p:val>
                                        </p:tav>
                                      </p:tavLst>
                                    </p:anim>
                                    <p:set>
                                      <p:cBhvr>
                                        <p:cTn id="89" dur="1" fill="hold">
                                          <p:stCondLst>
                                            <p:cond delay="2999"/>
                                          </p:stCondLst>
                                        </p:cTn>
                                        <p:tgtEl>
                                          <p:spTgt spid="19"/>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1000"/>
                                        <p:tgtEl>
                                          <p:spTgt spid="47"/>
                                        </p:tgtEl>
                                      </p:cBhvr>
                                    </p:animEffect>
                                    <p:set>
                                      <p:cBhvr>
                                        <p:cTn id="92" dur="1" fill="hold">
                                          <p:stCondLst>
                                            <p:cond delay="999"/>
                                          </p:stCondLst>
                                        </p:cTn>
                                        <p:tgtEl>
                                          <p:spTgt spid="47"/>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1000"/>
                                        <p:tgtEl>
                                          <p:spTgt spid="52"/>
                                        </p:tgtEl>
                                      </p:cBhvr>
                                    </p:animEffect>
                                    <p:set>
                                      <p:cBhvr>
                                        <p:cTn id="95" dur="1" fill="hold">
                                          <p:stCondLst>
                                            <p:cond delay="999"/>
                                          </p:stCondLst>
                                        </p:cTn>
                                        <p:tgtEl>
                                          <p:spTgt spid="52"/>
                                        </p:tgtEl>
                                        <p:attrNameLst>
                                          <p:attrName>style.visibility</p:attrName>
                                        </p:attrNameLst>
                                      </p:cBhvr>
                                      <p:to>
                                        <p:strVal val="hidden"/>
                                      </p:to>
                                    </p:set>
                                  </p:childTnLst>
                                </p:cTn>
                              </p:par>
                              <p:par>
                                <p:cTn id="96" presetID="9" presetClass="exit" presetSubtype="0" fill="hold" nodeType="withEffect">
                                  <p:stCondLst>
                                    <p:cond delay="0"/>
                                  </p:stCondLst>
                                  <p:childTnLst>
                                    <p:animEffect transition="out" filter="dissolve">
                                      <p:cBhvr>
                                        <p:cTn id="97" dur="1000"/>
                                        <p:tgtEl>
                                          <p:spTgt spid="49"/>
                                        </p:tgtEl>
                                      </p:cBhvr>
                                    </p:animEffect>
                                    <p:set>
                                      <p:cBhvr>
                                        <p:cTn id="98" dur="1" fill="hold">
                                          <p:stCondLst>
                                            <p:cond delay="999"/>
                                          </p:stCondLst>
                                        </p:cTn>
                                        <p:tgtEl>
                                          <p:spTgt spid="49"/>
                                        </p:tgtEl>
                                        <p:attrNameLst>
                                          <p:attrName>style.visibility</p:attrName>
                                        </p:attrNameLst>
                                      </p:cBhvr>
                                      <p:to>
                                        <p:strVal val="hidden"/>
                                      </p:to>
                                    </p:set>
                                  </p:childTnLst>
                                </p:cTn>
                              </p:par>
                              <p:par>
                                <p:cTn id="99" presetID="9" presetClass="exit" presetSubtype="0" fill="hold" nodeType="withEffect">
                                  <p:stCondLst>
                                    <p:cond delay="0"/>
                                  </p:stCondLst>
                                  <p:childTnLst>
                                    <p:animEffect transition="out" filter="dissolve">
                                      <p:cBhvr>
                                        <p:cTn id="100" dur="1000"/>
                                        <p:tgtEl>
                                          <p:spTgt spid="44"/>
                                        </p:tgtEl>
                                      </p:cBhvr>
                                    </p:animEffect>
                                    <p:set>
                                      <p:cBhvr>
                                        <p:cTn id="101" dur="1" fill="hold">
                                          <p:stCondLst>
                                            <p:cond delay="999"/>
                                          </p:stCondLst>
                                        </p:cTn>
                                        <p:tgtEl>
                                          <p:spTgt spid="44"/>
                                        </p:tgtEl>
                                        <p:attrNameLst>
                                          <p:attrName>style.visibility</p:attrName>
                                        </p:attrNameLst>
                                      </p:cBhvr>
                                      <p:to>
                                        <p:strVal val="hidden"/>
                                      </p:to>
                                    </p:set>
                                  </p:childTnLst>
                                </p:cTn>
                              </p:par>
                              <p:par>
                                <p:cTn id="102" presetID="9" presetClass="exit" presetSubtype="0" fill="hold" nodeType="withEffect">
                                  <p:stCondLst>
                                    <p:cond delay="0"/>
                                  </p:stCondLst>
                                  <p:childTnLst>
                                    <p:animEffect transition="out" filter="dissolve">
                                      <p:cBhvr>
                                        <p:cTn id="103" dur="1000"/>
                                        <p:tgtEl>
                                          <p:spTgt spid="99"/>
                                        </p:tgtEl>
                                      </p:cBhvr>
                                    </p:animEffect>
                                    <p:set>
                                      <p:cBhvr>
                                        <p:cTn id="104" dur="1" fill="hold">
                                          <p:stCondLst>
                                            <p:cond delay="999"/>
                                          </p:stCondLst>
                                        </p:cTn>
                                        <p:tgtEl>
                                          <p:spTgt spid="99"/>
                                        </p:tgtEl>
                                        <p:attrNameLst>
                                          <p:attrName>style.visibility</p:attrName>
                                        </p:attrNameLst>
                                      </p:cBhvr>
                                      <p:to>
                                        <p:strVal val="hidden"/>
                                      </p:to>
                                    </p:set>
                                  </p:childTnLst>
                                </p:cTn>
                              </p:par>
                              <p:par>
                                <p:cTn id="105" presetID="9" presetClass="exit" presetSubtype="0" fill="hold" nodeType="withEffect">
                                  <p:stCondLst>
                                    <p:cond delay="0"/>
                                  </p:stCondLst>
                                  <p:childTnLst>
                                    <p:animEffect transition="out" filter="dissolve">
                                      <p:cBhvr>
                                        <p:cTn id="106" dur="1000"/>
                                        <p:tgtEl>
                                          <p:spTgt spid="101"/>
                                        </p:tgtEl>
                                      </p:cBhvr>
                                    </p:animEffect>
                                    <p:set>
                                      <p:cBhvr>
                                        <p:cTn id="107" dur="1" fill="hold">
                                          <p:stCondLst>
                                            <p:cond delay="999"/>
                                          </p:stCondLst>
                                        </p:cTn>
                                        <p:tgtEl>
                                          <p:spTgt spid="101"/>
                                        </p:tgtEl>
                                        <p:attrNameLst>
                                          <p:attrName>style.visibility</p:attrName>
                                        </p:attrNameLst>
                                      </p:cBhvr>
                                      <p:to>
                                        <p:strVal val="hidden"/>
                                      </p:to>
                                    </p:set>
                                  </p:childTnLst>
                                </p:cTn>
                              </p:par>
                              <p:par>
                                <p:cTn id="108" presetID="9" presetClass="exit" presetSubtype="0" fill="hold" nodeType="withEffect">
                                  <p:stCondLst>
                                    <p:cond delay="0"/>
                                  </p:stCondLst>
                                  <p:childTnLst>
                                    <p:animEffect transition="out" filter="dissolve">
                                      <p:cBhvr>
                                        <p:cTn id="109" dur="1000"/>
                                        <p:tgtEl>
                                          <p:spTgt spid="103"/>
                                        </p:tgtEl>
                                      </p:cBhvr>
                                    </p:animEffect>
                                    <p:set>
                                      <p:cBhvr>
                                        <p:cTn id="110" dur="1" fill="hold">
                                          <p:stCondLst>
                                            <p:cond delay="999"/>
                                          </p:stCondLst>
                                        </p:cTn>
                                        <p:tgtEl>
                                          <p:spTgt spid="103"/>
                                        </p:tgtEl>
                                        <p:attrNameLst>
                                          <p:attrName>style.visibility</p:attrName>
                                        </p:attrNameLst>
                                      </p:cBhvr>
                                      <p:to>
                                        <p:strVal val="hidden"/>
                                      </p:to>
                                    </p:set>
                                  </p:childTnLst>
                                </p:cTn>
                              </p:par>
                              <p:par>
                                <p:cTn id="111" presetID="9" presetClass="exit" presetSubtype="0" fill="hold" nodeType="withEffect">
                                  <p:stCondLst>
                                    <p:cond delay="0"/>
                                  </p:stCondLst>
                                  <p:childTnLst>
                                    <p:animEffect transition="out" filter="dissolve">
                                      <p:cBhvr>
                                        <p:cTn id="112" dur="1000"/>
                                        <p:tgtEl>
                                          <p:spTgt spid="18"/>
                                        </p:tgtEl>
                                      </p:cBhvr>
                                    </p:animEffect>
                                    <p:set>
                                      <p:cBhvr>
                                        <p:cTn id="113" dur="1" fill="hold">
                                          <p:stCondLst>
                                            <p:cond delay="999"/>
                                          </p:stCondLst>
                                        </p:cTn>
                                        <p:tgtEl>
                                          <p:spTgt spid="18"/>
                                        </p:tgtEl>
                                        <p:attrNameLst>
                                          <p:attrName>style.visibility</p:attrName>
                                        </p:attrNameLst>
                                      </p:cBhvr>
                                      <p:to>
                                        <p:strVal val="hidden"/>
                                      </p:to>
                                    </p:set>
                                  </p:childTnLst>
                                </p:cTn>
                              </p:par>
                              <p:par>
                                <p:cTn id="114" presetID="9" presetClass="exit" presetSubtype="0" fill="hold" nodeType="withEffect">
                                  <p:stCondLst>
                                    <p:cond delay="0"/>
                                  </p:stCondLst>
                                  <p:childTnLst>
                                    <p:animEffect transition="out" filter="dissolve">
                                      <p:cBhvr>
                                        <p:cTn id="115" dur="1000"/>
                                        <p:tgtEl>
                                          <p:spTgt spid="16"/>
                                        </p:tgtEl>
                                      </p:cBhvr>
                                    </p:animEffect>
                                    <p:set>
                                      <p:cBhvr>
                                        <p:cTn id="116" dur="1" fill="hold">
                                          <p:stCondLst>
                                            <p:cond delay="999"/>
                                          </p:stCondLst>
                                        </p:cTn>
                                        <p:tgtEl>
                                          <p:spTgt spid="16"/>
                                        </p:tgtEl>
                                        <p:attrNameLst>
                                          <p:attrName>style.visibility</p:attrName>
                                        </p:attrNameLst>
                                      </p:cBhvr>
                                      <p:to>
                                        <p:strVal val="hidden"/>
                                      </p:to>
                                    </p:set>
                                  </p:childTnLst>
                                </p:cTn>
                              </p:par>
                              <p:par>
                                <p:cTn id="117" presetID="9" presetClass="exit" presetSubtype="0" fill="hold" nodeType="withEffect">
                                  <p:stCondLst>
                                    <p:cond delay="0"/>
                                  </p:stCondLst>
                                  <p:childTnLst>
                                    <p:animEffect transition="out" filter="dissolve">
                                      <p:cBhvr>
                                        <p:cTn id="118" dur="1000"/>
                                        <p:tgtEl>
                                          <p:spTgt spid="96"/>
                                        </p:tgtEl>
                                      </p:cBhvr>
                                    </p:animEffect>
                                    <p:set>
                                      <p:cBhvr>
                                        <p:cTn id="119" dur="1" fill="hold">
                                          <p:stCondLst>
                                            <p:cond delay="999"/>
                                          </p:stCondLst>
                                        </p:cTn>
                                        <p:tgtEl>
                                          <p:spTgt spid="96"/>
                                        </p:tgtEl>
                                        <p:attrNameLst>
                                          <p:attrName>style.visibility</p:attrName>
                                        </p:attrNameLst>
                                      </p:cBhvr>
                                      <p:to>
                                        <p:strVal val="hidden"/>
                                      </p:to>
                                    </p:set>
                                  </p:childTnLst>
                                </p:cTn>
                              </p:par>
                              <p:par>
                                <p:cTn id="120" presetID="9" presetClass="exit" presetSubtype="0" fill="hold" nodeType="withEffect">
                                  <p:stCondLst>
                                    <p:cond delay="0"/>
                                  </p:stCondLst>
                                  <p:childTnLst>
                                    <p:animEffect transition="out" filter="dissolve">
                                      <p:cBhvr>
                                        <p:cTn id="121" dur="1000"/>
                                        <p:tgtEl>
                                          <p:spTgt spid="79"/>
                                        </p:tgtEl>
                                      </p:cBhvr>
                                    </p:animEffect>
                                    <p:set>
                                      <p:cBhvr>
                                        <p:cTn id="122" dur="1" fill="hold">
                                          <p:stCondLst>
                                            <p:cond delay="999"/>
                                          </p:stCondLst>
                                        </p:cTn>
                                        <p:tgtEl>
                                          <p:spTgt spid="79"/>
                                        </p:tgtEl>
                                        <p:attrNameLst>
                                          <p:attrName>style.visibility</p:attrName>
                                        </p:attrNameLst>
                                      </p:cBhvr>
                                      <p:to>
                                        <p:strVal val="hidden"/>
                                      </p:to>
                                    </p:set>
                                  </p:childTnLst>
                                </p:cTn>
                              </p:par>
                              <p:par>
                                <p:cTn id="123" presetID="7" presetClass="emph" presetSubtype="2" fill="hold" nodeType="withEffect">
                                  <p:stCondLst>
                                    <p:cond delay="0"/>
                                  </p:stCondLst>
                                  <p:childTnLst>
                                    <p:animClr clrSpc="rgb">
                                      <p:cBhvr>
                                        <p:cTn id="124" dur="2000" fill="hold"/>
                                        <p:tgtEl>
                                          <p:spTgt spid="36"/>
                                        </p:tgtEl>
                                        <p:attrNameLst>
                                          <p:attrName>stroke.color</p:attrName>
                                        </p:attrNameLst>
                                      </p:cBhvr>
                                      <p:to>
                                        <a:schemeClr val="accent1"/>
                                      </p:to>
                                    </p:animClr>
                                    <p:set>
                                      <p:cBhvr>
                                        <p:cTn id="125" dur="2000" fill="hold"/>
                                        <p:tgtEl>
                                          <p:spTgt spid="36"/>
                                        </p:tgtEl>
                                        <p:attrNameLst>
                                          <p:attrName>stroke.on</p:attrName>
                                        </p:attrNameLst>
                                      </p:cBhvr>
                                      <p:to>
                                        <p:strVal val="true"/>
                                      </p:to>
                                    </p:set>
                                  </p:childTnLst>
                                </p:cTn>
                              </p:par>
                              <p:par>
                                <p:cTn id="126" presetID="7" presetClass="emph" presetSubtype="2" fill="hold" nodeType="withEffect">
                                  <p:stCondLst>
                                    <p:cond delay="0"/>
                                  </p:stCondLst>
                                  <p:childTnLst>
                                    <p:animClr clrSpc="rgb">
                                      <p:cBhvr>
                                        <p:cTn id="127" dur="2000" fill="hold"/>
                                        <p:tgtEl>
                                          <p:spTgt spid="21"/>
                                        </p:tgtEl>
                                        <p:attrNameLst>
                                          <p:attrName>stroke.color</p:attrName>
                                        </p:attrNameLst>
                                      </p:cBhvr>
                                      <p:to>
                                        <a:schemeClr val="accent1"/>
                                      </p:to>
                                    </p:animClr>
                                    <p:set>
                                      <p:cBhvr>
                                        <p:cTn id="128" dur="2000" fill="hold"/>
                                        <p:tgtEl>
                                          <p:spTgt spid="21"/>
                                        </p:tgtEl>
                                        <p:attrNameLst>
                                          <p:attrName>stroke.on</p:attrName>
                                        </p:attrNameLst>
                                      </p:cBhvr>
                                      <p:to>
                                        <p:strVal val="true"/>
                                      </p:to>
                                    </p:set>
                                  </p:childTnLst>
                                </p:cTn>
                              </p:par>
                              <p:par>
                                <p:cTn id="129" presetID="7" presetClass="emph" presetSubtype="2" fill="hold" nodeType="withEffect">
                                  <p:stCondLst>
                                    <p:cond delay="0"/>
                                  </p:stCondLst>
                                  <p:childTnLst>
                                    <p:animClr clrSpc="rgb">
                                      <p:cBhvr>
                                        <p:cTn id="130" dur="2000" fill="hold"/>
                                        <p:tgtEl>
                                          <p:spTgt spid="23"/>
                                        </p:tgtEl>
                                        <p:attrNameLst>
                                          <p:attrName>stroke.color</p:attrName>
                                        </p:attrNameLst>
                                      </p:cBhvr>
                                      <p:to>
                                        <a:schemeClr val="accent1"/>
                                      </p:to>
                                    </p:animClr>
                                    <p:set>
                                      <p:cBhvr>
                                        <p:cTn id="131" dur="2000" fill="hold"/>
                                        <p:tgtEl>
                                          <p:spTgt spid="23"/>
                                        </p:tgtEl>
                                        <p:attrNameLst>
                                          <p:attrName>stroke.on</p:attrName>
                                        </p:attrNameLst>
                                      </p:cBhvr>
                                      <p:to>
                                        <p:strVal val="true"/>
                                      </p:to>
                                    </p:set>
                                  </p:childTnLst>
                                </p:cTn>
                              </p:par>
                              <p:par>
                                <p:cTn id="132" presetID="7" presetClass="emph" presetSubtype="2" fill="hold" nodeType="withEffect">
                                  <p:stCondLst>
                                    <p:cond delay="0"/>
                                  </p:stCondLst>
                                  <p:childTnLst>
                                    <p:animClr clrSpc="rgb">
                                      <p:cBhvr>
                                        <p:cTn id="133" dur="2000" fill="hold"/>
                                        <p:tgtEl>
                                          <p:spTgt spid="25"/>
                                        </p:tgtEl>
                                        <p:attrNameLst>
                                          <p:attrName>stroke.color</p:attrName>
                                        </p:attrNameLst>
                                      </p:cBhvr>
                                      <p:to>
                                        <a:schemeClr val="accent1"/>
                                      </p:to>
                                    </p:animClr>
                                    <p:set>
                                      <p:cBhvr>
                                        <p:cTn id="134" dur="2000" fill="hold"/>
                                        <p:tgtEl>
                                          <p:spTgt spid="2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movement of the volunteers is random and isn’t intelligent which may cause long unnecessary runs</a:t>
            </a:r>
          </a:p>
          <a:p>
            <a:r>
              <a:rPr lang="en-US" dirty="0" smtClean="0"/>
              <a:t>The simulation ends after a preset time rather than meeting a condition.  Sometime not all simulations will result in all victims being found, and some will find all the victims well before the set end time</a:t>
            </a:r>
          </a:p>
          <a:p>
            <a:r>
              <a:rPr lang="en-US" dirty="0" smtClean="0"/>
              <a:t>Ultimately, none of these issues affect the underlying issue of finding a good simulation to test for a large number of rollbacks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Results of </a:t>
            </a:r>
            <a:r>
              <a:rPr lang="en-US" dirty="0" err="1" smtClean="0"/>
              <a:t>RescueSim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Rollback Reduction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Rollbacks are caused by slower agents communicating with faster ones.</a:t>
            </a:r>
          </a:p>
          <a:p>
            <a:r>
              <a:rPr lang="en-US" dirty="0" smtClean="0"/>
              <a:t>Agents on the same node run at about the same speed.</a:t>
            </a:r>
          </a:p>
          <a:p>
            <a:r>
              <a:rPr lang="en-US" dirty="0" smtClean="0"/>
              <a:t>If agents that communicate often are on the same node, the number of rollbacks can be reduced.</a:t>
            </a:r>
          </a:p>
          <a:p>
            <a:r>
              <a:rPr lang="en-US" dirty="0" smtClean="0"/>
              <a:t>Because it cannot be predicted which agents will communicate with each other more than others, the best way to have agents on the same node is to dynamically move the agents onto the same node.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Migration</a:t>
            </a:r>
            <a:endParaRPr lang="en-US" dirty="0"/>
          </a:p>
        </p:txBody>
      </p:sp>
      <p:sp>
        <p:nvSpPr>
          <p:cNvPr id="3" name="Content Placeholder 2"/>
          <p:cNvSpPr>
            <a:spLocks noGrp="1"/>
          </p:cNvSpPr>
          <p:nvPr>
            <p:ph idx="1"/>
          </p:nvPr>
        </p:nvSpPr>
        <p:spPr/>
        <p:txBody>
          <a:bodyPr/>
          <a:lstStyle/>
          <a:p>
            <a:r>
              <a:rPr lang="en-US" dirty="0" smtClean="0"/>
              <a:t>Moving a process from one node to another.</a:t>
            </a:r>
          </a:p>
          <a:p>
            <a:r>
              <a:rPr lang="en-US" dirty="0" smtClean="0"/>
              <a:t>In MPI, it must account for two levels:</a:t>
            </a:r>
          </a:p>
          <a:p>
            <a:pPr lvl="1"/>
            <a:r>
              <a:rPr lang="en-US" dirty="0" smtClean="0"/>
              <a:t>The synchronization and coordination mechanisms within the MPI jobs</a:t>
            </a:r>
          </a:p>
          <a:p>
            <a:pPr lvl="1"/>
            <a:r>
              <a:rPr lang="en-US" dirty="0" smtClean="0"/>
              <a:t>Incremental update support at the process/MPI task level</a:t>
            </a:r>
          </a:p>
          <a:p>
            <a:r>
              <a:rPr lang="en-US" dirty="0" smtClean="0"/>
              <a:t>Both of these tasks can be handled live, and there exists algorithms that do such</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Live Migration</a:t>
            </a:r>
            <a:endParaRPr lang="en-US" dirty="0"/>
          </a:p>
        </p:txBody>
      </p:sp>
      <p:pic>
        <p:nvPicPr>
          <p:cNvPr id="4" name="Picture 3" descr="Job live migration.PNG"/>
          <p:cNvPicPr>
            <a:picLocks noChangeAspect="1"/>
          </p:cNvPicPr>
          <p:nvPr/>
        </p:nvPicPr>
        <p:blipFill>
          <a:blip r:embed="rId2" cstate="print"/>
          <a:stretch>
            <a:fillRect/>
          </a:stretch>
        </p:blipFill>
        <p:spPr>
          <a:xfrm>
            <a:off x="381000" y="1600200"/>
            <a:ext cx="8382000" cy="51739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Live Migration at the Process Level</a:t>
            </a:r>
            <a:endParaRPr lang="en-US" dirty="0"/>
          </a:p>
        </p:txBody>
      </p:sp>
      <p:pic>
        <p:nvPicPr>
          <p:cNvPr id="4" name="Picture 3" descr="Process migration with precopy.PNG"/>
          <p:cNvPicPr>
            <a:picLocks noChangeAspect="1"/>
          </p:cNvPicPr>
          <p:nvPr/>
        </p:nvPicPr>
        <p:blipFill>
          <a:blip r:embed="rId2" cstate="print"/>
          <a:stretch>
            <a:fillRect/>
          </a:stretch>
        </p:blipFill>
        <p:spPr>
          <a:xfrm>
            <a:off x="1143000" y="1524000"/>
            <a:ext cx="6666844" cy="5181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MUSE</a:t>
            </a:r>
            <a:endParaRPr lang="en-US" dirty="0"/>
          </a:p>
        </p:txBody>
      </p:sp>
      <p:sp>
        <p:nvSpPr>
          <p:cNvPr id="3" name="Content Placeholder 2"/>
          <p:cNvSpPr>
            <a:spLocks noGrp="1"/>
          </p:cNvSpPr>
          <p:nvPr>
            <p:ph idx="1"/>
          </p:nvPr>
        </p:nvSpPr>
        <p:spPr/>
        <p:txBody>
          <a:bodyPr/>
          <a:lstStyle/>
          <a:p>
            <a:r>
              <a:rPr lang="en-US" dirty="0" smtClean="0"/>
              <a:t>The goals of the research:</a:t>
            </a:r>
          </a:p>
          <a:p>
            <a:pPr lvl="1"/>
            <a:r>
              <a:rPr lang="en-US" dirty="0" smtClean="0"/>
              <a:t>Synchronization with the </a:t>
            </a:r>
            <a:r>
              <a:rPr lang="en-US" dirty="0" err="1" smtClean="0"/>
              <a:t>TimeWarp</a:t>
            </a:r>
            <a:endParaRPr lang="en-US" dirty="0" smtClean="0"/>
          </a:p>
          <a:p>
            <a:pPr lvl="1"/>
            <a:r>
              <a:rPr lang="en-US" dirty="0" smtClean="0"/>
              <a:t>Keeping down memory usage</a:t>
            </a:r>
          </a:p>
          <a:p>
            <a:pPr lvl="1"/>
            <a:r>
              <a:rPr lang="en-US" dirty="0" smtClean="0"/>
              <a:t>Handling Events in transit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Fujimoto, R. M. (1989). Parallel Discrete Event Simulation. In E. A. . </a:t>
            </a:r>
            <a:r>
              <a:rPr lang="en-US" dirty="0" err="1" smtClean="0"/>
              <a:t>MacNair</a:t>
            </a:r>
            <a:r>
              <a:rPr lang="en-US" dirty="0" smtClean="0"/>
              <a:t>, K. J. . </a:t>
            </a:r>
            <a:r>
              <a:rPr lang="en-US" dirty="0" err="1" smtClean="0"/>
              <a:t>Musselman</a:t>
            </a:r>
            <a:r>
              <a:rPr lang="en-US" dirty="0" smtClean="0"/>
              <a:t>, &amp; P. Heidelberger (Eds.), </a:t>
            </a:r>
            <a:r>
              <a:rPr lang="en-US" i="1" dirty="0" smtClean="0"/>
              <a:t>WSC Proceedings of the 21st conference on Winter simulation</a:t>
            </a:r>
            <a:r>
              <a:rPr lang="en-US" dirty="0" smtClean="0"/>
              <a:t> (pp. 19–28). Atlanta, GA: ACM. Retrieved from http://delivery.acm.org.proxy.lib.muohio.edu/10.1145/80000/76741/p19-fujimoto.pdf?ip=134.53.24.2&amp;acc=ACTIVE SERVICE&amp;CFID=151092536&amp;CFTOKEN=14295089&amp;__acm__=1346695915_adb5c3cacdbe6262b23c8ba8d87c9e79</a:t>
            </a:r>
          </a:p>
          <a:p>
            <a:r>
              <a:rPr lang="en-US" dirty="0" err="1" smtClean="0"/>
              <a:t>Ji</a:t>
            </a:r>
            <a:r>
              <a:rPr lang="en-US" dirty="0" smtClean="0"/>
              <a:t>, D. S. M., </a:t>
            </a:r>
            <a:r>
              <a:rPr lang="en-US" dirty="0" err="1" smtClean="0"/>
              <a:t>Douglis</a:t>
            </a:r>
            <a:r>
              <a:rPr lang="en-US" dirty="0" smtClean="0"/>
              <a:t>, F., </a:t>
            </a:r>
            <a:r>
              <a:rPr lang="en-US" dirty="0" err="1" smtClean="0"/>
              <a:t>Paindaveine</a:t>
            </a:r>
            <a:r>
              <a:rPr lang="en-US" dirty="0" smtClean="0"/>
              <a:t>, Y., Wheeler, R., &amp; Zhou, S. (2001). Process Migration, </a:t>
            </a:r>
            <a:r>
              <a:rPr lang="en-US" i="1" dirty="0" smtClean="0"/>
              <a:t>32</a:t>
            </a:r>
            <a:r>
              <a:rPr lang="en-US" dirty="0" smtClean="0"/>
              <a:t>(3), 241–299.</a:t>
            </a:r>
          </a:p>
          <a:p>
            <a:r>
              <a:rPr lang="en-US" dirty="0" smtClean="0"/>
              <a:t>Steinman, J. S. (1993). Breathing Time Warp. In R. </a:t>
            </a:r>
            <a:r>
              <a:rPr lang="en-US" dirty="0" err="1" smtClean="0"/>
              <a:t>Bagrodia</a:t>
            </a:r>
            <a:r>
              <a:rPr lang="en-US" dirty="0" smtClean="0"/>
              <a:t> &amp; D. Jefferson (Eds.), </a:t>
            </a:r>
            <a:r>
              <a:rPr lang="en-US" i="1" dirty="0" smtClean="0"/>
              <a:t>PADS Proceedings of the seventh workshop on Parallel and Distributed Simulation</a:t>
            </a:r>
            <a:r>
              <a:rPr lang="en-US" dirty="0" smtClean="0"/>
              <a:t> (pp. 109–118). Pasadena, CA: ACM. Retrieved from http://delivery.acm.org.proxy.lib.muohio.edu/10.1145/160000/158473/p109-steinman.pdf?ip=134.53.24.2&amp;acc=ACTIVE SERVICE&amp;CFID=151092536&amp;CFTOKEN=14295089&amp;__acm__=1346697851_af522e0c9a0ed2ccfd1287631d32893a</a:t>
            </a:r>
          </a:p>
          <a:p>
            <a:r>
              <a:rPr lang="en-US" dirty="0" smtClean="0"/>
              <a:t>Wang, C., Mueller, F., Engelmann, C., &amp; Scott, S. L. (2008). Proactive Process-Level Live Migration in HPC Environments, (November).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Agent-Based Simulation</a:t>
            </a:r>
            <a:endParaRPr lang="en-US" dirty="0"/>
          </a:p>
        </p:txBody>
      </p:sp>
      <p:sp>
        <p:nvSpPr>
          <p:cNvPr id="3" name="Content Placeholder 2"/>
          <p:cNvSpPr>
            <a:spLocks noGrp="1"/>
          </p:cNvSpPr>
          <p:nvPr>
            <p:ph idx="1"/>
          </p:nvPr>
        </p:nvSpPr>
        <p:spPr/>
        <p:txBody>
          <a:bodyPr/>
          <a:lstStyle/>
          <a:p>
            <a:r>
              <a:rPr lang="en-US" dirty="0" smtClean="0"/>
              <a:t>Comprised of individuals which behave autonomously</a:t>
            </a:r>
          </a:p>
          <a:p>
            <a:r>
              <a:rPr lang="en-US" dirty="0" smtClean="0"/>
              <a:t>Keeps large simulations relatively simple while maintaining accuracy</a:t>
            </a:r>
          </a:p>
          <a:p>
            <a:r>
              <a:rPr lang="en-US" dirty="0" smtClean="0"/>
              <a:t>Limited only by the imagination of the programmer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a:t>
            </a:r>
            <a:endParaRPr lang="en-US" dirty="0"/>
          </a:p>
        </p:txBody>
      </p:sp>
      <p:sp>
        <p:nvSpPr>
          <p:cNvPr id="3" name="Content Placeholder 2"/>
          <p:cNvSpPr>
            <a:spLocks noGrp="1"/>
          </p:cNvSpPr>
          <p:nvPr>
            <p:ph idx="1"/>
          </p:nvPr>
        </p:nvSpPr>
        <p:spPr/>
        <p:txBody>
          <a:bodyPr/>
          <a:lstStyle/>
          <a:p>
            <a:r>
              <a:rPr lang="en-US" dirty="0" smtClean="0"/>
              <a:t>Agents</a:t>
            </a:r>
          </a:p>
          <a:p>
            <a:pPr lvl="1"/>
            <a:r>
              <a:rPr lang="en-US" dirty="0" smtClean="0"/>
              <a:t>“Players” in the simulation, drive the outcomes</a:t>
            </a:r>
          </a:p>
          <a:p>
            <a:r>
              <a:rPr lang="en-US" dirty="0" smtClean="0"/>
              <a:t>Events</a:t>
            </a:r>
          </a:p>
          <a:p>
            <a:pPr lvl="1"/>
            <a:r>
              <a:rPr lang="en-US" dirty="0" smtClean="0"/>
              <a:t>Interaction between agents</a:t>
            </a:r>
          </a:p>
          <a:p>
            <a:pPr lvl="1"/>
            <a:r>
              <a:rPr lang="en-US" dirty="0" smtClean="0"/>
              <a:t>Messages</a:t>
            </a:r>
          </a:p>
          <a:p>
            <a:r>
              <a:rPr lang="en-US" dirty="0" smtClean="0"/>
              <a:t>States</a:t>
            </a:r>
          </a:p>
          <a:p>
            <a:pPr lvl="1"/>
            <a:r>
              <a:rPr lang="en-US" dirty="0" smtClean="0"/>
              <a:t>Track the changes in the agents</a:t>
            </a:r>
          </a:p>
          <a:p>
            <a:pPr lvl="1"/>
            <a:r>
              <a:rPr lang="en-US" dirty="0" smtClean="0"/>
              <a:t>Used to formulate statistics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a:t>
            </a:r>
            <a:endParaRPr lang="en-US" dirty="0"/>
          </a:p>
        </p:txBody>
      </p:sp>
      <p:sp>
        <p:nvSpPr>
          <p:cNvPr id="3" name="Content Placeholder 2"/>
          <p:cNvSpPr>
            <a:spLocks noGrp="1"/>
          </p:cNvSpPr>
          <p:nvPr>
            <p:ph idx="1"/>
          </p:nvPr>
        </p:nvSpPr>
        <p:spPr/>
        <p:txBody>
          <a:bodyPr/>
          <a:lstStyle/>
          <a:p>
            <a:r>
              <a:rPr lang="en-US" dirty="0" smtClean="0"/>
              <a:t>Created at initialization</a:t>
            </a:r>
          </a:p>
          <a:p>
            <a:r>
              <a:rPr lang="en-US" dirty="0" smtClean="0"/>
              <a:t>Can be people, objects, areas, etc…….</a:t>
            </a:r>
          </a:p>
          <a:p>
            <a:r>
              <a:rPr lang="en-US" dirty="0" smtClean="0"/>
              <a:t>Interact using “events” which are messages that agents send between each other</a:t>
            </a:r>
          </a:p>
          <a:p>
            <a:r>
              <a:rPr lang="en-US" dirty="0" smtClean="0"/>
              <a:t>Each agent has a corresponding state</a:t>
            </a:r>
          </a:p>
          <a:p>
            <a:r>
              <a:rPr lang="en-US" dirty="0" smtClean="0"/>
              <a:t>The current state of each agents affects the reaction the agents have at receiving any event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Interaction</a:t>
            </a:r>
            <a:endParaRPr lang="en-US" dirty="0"/>
          </a:p>
        </p:txBody>
      </p:sp>
      <p:sp>
        <p:nvSpPr>
          <p:cNvPr id="4" name="Smiley Face 3"/>
          <p:cNvSpPr/>
          <p:nvPr/>
        </p:nvSpPr>
        <p:spPr>
          <a:xfrm>
            <a:off x="609600" y="4800600"/>
            <a:ext cx="1676400" cy="1524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1</a:t>
            </a:r>
            <a:endParaRPr lang="en-US" dirty="0"/>
          </a:p>
        </p:txBody>
      </p:sp>
      <p:sp>
        <p:nvSpPr>
          <p:cNvPr id="5" name="Smiley Face 4"/>
          <p:cNvSpPr/>
          <p:nvPr/>
        </p:nvSpPr>
        <p:spPr>
          <a:xfrm>
            <a:off x="6477000" y="1905000"/>
            <a:ext cx="1676400" cy="1524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2</a:t>
            </a:r>
            <a:endParaRPr lang="en-US" dirty="0"/>
          </a:p>
        </p:txBody>
      </p:sp>
      <p:sp>
        <p:nvSpPr>
          <p:cNvPr id="6" name="Rectangle 5"/>
          <p:cNvSpPr/>
          <p:nvPr/>
        </p:nvSpPr>
        <p:spPr>
          <a:xfrm>
            <a:off x="533400" y="21336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1 State</a:t>
            </a:r>
            <a:endParaRPr lang="en-US" dirty="0"/>
          </a:p>
        </p:txBody>
      </p:sp>
      <p:sp>
        <p:nvSpPr>
          <p:cNvPr id="7" name="Rectangle 6"/>
          <p:cNvSpPr/>
          <p:nvPr/>
        </p:nvSpPr>
        <p:spPr>
          <a:xfrm>
            <a:off x="6553200" y="48006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2 State</a:t>
            </a:r>
            <a:endParaRPr lang="en-US" dirty="0"/>
          </a:p>
        </p:txBody>
      </p:sp>
      <p:cxnSp>
        <p:nvCxnSpPr>
          <p:cNvPr id="9" name="Straight Connector 8"/>
          <p:cNvCxnSpPr>
            <a:stCxn id="6" idx="2"/>
            <a:endCxn id="4" idx="0"/>
          </p:cNvCxnSpPr>
          <p:nvPr/>
        </p:nvCxnSpPr>
        <p:spPr>
          <a:xfrm>
            <a:off x="1333500" y="3276600"/>
            <a:ext cx="114300" cy="15240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4"/>
            <a:endCxn id="7" idx="0"/>
          </p:cNvCxnSpPr>
          <p:nvPr/>
        </p:nvCxnSpPr>
        <p:spPr>
          <a:xfrm>
            <a:off x="7315200" y="3429000"/>
            <a:ext cx="38100" cy="13716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rot="20008611">
            <a:off x="1110434" y="4831106"/>
            <a:ext cx="1447800" cy="12192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Event 1</a:t>
            </a:r>
            <a:endParaRPr lang="en-US" dirty="0">
              <a:solidFill>
                <a:srgbClr val="FF0000"/>
              </a:solidFill>
            </a:endParaRPr>
          </a:p>
        </p:txBody>
      </p:sp>
      <p:sp>
        <p:nvSpPr>
          <p:cNvPr id="17" name="Left Arrow 16"/>
          <p:cNvSpPr/>
          <p:nvPr/>
        </p:nvSpPr>
        <p:spPr>
          <a:xfrm rot="5400000">
            <a:off x="6563869" y="4485131"/>
            <a:ext cx="1524000" cy="1240539"/>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rPr>
              <a:t>Event 2</a:t>
            </a:r>
            <a:endParaRPr lang="en-US"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3.33333E-6 -2.22222E-6 L 0.59167 -0.41111 " pathEditMode="relative" rAng="0" ptsTypes="AA">
                                      <p:cBhvr>
                                        <p:cTn id="11" dur="2000" fill="hold"/>
                                        <p:tgtEl>
                                          <p:spTgt spid="15"/>
                                        </p:tgtEl>
                                        <p:attrNameLst>
                                          <p:attrName>ppt_x</p:attrName>
                                          <p:attrName>ppt_y</p:attrName>
                                        </p:attrNameLst>
                                      </p:cBhvr>
                                      <p:rCtr x="296" y="-206"/>
                                    </p:animMotion>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2" nodeType="clickEffect">
                                  <p:stCondLst>
                                    <p:cond delay="0"/>
                                  </p:stCondLst>
                                  <p:childTnLst>
                                    <p:animRot by="6960000">
                                      <p:cBhvr>
                                        <p:cTn id="15" dur="1000" fill="hold"/>
                                        <p:tgtEl>
                                          <p:spTgt spid="15"/>
                                        </p:tgtEl>
                                        <p:attrNameLst>
                                          <p:attrName>r</p:attrName>
                                        </p:attrNameLst>
                                      </p:cBhvr>
                                    </p:animRot>
                                  </p:childTnLst>
                                </p:cTn>
                              </p:par>
                              <p:par>
                                <p:cTn id="16" presetID="3" presetClass="emph" presetSubtype="2" fill="hold" grpId="5" nodeType="withEffect">
                                  <p:stCondLst>
                                    <p:cond delay="0"/>
                                  </p:stCondLst>
                                  <p:childTnLst>
                                    <p:animClr clrSpc="rgb">
                                      <p:cBhvr override="childStyle">
                                        <p:cTn id="17" dur="1000" fill="hold"/>
                                        <p:tgtEl>
                                          <p:spTgt spid="15"/>
                                        </p:tgtEl>
                                        <p:attrNameLst>
                                          <p:attrName>style.color</p:attrName>
                                        </p:attrNameLst>
                                      </p:cBhvr>
                                      <p:to>
                                        <a:schemeClr val="bg1"/>
                                      </p:to>
                                    </p:animClr>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3" nodeType="clickEffect">
                                  <p:stCondLst>
                                    <p:cond delay="0"/>
                                  </p:stCondLst>
                                  <p:childTnLst>
                                    <p:animMotion origin="layout" path="M 0.59167 -0.41111 L 0.59115 -0.02662 " pathEditMode="relative" rAng="0" ptsTypes="AA">
                                      <p:cBhvr>
                                        <p:cTn id="21" dur="2000" fill="hold"/>
                                        <p:tgtEl>
                                          <p:spTgt spid="15"/>
                                        </p:tgtEl>
                                        <p:attrNameLst>
                                          <p:attrName>ppt_x</p:attrName>
                                          <p:attrName>ppt_y</p:attrName>
                                        </p:attrNameLst>
                                      </p:cBhvr>
                                      <p:rCtr x="0" y="192"/>
                                    </p:animMotion>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4" nodeType="clickEffect">
                                  <p:stCondLst>
                                    <p:cond delay="0"/>
                                  </p:stCondLst>
                                  <p:childTnLst>
                                    <p:animEffect transition="out" filter="dissolv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64" presetClass="path" presetSubtype="0" accel="50000" decel="50000" fill="hold" grpId="3" nodeType="clickEffect">
                                  <p:stCondLst>
                                    <p:cond delay="0"/>
                                  </p:stCondLst>
                                  <p:childTnLst>
                                    <p:animMotion origin="layout" path="M -0.00954 0.02222 L -0.01909 -0.35555 " pathEditMode="relative" rAng="0" ptsTypes="AA">
                                      <p:cBhvr>
                                        <p:cTn id="35" dur="2000" fill="hold"/>
                                        <p:tgtEl>
                                          <p:spTgt spid="17"/>
                                        </p:tgtEl>
                                        <p:attrNameLst>
                                          <p:attrName>ppt_x</p:attrName>
                                          <p:attrName>ppt_y</p:attrName>
                                        </p:attrNameLst>
                                      </p:cBhvr>
                                      <p:rCtr x="-5" y="-189"/>
                                    </p:animMotion>
                                  </p:childTnLst>
                                </p:cTn>
                              </p:par>
                            </p:childTnLst>
                          </p:cTn>
                        </p:par>
                      </p:childTnLst>
                    </p:cTn>
                  </p:par>
                  <p:par>
                    <p:cTn id="36" fill="hold">
                      <p:stCondLst>
                        <p:cond delay="indefinite"/>
                      </p:stCondLst>
                      <p:childTnLst>
                        <p:par>
                          <p:cTn id="37" fill="hold">
                            <p:stCondLst>
                              <p:cond delay="0"/>
                            </p:stCondLst>
                            <p:childTnLst>
                              <p:par>
                                <p:cTn id="38" presetID="8" presetClass="emph" presetSubtype="0" fill="hold" grpId="1" nodeType="clickEffect">
                                  <p:stCondLst>
                                    <p:cond delay="0"/>
                                  </p:stCondLst>
                                  <p:childTnLst>
                                    <p:animRot by="-6960000">
                                      <p:cBhvr>
                                        <p:cTn id="39" dur="1000" fill="hold"/>
                                        <p:tgtEl>
                                          <p:spTgt spid="17"/>
                                        </p:tgtEl>
                                        <p:attrNameLst>
                                          <p:attrName>r</p:attrName>
                                        </p:attrNameLst>
                                      </p:cBhvr>
                                    </p:animRot>
                                  </p:childTnLst>
                                </p:cTn>
                              </p:par>
                              <p:par>
                                <p:cTn id="40" presetID="3" presetClass="emph" presetSubtype="2" fill="hold" grpId="5" nodeType="withEffect">
                                  <p:stCondLst>
                                    <p:cond delay="0"/>
                                  </p:stCondLst>
                                  <p:childTnLst>
                                    <p:animClr clrSpc="rgb">
                                      <p:cBhvr override="childStyle">
                                        <p:cTn id="41" dur="1000" fill="hold"/>
                                        <p:tgtEl>
                                          <p:spTgt spid="17"/>
                                        </p:tgtEl>
                                        <p:attrNameLst>
                                          <p:attrName>style.color</p:attrName>
                                        </p:attrNameLst>
                                      </p:cBhvr>
                                      <p:to>
                                        <a:schemeClr val="accent2"/>
                                      </p:to>
                                    </p:animClr>
                                  </p:childTnLst>
                                </p:cTn>
                              </p:par>
                            </p:childTnLst>
                          </p:cTn>
                        </p:par>
                      </p:childTnLst>
                    </p:cTn>
                  </p:par>
                  <p:par>
                    <p:cTn id="42" fill="hold">
                      <p:stCondLst>
                        <p:cond delay="indefinite"/>
                      </p:stCondLst>
                      <p:childTnLst>
                        <p:par>
                          <p:cTn id="43" fill="hold">
                            <p:stCondLst>
                              <p:cond delay="0"/>
                            </p:stCondLst>
                            <p:childTnLst>
                              <p:par>
                                <p:cTn id="44" presetID="49" presetClass="path" presetSubtype="0" accel="50000" decel="50000" fill="hold" grpId="2" nodeType="clickEffect">
                                  <p:stCondLst>
                                    <p:cond delay="0"/>
                                  </p:stCondLst>
                                  <p:childTnLst>
                                    <p:animMotion origin="layout" path="M -0.00903 -0.36226 L -0.60122 0.04445 " pathEditMode="relative" rAng="0" ptsTypes="AA">
                                      <p:cBhvr>
                                        <p:cTn id="45" dur="2000" fill="hold"/>
                                        <p:tgtEl>
                                          <p:spTgt spid="17"/>
                                        </p:tgtEl>
                                        <p:attrNameLst>
                                          <p:attrName>ppt_x</p:attrName>
                                          <p:attrName>ppt_y</p:attrName>
                                        </p:attrNameLst>
                                      </p:cBhvr>
                                      <p:rCtr x="-296" y="203"/>
                                    </p:animMotion>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4" nodeType="clickEffect">
                                  <p:stCondLst>
                                    <p:cond delay="0"/>
                                  </p:stCondLst>
                                  <p:childTnLst>
                                    <p:animEffect transition="out" filter="dissolv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5" grpId="5" animBg="1"/>
      <p:bldP spid="17" grpId="0" animBg="1"/>
      <p:bldP spid="17" grpId="1" animBg="1"/>
      <p:bldP spid="17" grpId="2" animBg="1"/>
      <p:bldP spid="17" grpId="3" animBg="1"/>
      <p:bldP spid="17" grpId="4" animBg="1"/>
      <p:bldP spid="17" grpId="5"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All events have an Agent ID which acts as an address for the event, a location in memory</a:t>
            </a:r>
          </a:p>
          <a:p>
            <a:r>
              <a:rPr lang="en-US" dirty="0" smtClean="0"/>
              <a:t>All events also have a given time stamp which says when the event was sent</a:t>
            </a:r>
          </a:p>
          <a:p>
            <a:r>
              <a:rPr lang="en-US" dirty="0" smtClean="0"/>
              <a:t>MUSE uses Time Warp to ensure the events occur in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Warp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Since the simulation runs in parallel, all the agents have their own internal clock, so each agent may be at different points in time.</a:t>
            </a:r>
          </a:p>
          <a:p>
            <a:r>
              <a:rPr lang="en-US" dirty="0" smtClean="0"/>
              <a:t>Time warp makes sure that if an event sent from one agent occurs in the past for another, time is turned backwards for the agent receiving the message and its state is updated in the correct order.</a:t>
            </a:r>
          </a:p>
          <a:p>
            <a:r>
              <a:rPr lang="en-US" dirty="0" smtClean="0"/>
              <a:t>This complex algorithm keeps the system from having to keep track a list of all the messages ever sent in memory cutting back on resource usage.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Warp (cont.)</a:t>
            </a:r>
            <a:endParaRPr lang="en-US" dirty="0"/>
          </a:p>
        </p:txBody>
      </p:sp>
      <p:sp>
        <p:nvSpPr>
          <p:cNvPr id="3" name="Content Placeholder 2"/>
          <p:cNvSpPr>
            <a:spLocks noGrp="1"/>
          </p:cNvSpPr>
          <p:nvPr>
            <p:ph idx="1"/>
          </p:nvPr>
        </p:nvSpPr>
        <p:spPr/>
        <p:txBody>
          <a:bodyPr>
            <a:normAutofit lnSpcReduction="10000"/>
          </a:bodyPr>
          <a:lstStyle/>
          <a:p>
            <a:r>
              <a:rPr lang="en-US" dirty="0" smtClean="0"/>
              <a:t>Each agent is its own Logical Process (LP) with an internal clock</a:t>
            </a:r>
          </a:p>
          <a:p>
            <a:r>
              <a:rPr lang="en-US" dirty="0" smtClean="0"/>
              <a:t>Each agent has three queues:</a:t>
            </a:r>
          </a:p>
          <a:p>
            <a:pPr lvl="1"/>
            <a:r>
              <a:rPr lang="en-US" dirty="0" smtClean="0"/>
              <a:t>Input queue – messages sent from other agents</a:t>
            </a:r>
          </a:p>
          <a:p>
            <a:pPr lvl="1"/>
            <a:r>
              <a:rPr lang="en-US" dirty="0" smtClean="0"/>
              <a:t>Output queue – messages to other agents</a:t>
            </a:r>
          </a:p>
          <a:p>
            <a:pPr lvl="1"/>
            <a:r>
              <a:rPr lang="en-US" dirty="0" smtClean="0"/>
              <a:t>State queue – saved states of the agent</a:t>
            </a:r>
          </a:p>
          <a:p>
            <a:r>
              <a:rPr lang="en-US" dirty="0" smtClean="0"/>
              <a:t>If a straggler message/event occurs, time is rewound to the point of that message then the agent adjusts accordingly if it needs updating.</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1">
      <a:dk1>
        <a:sysClr val="windowText" lastClr="000000"/>
      </a:dk1>
      <a:lt1>
        <a:sysClr val="window" lastClr="FFFFFF"/>
      </a:lt1>
      <a:dk2>
        <a:srgbClr val="696464"/>
      </a:dk2>
      <a:lt2>
        <a:srgbClr val="E9E5DC"/>
      </a:lt2>
      <a:accent1>
        <a:srgbClr val="FF0000"/>
      </a:accent1>
      <a:accent2>
        <a:srgbClr val="C00000"/>
      </a:accent2>
      <a:accent3>
        <a:srgbClr val="A28E6A"/>
      </a:accent3>
      <a:accent4>
        <a:srgbClr val="C7BBA5"/>
      </a:accent4>
      <a:accent5>
        <a:srgbClr val="7B6B4D"/>
      </a:accent5>
      <a:accent6>
        <a:srgbClr val="D9D1C3"/>
      </a:accent6>
      <a:hlink>
        <a:srgbClr val="0070C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511</TotalTime>
  <Words>1243</Words>
  <Application>Microsoft Office PowerPoint</Application>
  <PresentationFormat>On-screen Show (4:3)</PresentationFormat>
  <Paragraphs>147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Dynamic Process Migration in Agent-Based Simulation</vt:lpstr>
      <vt:lpstr>Introduction</vt:lpstr>
      <vt:lpstr>Agent-Based Simulation</vt:lpstr>
      <vt:lpstr>Main Components</vt:lpstr>
      <vt:lpstr>Agents</vt:lpstr>
      <vt:lpstr>A Simple Interaction</vt:lpstr>
      <vt:lpstr>Events</vt:lpstr>
      <vt:lpstr>Time Warp</vt:lpstr>
      <vt:lpstr>Time Warp (cont.)</vt:lpstr>
      <vt:lpstr>Time Warp in action</vt:lpstr>
      <vt:lpstr>Mattern GVT Algorithm</vt:lpstr>
      <vt:lpstr>Introduction to MUSE</vt:lpstr>
      <vt:lpstr>Research</vt:lpstr>
      <vt:lpstr>How to Test Progress</vt:lpstr>
      <vt:lpstr>Cue RescueSim</vt:lpstr>
      <vt:lpstr>Main Components</vt:lpstr>
      <vt:lpstr>Environment</vt:lpstr>
      <vt:lpstr>Volunteers</vt:lpstr>
      <vt:lpstr>Graphical Representation</vt:lpstr>
      <vt:lpstr>Event Networks</vt:lpstr>
      <vt:lpstr>Biggest Issues</vt:lpstr>
      <vt:lpstr>Test Results of RescueSim</vt:lpstr>
      <vt:lpstr>Solution to Rollback Reduction</vt:lpstr>
      <vt:lpstr>Process Migration</vt:lpstr>
      <vt:lpstr>Job Live Migration</vt:lpstr>
      <vt:lpstr>Live Migration at the Process Level</vt:lpstr>
      <vt:lpstr>Adapting to MUSE</vt:lpstr>
      <vt:lpstr>Timeline</vt:lpstr>
      <vt:lpstr>Bibliography</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dc:title>
  <dc:creator>Paul</dc:creator>
  <cp:lastModifiedBy>Paul</cp:lastModifiedBy>
  <cp:revision>34</cp:revision>
  <dcterms:created xsi:type="dcterms:W3CDTF">2014-02-18T18:38:20Z</dcterms:created>
  <dcterms:modified xsi:type="dcterms:W3CDTF">2014-03-14T01:33:53Z</dcterms:modified>
</cp:coreProperties>
</file>