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0" r:id="rId2"/>
    <p:sldId id="281" r:id="rId3"/>
    <p:sldId id="267" r:id="rId4"/>
    <p:sldId id="268" r:id="rId5"/>
    <p:sldId id="269" r:id="rId6"/>
    <p:sldId id="270" r:id="rId7"/>
    <p:sldId id="27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124"/>
    <a:srgbClr val="008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905B9-C4C1-F740-AF5D-893ED034A78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7A996-D212-664F-98AC-19F834D4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1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2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5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ECE0-51B8-2342-AA86-E793DEEF980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4754-EBD4-2B4F-9EAB-33ECB8CCD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649348" y="2886234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5752" y="2871792"/>
            <a:ext cx="14436" cy="7607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04883" y="2995369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97235" y="3033884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84438"/>
              </p:ext>
            </p:extLst>
          </p:nvPr>
        </p:nvGraphicFramePr>
        <p:xfrm>
          <a:off x="2039613" y="3339503"/>
          <a:ext cx="460682" cy="158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89250"/>
              </p:ext>
            </p:extLst>
          </p:nvPr>
        </p:nvGraphicFramePr>
        <p:xfrm>
          <a:off x="5374439" y="3382369"/>
          <a:ext cx="647839" cy="195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7560"/>
              </p:ext>
            </p:extLst>
          </p:nvPr>
        </p:nvGraphicFramePr>
        <p:xfrm>
          <a:off x="1418638" y="3342372"/>
          <a:ext cx="482148" cy="217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3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44974" y="1491344"/>
            <a:ext cx="355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tier-2 list of sub-buckets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206970" y="3043404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16869"/>
              </p:ext>
            </p:extLst>
          </p:nvPr>
        </p:nvGraphicFramePr>
        <p:xfrm>
          <a:off x="6971752" y="3394754"/>
          <a:ext cx="614909" cy="142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52221"/>
              </p:ext>
            </p:extLst>
          </p:nvPr>
        </p:nvGraphicFramePr>
        <p:xfrm>
          <a:off x="3321757" y="3338417"/>
          <a:ext cx="5930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24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35793" y="2682564"/>
            <a:ext cx="6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</a:t>
            </a:r>
          </a:p>
        </p:txBody>
      </p:sp>
      <p:sp>
        <p:nvSpPr>
          <p:cNvPr id="3" name="Left Brace 2"/>
          <p:cNvSpPr/>
          <p:nvPr/>
        </p:nvSpPr>
        <p:spPr>
          <a:xfrm rot="5400000">
            <a:off x="4224720" y="-839233"/>
            <a:ext cx="581504" cy="60280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84896" y="2444759"/>
            <a:ext cx="60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09471" y="2439992"/>
            <a:ext cx="63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t2k -1</a:t>
            </a:r>
          </a:p>
        </p:txBody>
      </p:sp>
      <p:sp>
        <p:nvSpPr>
          <p:cNvPr id="50" name="Left Brace 49"/>
          <p:cNvSpPr/>
          <p:nvPr/>
        </p:nvSpPr>
        <p:spPr>
          <a:xfrm rot="10800000">
            <a:off x="2622526" y="3382369"/>
            <a:ext cx="387437" cy="14725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943217" y="3923375"/>
            <a:ext cx="12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list</a:t>
            </a: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TwoTierLadderQueue (2tLadderQ)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89328"/>
              </p:ext>
            </p:extLst>
          </p:nvPr>
        </p:nvGraphicFramePr>
        <p:xfrm>
          <a:off x="1495424" y="26971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1584923" y="1741418"/>
            <a:ext cx="414345" cy="140183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87259" y="3143249"/>
            <a:ext cx="14436" cy="7607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76391" y="3266826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75473"/>
              </p:ext>
            </p:extLst>
          </p:nvPr>
        </p:nvGraphicFramePr>
        <p:xfrm>
          <a:off x="2613636" y="3625247"/>
          <a:ext cx="471789" cy="158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9711"/>
              </p:ext>
            </p:extLst>
          </p:nvPr>
        </p:nvGraphicFramePr>
        <p:xfrm>
          <a:off x="1990147" y="3613829"/>
          <a:ext cx="482148" cy="217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3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15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99129" y="1425429"/>
            <a:ext cx="83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02034"/>
              </p:ext>
            </p:extLst>
          </p:nvPr>
        </p:nvGraphicFramePr>
        <p:xfrm>
          <a:off x="2113868" y="2954250"/>
          <a:ext cx="2342400" cy="40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2171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2171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13555" y="2716216"/>
            <a:ext cx="600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80502" y="2711449"/>
            <a:ext cx="63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t2k -1</a:t>
            </a:r>
          </a:p>
        </p:txBody>
      </p:sp>
      <p:sp>
        <p:nvSpPr>
          <p:cNvPr id="50" name="Left Brace 49"/>
          <p:cNvSpPr/>
          <p:nvPr/>
        </p:nvSpPr>
        <p:spPr>
          <a:xfrm rot="10800000" flipH="1">
            <a:off x="1273231" y="3671265"/>
            <a:ext cx="507883" cy="2115167"/>
          </a:xfrm>
          <a:prstGeom prst="leftBrace">
            <a:avLst>
              <a:gd name="adj1" fmla="val 1202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57171" y="4537734"/>
            <a:ext cx="11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64724"/>
              </p:ext>
            </p:extLst>
          </p:nvPr>
        </p:nvGraphicFramePr>
        <p:xfrm>
          <a:off x="1114428" y="1483467"/>
          <a:ext cx="75723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6360" y="1230868"/>
            <a:ext cx="62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08883" y="1240388"/>
            <a:ext cx="62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1.0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075693" y="1249909"/>
            <a:ext cx="62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1.5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175831" y="1235625"/>
            <a:ext cx="62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2.0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318962" y="1249913"/>
            <a:ext cx="62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62086" y="1249918"/>
            <a:ext cx="62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33115" y="1235626"/>
            <a:ext cx="62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04816" y="1249916"/>
            <a:ext cx="628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3.5</a:t>
            </a:r>
          </a:p>
        </p:txBody>
      </p:sp>
      <p:sp>
        <p:nvSpPr>
          <p:cNvPr id="44" name="Left Brace 43"/>
          <p:cNvSpPr/>
          <p:nvPr/>
        </p:nvSpPr>
        <p:spPr>
          <a:xfrm rot="5400000">
            <a:off x="3111727" y="1357381"/>
            <a:ext cx="417822" cy="23284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44891" y="1962828"/>
            <a:ext cx="302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Bucket w/ tier-2 list of size t2k</a:t>
            </a:r>
          </a:p>
        </p:txBody>
      </p:sp>
      <p:sp>
        <p:nvSpPr>
          <p:cNvPr id="49" name="Left Brace 48"/>
          <p:cNvSpPr/>
          <p:nvPr/>
        </p:nvSpPr>
        <p:spPr>
          <a:xfrm rot="5400000" flipH="1">
            <a:off x="4027411" y="3382129"/>
            <a:ext cx="428538" cy="4081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97469" y="3729726"/>
            <a:ext cx="13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Sub-bucket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72684"/>
              </p:ext>
            </p:extLst>
          </p:nvPr>
        </p:nvGraphicFramePr>
        <p:xfrm>
          <a:off x="1685934" y="6362807"/>
          <a:ext cx="1593900" cy="395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10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51529" y="6407021"/>
            <a:ext cx="11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BOTTOM</a:t>
            </a:r>
          </a:p>
        </p:txBody>
      </p:sp>
      <p:sp>
        <p:nvSpPr>
          <p:cNvPr id="55" name="Circular Arrow 54"/>
          <p:cNvSpPr/>
          <p:nvPr/>
        </p:nvSpPr>
        <p:spPr>
          <a:xfrm rot="17356594" flipH="1" flipV="1">
            <a:off x="2309367" y="4384523"/>
            <a:ext cx="2341858" cy="2248919"/>
          </a:xfrm>
          <a:prstGeom prst="circularArrow">
            <a:avLst>
              <a:gd name="adj1" fmla="val 2923"/>
              <a:gd name="adj2" fmla="val 526151"/>
              <a:gd name="adj3" fmla="val 20371932"/>
              <a:gd name="adj4" fmla="val 8802694"/>
              <a:gd name="adj5" fmla="val 62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92063" y="6012474"/>
            <a:ext cx="2401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Events to be dequeued.</a:t>
            </a:r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1526"/>
          </a:xfrm>
        </p:spPr>
        <p:txBody>
          <a:bodyPr>
            <a:normAutofit/>
          </a:bodyPr>
          <a:lstStyle/>
          <a:p>
            <a:r>
              <a:rPr lang="en-US" dirty="0"/>
              <a:t>TwoTierLadderQueue (2tLadderQ) </a:t>
            </a:r>
          </a:p>
        </p:txBody>
      </p:sp>
    </p:spTree>
    <p:extLst>
      <p:ext uri="{BB962C8B-B14F-4D97-AF65-F5344CB8AC3E}">
        <p14:creationId xmlns:p14="http://schemas.microsoft.com/office/powerpoint/2010/main" val="72667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4901"/>
          </a:xfrm>
        </p:spPr>
        <p:txBody>
          <a:bodyPr>
            <a:normAutofit fontScale="90000"/>
          </a:bodyPr>
          <a:lstStyle/>
          <a:p>
            <a:r>
              <a:rPr lang="en-US" dirty="0"/>
              <a:t>ThreeTierHeapEventQueue (3tHeap)</a:t>
            </a:r>
          </a:p>
        </p:txBody>
      </p:sp>
      <p:sp>
        <p:nvSpPr>
          <p:cNvPr id="5" name="Oval 4"/>
          <p:cNvSpPr/>
          <p:nvPr/>
        </p:nvSpPr>
        <p:spPr>
          <a:xfrm>
            <a:off x="5015560" y="1684402"/>
            <a:ext cx="915581" cy="510139"/>
          </a:xfrm>
          <a:prstGeom prst="ellipse">
            <a:avLst/>
          </a:prstGeom>
          <a:solidFill>
            <a:srgbClr val="3366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1</a:t>
            </a:r>
            <a:endParaRPr lang="en-US"/>
          </a:p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25807" y="2988583"/>
            <a:ext cx="902000" cy="510139"/>
          </a:xfrm>
          <a:prstGeom prst="ellipse">
            <a:avLst/>
          </a:prstGeom>
          <a:solidFill>
            <a:srgbClr val="3366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3</a:t>
            </a:r>
            <a:endParaRPr lang="en-US"/>
          </a:p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27034" y="2988582"/>
            <a:ext cx="890357" cy="510139"/>
          </a:xfrm>
          <a:prstGeom prst="ellipse">
            <a:avLst/>
          </a:prstGeom>
          <a:solidFill>
            <a:srgbClr val="3366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2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4"/>
            <a:endCxn id="7" idx="0"/>
          </p:cNvCxnSpPr>
          <p:nvPr/>
        </p:nvCxnSpPr>
        <p:spPr>
          <a:xfrm flipH="1">
            <a:off x="4472213" y="2194541"/>
            <a:ext cx="1001138" cy="794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6" idx="0"/>
          </p:cNvCxnSpPr>
          <p:nvPr/>
        </p:nvCxnSpPr>
        <p:spPr>
          <a:xfrm>
            <a:off x="5473351" y="2194541"/>
            <a:ext cx="1003456" cy="79404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56870" y="1150031"/>
            <a:ext cx="479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1st Tier</a:t>
            </a:r>
            <a:r>
              <a:rPr lang="en-US" b="1"/>
              <a:t>:</a:t>
            </a:r>
            <a:r>
              <a:rPr lang="en-US"/>
              <a:t> a heap of agents (Agents: A</a:t>
            </a:r>
            <a:r>
              <a:rPr lang="en-US" sz="1600" baseline="-25000"/>
              <a:t>1</a:t>
            </a:r>
            <a:r>
              <a:rPr lang="en-US" sz="1600"/>
              <a:t>, A</a:t>
            </a:r>
            <a:r>
              <a:rPr lang="en-US" sz="1400" baseline="-25000"/>
              <a:t>2</a:t>
            </a:r>
            <a:r>
              <a:rPr lang="en-US" sz="1600"/>
              <a:t>,</a:t>
            </a:r>
            <a:r>
              <a:rPr lang="en-US" sz="1400"/>
              <a:t> </a:t>
            </a:r>
            <a:r>
              <a:rPr lang="en-US" sz="1600"/>
              <a:t>A</a:t>
            </a:r>
            <a:r>
              <a:rPr lang="en-US" sz="1400" baseline="-25000"/>
              <a:t>3</a:t>
            </a:r>
            <a:r>
              <a:rPr lang="en-US" sz="1600"/>
              <a:t>).</a:t>
            </a:r>
            <a:r>
              <a:rPr lang="en-US" sz="1600" baseline="-25000"/>
              <a:t> 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8477" y="1267812"/>
          <a:ext cx="322028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280">
                  <a:extLst>
                    <a:ext uri="{9D8B030D-6E8A-4147-A177-3AD203B41FA5}">
                      <a16:colId xmlns:a16="http://schemas.microsoft.com/office/drawing/2014/main" val="167204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-stateQueue: list&lt;State*&gt;</a:t>
                      </a:r>
                    </a:p>
                    <a:p>
                      <a:r>
                        <a:rPr lang="en-US" sz="1200"/>
                        <a:t>-inputQueue: list&lt;Event*&gt;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-outputQueue: list&lt;Event*&gt;</a:t>
                      </a:r>
                    </a:p>
                    <a:p>
                      <a:r>
                        <a:rPr lang="en-US" sz="1200"/>
                        <a:t>-eventPQ: BinaryHeapQrapper</a:t>
                      </a:r>
                    </a:p>
                    <a:p>
                      <a:r>
                        <a:rPr lang="en-US" sz="1200"/>
                        <a:t>-tier2eventPQ:BinaryHeap&lt;muse::Tier2Entry, EventComp&gt;*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9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+initialize(): void</a:t>
                      </a:r>
                    </a:p>
                    <a:p>
                      <a:r>
                        <a:rPr lang="en-US" sz="1200"/>
                        <a:t>+finalize(): void</a:t>
                      </a:r>
                    </a:p>
                    <a:p>
                      <a:r>
                        <a:rPr lang="en-US" sz="1200"/>
                        <a:t>+executeTasks(): void</a:t>
                      </a:r>
                    </a:p>
                    <a:p>
                      <a:r>
                        <a:rPr lang="en-US" sz="1200"/>
                        <a:t>+processNextEvent(): void</a:t>
                      </a:r>
                    </a:p>
                    <a:p>
                      <a:r>
                        <a:rPr lang="en-US" sz="1200"/>
                        <a:t>+scheduleEvent(): bool</a:t>
                      </a:r>
                    </a:p>
                    <a:p>
                      <a:r>
                        <a:rPr lang="en-US" sz="1200"/>
                        <a:t>+doRollBackRecovery():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1143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626" y="4691270"/>
            <a:ext cx="7633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1</a:t>
            </a:r>
            <a:r>
              <a:rPr lang="en-US" sz="1600" baseline="30000"/>
              <a:t>st</a:t>
            </a:r>
            <a:r>
              <a:rPr lang="en-US" sz="1600"/>
              <a:t> Tier of the Muse scheduling system maintains a heap of agents. The top-most agent in the heap is the agent with the lowest timestamped event. The scheduler class manages the 1</a:t>
            </a:r>
            <a:r>
              <a:rPr lang="en-US" sz="1600" baseline="30000"/>
              <a:t>st</a:t>
            </a:r>
            <a:r>
              <a:rPr lang="en-US" sz="1600"/>
              <a:t> tier heap and it schedules events that will be processed by the respective agents.</a:t>
            </a:r>
          </a:p>
        </p:txBody>
      </p:sp>
    </p:spTree>
    <p:extLst>
      <p:ext uri="{BB962C8B-B14F-4D97-AF65-F5344CB8AC3E}">
        <p14:creationId xmlns:p14="http://schemas.microsoft.com/office/powerpoint/2010/main" val="242107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4901"/>
          </a:xfrm>
        </p:spPr>
        <p:txBody>
          <a:bodyPr>
            <a:normAutofit fontScale="90000"/>
          </a:bodyPr>
          <a:lstStyle/>
          <a:p>
            <a:r>
              <a:rPr lang="en-US" dirty="0"/>
              <a:t>ThreeTierHeapEventQueue (3tHeap)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2145" y="4236932"/>
            <a:ext cx="69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r>
              <a:rPr lang="en-US" sz="1600" baseline="-25000"/>
              <a:t>1</a:t>
            </a:r>
            <a:endParaRPr lang="en-US"/>
          </a:p>
          <a:p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138817" y="4264244"/>
            <a:ext cx="69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r>
              <a:rPr lang="en-US" sz="1600" baseline="-25000"/>
              <a:t>2</a:t>
            </a:r>
            <a:endParaRPr lang="en-US"/>
          </a:p>
          <a:p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312131" y="4265786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sz="1600" baseline="-25000"/>
              <a:t>3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305878" y="3584901"/>
            <a:ext cx="68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2</a:t>
            </a:r>
            <a:r>
              <a:rPr lang="en-US" b="1" u="sng" baseline="30000"/>
              <a:t>nd</a:t>
            </a:r>
            <a:r>
              <a:rPr lang="en-US" b="1" u="sng"/>
              <a:t> Tier</a:t>
            </a:r>
            <a:r>
              <a:rPr lang="en-US" b="1"/>
              <a:t>:</a:t>
            </a:r>
            <a:r>
              <a:rPr lang="en-US"/>
              <a:t> a vector that stores events for each agent (ex. Events: E</a:t>
            </a:r>
            <a:r>
              <a:rPr lang="en-US" sz="1600" baseline="-25000"/>
              <a:t>4</a:t>
            </a:r>
            <a:r>
              <a:rPr lang="en-US" sz="1600"/>
              <a:t>, E</a:t>
            </a:r>
            <a:r>
              <a:rPr lang="en-US" sz="1400" baseline="-25000"/>
              <a:t>5</a:t>
            </a:r>
            <a:r>
              <a:rPr lang="en-US" sz="1600"/>
              <a:t>,</a:t>
            </a:r>
            <a:r>
              <a:rPr lang="en-US" sz="1400"/>
              <a:t> </a:t>
            </a:r>
            <a:r>
              <a:rPr lang="en-US" sz="1600"/>
              <a:t>E</a:t>
            </a:r>
            <a:r>
              <a:rPr lang="en-US" sz="1400" baseline="-25000"/>
              <a:t>8</a:t>
            </a:r>
            <a:r>
              <a:rPr lang="en-US" sz="1600"/>
              <a:t>)</a:t>
            </a:r>
            <a:r>
              <a:rPr lang="en-US"/>
              <a:t>.</a:t>
            </a:r>
            <a:endParaRPr lang="en-US" b="1" u="sng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48477" y="1168422"/>
          <a:ext cx="322028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280">
                  <a:extLst>
                    <a:ext uri="{9D8B030D-6E8A-4147-A177-3AD203B41FA5}">
                      <a16:colId xmlns:a16="http://schemas.microsoft.com/office/drawing/2014/main" val="167204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Event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  <a:r>
                        <a:rPr lang="en-US" sz="1200" err="1"/>
                        <a:t>senderAgentID</a:t>
                      </a:r>
                      <a:r>
                        <a:rPr lang="en-US" sz="1200"/>
                        <a:t>:</a:t>
                      </a:r>
                      <a:r>
                        <a:rPr lang="en-US" sz="1200" baseline="0"/>
                        <a:t> </a:t>
                      </a:r>
                      <a:r>
                        <a:rPr lang="en-US" sz="1200" baseline="0" err="1"/>
                        <a:t>AgentID</a:t>
                      </a:r>
                      <a:endParaRPr lang="en-US" sz="1200" baseline="0"/>
                    </a:p>
                    <a:p>
                      <a:r>
                        <a:rPr lang="en-US" sz="1200" baseline="0"/>
                        <a:t>-receiverAgentID: </a:t>
                      </a:r>
                      <a:r>
                        <a:rPr lang="en-US" sz="1200" baseline="0" err="1"/>
                        <a:t>AgentID</a:t>
                      </a:r>
                      <a:endParaRPr lang="en-US" sz="1200" baseline="0"/>
                    </a:p>
                    <a:p>
                      <a:r>
                        <a:rPr lang="en-US" sz="1200" baseline="0"/>
                        <a:t>-</a:t>
                      </a:r>
                      <a:r>
                        <a:rPr lang="en-US" sz="1200" baseline="0" err="1"/>
                        <a:t>sentTime</a:t>
                      </a:r>
                      <a:r>
                        <a:rPr lang="en-US" sz="1200" baseline="0"/>
                        <a:t>: Time</a:t>
                      </a:r>
                    </a:p>
                    <a:p>
                      <a:r>
                        <a:rPr lang="en-US" sz="1200" baseline="0"/>
                        <a:t>-</a:t>
                      </a:r>
                      <a:r>
                        <a:rPr lang="en-US" sz="1200" baseline="0" err="1"/>
                        <a:t>receiveTime</a:t>
                      </a:r>
                      <a:r>
                        <a:rPr lang="en-US" sz="1200" baseline="0"/>
                        <a:t>: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9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  <a:r>
                        <a:rPr lang="en-US" sz="1200" err="1"/>
                        <a:t>getSenderAgentID</a:t>
                      </a:r>
                      <a:r>
                        <a:rPr lang="en-US" sz="1200"/>
                        <a:t>(): </a:t>
                      </a:r>
                      <a:r>
                        <a:rPr lang="en-US" sz="1200" err="1"/>
                        <a:t>AgentID</a:t>
                      </a:r>
                      <a:endParaRPr lang="en-US" sz="1200"/>
                    </a:p>
                    <a:p>
                      <a:r>
                        <a:rPr lang="en-US" sz="1200"/>
                        <a:t>+</a:t>
                      </a:r>
                      <a:r>
                        <a:rPr lang="en-US" sz="1200" err="1"/>
                        <a:t>getReceiverAgentID</a:t>
                      </a:r>
                      <a:r>
                        <a:rPr lang="en-US" sz="1200"/>
                        <a:t>(): </a:t>
                      </a:r>
                      <a:r>
                        <a:rPr lang="en-US" sz="1200" err="1"/>
                        <a:t>AgentID</a:t>
                      </a:r>
                      <a:endParaRPr lang="en-US" sz="1200"/>
                    </a:p>
                    <a:p>
                      <a:r>
                        <a:rPr lang="en-US" sz="1200"/>
                        <a:t>+</a:t>
                      </a:r>
                      <a:r>
                        <a:rPr lang="en-US" sz="1200" err="1"/>
                        <a:t>getSentTime</a:t>
                      </a:r>
                      <a:r>
                        <a:rPr lang="en-US" sz="1200"/>
                        <a:t>(): Time</a:t>
                      </a:r>
                    </a:p>
                    <a:p>
                      <a:r>
                        <a:rPr lang="en-US" sz="1200"/>
                        <a:t>+</a:t>
                      </a:r>
                      <a:r>
                        <a:rPr lang="en-US" sz="1200" err="1"/>
                        <a:t>getReceiveTime</a:t>
                      </a:r>
                      <a:r>
                        <a:rPr lang="en-US" sz="1200"/>
                        <a:t>()</a:t>
                      </a:r>
                      <a:r>
                        <a:rPr lang="en-US" sz="1200" baseline="0"/>
                        <a:t>: Time</a:t>
                      </a:r>
                    </a:p>
                    <a:p>
                      <a:r>
                        <a:rPr lang="en-US" sz="1200" baseline="0"/>
                        <a:t>+</a:t>
                      </a:r>
                      <a:r>
                        <a:rPr lang="en-US" sz="1200" baseline="0" err="1"/>
                        <a:t>isAntiMessage</a:t>
                      </a:r>
                      <a:r>
                        <a:rPr lang="en-US" sz="1200" baseline="0"/>
                        <a:t>(): bool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1143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05469" y="1252330"/>
            <a:ext cx="4373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ThreeTierHeapEventQueue class manages events by storing events in an event queue.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2</a:t>
            </a:r>
            <a:r>
              <a:rPr lang="en-US" sz="1600" baseline="30000" dirty="0"/>
              <a:t>nd</a:t>
            </a:r>
            <a:r>
              <a:rPr lang="en-US" sz="1600" dirty="0"/>
              <a:t> Tier of the 3tHeap data structure stores events sorted in ascending order based on the receive time. 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83948"/>
              </p:ext>
            </p:extLst>
          </p:nvPr>
        </p:nvGraphicFramePr>
        <p:xfrm>
          <a:off x="617363" y="4747396"/>
          <a:ext cx="1890243" cy="53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3024508264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3737353459"/>
                    </a:ext>
                  </a:extLst>
                </a:gridCol>
              </a:tblGrid>
              <a:tr h="5362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62593"/>
              </p:ext>
            </p:extLst>
          </p:nvPr>
        </p:nvGraphicFramePr>
        <p:xfrm>
          <a:off x="3463266" y="4750711"/>
          <a:ext cx="1890243" cy="53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3024508264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3737353459"/>
                    </a:ext>
                  </a:extLst>
                </a:gridCol>
              </a:tblGrid>
              <a:tr h="5362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41864"/>
              </p:ext>
            </p:extLst>
          </p:nvPr>
        </p:nvGraphicFramePr>
        <p:xfrm>
          <a:off x="6666979" y="4754025"/>
          <a:ext cx="1890243" cy="53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3024508264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3737353459"/>
                    </a:ext>
                  </a:extLst>
                </a:gridCol>
              </a:tblGrid>
              <a:tr h="5362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2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387"/>
            <a:ext cx="8229600" cy="781138"/>
          </a:xfrm>
        </p:spPr>
        <p:txBody>
          <a:bodyPr>
            <a:normAutofit fontScale="90000"/>
          </a:bodyPr>
          <a:lstStyle/>
          <a:p>
            <a:r>
              <a:rPr lang="en-US" dirty="0"/>
              <a:t>ThreeTierHeapEventQueue (3tHeap)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29470"/>
              </p:ext>
            </p:extLst>
          </p:nvPr>
        </p:nvGraphicFramePr>
        <p:xfrm>
          <a:off x="4426188" y="2947295"/>
          <a:ext cx="774834" cy="275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34527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4365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51595"/>
              </p:ext>
            </p:extLst>
          </p:nvPr>
        </p:nvGraphicFramePr>
        <p:xfrm>
          <a:off x="6972681" y="2947295"/>
          <a:ext cx="901678" cy="78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50579" y="1073772"/>
            <a:ext cx="703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</a:t>
            </a:r>
            <a:r>
              <a:rPr lang="en-US" b="1" u="sng" baseline="30000" dirty="0"/>
              <a:t>nd</a:t>
            </a:r>
            <a:r>
              <a:rPr lang="en-US" b="1" u="sng" dirty="0"/>
              <a:t> Tier</a:t>
            </a:r>
            <a:r>
              <a:rPr lang="en-US" b="1" dirty="0"/>
              <a:t>:</a:t>
            </a:r>
            <a:r>
              <a:rPr lang="en-US" dirty="0"/>
              <a:t> a vector of tier2entry objects for agent A</a:t>
            </a:r>
            <a:r>
              <a:rPr lang="en-US" sz="1600" baseline="-25000" dirty="0"/>
              <a:t>3</a:t>
            </a:r>
            <a:r>
              <a:rPr lang="en-US" sz="1600" dirty="0"/>
              <a:t> </a:t>
            </a:r>
            <a:r>
              <a:rPr lang="en-US" dirty="0"/>
              <a:t>with concurrent events.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782" y="1778372"/>
            <a:ext cx="3837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ThreeTierHeapEventQueue class creates a tier2entry object from an event and the object is stored in the event queue.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Concurrent events generated</a:t>
            </a:r>
            <a:br>
              <a:rPr lang="en-US" dirty="0"/>
            </a:br>
            <a:r>
              <a:rPr lang="en-US" dirty="0"/>
              <a:t>during  the simulation are</a:t>
            </a:r>
            <a:br>
              <a:rPr lang="en-US" dirty="0"/>
            </a:br>
            <a:r>
              <a:rPr lang="en-US" dirty="0"/>
              <a:t>appended to the tier2entry</a:t>
            </a:r>
          </a:p>
          <a:p>
            <a:r>
              <a:rPr lang="en-US" dirty="0"/>
              <a:t>     objects located in the event</a:t>
            </a:r>
          </a:p>
          <a:p>
            <a:r>
              <a:rPr lang="en-US" dirty="0"/>
              <a:t>     queue.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38253"/>
              </p:ext>
            </p:extLst>
          </p:nvPr>
        </p:nvGraphicFramePr>
        <p:xfrm>
          <a:off x="4237343" y="1821984"/>
          <a:ext cx="3783534" cy="53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78">
                  <a:extLst>
                    <a:ext uri="{9D8B030D-6E8A-4147-A177-3AD203B41FA5}">
                      <a16:colId xmlns:a16="http://schemas.microsoft.com/office/drawing/2014/main" val="3024508264"/>
                    </a:ext>
                  </a:extLst>
                </a:gridCol>
                <a:gridCol w="1261178">
                  <a:extLst>
                    <a:ext uri="{9D8B030D-6E8A-4147-A177-3AD203B41FA5}">
                      <a16:colId xmlns:a16="http://schemas.microsoft.com/office/drawing/2014/main" val="3737353459"/>
                    </a:ext>
                  </a:extLst>
                </a:gridCol>
              </a:tblGrid>
              <a:tr h="5362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86600"/>
              </p:ext>
            </p:extLst>
          </p:nvPr>
        </p:nvGraphicFramePr>
        <p:xfrm>
          <a:off x="5731530" y="2950164"/>
          <a:ext cx="774834" cy="142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>
            <a:endCxn id="13" idx="0"/>
          </p:cNvCxnSpPr>
          <p:nvPr/>
        </p:nvCxnSpPr>
        <p:spPr>
          <a:xfrm>
            <a:off x="4813605" y="2358194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89126" y="2331692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81208" y="2341631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1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ThreeTierHeapEventQueue (3tHeap)</a:t>
            </a:r>
          </a:p>
        </p:txBody>
      </p:sp>
      <p:sp>
        <p:nvSpPr>
          <p:cNvPr id="9" name="Oval 8"/>
          <p:cNvSpPr/>
          <p:nvPr/>
        </p:nvSpPr>
        <p:spPr>
          <a:xfrm>
            <a:off x="2594445" y="1271060"/>
            <a:ext cx="995285" cy="54743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1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51145" y="2629435"/>
            <a:ext cx="991233" cy="581740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3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40736" y="2590170"/>
            <a:ext cx="996234" cy="607864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2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4"/>
            <a:endCxn id="11" idx="0"/>
          </p:cNvCxnSpPr>
          <p:nvPr/>
        </p:nvCxnSpPr>
        <p:spPr>
          <a:xfrm flipH="1">
            <a:off x="2238853" y="1818496"/>
            <a:ext cx="853235" cy="7716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3163416" y="1805358"/>
            <a:ext cx="883346" cy="82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6"/>
          </p:cNvCxnSpPr>
          <p:nvPr/>
        </p:nvCxnSpPr>
        <p:spPr>
          <a:xfrm>
            <a:off x="4542378" y="2920305"/>
            <a:ext cx="834693" cy="101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62870"/>
              </p:ext>
            </p:extLst>
          </p:nvPr>
        </p:nvGraphicFramePr>
        <p:xfrm>
          <a:off x="97460" y="3964215"/>
          <a:ext cx="2914097" cy="265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097">
                  <a:extLst>
                    <a:ext uri="{9D8B030D-6E8A-4147-A177-3AD203B41FA5}">
                      <a16:colId xmlns:a16="http://schemas.microsoft.com/office/drawing/2014/main" val="1672042059"/>
                    </a:ext>
                  </a:extLst>
                </a:gridCol>
              </a:tblGrid>
              <a:tr h="371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ThreeTierHeapEventQueue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7994"/>
                  </a:ext>
                </a:extLst>
              </a:tr>
              <a:tr h="541235">
                <a:tc>
                  <a:txBody>
                    <a:bodyPr/>
                    <a:lstStyle/>
                    <a:p>
                      <a:r>
                        <a:rPr lang="en-US" sz="1200"/>
                        <a:t>-agentList:</a:t>
                      </a:r>
                      <a:r>
                        <a:rPr lang="en-US" sz="1200" baseline="0"/>
                        <a:t> std::vector&lt;muse::Agent*&gt;</a:t>
                      </a:r>
                    </a:p>
                    <a:p>
                      <a:r>
                        <a:rPr lang="en-US" sz="1200" baseline="0"/>
                        <a:t>-tier2: std::vector&lt;muse::Tier2Entry&gt;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94015"/>
                  </a:ext>
                </a:extLst>
              </a:tr>
              <a:tr h="1579027"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addAgent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removeAgent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enqueue</a:t>
                      </a:r>
                      <a:r>
                        <a:rPr lang="en-US" sz="1200" dirty="0"/>
                        <a:t>():void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getNextEvents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dequeueNextAgentEvents</a:t>
                      </a:r>
                      <a:r>
                        <a:rPr lang="en-US" sz="1200" dirty="0"/>
                        <a:t>(): void</a:t>
                      </a:r>
                    </a:p>
                    <a:p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updateHeap</a:t>
                      </a:r>
                      <a:r>
                        <a:rPr lang="en-US" sz="1200" dirty="0"/>
                        <a:t>():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size_t</a:t>
                      </a:r>
                      <a:endParaRPr lang="en-US" sz="1200" baseline="0" dirty="0"/>
                    </a:p>
                    <a:p>
                      <a:r>
                        <a:rPr lang="en-US" sz="1200" baseline="0" dirty="0"/>
                        <a:t>+</a:t>
                      </a:r>
                      <a:r>
                        <a:rPr lang="en-US" sz="1200" baseline="0" dirty="0" err="1"/>
                        <a:t>fixHeap</a:t>
                      </a:r>
                      <a:r>
                        <a:rPr lang="en-US" sz="1200" baseline="0" dirty="0"/>
                        <a:t>(): </a:t>
                      </a:r>
                      <a:r>
                        <a:rPr lang="en-US" sz="1200" baseline="0" dirty="0" err="1"/>
                        <a:t>size_t</a:t>
                      </a:r>
                      <a:endParaRPr lang="en-US" sz="1200" baseline="0" dirty="0"/>
                    </a:p>
                    <a:p>
                      <a:r>
                        <a:rPr lang="en-US" sz="1200" baseline="0" dirty="0"/>
                        <a:t>+find():</a:t>
                      </a:r>
                      <a:r>
                        <a:rPr lang="en-US" sz="1200" baseline="0" dirty="0" err="1"/>
                        <a:t>EventContainer</a:t>
                      </a:r>
                      <a:r>
                        <a:rPr lang="en-US" sz="1200" baseline="0" dirty="0"/>
                        <a:t>::iterator</a:t>
                      </a:r>
                    </a:p>
                    <a:p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114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3838" y="1417637"/>
            <a:ext cx="644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*Snapshot of event scheduling using the     </a:t>
            </a:r>
          </a:p>
          <a:p>
            <a:r>
              <a:rPr lang="en-US"/>
              <a:t>  HeapOfVectorsEventQueue.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93615"/>
              </p:ext>
            </p:extLst>
          </p:nvPr>
        </p:nvGraphicFramePr>
        <p:xfrm>
          <a:off x="3110774" y="3974150"/>
          <a:ext cx="2270398" cy="249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398">
                  <a:extLst>
                    <a:ext uri="{9D8B030D-6E8A-4147-A177-3AD203B41FA5}">
                      <a16:colId xmlns:a16="http://schemas.microsoft.com/office/drawing/2014/main" val="1672042059"/>
                    </a:ext>
                  </a:extLst>
                </a:gridCol>
              </a:tblGrid>
              <a:tr h="3833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Tier2Entry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57994"/>
                  </a:ext>
                </a:extLst>
              </a:tr>
              <a:tr h="862545">
                <a:tc>
                  <a:txBody>
                    <a:bodyPr/>
                    <a:lstStyle/>
                    <a:p>
                      <a:r>
                        <a:rPr lang="en-US" sz="1200"/>
                        <a:t>-recvTime:</a:t>
                      </a:r>
                      <a:r>
                        <a:rPr lang="en-US" sz="1200" baseline="0"/>
                        <a:t> Time</a:t>
                      </a:r>
                    </a:p>
                    <a:p>
                      <a:r>
                        <a:rPr lang="en-US" sz="1200" baseline="0"/>
                        <a:t>-agentID: AgentID</a:t>
                      </a:r>
                    </a:p>
                    <a:p>
                      <a:r>
                        <a:rPr lang="en-US" sz="1200" baseline="0"/>
                        <a:t>-eventList: muse::EventContainer</a:t>
                      </a:r>
                    </a:p>
                    <a:p>
                      <a:r>
                        <a:rPr lang="en-US" sz="1200" baseline="0"/>
                        <a:t>-evt: muse::Event*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94015"/>
                  </a:ext>
                </a:extLst>
              </a:tr>
              <a:tr h="1245899">
                <a:tc>
                  <a:txBody>
                    <a:bodyPr/>
                    <a:lstStyle/>
                    <a:p>
                      <a:r>
                        <a:rPr lang="en-US" sz="1200"/>
                        <a:t>+updateContainer(): void</a:t>
                      </a:r>
                    </a:p>
                    <a:p>
                      <a:r>
                        <a:rPr lang="en-US" sz="1200"/>
                        <a:t>+getReceiveTime():</a:t>
                      </a:r>
                      <a:r>
                        <a:rPr lang="en-US" sz="1200" baseline="0"/>
                        <a:t> Time</a:t>
                      </a:r>
                    </a:p>
                    <a:p>
                      <a:r>
                        <a:rPr lang="en-US" sz="1200" baseline="0"/>
                        <a:t>+getReceiverAgentID(): AgentID</a:t>
                      </a:r>
                    </a:p>
                    <a:p>
                      <a:r>
                        <a:rPr lang="en-US" sz="1200" baseline="0"/>
                        <a:t>+getEvent(): muse::Event*</a:t>
                      </a:r>
                    </a:p>
                    <a:p>
                      <a:endParaRPr lang="en-US" sz="1200" baseline="0"/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1143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14742"/>
              </p:ext>
            </p:extLst>
          </p:nvPr>
        </p:nvGraphicFramePr>
        <p:xfrm>
          <a:off x="5439985" y="3971027"/>
          <a:ext cx="774834" cy="275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34527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4365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10622"/>
              </p:ext>
            </p:extLst>
          </p:nvPr>
        </p:nvGraphicFramePr>
        <p:xfrm>
          <a:off x="7986478" y="3971027"/>
          <a:ext cx="901678" cy="78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63529"/>
              </p:ext>
            </p:extLst>
          </p:nvPr>
        </p:nvGraphicFramePr>
        <p:xfrm>
          <a:off x="5251140" y="2845716"/>
          <a:ext cx="3783534" cy="53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78">
                  <a:extLst>
                    <a:ext uri="{9D8B030D-6E8A-4147-A177-3AD203B41FA5}">
                      <a16:colId xmlns:a16="http://schemas.microsoft.com/office/drawing/2014/main" val="3024508264"/>
                    </a:ext>
                  </a:extLst>
                </a:gridCol>
                <a:gridCol w="1261178">
                  <a:extLst>
                    <a:ext uri="{9D8B030D-6E8A-4147-A177-3AD203B41FA5}">
                      <a16:colId xmlns:a16="http://schemas.microsoft.com/office/drawing/2014/main" val="3737353459"/>
                    </a:ext>
                  </a:extLst>
                </a:gridCol>
              </a:tblGrid>
              <a:tr h="5362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30873"/>
              </p:ext>
            </p:extLst>
          </p:nvPr>
        </p:nvGraphicFramePr>
        <p:xfrm>
          <a:off x="6745327" y="3973896"/>
          <a:ext cx="774834" cy="142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>
            <a:endCxn id="24" idx="0"/>
          </p:cNvCxnSpPr>
          <p:nvPr/>
        </p:nvCxnSpPr>
        <p:spPr>
          <a:xfrm>
            <a:off x="5827402" y="3381926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02923" y="3355424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95005" y="3365363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5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4278007" y="2600484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4" idx="0"/>
          </p:cNvCxnSpPr>
          <p:nvPr/>
        </p:nvCxnSpPr>
        <p:spPr>
          <a:xfrm>
            <a:off x="2200942" y="2564663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47863" y="2538161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11480" y="2562388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73338"/>
              </p:ext>
            </p:extLst>
          </p:nvPr>
        </p:nvGraphicFramePr>
        <p:xfrm>
          <a:off x="1813525" y="3153764"/>
          <a:ext cx="774834" cy="105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12329"/>
              </p:ext>
            </p:extLst>
          </p:nvPr>
        </p:nvGraphicFramePr>
        <p:xfrm>
          <a:off x="4902953" y="3168052"/>
          <a:ext cx="901678" cy="195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25060"/>
              </p:ext>
            </p:extLst>
          </p:nvPr>
        </p:nvGraphicFramePr>
        <p:xfrm>
          <a:off x="1710410" y="2028453"/>
          <a:ext cx="522658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317">
                  <a:extLst>
                    <a:ext uri="{9D8B030D-6E8A-4147-A177-3AD203B41FA5}">
                      <a16:colId xmlns:a16="http://schemas.microsoft.com/office/drawing/2014/main" val="3024508264"/>
                    </a:ext>
                  </a:extLst>
                </a:gridCol>
                <a:gridCol w="1045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317">
                  <a:extLst>
                    <a:ext uri="{9D8B030D-6E8A-4147-A177-3AD203B41FA5}">
                      <a16:colId xmlns:a16="http://schemas.microsoft.com/office/drawing/2014/main" val="3737353459"/>
                    </a:ext>
                  </a:extLst>
                </a:gridCol>
                <a:gridCol w="1045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62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94373"/>
              </p:ext>
            </p:extLst>
          </p:nvPr>
        </p:nvGraphicFramePr>
        <p:xfrm>
          <a:off x="2890267" y="3156633"/>
          <a:ext cx="774834" cy="16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238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5800" y="1612784"/>
            <a:ext cx="649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tier:</a:t>
            </a:r>
            <a:r>
              <a:rPr lang="en-US" dirty="0"/>
              <a:t> a queue (tier-2 list) of buckets containing events.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908417" y="3196629"/>
            <a:ext cx="475200" cy="13811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11127" y="3720776"/>
            <a:ext cx="10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Bucket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378287" y="2657636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79572"/>
              </p:ext>
            </p:extLst>
          </p:nvPr>
        </p:nvGraphicFramePr>
        <p:xfrm>
          <a:off x="6057345" y="3166153"/>
          <a:ext cx="774834" cy="142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27836"/>
              </p:ext>
            </p:extLst>
          </p:nvPr>
        </p:nvGraphicFramePr>
        <p:xfrm>
          <a:off x="3914783" y="3171831"/>
          <a:ext cx="774834" cy="52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831"/>
              </p:ext>
            </p:extLst>
          </p:nvPr>
        </p:nvGraphicFramePr>
        <p:xfrm>
          <a:off x="1615800" y="5693988"/>
          <a:ext cx="1476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ircular Arrow 16"/>
          <p:cNvSpPr/>
          <p:nvPr/>
        </p:nvSpPr>
        <p:spPr>
          <a:xfrm rot="15951987" flipH="1">
            <a:off x="311336" y="3253781"/>
            <a:ext cx="2870826" cy="2729070"/>
          </a:xfrm>
          <a:prstGeom prst="circularArrow">
            <a:avLst>
              <a:gd name="adj1" fmla="val 2923"/>
              <a:gd name="adj2" fmla="val 526151"/>
              <a:gd name="adj3" fmla="val 20371932"/>
              <a:gd name="adj4" fmla="val 10686666"/>
              <a:gd name="adj5" fmla="val 62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3037" y="6051180"/>
            <a:ext cx="261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to be processed.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4012" y="4239117"/>
            <a:ext cx="212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Bucket of events to be dequeued.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58175" cy="879417"/>
          </a:xfrm>
        </p:spPr>
        <p:txBody>
          <a:bodyPr>
            <a:normAutofit/>
          </a:bodyPr>
          <a:lstStyle/>
          <a:p>
            <a:r>
              <a:rPr lang="en-US" dirty="0"/>
              <a:t>3tHeap </a:t>
            </a:r>
            <a:r>
              <a:rPr lang="mr-IN" dirty="0"/>
              <a:t>–</a:t>
            </a:r>
            <a:r>
              <a:rPr lang="en-US" dirty="0"/>
              <a:t> Dequeue Operation</a:t>
            </a:r>
          </a:p>
        </p:txBody>
      </p:sp>
    </p:spTree>
    <p:extLst>
      <p:ext uri="{BB962C8B-B14F-4D97-AF65-F5344CB8AC3E}">
        <p14:creationId xmlns:p14="http://schemas.microsoft.com/office/powerpoint/2010/main" val="21439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endCxn id="24" idx="0"/>
          </p:cNvCxnSpPr>
          <p:nvPr/>
        </p:nvCxnSpPr>
        <p:spPr>
          <a:xfrm>
            <a:off x="3515401" y="3264762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05208" y="3238260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97296" y="3262487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94233" y="685271"/>
            <a:ext cx="995285" cy="547436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A</a:t>
            </a:r>
            <a:r>
              <a:rPr lang="en-US" sz="1600" baseline="-25000"/>
              <a:t>1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63204" y="1769199"/>
            <a:ext cx="991233" cy="581740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dirty="0"/>
              <a:t>A</a:t>
            </a:r>
            <a:r>
              <a:rPr lang="en-US" sz="1600" baseline="-25000" dirty="0"/>
              <a:t>3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2562" y="1743075"/>
            <a:ext cx="996234" cy="607864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dirty="0"/>
              <a:t>A</a:t>
            </a:r>
            <a:r>
              <a:rPr lang="en-US" sz="1600" baseline="-25000" dirty="0"/>
              <a:t>2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9" idx="4"/>
          </p:cNvCxnSpPr>
          <p:nvPr/>
        </p:nvCxnSpPr>
        <p:spPr>
          <a:xfrm flipH="1">
            <a:off x="994233" y="1232707"/>
            <a:ext cx="497643" cy="5103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46832" y="1232707"/>
            <a:ext cx="442686" cy="536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20739" y="2240117"/>
            <a:ext cx="446964" cy="48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57493"/>
              </p:ext>
            </p:extLst>
          </p:nvPr>
        </p:nvGraphicFramePr>
        <p:xfrm>
          <a:off x="3127984" y="3853863"/>
          <a:ext cx="774834" cy="105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5265"/>
              </p:ext>
            </p:extLst>
          </p:nvPr>
        </p:nvGraphicFramePr>
        <p:xfrm>
          <a:off x="5688769" y="3868151"/>
          <a:ext cx="901678" cy="195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8164"/>
              </p:ext>
            </p:extLst>
          </p:nvPr>
        </p:nvGraphicFramePr>
        <p:xfrm>
          <a:off x="2867703" y="2728552"/>
          <a:ext cx="522658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646">
                  <a:extLst>
                    <a:ext uri="{9D8B030D-6E8A-4147-A177-3AD203B41FA5}">
                      <a16:colId xmlns:a16="http://schemas.microsoft.com/office/drawing/2014/main" val="3024508264"/>
                    </a:ext>
                  </a:extLst>
                </a:gridCol>
                <a:gridCol w="1306646">
                  <a:extLst>
                    <a:ext uri="{9D8B030D-6E8A-4147-A177-3AD203B41FA5}">
                      <a16:colId xmlns:a16="http://schemas.microsoft.com/office/drawing/2014/main" val="3737353459"/>
                    </a:ext>
                  </a:extLst>
                </a:gridCol>
                <a:gridCol w="1306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2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71674"/>
              </p:ext>
            </p:extLst>
          </p:nvPr>
        </p:nvGraphicFramePr>
        <p:xfrm>
          <a:off x="4447612" y="3856732"/>
          <a:ext cx="774834" cy="142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3092" y="2312883"/>
            <a:ext cx="649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tier:</a:t>
            </a:r>
            <a:r>
              <a:rPr lang="en-US" dirty="0"/>
              <a:t> a queue (tier-2 list) of buckets containing events.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9518" y="565938"/>
            <a:ext cx="25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1st tier:</a:t>
            </a:r>
            <a:r>
              <a:rPr lang="en-US" dirty="0"/>
              <a:t> a heap of agents.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979982" y="3896728"/>
            <a:ext cx="475200" cy="13811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96972" y="4363721"/>
            <a:ext cx="103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Bucket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435564" y="3357735"/>
            <a:ext cx="0" cy="5891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02841"/>
              </p:ext>
            </p:extLst>
          </p:nvPr>
        </p:nvGraphicFramePr>
        <p:xfrm>
          <a:off x="7114622" y="3866252"/>
          <a:ext cx="774834" cy="142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600" b="1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8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583</Words>
  <Application>Microsoft Office PowerPoint</Application>
  <PresentationFormat>On-screen Show (4:3)</PresentationFormat>
  <Paragraphs>212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Mangal</vt:lpstr>
      <vt:lpstr>Office Theme</vt:lpstr>
      <vt:lpstr>TwoTierLadderQueue (2tLadderQ)</vt:lpstr>
      <vt:lpstr>TwoTierLadderQueue (2tLadderQ) </vt:lpstr>
      <vt:lpstr>ThreeTierHeapEventQueue (3tHeap)</vt:lpstr>
      <vt:lpstr>ThreeTierHeapEventQueue (3tHeap)</vt:lpstr>
      <vt:lpstr>ThreeTierHeapEventQueue (3tHeap)</vt:lpstr>
      <vt:lpstr>ThreeTierHeapEventQueue (3tHeap)</vt:lpstr>
      <vt:lpstr>3tHeap – Dequeue Operation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</dc:creator>
  <cp:lastModifiedBy>Julius Higiro</cp:lastModifiedBy>
  <cp:revision>157</cp:revision>
  <dcterms:created xsi:type="dcterms:W3CDTF">2016-05-23T01:42:08Z</dcterms:created>
  <dcterms:modified xsi:type="dcterms:W3CDTF">2017-01-05T14:10:23Z</dcterms:modified>
</cp:coreProperties>
</file>