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4" r:id="rId9"/>
    <p:sldId id="270" r:id="rId10"/>
    <p:sldId id="263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73" autoAdjust="0"/>
    <p:restoredTop sz="94660"/>
  </p:normalViewPr>
  <p:slideViewPr>
    <p:cSldViewPr>
      <p:cViewPr varScale="1">
        <p:scale>
          <a:sx n="99" d="100"/>
          <a:sy n="99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E85FBA-655E-485D-8443-23493E4B916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E85FBA-655E-485D-8443-23493E4B916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4E85FBA-655E-485D-8443-23493E4B916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8458200" cy="2834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smtClean="0"/>
              <a:t>MUSE: </a:t>
            </a:r>
            <a:r>
              <a:rPr sz="4900" smtClean="0"/>
              <a:t>A </a:t>
            </a:r>
            <a:r>
              <a:rPr sz="4900" smtClean="0"/>
              <a:t>parallel </a:t>
            </a:r>
            <a:r>
              <a:rPr sz="4900" smtClean="0"/>
              <a:t>Agent-based Simulation Environment</a:t>
            </a:r>
            <a:r>
              <a:rPr smtClean="0"/>
              <a:t/>
            </a:r>
            <a:br>
              <a:rPr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6480048" cy="1752600"/>
          </a:xfrm>
        </p:spPr>
        <p:txBody>
          <a:bodyPr/>
          <a:lstStyle/>
          <a:p>
            <a:r>
              <a:rPr lang="en-US" b="1" dirty="0" smtClean="0"/>
              <a:t>BY: Meseret Gebre</a:t>
            </a:r>
          </a:p>
          <a:p>
            <a:r>
              <a:rPr lang="en-US" dirty="0" smtClean="0"/>
              <a:t>Advisor: Dr. Dhananjai M. Rao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MUSE Public API</a:t>
            </a:r>
            <a:r>
              <a:rPr lang="en-US" sz="1200" dirty="0" smtClean="0"/>
              <a:t>(1/10)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2D/3D </a:t>
            </a:r>
            <a:r>
              <a:rPr lang="en-US" sz="1700" dirty="0" smtClean="0"/>
              <a:t>Visualization API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Spatial aware Agents API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Adapt MUSE to take advantage of Cloud Computing.</a:t>
            </a:r>
          </a:p>
          <a:p>
            <a:pPr lvl="1"/>
            <a:r>
              <a:rPr lang="en-US" sz="1400" dirty="0" smtClean="0"/>
              <a:t>We are currently looking into this possibility</a:t>
            </a:r>
            <a:r>
              <a:rPr lang="en-US" sz="1400" dirty="0" smtClean="0"/>
              <a:t>.</a:t>
            </a:r>
          </a:p>
          <a:p>
            <a:pPr lvl="1">
              <a:buNone/>
            </a:pPr>
            <a:endParaRPr lang="en-US" sz="1300" dirty="0" smtClean="0"/>
          </a:p>
          <a:p>
            <a:r>
              <a:rPr lang="en-US" sz="1700" dirty="0" smtClean="0"/>
              <a:t>Adapt MUSE to work with grid computing.</a:t>
            </a:r>
            <a:r>
              <a:rPr lang="en-US" sz="1700" dirty="0" smtClean="0"/>
              <a:t> </a:t>
            </a:r>
            <a:endParaRPr 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Conclusion and Future Works</a:t>
            </a:r>
            <a:r>
              <a:rPr lang="en-US" sz="1800" dirty="0" smtClean="0"/>
              <a:t>(1/3)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Motivation</a:t>
            </a:r>
          </a:p>
          <a:p>
            <a:endParaRPr lang="en-US" sz="1700" dirty="0" smtClean="0"/>
          </a:p>
          <a:p>
            <a:r>
              <a:rPr lang="en-US" sz="1700" dirty="0" smtClean="0"/>
              <a:t>What is Agent-based modeling (ABM)</a:t>
            </a:r>
          </a:p>
          <a:p>
            <a:endParaRPr lang="en-US" sz="1700" dirty="0" smtClean="0"/>
          </a:p>
          <a:p>
            <a:r>
              <a:rPr lang="en-US" sz="1700" dirty="0" smtClean="0"/>
              <a:t>Advantages of ABM</a:t>
            </a:r>
          </a:p>
          <a:p>
            <a:endParaRPr lang="en-US" sz="1700" dirty="0" smtClean="0"/>
          </a:p>
          <a:p>
            <a:r>
              <a:rPr lang="en-US" sz="1700" dirty="0" smtClean="0"/>
              <a:t>Empirical Evaluation and </a:t>
            </a:r>
            <a:r>
              <a:rPr lang="en-US" sz="1700" dirty="0" smtClean="0"/>
              <a:t>Benchmarking results</a:t>
            </a:r>
          </a:p>
          <a:p>
            <a:endParaRPr lang="en-US" sz="1700" dirty="0" smtClean="0"/>
          </a:p>
          <a:p>
            <a:r>
              <a:rPr lang="en-US" sz="1700" dirty="0" smtClean="0"/>
              <a:t>MUSE Public </a:t>
            </a:r>
            <a:r>
              <a:rPr lang="en-US" sz="1700" dirty="0" smtClean="0"/>
              <a:t>API</a:t>
            </a:r>
          </a:p>
          <a:p>
            <a:endParaRPr lang="en-US" sz="1700" dirty="0" smtClean="0"/>
          </a:p>
          <a:p>
            <a:r>
              <a:rPr lang="en-US" sz="1700" dirty="0" smtClean="0"/>
              <a:t>Conclusion and Future Works</a:t>
            </a:r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Outline</a:t>
            </a:r>
            <a:r>
              <a:rPr lang="en-US" sz="1200" dirty="0" smtClean="0"/>
              <a:t>(1/1)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Research and development of modern systems consume countless man hours and money. 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Maximizing the output of any system requires plenty of study, which will yield effective procedures to design, develop, and maintain them. 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These decisions become more important when dealing with systems that can be life threatening or resource consuming.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A decision of what to do if a bio-warfare every breaks out or how to correctly allocate energy resources in the dangers of global warming are good examples of these systems of study.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Motivation</a:t>
            </a:r>
            <a:r>
              <a:rPr lang="en-US" sz="1200" dirty="0" smtClean="0"/>
              <a:t>(1/3)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Usually the studies of systems like bio-ware scenarios or global warming are unrealistic without the help of modern technology.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Analysis requires millions of entities interacting over a long period of times to get valuable information on different decision paths. 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Computer-based simulations play a very important role analyzing and studying complex system as described above. 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This is the main motivation behind the need to advance technology in computer-based simulations.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Motivation</a:t>
            </a:r>
            <a:r>
              <a:rPr lang="en-US" sz="1200" dirty="0" smtClean="0"/>
              <a:t>(2/3)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MUSE</a:t>
            </a:r>
          </a:p>
          <a:p>
            <a:pPr lvl="1"/>
            <a:r>
              <a:rPr lang="en-US" b="1" u="sng" dirty="0" smtClean="0"/>
              <a:t>M</a:t>
            </a:r>
            <a:r>
              <a:rPr lang="en-US" dirty="0" smtClean="0"/>
              <a:t>iami </a:t>
            </a:r>
            <a:r>
              <a:rPr lang="en-US" b="1" u="sng" dirty="0" smtClean="0"/>
              <a:t>U</a:t>
            </a:r>
            <a:r>
              <a:rPr lang="en-US" dirty="0" smtClean="0"/>
              <a:t>niversity </a:t>
            </a:r>
            <a:r>
              <a:rPr lang="en-US" b="1" u="sng" dirty="0" smtClean="0"/>
              <a:t>S</a:t>
            </a:r>
            <a:r>
              <a:rPr lang="en-US" dirty="0" smtClean="0"/>
              <a:t>imulation </a:t>
            </a:r>
            <a:r>
              <a:rPr lang="en-US" b="1" u="sng" dirty="0" smtClean="0"/>
              <a:t>E</a:t>
            </a:r>
            <a:r>
              <a:rPr lang="en-US" dirty="0" smtClean="0"/>
              <a:t>nvironment.</a:t>
            </a:r>
          </a:p>
          <a:p>
            <a:pPr lvl="1"/>
            <a:r>
              <a:rPr lang="en-US" dirty="0" smtClean="0"/>
              <a:t>MUSE (verb): to become absorbed in thought.</a:t>
            </a:r>
          </a:p>
          <a:p>
            <a:pPr lvl="1"/>
            <a:r>
              <a:rPr lang="en-US" dirty="0" smtClean="0"/>
              <a:t>An Agent-based Simulation Environment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Motivation</a:t>
            </a:r>
            <a:r>
              <a:rPr lang="en-US" sz="1200" dirty="0" smtClean="0"/>
              <a:t>(3/3)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 smtClean="0"/>
              <a:t>Simulation is mimicking a system.</a:t>
            </a:r>
          </a:p>
          <a:p>
            <a:endParaRPr lang="en-US" sz="1700" dirty="0" smtClean="0"/>
          </a:p>
          <a:p>
            <a:r>
              <a:rPr lang="en-US" sz="1700" dirty="0" smtClean="0"/>
              <a:t>In </a:t>
            </a:r>
            <a:r>
              <a:rPr lang="en-US" sz="1700" dirty="0" smtClean="0"/>
              <a:t>agent-based modeling (ABM), a system is modeled as a collection of independent decision-making entities called agents (Bonabeau). </a:t>
            </a:r>
            <a:endParaRPr lang="en-US" sz="1700" dirty="0" smtClean="0"/>
          </a:p>
          <a:p>
            <a:endParaRPr lang="en-US" sz="1700" dirty="0" smtClean="0"/>
          </a:p>
          <a:p>
            <a:r>
              <a:rPr lang="en-US" sz="1800" dirty="0" smtClean="0"/>
              <a:t>Typically the agent has a set of rules to follow and based on these rules the agent can make decisions. </a:t>
            </a:r>
            <a:endParaRPr lang="en-US" sz="1800" dirty="0" smtClean="0"/>
          </a:p>
          <a:p>
            <a:pPr lvl="1"/>
            <a:r>
              <a:rPr lang="en-US" sz="1300" dirty="0" smtClean="0"/>
              <a:t>These rules are data that we collect and input into the model.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Agent-based Modeling</a:t>
            </a:r>
            <a:r>
              <a:rPr lang="en-US" sz="1200" dirty="0" smtClean="0"/>
              <a:t>(1/1)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 smtClean="0"/>
              <a:t>The </a:t>
            </a:r>
            <a:r>
              <a:rPr lang="en-US" sz="1700" dirty="0" smtClean="0"/>
              <a:t>most important being ABM can capture emergent phenomena (Bonabeau). </a:t>
            </a:r>
            <a:endParaRPr lang="en-US" sz="1700" dirty="0" smtClean="0"/>
          </a:p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How  can phenomena be captured?</a:t>
            </a:r>
          </a:p>
          <a:p>
            <a:pPr lvl="1"/>
            <a:r>
              <a:rPr lang="en-US" sz="1300" dirty="0" smtClean="0"/>
              <a:t>Nothing is constant in this universe except change.</a:t>
            </a:r>
          </a:p>
          <a:p>
            <a:pPr lvl="1"/>
            <a:r>
              <a:rPr lang="en-US" sz="1300" dirty="0" smtClean="0"/>
              <a:t>All entities are always changing is some way.</a:t>
            </a:r>
          </a:p>
          <a:p>
            <a:endParaRPr lang="en-US" sz="1700" dirty="0" smtClean="0"/>
          </a:p>
          <a:p>
            <a:r>
              <a:rPr lang="en-US" sz="1800" dirty="0" smtClean="0"/>
              <a:t>“the whole is more than the sum of its part because of the interactions between the parts” (Bonabeau). </a:t>
            </a:r>
            <a:endParaRPr lang="en-US" sz="1700" dirty="0" smtClean="0"/>
          </a:p>
          <a:p>
            <a:pPr lvl="1"/>
            <a:endParaRPr lang="en-US" dirty="0" smtClean="0"/>
          </a:p>
          <a:p>
            <a:r>
              <a:rPr lang="en-US" sz="1700" dirty="0" smtClean="0"/>
              <a:t>ABM is also flexible and more natural to work with </a:t>
            </a:r>
            <a:r>
              <a:rPr lang="en-US" sz="1600" dirty="0" smtClean="0"/>
              <a:t>(Bonabeau). </a:t>
            </a:r>
            <a:endParaRPr lang="en-US" sz="1600" dirty="0" smtClean="0"/>
          </a:p>
          <a:p>
            <a:pPr lvl="1"/>
            <a:r>
              <a:rPr lang="en-US" sz="1300" dirty="0" smtClean="0"/>
              <a:t>We can easily collect more data and add it to the model, making it flexible.</a:t>
            </a:r>
          </a:p>
          <a:p>
            <a:pPr lvl="1"/>
            <a:r>
              <a:rPr lang="en-US" sz="1300" dirty="0" smtClean="0"/>
              <a:t>Easy to think of modeling as interaction between entities.</a:t>
            </a:r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Advantages to ABM</a:t>
            </a:r>
            <a:r>
              <a:rPr lang="en-US" sz="1800" dirty="0" smtClean="0"/>
              <a:t>(1/1</a:t>
            </a:r>
            <a:r>
              <a:rPr lang="en-US" sz="1800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For the experiments, implementation and testing is done with PHOLD (Fujimoto). </a:t>
            </a:r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PHOLD variables used to scale and fine tune a simulation workload.</a:t>
            </a:r>
          </a:p>
          <a:p>
            <a:pPr lvl="1"/>
            <a:r>
              <a:rPr lang="en-US" sz="1300" i="1" dirty="0" smtClean="0"/>
              <a:t>X</a:t>
            </a:r>
            <a:r>
              <a:rPr lang="en-US" sz="1300" dirty="0" smtClean="0"/>
              <a:t>, this is the number of columns to have in the PHOLD grid</a:t>
            </a:r>
          </a:p>
          <a:p>
            <a:pPr lvl="1"/>
            <a:r>
              <a:rPr lang="en-US" sz="1300" i="1" dirty="0" smtClean="0"/>
              <a:t>Y</a:t>
            </a:r>
            <a:r>
              <a:rPr lang="en-US" sz="1300" dirty="0" smtClean="0"/>
              <a:t>, this is the number of rows to have in the PHOLD grid</a:t>
            </a:r>
          </a:p>
          <a:p>
            <a:pPr lvl="1"/>
            <a:r>
              <a:rPr lang="en-US" sz="1300" i="1" dirty="0" smtClean="0"/>
              <a:t>N</a:t>
            </a:r>
            <a:r>
              <a:rPr lang="en-US" sz="1300" dirty="0" smtClean="0"/>
              <a:t>, the number of events each agent sends every time.</a:t>
            </a:r>
          </a:p>
          <a:p>
            <a:pPr lvl="1"/>
            <a:r>
              <a:rPr lang="en-US" sz="1300" i="1" dirty="0" smtClean="0"/>
              <a:t>Delay</a:t>
            </a:r>
            <a:r>
              <a:rPr lang="en-US" sz="1300" dirty="0" smtClean="0"/>
              <a:t>, the maximum receive time that an agent can schedule an event for.</a:t>
            </a:r>
          </a:p>
          <a:p>
            <a:pPr lvl="1"/>
            <a:r>
              <a:rPr lang="en-US" sz="1300" i="1" dirty="0" smtClean="0"/>
              <a:t>Nodes</a:t>
            </a:r>
            <a:r>
              <a:rPr lang="en-US" sz="1300" dirty="0" smtClean="0"/>
              <a:t>, the number of compute nodes to use for the PHOLD simulation.</a:t>
            </a:r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Empirical </a:t>
            </a:r>
            <a:r>
              <a:rPr lang="en-US" sz="3000" dirty="0" smtClean="0"/>
              <a:t>Evaluation and Benchmarking</a:t>
            </a:r>
            <a:r>
              <a:rPr lang="en-US" sz="1800" dirty="0" smtClean="0"/>
              <a:t>(1/10)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038600"/>
            <a:ext cx="4902574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352800" y="6248400"/>
            <a:ext cx="4648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 bmk="_Toc229989871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Times New Roman" pitchFamily="18" charset="0"/>
              </a:rPr>
              <a:t> 3 x 3 PHOLD simulations on three compute nodes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Empirical </a:t>
            </a:r>
            <a:r>
              <a:rPr lang="en-US" sz="3000" dirty="0" smtClean="0"/>
              <a:t>Evaluation and </a:t>
            </a:r>
            <a:r>
              <a:rPr lang="en-US" sz="3000" dirty="0" smtClean="0"/>
              <a:t>Benchmarking</a:t>
            </a:r>
            <a:r>
              <a:rPr lang="en-US" sz="1800" dirty="0" smtClean="0"/>
              <a:t>(2/10</a:t>
            </a:r>
            <a:r>
              <a:rPr lang="en-US" sz="1800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214</TotalTime>
  <Words>550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                  MUSE: A parallel Agent-based Simulation Environment </vt:lpstr>
      <vt:lpstr>Outline(1/1)</vt:lpstr>
      <vt:lpstr>Motivation(1/3)</vt:lpstr>
      <vt:lpstr>Motivation(2/3)</vt:lpstr>
      <vt:lpstr>Motivation(3/3)</vt:lpstr>
      <vt:lpstr>Agent-based Modeling(1/1)</vt:lpstr>
      <vt:lpstr>Advantages to ABM(1/1)</vt:lpstr>
      <vt:lpstr>Empirical Evaluation and Benchmarking(1/10)</vt:lpstr>
      <vt:lpstr>Empirical Evaluation and Benchmarking(2/10)</vt:lpstr>
      <vt:lpstr>MUSE Public API(1/10)</vt:lpstr>
      <vt:lpstr>Conclusion and Future Works(1/3)</vt:lpstr>
      <vt:lpstr>QUESTIONS</vt:lpstr>
    </vt:vector>
  </TitlesOfParts>
  <Company>Miami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MUSE: A parallel Agent-based Simulation Environment </dc:title>
  <dc:creator>SEASUSER</dc:creator>
  <cp:lastModifiedBy>SEASUSER</cp:lastModifiedBy>
  <cp:revision>51</cp:revision>
  <dcterms:created xsi:type="dcterms:W3CDTF">2009-05-17T20:19:34Z</dcterms:created>
  <dcterms:modified xsi:type="dcterms:W3CDTF">2009-05-19T21:18:46Z</dcterms:modified>
</cp:coreProperties>
</file>