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6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82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80" r:id="rId22"/>
    <p:sldId id="265" r:id="rId23"/>
    <p:sldId id="281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3" autoAdjust="0"/>
    <p:restoredTop sz="81656" autoAdjust="0"/>
  </p:normalViewPr>
  <p:slideViewPr>
    <p:cSldViewPr>
      <p:cViewPr varScale="1">
        <p:scale>
          <a:sx n="85" d="100"/>
          <a:sy n="85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3274410774410778"/>
          <c:y val="0.13571969696969696"/>
          <c:w val="0.43260094382141634"/>
          <c:h val="0.5660606060606060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1663</c:v>
                </c:pt>
                <c:pt idx="1">
                  <c:v>645</c:v>
                </c:pt>
                <c:pt idx="2">
                  <c:v>291</c:v>
                </c:pt>
                <c:pt idx="3">
                  <c:v>142</c:v>
                </c:pt>
                <c:pt idx="4">
                  <c:v>65</c:v>
                </c:pt>
                <c:pt idx="5">
                  <c:v>33</c:v>
                </c:pt>
              </c:numCache>
            </c:numRef>
          </c:val>
        </c:ser>
        <c:marker val="1"/>
        <c:axId val="40459264"/>
        <c:axId val="83390464"/>
      </c:lineChart>
      <c:catAx>
        <c:axId val="40459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Compute Nodes</a:t>
                </a:r>
              </a:p>
            </c:rich>
          </c:tx>
          <c:layout/>
        </c:title>
        <c:numFmt formatCode="General" sourceLinked="1"/>
        <c:tickLblPos val="nextTo"/>
        <c:crossAx val="83390464"/>
        <c:crosses val="autoZero"/>
        <c:auto val="1"/>
        <c:lblAlgn val="ctr"/>
        <c:lblOffset val="100"/>
      </c:catAx>
      <c:valAx>
        <c:axId val="83390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404592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7"/>
  <c:chart>
    <c:title>
      <c:tx>
        <c:rich>
          <a:bodyPr/>
          <a:lstStyle/>
          <a:p>
            <a:pPr>
              <a:defRPr/>
            </a:pPr>
            <a:r>
              <a:rPr lang="en-IN"/>
              <a:t>Observed Speedup</a:t>
            </a:r>
          </a:p>
        </c:rich>
      </c:tx>
      <c:layout/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v>Speedup</c:v>
          </c:tx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DiffNodesSameAgent!$E$3:$E$7</c:f>
              <c:numCache>
                <c:formatCode>General</c:formatCode>
                <c:ptCount val="5"/>
                <c:pt idx="0">
                  <c:v>2.5782945736434106</c:v>
                </c:pt>
                <c:pt idx="1">
                  <c:v>5.7147766323024056</c:v>
                </c:pt>
                <c:pt idx="2">
                  <c:v>11.711267605633719</c:v>
                </c:pt>
                <c:pt idx="3">
                  <c:v>25.584615384615386</c:v>
                </c:pt>
                <c:pt idx="4">
                  <c:v>50.393939393939412</c:v>
                </c:pt>
              </c:numCache>
            </c:numRef>
          </c:val>
        </c:ser>
        <c:shape val="box"/>
        <c:axId val="55107968"/>
        <c:axId val="55109504"/>
        <c:axId val="0"/>
      </c:bar3DChart>
      <c:catAx>
        <c:axId val="55107968"/>
        <c:scaling>
          <c:orientation val="minMax"/>
        </c:scaling>
        <c:axPos val="b"/>
        <c:numFmt formatCode="General" sourceLinked="1"/>
        <c:tickLblPos val="nextTo"/>
        <c:crossAx val="55109504"/>
        <c:crosses val="autoZero"/>
        <c:auto val="1"/>
        <c:lblAlgn val="ctr"/>
        <c:lblOffset val="100"/>
      </c:catAx>
      <c:valAx>
        <c:axId val="55109504"/>
        <c:scaling>
          <c:orientation val="minMax"/>
        </c:scaling>
        <c:axPos val="l"/>
        <c:majorGridlines/>
        <c:numFmt formatCode="General" sourceLinked="1"/>
        <c:tickLblPos val="nextTo"/>
        <c:crossAx val="551079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chart>
    <c:title>
      <c:tx>
        <c:rich>
          <a:bodyPr/>
          <a:lstStyle/>
          <a:p>
            <a:pPr>
              <a:defRPr/>
            </a:pPr>
            <a:r>
              <a:rPr lang="en-IN"/>
              <a:t>Observed Efficiency</a:t>
            </a:r>
          </a:p>
        </c:rich>
      </c:tx>
      <c:layout>
        <c:manualLayout>
          <c:xMode val="edge"/>
          <c:yMode val="edge"/>
          <c:x val="0.27061200237670835"/>
          <c:y val="2.0000000000000007E-2"/>
        </c:manualLayout>
      </c:layout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DiffNodesSameAgent!$F$3:$F$7</c:f>
              <c:numCache>
                <c:formatCode>General</c:formatCode>
                <c:ptCount val="5"/>
                <c:pt idx="0">
                  <c:v>1.2891472868217135</c:v>
                </c:pt>
                <c:pt idx="1">
                  <c:v>1.4286941580755919</c:v>
                </c:pt>
                <c:pt idx="2">
                  <c:v>1.4639084507042179</c:v>
                </c:pt>
                <c:pt idx="3">
                  <c:v>1.5990384615384621</c:v>
                </c:pt>
                <c:pt idx="4">
                  <c:v>1.574810606060606</c:v>
                </c:pt>
              </c:numCache>
            </c:numRef>
          </c:val>
        </c:ser>
        <c:gapWidth val="100"/>
        <c:shape val="box"/>
        <c:axId val="55737344"/>
        <c:axId val="55735808"/>
        <c:axId val="0"/>
      </c:bar3DChart>
      <c:valAx>
        <c:axId val="55735808"/>
        <c:scaling>
          <c:orientation val="minMax"/>
        </c:scaling>
        <c:axPos val="l"/>
        <c:majorGridlines/>
        <c:numFmt formatCode="General" sourceLinked="1"/>
        <c:tickLblPos val="nextTo"/>
        <c:crossAx val="55737344"/>
        <c:crosses val="autoZero"/>
        <c:crossBetween val="between"/>
        <c:majorUnit val="0.5"/>
      </c:valAx>
      <c:catAx>
        <c:axId val="55737344"/>
        <c:scaling>
          <c:orientation val="minMax"/>
        </c:scaling>
        <c:axPos val="b"/>
        <c:numFmt formatCode="General" sourceLinked="1"/>
        <c:tickLblPos val="nextTo"/>
        <c:crossAx val="55735808"/>
        <c:crosses val="autoZero"/>
        <c:auto val="1"/>
        <c:lblAlgn val="ctr"/>
        <c:lblOffset val="100"/>
      </c:cat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34</c:v>
                </c:pt>
                <c:pt idx="4">
                  <c:v>33</c:v>
                </c:pt>
                <c:pt idx="5">
                  <c:v>35</c:v>
                </c:pt>
              </c:numCache>
            </c:numRef>
          </c:val>
        </c:ser>
        <c:marker val="1"/>
        <c:axId val="65126784"/>
        <c:axId val="65128704"/>
      </c:lineChart>
      <c:catAx>
        <c:axId val="65126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65128704"/>
        <c:crosses val="autoZero"/>
        <c:auto val="1"/>
        <c:lblAlgn val="ctr"/>
        <c:lblOffset val="100"/>
      </c:catAx>
      <c:valAx>
        <c:axId val="65128704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651267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PHOLD Simulation on MUSE and WARPED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 w="53975">
              <a:prstDash val="dash"/>
            </a:ln>
          </c:spPr>
          <c:marker>
            <c:symbol val="diamond"/>
            <c:size val="3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273</c:v>
                </c:pt>
                <c:pt idx="1">
                  <c:v>137</c:v>
                </c:pt>
                <c:pt idx="2">
                  <c:v>62</c:v>
                </c:pt>
                <c:pt idx="3">
                  <c:v>30</c:v>
                </c:pt>
                <c:pt idx="4">
                  <c:v>16</c:v>
                </c:pt>
                <c:pt idx="5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WARPED</c:v>
                </c:pt>
              </c:strCache>
            </c:strRef>
          </c:tx>
          <c:spPr>
            <a:ln w="25400">
              <a:solidFill>
                <a:srgbClr val="FF0000"/>
              </a:solidFill>
              <a:prstDash val="dash"/>
            </a:ln>
          </c:spPr>
          <c:marker>
            <c:symbol val="square"/>
            <c:size val="3"/>
            <c:spPr>
              <a:ln>
                <a:solidFill>
                  <a:srgbClr val="FF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156469</c:v>
                </c:pt>
                <c:pt idx="1">
                  <c:v>35390</c:v>
                </c:pt>
                <c:pt idx="2">
                  <c:v>7006</c:v>
                </c:pt>
                <c:pt idx="3">
                  <c:v>1226</c:v>
                </c:pt>
                <c:pt idx="4">
                  <c:v>184</c:v>
                </c:pt>
                <c:pt idx="5">
                  <c:v>61</c:v>
                </c:pt>
              </c:numCache>
            </c:numRef>
          </c:val>
        </c:ser>
        <c:marker val="1"/>
        <c:axId val="65525632"/>
        <c:axId val="65536384"/>
      </c:lineChart>
      <c:catAx>
        <c:axId val="65525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65536384"/>
        <c:crosses val="autoZero"/>
        <c:auto val="1"/>
        <c:lblAlgn val="ctr"/>
        <c:lblOffset val="100"/>
      </c:catAx>
      <c:valAx>
        <c:axId val="65536384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spPr>
          <a:ln>
            <a:prstDash val="dash"/>
          </a:ln>
        </c:spPr>
        <c:crossAx val="65525632"/>
        <c:crosses val="autoZero"/>
        <c:crossBetween val="between"/>
        <c:majorUnit val="10000"/>
        <c:dispUnits>
          <c:builtInUnit val="thousands"/>
          <c:dispUnitsLbl>
            <c:layout/>
          </c:dispUnitsLbl>
        </c:dispUnits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71281644014349632"/>
          <c:y val="0.43534992722471061"/>
          <c:w val="0.27100159962954573"/>
          <c:h val="0.14088989842133684"/>
        </c:manualLayout>
      </c:layout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MUSE</a:t>
            </a:r>
            <a:r>
              <a:rPr lang="en-US" baseline="0"/>
              <a:t> vs. MASON PHOLD on 1 node and varying agents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78</c:v>
                </c:pt>
                <c:pt idx="2">
                  <c:v>148</c:v>
                </c:pt>
                <c:pt idx="3">
                  <c:v>267</c:v>
                </c:pt>
                <c:pt idx="4">
                  <c:v>379</c:v>
                </c:pt>
                <c:pt idx="5">
                  <c:v>1663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MASON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34</c:v>
                </c:pt>
                <c:pt idx="4">
                  <c:v>55</c:v>
                </c:pt>
                <c:pt idx="5">
                  <c:v>171</c:v>
                </c:pt>
              </c:numCache>
            </c:numRef>
          </c:val>
        </c:ser>
        <c:marker val="1"/>
        <c:axId val="66278912"/>
        <c:axId val="66280832"/>
      </c:lineChart>
      <c:catAx>
        <c:axId val="66278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Agents</a:t>
                </a:r>
                <a:endParaRPr lang="en-US"/>
              </a:p>
            </c:rich>
          </c:tx>
          <c:layout/>
        </c:title>
        <c:tickLblPos val="nextTo"/>
        <c:crossAx val="66280832"/>
        <c:crosses val="autoZero"/>
        <c:auto val="1"/>
        <c:lblAlgn val="ctr"/>
        <c:lblOffset val="100"/>
      </c:catAx>
      <c:valAx>
        <c:axId val="662808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66278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 w="22225">
              <a:prstDash val="dash"/>
            </a:ln>
          </c:spPr>
          <c:marker>
            <c:symbol val="diamond"/>
            <c:size val="6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224</c:v>
                </c:pt>
                <c:pt idx="1">
                  <c:v>180</c:v>
                </c:pt>
                <c:pt idx="2">
                  <c:v>150</c:v>
                </c:pt>
                <c:pt idx="3">
                  <c:v>65</c:v>
                </c:pt>
                <c:pt idx="4">
                  <c:v>33</c:v>
                </c:pt>
              </c:numCache>
            </c:numRef>
          </c:val>
        </c:ser>
        <c:marker val="1"/>
        <c:axId val="66834816"/>
        <c:axId val="66836736"/>
      </c:lineChart>
      <c:catAx>
        <c:axId val="66834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66836736"/>
        <c:crosses val="autoZero"/>
        <c:auto val="1"/>
        <c:lblAlgn val="ctr"/>
        <c:lblOffset val="100"/>
      </c:catAx>
      <c:valAx>
        <c:axId val="668367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66834816"/>
        <c:crosses val="autoZero"/>
        <c:crossBetween val="between"/>
        <c:majorUnit val="10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A131-AA59-428C-B8EF-0ECFBAB23AD0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6A69-579D-4CDD-BB8A-E3762F302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pictures of tanks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Pic</a:t>
            </a:r>
            <a:r>
              <a:rPr lang="en-US" dirty="0" smtClean="0"/>
              <a:t> of </a:t>
            </a:r>
            <a:r>
              <a:rPr lang="en-US" dirty="0" err="1" smtClean="0"/>
              <a:t>redhawk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</a:t>
            </a:r>
            <a:r>
              <a:rPr lang="en-US" baseline="0" dirty="0" smtClean="0"/>
              <a:t> overhead. Maybe a slide on Time Warp.</a:t>
            </a:r>
          </a:p>
          <a:p>
            <a:r>
              <a:rPr lang="en-US" baseline="0" dirty="0" smtClean="0"/>
              <a:t>Use the slide on Time Warp to example the Gap btw MASON vs. MUSE.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sesimulatio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8458200" cy="283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MUSE: </a:t>
            </a:r>
            <a:r>
              <a:rPr sz="4900" smtClean="0"/>
              <a:t>A parallel Agent-based Simulation Environment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6480048" cy="1752600"/>
          </a:xfrm>
        </p:spPr>
        <p:txBody>
          <a:bodyPr/>
          <a:lstStyle/>
          <a:p>
            <a:r>
              <a:rPr lang="en-US" b="1" dirty="0" smtClean="0"/>
              <a:t>BY: Meseret Gebre</a:t>
            </a:r>
          </a:p>
          <a:p>
            <a:r>
              <a:rPr lang="en-US" dirty="0" smtClean="0"/>
              <a:t>Advisor: Dr. Dhananjai M. Rao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Testing done on Miami’s Redhawk Cluster. </a:t>
            </a:r>
          </a:p>
          <a:p>
            <a:pPr lvl="1"/>
            <a:r>
              <a:rPr lang="en-US" sz="1300" dirty="0" smtClean="0"/>
              <a:t>128 computes</a:t>
            </a:r>
          </a:p>
          <a:p>
            <a:r>
              <a:rPr lang="en-US" sz="1700" dirty="0" smtClean="0"/>
              <a:t>Each compute node has the following Specs: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(2/11)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62200"/>
          <a:ext cx="6096000" cy="1622598"/>
        </p:xfrm>
        <a:graphic>
          <a:graphicData uri="http://schemas.openxmlformats.org/drawingml/2006/table">
            <a:tbl>
              <a:tblPr/>
              <a:tblGrid>
                <a:gridCol w="3098706"/>
                <a:gridCol w="2997294"/>
              </a:tblGrid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Details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 Model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Intel Xeon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CPU/Core Speed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 GHz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Main Memory (RAM) size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GB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system used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Linux 2.6.9-22.ELsmp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Interconnect type &amp; speed (if applicable)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Infiniband @ 20Gbps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Metrics used for analysis</a:t>
            </a:r>
          </a:p>
          <a:p>
            <a:pPr lvl="1"/>
            <a:r>
              <a:rPr lang="en-US" sz="1300" b="1" dirty="0" smtClean="0"/>
              <a:t>Execution Time</a:t>
            </a:r>
          </a:p>
          <a:p>
            <a:pPr lvl="2"/>
            <a:r>
              <a:rPr lang="en-US" sz="1100" dirty="0" smtClean="0"/>
              <a:t>Ts = time for serial version to execute</a:t>
            </a:r>
          </a:p>
          <a:p>
            <a:pPr lvl="2"/>
            <a:r>
              <a:rPr lang="en-US" sz="1100" dirty="0" smtClean="0"/>
              <a:t>Tp = time for parallel version to execute</a:t>
            </a:r>
          </a:p>
          <a:p>
            <a:pPr lvl="2">
              <a:buNone/>
            </a:pPr>
            <a:endParaRPr lang="en-US" sz="1100" dirty="0" smtClean="0"/>
          </a:p>
          <a:p>
            <a:pPr lvl="1"/>
            <a:r>
              <a:rPr lang="en-US" sz="1200" b="1" dirty="0" smtClean="0"/>
              <a:t>Speedup</a:t>
            </a:r>
          </a:p>
          <a:p>
            <a:pPr lvl="2"/>
            <a:r>
              <a:rPr lang="en-US" sz="1200" dirty="0" smtClean="0"/>
              <a:t>Ts / Tp</a:t>
            </a:r>
          </a:p>
          <a:p>
            <a:pPr lvl="2">
              <a:buNone/>
            </a:pPr>
            <a:endParaRPr lang="en-US" sz="1000" dirty="0" smtClean="0"/>
          </a:p>
          <a:p>
            <a:pPr lvl="1"/>
            <a:r>
              <a:rPr lang="en-US" sz="1200" b="1" dirty="0" smtClean="0"/>
              <a:t>Efficiency </a:t>
            </a:r>
          </a:p>
          <a:p>
            <a:pPr lvl="2"/>
            <a:r>
              <a:rPr lang="en-US" sz="1200" dirty="0" smtClean="0"/>
              <a:t>Speedup </a:t>
            </a:r>
            <a:r>
              <a:rPr lang="en-US" sz="1200" b="1" dirty="0" smtClean="0"/>
              <a:t>/</a:t>
            </a:r>
            <a:r>
              <a:rPr lang="en-US" sz="1200" dirty="0" smtClean="0"/>
              <a:t> # of processing elements (compute nodes)</a:t>
            </a:r>
          </a:p>
          <a:p>
            <a:pPr lvl="2">
              <a:buNone/>
            </a:pPr>
            <a:endParaRPr lang="en-US" sz="1200" dirty="0" smtClean="0"/>
          </a:p>
          <a:p>
            <a:pPr lvl="1"/>
            <a:r>
              <a:rPr lang="en-US" sz="1200" b="1" dirty="0" smtClean="0"/>
              <a:t>Scalability</a:t>
            </a:r>
          </a:p>
          <a:p>
            <a:pPr lvl="2"/>
            <a:r>
              <a:rPr lang="en-US" sz="1200" dirty="0" smtClean="0"/>
              <a:t>Determined from observing efficiency.</a:t>
            </a:r>
          </a:p>
          <a:p>
            <a:pPr lvl="2"/>
            <a:r>
              <a:rPr lang="en-US" sz="1200" dirty="0" smtClean="0"/>
              <a:t>If a parallel program can maintain an efficiency rate of above .85 as the processing elements and work load increase, then the parallel program is considered efficient.</a:t>
            </a:r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(3/11)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Empirically evaluated MUSE to see how well it scaled and the efficiency of the framework.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Run PHOLD with the following variable settings</a:t>
            </a:r>
          </a:p>
          <a:p>
            <a:pPr lvl="1"/>
            <a:r>
              <a:rPr lang="en-US" sz="1300" dirty="0" smtClean="0"/>
              <a:t>X = 512</a:t>
            </a:r>
          </a:p>
          <a:p>
            <a:pPr lvl="1"/>
            <a:r>
              <a:rPr lang="en-US" sz="1300" dirty="0" smtClean="0"/>
              <a:t>Y = 512</a:t>
            </a:r>
          </a:p>
          <a:p>
            <a:pPr lvl="1"/>
            <a:r>
              <a:rPr lang="en-US" sz="1300" dirty="0" smtClean="0"/>
              <a:t>N = 3</a:t>
            </a:r>
          </a:p>
          <a:p>
            <a:pPr lvl="1"/>
            <a:r>
              <a:rPr lang="en-US" sz="1300" dirty="0" smtClean="0"/>
              <a:t>Delay = 10</a:t>
            </a:r>
          </a:p>
          <a:p>
            <a:pPr lvl="1"/>
            <a:r>
              <a:rPr lang="en-US" sz="1300" dirty="0" smtClean="0"/>
              <a:t>Nodes = {1,2,4,8,16,32}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This setting is working with a little over a quarter of million agents</a:t>
            </a:r>
          </a:p>
          <a:p>
            <a:pPr lvl="1"/>
            <a:r>
              <a:rPr lang="en-US" sz="1300" dirty="0" smtClean="0"/>
              <a:t>262,144 agents</a:t>
            </a:r>
          </a:p>
          <a:p>
            <a:pPr lvl="1">
              <a:buNone/>
            </a:pPr>
            <a:r>
              <a:rPr lang="en-US" sz="1300" dirty="0" smtClean="0"/>
              <a:t>	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The simulation runs for 500 time steps.</a:t>
            </a:r>
          </a:p>
          <a:p>
            <a:pPr lvl="1">
              <a:buNone/>
            </a:pPr>
            <a:endParaRPr lang="en-US" sz="1300" dirty="0" smtClean="0"/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(4/11)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6080760" cy="1964309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400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Execution Time (seconds)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(5/11)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52600" y="1066800"/>
            <a:ext cx="32303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30341953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MUSE Execution times with increasing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600200" y="3352800"/>
          <a:ext cx="7543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(6/11)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Used PHOLD run on one compute node as the serial runtime Ts = 1663.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295400"/>
          <a:ext cx="6045835" cy="1448562"/>
        </p:xfrm>
        <a:graphic>
          <a:graphicData uri="http://schemas.openxmlformats.org/drawingml/2006/table">
            <a:tbl>
              <a:tblPr/>
              <a:tblGrid>
                <a:gridCol w="1200785"/>
                <a:gridCol w="676910"/>
                <a:gridCol w="1960880"/>
                <a:gridCol w="1161415"/>
                <a:gridCol w="1045845"/>
              </a:tblGrid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Agents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Nodes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Execution Time (seconds)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Speedup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Efficiency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645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2.578295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1.289147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5.714777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1.428694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11.71127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1.463908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25.58462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1.599038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50.39394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1.574811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-381000" y="2971800"/>
          <a:ext cx="556259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495800" y="3048000"/>
          <a:ext cx="53435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(7/11)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4800600" cy="1689989"/>
        </p:xfrm>
        <a:graphic>
          <a:graphicData uri="http://schemas.openxmlformats.org/drawingml/2006/table">
            <a:tbl>
              <a:tblPr/>
              <a:tblGrid>
                <a:gridCol w="830580"/>
                <a:gridCol w="609600"/>
                <a:gridCol w="533400"/>
                <a:gridCol w="617220"/>
                <a:gridCol w="7620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 Time (sec)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400 x 350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700 x 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304800" y="3200400"/>
          <a:ext cx="685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10200" y="1143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the workload increases and number of processing elements increases, the execution time should remain relatively consistent.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971800"/>
            <a:ext cx="487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MUSE Execution time with increasing agents and nodes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(8/11)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 smtClean="0"/>
              <a:t>The last two experiments showed that MUSE is very </a:t>
            </a:r>
            <a:r>
              <a:rPr lang="en-US" sz="1700" u="sng" dirty="0" smtClean="0"/>
              <a:t>efficient</a:t>
            </a:r>
            <a:r>
              <a:rPr lang="en-US" sz="1700" dirty="0" smtClean="0"/>
              <a:t> and </a:t>
            </a:r>
            <a:r>
              <a:rPr lang="en-US" sz="1700" u="sng" dirty="0" smtClean="0"/>
              <a:t>scalable!</a:t>
            </a:r>
            <a:r>
              <a:rPr lang="en-US" sz="1700" dirty="0" smtClean="0"/>
              <a:t> </a:t>
            </a:r>
          </a:p>
          <a:p>
            <a:endParaRPr lang="en-US" sz="1700" dirty="0" smtClean="0"/>
          </a:p>
          <a:p>
            <a:r>
              <a:rPr lang="en-US" sz="1700" dirty="0" smtClean="0"/>
              <a:t>Next is to benchmark against two different frameworks. To see how well MUSE compares to other frameworks.</a:t>
            </a:r>
          </a:p>
          <a:p>
            <a:endParaRPr lang="en-US" sz="1700" dirty="0" smtClean="0"/>
          </a:p>
          <a:p>
            <a:r>
              <a:rPr lang="en-US" sz="1700" dirty="0" smtClean="0"/>
              <a:t>WARPED</a:t>
            </a:r>
          </a:p>
          <a:p>
            <a:pPr lvl="1"/>
            <a:r>
              <a:rPr lang="en-US" sz="1300" dirty="0" smtClean="0"/>
              <a:t>Parallel, but not agent-based.</a:t>
            </a:r>
          </a:p>
          <a:p>
            <a:pPr lvl="1"/>
            <a:r>
              <a:rPr lang="en-US" sz="1300" dirty="0" smtClean="0"/>
              <a:t>Similar to MUSE</a:t>
            </a:r>
          </a:p>
          <a:p>
            <a:pPr lvl="2"/>
            <a:r>
              <a:rPr lang="en-US" sz="1100" dirty="0" smtClean="0"/>
              <a:t>Uses Time Warp</a:t>
            </a:r>
          </a:p>
          <a:p>
            <a:pPr lvl="2"/>
            <a:r>
              <a:rPr lang="en-US" sz="1100" dirty="0" smtClean="0"/>
              <a:t>Uses MPI </a:t>
            </a:r>
          </a:p>
          <a:p>
            <a:pPr lvl="2"/>
            <a:r>
              <a:rPr lang="en-US" sz="1100" dirty="0" smtClean="0"/>
              <a:t>Development is done with C++</a:t>
            </a:r>
          </a:p>
          <a:p>
            <a:pPr lvl="1"/>
            <a:r>
              <a:rPr lang="en-US" sz="1300" dirty="0" smtClean="0"/>
              <a:t>Only needed one experiment. A direct comparison on execution time for same workload with increasing compute nodes</a:t>
            </a:r>
          </a:p>
          <a:p>
            <a:pPr lvl="2">
              <a:buNone/>
            </a:pPr>
            <a:endParaRPr lang="en-US" sz="1100" dirty="0" smtClean="0"/>
          </a:p>
          <a:p>
            <a:r>
              <a:rPr lang="en-US" sz="1700" dirty="0" smtClean="0"/>
              <a:t>MASON</a:t>
            </a:r>
          </a:p>
          <a:p>
            <a:pPr lvl="1"/>
            <a:r>
              <a:rPr lang="en-US" sz="1300" dirty="0" smtClean="0"/>
              <a:t>Non-parallel, but agent-based.</a:t>
            </a:r>
          </a:p>
          <a:p>
            <a:pPr lvl="1"/>
            <a:r>
              <a:rPr lang="en-US" sz="1300" dirty="0" smtClean="0"/>
              <a:t>Very different from MUSE</a:t>
            </a:r>
          </a:p>
          <a:p>
            <a:pPr lvl="2"/>
            <a:r>
              <a:rPr lang="en-US" sz="1100" dirty="0" smtClean="0"/>
              <a:t>No concept of “event”, agents talk to each by scheduling to ‘step’ on each other.</a:t>
            </a:r>
          </a:p>
          <a:p>
            <a:pPr lvl="2"/>
            <a:r>
              <a:rPr lang="en-US" sz="1100" dirty="0" smtClean="0"/>
              <a:t>Agents have a pointer to the entire model when ‘stepped’</a:t>
            </a:r>
          </a:p>
          <a:p>
            <a:pPr lvl="2"/>
            <a:r>
              <a:rPr lang="en-US" sz="1100" dirty="0" smtClean="0"/>
              <a:t>Agents have direct access to all other agents</a:t>
            </a:r>
          </a:p>
          <a:p>
            <a:pPr lvl="2"/>
            <a:r>
              <a:rPr lang="en-US" sz="1100" dirty="0" smtClean="0"/>
              <a:t>Development is done with Java</a:t>
            </a:r>
          </a:p>
          <a:p>
            <a:pPr lvl="1"/>
            <a:r>
              <a:rPr lang="en-US" sz="1300" dirty="0" smtClean="0"/>
              <a:t>Two experiments needed for a better analysis. </a:t>
            </a:r>
          </a:p>
          <a:p>
            <a:pPr lvl="2"/>
            <a:r>
              <a:rPr lang="en-US" sz="1100" dirty="0" smtClean="0"/>
              <a:t>Tested both on using only one compute node with increasing workload. To see the overhead of MUSE against a true serial framework.</a:t>
            </a:r>
          </a:p>
          <a:p>
            <a:pPr lvl="2"/>
            <a:r>
              <a:rPr lang="en-US" sz="1100" dirty="0" smtClean="0"/>
              <a:t>Using the best time from the first experiment, check how many compute nodes it takes for MUSE to over take MASON.</a:t>
            </a:r>
          </a:p>
          <a:p>
            <a:pPr lvl="1"/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(9/11)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6096000" cy="1757807"/>
        </p:xfrm>
        <a:graphic>
          <a:graphicData uri="http://schemas.openxmlformats.org/drawingml/2006/table">
            <a:tbl>
              <a:tblPr/>
              <a:tblGrid>
                <a:gridCol w="813435"/>
                <a:gridCol w="572770"/>
                <a:gridCol w="515620"/>
                <a:gridCol w="536575"/>
                <a:gridCol w="781050"/>
                <a:gridCol w="1432560"/>
                <a:gridCol w="1443990"/>
              </a:tblGrid>
              <a:tr h="309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MUSE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WARPED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156469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35390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971800" y="3081647"/>
          <a:ext cx="6172200" cy="377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6019800" y="4267200"/>
            <a:ext cx="1514475" cy="342900"/>
          </a:xfrm>
          <a:prstGeom prst="wedgeRectCallout">
            <a:avLst>
              <a:gd name="adj1" fmla="val 17588"/>
              <a:gd name="adj2" fmla="val 438333"/>
            </a:avLst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WARPED ~1 min mark.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5486400" y="4781550"/>
            <a:ext cx="1371600" cy="323850"/>
          </a:xfrm>
          <a:prstGeom prst="wedgeRectCallout">
            <a:avLst>
              <a:gd name="adj1" fmla="val -51350"/>
              <a:gd name="adj2" fmla="val 329661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MUSE ~1 min mark.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5814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MUSE execution time with one node was about 572 times faster!</a:t>
            </a:r>
            <a:endParaRPr lang="en-US" sz="14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" y="2971800"/>
            <a:ext cx="2885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256x256 PHOLD on MUSE and WARPED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Benchmarking</a:t>
            </a:r>
            <a:r>
              <a:rPr lang="en-US" sz="1800" dirty="0" smtClean="0"/>
              <a:t>(10/11)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MUSE vs. MASON: on one compute node with increasing workload. (part 1)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6096000" cy="1757807"/>
        </p:xfrm>
        <a:graphic>
          <a:graphicData uri="http://schemas.openxmlformats.org/drawingml/2006/table">
            <a:tbl>
              <a:tblPr/>
              <a:tblGrid>
                <a:gridCol w="813435"/>
                <a:gridCol w="572770"/>
                <a:gridCol w="515620"/>
                <a:gridCol w="528320"/>
                <a:gridCol w="789305"/>
                <a:gridCol w="1432560"/>
                <a:gridCol w="1443990"/>
              </a:tblGrid>
              <a:tr h="309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MUSE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MASON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150 x 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300 x 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914400" y="3352800"/>
          <a:ext cx="7924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Benchmarking</a:t>
            </a:r>
            <a:r>
              <a:rPr lang="en-US" sz="1800" dirty="0" smtClean="0"/>
              <a:t>(11/11)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MUSE vs. MASON: Increasing compute nodes on MUSE… (part 2)</a:t>
            </a:r>
          </a:p>
          <a:p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219200"/>
          <a:ext cx="6080760" cy="1579626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3365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Time (sec.)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9920" algn="ct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180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9920" algn="ct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150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2895600"/>
            <a:ext cx="2501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MUSE on PHOLD increasing nodes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657600" y="2895600"/>
          <a:ext cx="5486400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0961" name="AutoShape 1"/>
          <p:cNvCxnSpPr>
            <a:cxnSpLocks noChangeShapeType="1"/>
          </p:cNvCxnSpPr>
          <p:nvPr/>
        </p:nvCxnSpPr>
        <p:spPr bwMode="auto">
          <a:xfrm>
            <a:off x="4495800" y="3962400"/>
            <a:ext cx="3190875" cy="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/>
          </a:ln>
          <a:effectLst/>
        </p:spPr>
      </p:cxn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6886575" y="3200400"/>
            <a:ext cx="1876425" cy="579438"/>
          </a:xfrm>
          <a:prstGeom prst="wedgeRectCallout">
            <a:avLst>
              <a:gd name="adj1" fmla="val -50574"/>
              <a:gd name="adj2" fmla="val 76259"/>
            </a:avLst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Threshold line, to show MASON best time of 171 seconds on 1 node.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4486275" y="4876800"/>
            <a:ext cx="1609725" cy="573088"/>
          </a:xfrm>
          <a:prstGeom prst="wedgeRectCallout">
            <a:avLst>
              <a:gd name="adj1" fmla="val 40796"/>
              <a:gd name="adj2" fmla="val -156126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After 7 nodes MUSE out performs MASON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Motivation</a:t>
            </a:r>
          </a:p>
          <a:p>
            <a:endParaRPr lang="en-US" sz="1700" dirty="0" smtClean="0"/>
          </a:p>
          <a:p>
            <a:r>
              <a:rPr lang="en-US" sz="1700" dirty="0" smtClean="0"/>
              <a:t>What is Agent-based modeling (ABM)</a:t>
            </a:r>
          </a:p>
          <a:p>
            <a:endParaRPr lang="en-US" sz="1700" dirty="0" smtClean="0"/>
          </a:p>
          <a:p>
            <a:r>
              <a:rPr lang="en-US" sz="1700" dirty="0" smtClean="0"/>
              <a:t>Advantages of ABM</a:t>
            </a:r>
          </a:p>
          <a:p>
            <a:endParaRPr lang="en-US" sz="1700" dirty="0" smtClean="0"/>
          </a:p>
          <a:p>
            <a:r>
              <a:rPr lang="en-US" sz="1700" dirty="0" smtClean="0"/>
              <a:t>Empirical Evaluation and Benchmarking results</a:t>
            </a:r>
          </a:p>
          <a:p>
            <a:endParaRPr lang="en-US" sz="1700" dirty="0" smtClean="0"/>
          </a:p>
          <a:p>
            <a:r>
              <a:rPr lang="en-US" sz="1700" dirty="0" smtClean="0"/>
              <a:t>MUSE Public API</a:t>
            </a:r>
          </a:p>
          <a:p>
            <a:endParaRPr lang="en-US" sz="1700" dirty="0" smtClean="0"/>
          </a:p>
          <a:p>
            <a:r>
              <a:rPr lang="en-US" sz="1700" dirty="0" smtClean="0"/>
              <a:t>Conclusion and Future Works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Outline</a:t>
            </a:r>
            <a:r>
              <a:rPr lang="en-US" sz="12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Starting the Simulator (kernel) Example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API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716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Agent Example.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API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066800"/>
            <a:ext cx="6096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700" dirty="0" smtClean="0"/>
          </a:p>
          <a:p>
            <a:r>
              <a:rPr lang="en-US" sz="1700" dirty="0" smtClean="0"/>
              <a:t>MUSE is an agent-based parallel simulation framework.</a:t>
            </a:r>
          </a:p>
          <a:p>
            <a:pPr lvl="1"/>
            <a:r>
              <a:rPr lang="en-US" sz="1300" dirty="0" smtClean="0"/>
              <a:t>Uses Time Warp for parallel synchronization.</a:t>
            </a:r>
          </a:p>
          <a:p>
            <a:pPr lvl="1"/>
            <a:r>
              <a:rPr lang="en-US" sz="1300" dirty="0" smtClean="0"/>
              <a:t>Uses MPI for parallel computing.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Experiments indicate that MUSE is very scalable and efficient.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MUSE is very easy to work with and well documented.</a:t>
            </a:r>
            <a:endParaRPr lang="en-US" sz="1700" dirty="0" smtClean="0"/>
          </a:p>
          <a:p>
            <a:pPr lvl="1"/>
            <a:r>
              <a:rPr lang="en-US" sz="1300" dirty="0" smtClean="0">
                <a:hlinkClick r:id="rId2"/>
              </a:rPr>
              <a:t>www.musesimulation.org</a:t>
            </a:r>
            <a:endParaRPr lang="en-US" sz="1300" dirty="0" smtClean="0"/>
          </a:p>
          <a:p>
            <a:pPr lvl="1"/>
            <a:r>
              <a:rPr lang="en-US" sz="1300" dirty="0" smtClean="0"/>
              <a:t>The ping-pong example.</a:t>
            </a:r>
          </a:p>
          <a:p>
            <a:pPr lvl="1"/>
            <a:r>
              <a:rPr lang="en-US" sz="1300" dirty="0" smtClean="0"/>
              <a:t>Finished up to Version 14 of BugLife example.</a:t>
            </a:r>
          </a:p>
          <a:p>
            <a:endParaRPr lang="en-US" sz="1700" dirty="0" smtClean="0"/>
          </a:p>
          <a:p>
            <a:pPr>
              <a:buNone/>
            </a:pPr>
            <a:endParaRPr lang="en-US" sz="1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Works</a:t>
            </a:r>
            <a:r>
              <a:rPr lang="en-US" sz="1800" dirty="0" smtClean="0"/>
              <a:t>(1/3)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2D/3D </a:t>
            </a:r>
            <a:r>
              <a:rPr lang="en-US" sz="1700" dirty="0" smtClean="0"/>
              <a:t>Visualization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Spatial aware Agents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Adapt MUSE to take advantage of Cloud Computing.</a:t>
            </a:r>
          </a:p>
          <a:p>
            <a:pPr lvl="1"/>
            <a:r>
              <a:rPr lang="en-US" sz="1400" dirty="0" smtClean="0"/>
              <a:t>We are currently looking into this possibility.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Adapt MUSE to work with grid </a:t>
            </a:r>
            <a:r>
              <a:rPr lang="en-US" sz="1700" dirty="0" smtClean="0"/>
              <a:t>computing</a:t>
            </a:r>
            <a:r>
              <a:rPr lang="en-US" sz="1700" dirty="0" smtClean="0"/>
              <a:t>.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More optimization to MUSE</a:t>
            </a:r>
          </a:p>
          <a:p>
            <a:endParaRPr lang="en-US" sz="1700" dirty="0" smtClean="0"/>
          </a:p>
          <a:p>
            <a:pPr>
              <a:buNone/>
            </a:pP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Works</a:t>
            </a:r>
            <a:r>
              <a:rPr lang="en-US" sz="1800" dirty="0" smtClean="0"/>
              <a:t>(1/3)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Research and development of modern systems consume countless man hours and money.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Maximizing the output of any system requires plenty of study, which will yield effective procedures to design, develop, and maintain them.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These decisions become more important when dealing with systems that can be life threatening or resource consuming.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decision of what to do if a bio-warfare every breaks out or how to correctly allocate energy resources in the dangers of global warming are good examples of these systems of study.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(1/3)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Usually the studies of systems like bio-ware scenarios or global warming are unrealistic without the help of modern technology.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Analysis requires millions of entities interacting over a long period of times to get valuable information on different decision paths.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Computer-based simulations play a very important role analyzing and studying complex system as described above.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is the main motivation behind the need to advance technology in computer-based simulations.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(2/3)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iami </a:t>
            </a:r>
            <a:r>
              <a:rPr lang="en-US" b="1" u="sng" dirty="0" smtClean="0"/>
              <a:t>U</a:t>
            </a:r>
            <a:r>
              <a:rPr lang="en-US" dirty="0" smtClean="0"/>
              <a:t>niversity </a:t>
            </a:r>
            <a:r>
              <a:rPr lang="en-US" b="1" u="sng" dirty="0" smtClean="0"/>
              <a:t>S</a:t>
            </a:r>
            <a:r>
              <a:rPr lang="en-US" dirty="0" smtClean="0"/>
              <a:t>imulation </a:t>
            </a:r>
            <a:r>
              <a:rPr lang="en-US" b="1" u="sng" dirty="0" smtClean="0"/>
              <a:t>E</a:t>
            </a:r>
            <a:r>
              <a:rPr lang="en-US" dirty="0" smtClean="0"/>
              <a:t>nvironment.</a:t>
            </a:r>
          </a:p>
          <a:p>
            <a:pPr lvl="1"/>
            <a:r>
              <a:rPr lang="en-US" dirty="0" smtClean="0"/>
              <a:t>MUSE (verb): to become absorbed in thought.</a:t>
            </a:r>
          </a:p>
          <a:p>
            <a:pPr lvl="1"/>
            <a:r>
              <a:rPr lang="en-US" dirty="0" smtClean="0"/>
              <a:t>An Agent-based Simulation Environment.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(3/3)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Simulation in a nutshell is mimicking a system…</a:t>
            </a:r>
          </a:p>
          <a:p>
            <a:endParaRPr lang="en-US" sz="1700" dirty="0" smtClean="0"/>
          </a:p>
          <a:p>
            <a:r>
              <a:rPr lang="en-US" sz="1700" dirty="0" smtClean="0"/>
              <a:t>In agent-based modeling (ABM), a system is modeled as a collection of independent decision-making entities called agents (Bonabeau). </a:t>
            </a:r>
          </a:p>
          <a:p>
            <a:endParaRPr lang="en-US" sz="1700" dirty="0" smtClean="0"/>
          </a:p>
          <a:p>
            <a:r>
              <a:rPr lang="en-US" sz="1800" dirty="0" smtClean="0"/>
              <a:t>Typically the agent has a set of rules to follow and based on these rules the agent can make decisions. </a:t>
            </a:r>
          </a:p>
          <a:p>
            <a:pPr lvl="1"/>
            <a:r>
              <a:rPr lang="en-US" sz="1300" dirty="0" smtClean="0"/>
              <a:t>These rules are data that we collect and input into the model.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Agent-based Modeling</a:t>
            </a:r>
            <a:r>
              <a:rPr lang="en-US" sz="1200" dirty="0" smtClean="0"/>
              <a:t>(1/1)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The most important being ABM can capture emergent phenomena (Bonabeau).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How  can phenomena be captured?</a:t>
            </a:r>
          </a:p>
          <a:p>
            <a:pPr lvl="1"/>
            <a:r>
              <a:rPr lang="en-US" sz="1300" dirty="0" smtClean="0"/>
              <a:t>Nothing is constant in this universe except change.</a:t>
            </a:r>
          </a:p>
          <a:p>
            <a:pPr lvl="1"/>
            <a:r>
              <a:rPr lang="en-US" sz="1300" dirty="0" smtClean="0"/>
              <a:t>All entities are always changing is some way.</a:t>
            </a:r>
          </a:p>
          <a:p>
            <a:pPr lvl="1"/>
            <a:r>
              <a:rPr lang="en-US" sz="1300" dirty="0" smtClean="0"/>
              <a:t>More rules for entities, yields better simulation (closer to real life outcomes) results</a:t>
            </a:r>
          </a:p>
          <a:p>
            <a:endParaRPr lang="en-US" sz="1700" dirty="0" smtClean="0"/>
          </a:p>
          <a:p>
            <a:r>
              <a:rPr lang="en-US" sz="1800" dirty="0" smtClean="0"/>
              <a:t>“the whole is more than the sum of its part because of the interactions between the parts” (Bonabeau). 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sz="1700" dirty="0" smtClean="0"/>
              <a:t>ABM is also flexible and more natural to work with </a:t>
            </a:r>
            <a:r>
              <a:rPr lang="en-US" sz="1600" dirty="0" smtClean="0"/>
              <a:t>(Bonabeau). </a:t>
            </a:r>
          </a:p>
          <a:p>
            <a:pPr lvl="1"/>
            <a:r>
              <a:rPr lang="en-US" sz="1300" dirty="0" smtClean="0"/>
              <a:t>We can easily collect more data and add it to the model, making it flexible.</a:t>
            </a:r>
          </a:p>
          <a:p>
            <a:pPr lvl="1"/>
            <a:r>
              <a:rPr lang="en-US" sz="1300" dirty="0" smtClean="0"/>
              <a:t>Easy to think of modeling as interaction between entities.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to ABM</a:t>
            </a:r>
            <a:r>
              <a:rPr lang="en-US" sz="18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 smtClean="0"/>
              <a:t>Next we present results from the experiments before discussing the API details.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For the experiments, implementation and testing is done with PHOLD (Fujimoto). </a:t>
            </a:r>
          </a:p>
          <a:p>
            <a:endParaRPr lang="en-US" sz="1700" dirty="0" smtClean="0"/>
          </a:p>
          <a:p>
            <a:r>
              <a:rPr lang="en-US" sz="1700" dirty="0" smtClean="0"/>
              <a:t>PHOLD variables used to scale and fine tune a simulation workload.</a:t>
            </a:r>
          </a:p>
          <a:p>
            <a:pPr lvl="1"/>
            <a:r>
              <a:rPr lang="en-US" sz="1300" i="1" dirty="0" smtClean="0"/>
              <a:t>X</a:t>
            </a:r>
            <a:r>
              <a:rPr lang="en-US" sz="1300" dirty="0" smtClean="0"/>
              <a:t>, this is the number of columns to have in the PHOLD grid</a:t>
            </a:r>
          </a:p>
          <a:p>
            <a:pPr lvl="1"/>
            <a:r>
              <a:rPr lang="en-US" sz="1300" i="1" dirty="0" smtClean="0"/>
              <a:t>Y</a:t>
            </a:r>
            <a:r>
              <a:rPr lang="en-US" sz="1300" dirty="0" smtClean="0"/>
              <a:t>, this is the number of rows to have in the PHOLD grid</a:t>
            </a:r>
          </a:p>
          <a:p>
            <a:pPr lvl="1"/>
            <a:r>
              <a:rPr lang="en-US" sz="1300" i="1" dirty="0" smtClean="0"/>
              <a:t>N</a:t>
            </a:r>
            <a:r>
              <a:rPr lang="en-US" sz="1300" dirty="0" smtClean="0"/>
              <a:t>, the number of events each agent sends every time.</a:t>
            </a:r>
          </a:p>
          <a:p>
            <a:pPr lvl="1"/>
            <a:r>
              <a:rPr lang="en-US" sz="1300" i="1" dirty="0" smtClean="0"/>
              <a:t>Delay</a:t>
            </a:r>
            <a:r>
              <a:rPr lang="en-US" sz="1300" dirty="0" smtClean="0"/>
              <a:t>, the maximum receive time that an agent can schedule an event for.</a:t>
            </a:r>
          </a:p>
          <a:p>
            <a:pPr lvl="1"/>
            <a:r>
              <a:rPr lang="en-US" sz="1300" i="1" dirty="0" smtClean="0"/>
              <a:t>Nodes</a:t>
            </a:r>
            <a:r>
              <a:rPr lang="en-US" sz="1300" dirty="0" smtClean="0"/>
              <a:t>, the number of compute nodes to use for the PHOLD simulation.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(1/11)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38600"/>
            <a:ext cx="490257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352800" y="6248400"/>
            <a:ext cx="464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29989871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 3 x 3 PHOLD simulations on three compute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1674</Words>
  <Application>Microsoft Office PowerPoint</Application>
  <PresentationFormat>On-screen Show (4:3)</PresentationFormat>
  <Paragraphs>469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                  MUSE: A parallel Agent-based Simulation Environment </vt:lpstr>
      <vt:lpstr>Outline(1/1)</vt:lpstr>
      <vt:lpstr>Motivation(1/3)</vt:lpstr>
      <vt:lpstr>Motivation(2/3)</vt:lpstr>
      <vt:lpstr>Motivation(3/3)</vt:lpstr>
      <vt:lpstr>Agent-based Modeling(1/1)</vt:lpstr>
      <vt:lpstr>Advantages to ABM(1/1)</vt:lpstr>
      <vt:lpstr>Quick Note</vt:lpstr>
      <vt:lpstr>Empirical Evaluation and Benchmarking(1/11)</vt:lpstr>
      <vt:lpstr>Empirical Evaluation and Benchmarking(2/11)</vt:lpstr>
      <vt:lpstr>Empirical Evaluation and Benchmarking(3/11)</vt:lpstr>
      <vt:lpstr>Empirical Evaluation and Benchmarking(4/11)</vt:lpstr>
      <vt:lpstr>Empirical Evaluation and Benchmarking(5/11)</vt:lpstr>
      <vt:lpstr>Empirical Evaluation and Benchmarking(6/11)</vt:lpstr>
      <vt:lpstr>Empirical Evaluation and Benchmarking(7/11)</vt:lpstr>
      <vt:lpstr>Empirical Evaluation and Benchmarking(8/11)</vt:lpstr>
      <vt:lpstr>Empirical Evaluation and Benchmarking(9/11)</vt:lpstr>
      <vt:lpstr>Empirical Evaluation and Benchmarking(10/11)</vt:lpstr>
      <vt:lpstr>Empirical Evaluation and Benchmarking(11/11)</vt:lpstr>
      <vt:lpstr>MUSE Public API(1/10)</vt:lpstr>
      <vt:lpstr>MUSE Public API(1/10)</vt:lpstr>
      <vt:lpstr>Conclusion and Future Works(1/3)</vt:lpstr>
      <vt:lpstr>Conclusion and Future Works(1/3)</vt:lpstr>
      <vt:lpstr>QUESTIONS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A parallel Agent-based Simulation Environment </dc:title>
  <dc:creator>SEASUSER</dc:creator>
  <cp:lastModifiedBy>SEASUSER</cp:lastModifiedBy>
  <cp:revision>106</cp:revision>
  <dcterms:created xsi:type="dcterms:W3CDTF">2009-05-17T20:19:34Z</dcterms:created>
  <dcterms:modified xsi:type="dcterms:W3CDTF">2009-05-21T18:07:11Z</dcterms:modified>
</cp:coreProperties>
</file>