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5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5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8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1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2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5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3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ECE0-51B8-2342-AA86-E793DEEF980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3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4901"/>
          </a:xfrm>
        </p:spPr>
        <p:txBody>
          <a:bodyPr>
            <a:normAutofit fontScale="90000"/>
          </a:bodyPr>
          <a:lstStyle/>
          <a:p>
            <a:r>
              <a:rPr lang="en-US"/>
              <a:t>ThreeTierHeapEventQueue (3tHeap)</a:t>
            </a:r>
          </a:p>
        </p:txBody>
      </p:sp>
      <p:sp>
        <p:nvSpPr>
          <p:cNvPr id="5" name="Oval 4"/>
          <p:cNvSpPr/>
          <p:nvPr/>
        </p:nvSpPr>
        <p:spPr>
          <a:xfrm>
            <a:off x="5015560" y="1684402"/>
            <a:ext cx="915581" cy="510139"/>
          </a:xfrm>
          <a:prstGeom prst="ellipse">
            <a:avLst/>
          </a:prstGeom>
          <a:solidFill>
            <a:srgbClr val="3366F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A</a:t>
            </a:r>
            <a:r>
              <a:rPr lang="en-US" sz="1600" baseline="-25000"/>
              <a:t>1</a:t>
            </a:r>
            <a:endParaRPr lang="en-US"/>
          </a:p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0646" y="2988583"/>
            <a:ext cx="902000" cy="510139"/>
          </a:xfrm>
          <a:prstGeom prst="ellipse">
            <a:avLst/>
          </a:prstGeom>
          <a:solidFill>
            <a:srgbClr val="3366F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A</a:t>
            </a:r>
            <a:r>
              <a:rPr lang="en-US" sz="1600" baseline="-25000"/>
              <a:t>3</a:t>
            </a:r>
            <a:endParaRPr lang="en-US"/>
          </a:p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27034" y="2988582"/>
            <a:ext cx="890357" cy="510139"/>
          </a:xfrm>
          <a:prstGeom prst="ellipse">
            <a:avLst/>
          </a:prstGeom>
          <a:solidFill>
            <a:srgbClr val="3366F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A</a:t>
            </a:r>
            <a:r>
              <a:rPr lang="en-US" sz="1600" baseline="-25000"/>
              <a:t>2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4"/>
            <a:endCxn id="7" idx="0"/>
          </p:cNvCxnSpPr>
          <p:nvPr/>
        </p:nvCxnSpPr>
        <p:spPr>
          <a:xfrm flipH="1">
            <a:off x="4472213" y="2194541"/>
            <a:ext cx="1001138" cy="794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  <a:endCxn id="6" idx="0"/>
          </p:cNvCxnSpPr>
          <p:nvPr/>
        </p:nvCxnSpPr>
        <p:spPr>
          <a:xfrm>
            <a:off x="5473351" y="2194541"/>
            <a:ext cx="1068295" cy="79404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56870" y="1150031"/>
            <a:ext cx="479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1st Tier</a:t>
            </a:r>
            <a:r>
              <a:rPr lang="en-US" b="1"/>
              <a:t>:</a:t>
            </a:r>
            <a:r>
              <a:rPr lang="en-US"/>
              <a:t> a heap of agents</a:t>
            </a:r>
            <a:r>
              <a:rPr lang="en-US"/>
              <a:t> </a:t>
            </a:r>
            <a:r>
              <a:rPr lang="en-US"/>
              <a:t>(Agents: A</a:t>
            </a:r>
            <a:r>
              <a:rPr lang="en-US" sz="1600" baseline="-25000"/>
              <a:t>1</a:t>
            </a:r>
            <a:r>
              <a:rPr lang="en-US" sz="1600"/>
              <a:t>, A</a:t>
            </a:r>
            <a:r>
              <a:rPr lang="en-US" sz="1400" baseline="-25000"/>
              <a:t>2</a:t>
            </a:r>
            <a:r>
              <a:rPr lang="en-US" sz="1600"/>
              <a:t>,</a:t>
            </a:r>
            <a:r>
              <a:rPr lang="en-US" sz="1400"/>
              <a:t> </a:t>
            </a:r>
            <a:r>
              <a:rPr lang="en-US" sz="1600"/>
              <a:t>A</a:t>
            </a:r>
            <a:r>
              <a:rPr lang="en-US" sz="1400" baseline="-25000"/>
              <a:t>3</a:t>
            </a:r>
            <a:r>
              <a:rPr lang="en-US" sz="1600"/>
              <a:t>).</a:t>
            </a:r>
            <a:r>
              <a:rPr lang="en-US" sz="1600" baseline="-25000"/>
              <a:t> 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8501"/>
              </p:ext>
            </p:extLst>
          </p:nvPr>
        </p:nvGraphicFramePr>
        <p:xfrm>
          <a:off x="248477" y="1267812"/>
          <a:ext cx="322028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280">
                  <a:extLst>
                    <a:ext uri="{9D8B030D-6E8A-4147-A177-3AD203B41FA5}">
                      <a16:colId xmlns:a16="http://schemas.microsoft.com/office/drawing/2014/main" val="1672042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Agent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5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-stateQueue: list&lt;State*&gt;</a:t>
                      </a:r>
                    </a:p>
                    <a:p>
                      <a:r>
                        <a:rPr lang="en-US" sz="1200"/>
                        <a:t>-inputQueue: list&lt;Event*&gt;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-outputQueue: list&lt;Event*&gt;</a:t>
                      </a:r>
                    </a:p>
                    <a:p>
                      <a:r>
                        <a:rPr lang="en-US" sz="1200"/>
                        <a:t>-eventPQ: BinaryHeapQrapper</a:t>
                      </a:r>
                    </a:p>
                    <a:p>
                      <a:r>
                        <a:rPr lang="en-US" sz="1200"/>
                        <a:t>-tier2eventPQ:BinaryHeap&lt;muse::Tier2Entry, EventComp&gt;*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9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+initialize(): void</a:t>
                      </a:r>
                    </a:p>
                    <a:p>
                      <a:r>
                        <a:rPr lang="en-US" sz="1200"/>
                        <a:t>+finalize(): void</a:t>
                      </a:r>
                    </a:p>
                    <a:p>
                      <a:r>
                        <a:rPr lang="en-US" sz="1200"/>
                        <a:t>+executeTasks(): void</a:t>
                      </a:r>
                    </a:p>
                    <a:p>
                      <a:r>
                        <a:rPr lang="en-US" sz="1200"/>
                        <a:t>+processNextEvent(): void</a:t>
                      </a:r>
                    </a:p>
                    <a:p>
                      <a:r>
                        <a:rPr lang="en-US" sz="1200"/>
                        <a:t>+scheduleEvent(): bool</a:t>
                      </a:r>
                    </a:p>
                    <a:p>
                      <a:r>
                        <a:rPr lang="en-US" sz="1200"/>
                        <a:t>+doRollBackRecovery():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1143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626" y="4691270"/>
            <a:ext cx="7633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1</a:t>
            </a:r>
            <a:r>
              <a:rPr lang="en-US" sz="1600" baseline="30000"/>
              <a:t>st</a:t>
            </a:r>
            <a:r>
              <a:rPr lang="en-US" sz="1600"/>
              <a:t> Tier of the Muse scheduling system maintains a heap of agents. The top-most agent in the heap is the agent with the lowest timestamped event. The scheduler class manages the 1</a:t>
            </a:r>
            <a:r>
              <a:rPr lang="en-US" sz="1600" baseline="30000"/>
              <a:t>st</a:t>
            </a:r>
            <a:r>
              <a:rPr lang="en-US" sz="1600"/>
              <a:t> tier heap and it schedules events that will be processed by the respective agents.</a:t>
            </a:r>
          </a:p>
        </p:txBody>
      </p:sp>
    </p:spTree>
    <p:extLst>
      <p:ext uri="{BB962C8B-B14F-4D97-AF65-F5344CB8AC3E}">
        <p14:creationId xmlns:p14="http://schemas.microsoft.com/office/powerpoint/2010/main" val="33558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4901"/>
          </a:xfrm>
        </p:spPr>
        <p:txBody>
          <a:bodyPr>
            <a:normAutofit fontScale="90000"/>
          </a:bodyPr>
          <a:lstStyle/>
          <a:p>
            <a:r>
              <a:rPr lang="en-US"/>
              <a:t>ThreeTierHeapEventQueue (3tHeap)</a:t>
            </a:r>
          </a:p>
        </p:txBody>
      </p:sp>
      <p:sp>
        <p:nvSpPr>
          <p:cNvPr id="24" name="Oval 23"/>
          <p:cNvSpPr/>
          <p:nvPr/>
        </p:nvSpPr>
        <p:spPr>
          <a:xfrm>
            <a:off x="1127627" y="4009369"/>
            <a:ext cx="951902" cy="65151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E</a:t>
            </a:r>
            <a:r>
              <a:rPr lang="en-US" sz="1600" baseline="-25000"/>
              <a:t>1 …</a:t>
            </a:r>
            <a:r>
              <a:rPr lang="en-US"/>
              <a:t>E</a:t>
            </a:r>
            <a:r>
              <a:rPr lang="en-US" sz="1600" baseline="-25000"/>
              <a:t>1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01736" y="5482938"/>
            <a:ext cx="997139" cy="648987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</a:t>
            </a:r>
            <a:r>
              <a:rPr lang="en-US" sz="1600" baseline="-25000"/>
              <a:t>7 …</a:t>
            </a:r>
            <a:r>
              <a:rPr lang="en-US"/>
              <a:t>E</a:t>
            </a:r>
            <a:r>
              <a:rPr lang="en-US" sz="1600" baseline="-25000"/>
              <a:t>7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2426" y="5420403"/>
            <a:ext cx="969720" cy="636146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E</a:t>
            </a:r>
            <a:r>
              <a:rPr lang="en-US" sz="1600" baseline="-25000"/>
              <a:t>3 ...</a:t>
            </a:r>
            <a:r>
              <a:rPr lang="en-US"/>
              <a:t>E</a:t>
            </a:r>
            <a:r>
              <a:rPr lang="en-US" sz="1600" baseline="-25000"/>
              <a:t>3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4" idx="4"/>
            <a:endCxn id="26" idx="0"/>
          </p:cNvCxnSpPr>
          <p:nvPr/>
        </p:nvCxnSpPr>
        <p:spPr>
          <a:xfrm flipH="1">
            <a:off x="897286" y="4660887"/>
            <a:ext cx="706292" cy="7595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4"/>
          </p:cNvCxnSpPr>
          <p:nvPr/>
        </p:nvCxnSpPr>
        <p:spPr>
          <a:xfrm>
            <a:off x="1603578" y="4660887"/>
            <a:ext cx="696728" cy="8220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82145" y="3650523"/>
            <a:ext cx="69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r>
              <a:rPr lang="en-US" sz="1600" baseline="-25000"/>
              <a:t>1</a:t>
            </a:r>
            <a:endParaRPr lang="en-US"/>
          </a:p>
          <a:p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884299" y="4036681"/>
            <a:ext cx="951902" cy="65151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E</a:t>
            </a:r>
            <a:r>
              <a:rPr lang="en-US" sz="1600" baseline="-25000"/>
              <a:t>2 …</a:t>
            </a:r>
            <a:r>
              <a:rPr lang="en-US"/>
              <a:t>E</a:t>
            </a:r>
            <a:r>
              <a:rPr lang="en-US" sz="1600" baseline="-25000"/>
              <a:t>2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558408" y="5510250"/>
            <a:ext cx="997139" cy="64898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</a:t>
            </a:r>
            <a:r>
              <a:rPr lang="en-US" sz="1600" baseline="-25000"/>
              <a:t>9 …</a:t>
            </a:r>
            <a:r>
              <a:rPr lang="en-US"/>
              <a:t>E</a:t>
            </a:r>
            <a:r>
              <a:rPr lang="en-US" sz="1600" baseline="-25000"/>
              <a:t>9</a:t>
            </a:r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169098" y="5447715"/>
            <a:ext cx="969720" cy="636146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E</a:t>
            </a:r>
            <a:r>
              <a:rPr lang="en-US" sz="1600" baseline="-25000"/>
              <a:t>6 ...</a:t>
            </a:r>
            <a:r>
              <a:rPr lang="en-US"/>
              <a:t>E</a:t>
            </a:r>
            <a:r>
              <a:rPr lang="en-US" sz="1600" baseline="-25000"/>
              <a:t>6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3" idx="4"/>
            <a:endCxn id="85" idx="0"/>
          </p:cNvCxnSpPr>
          <p:nvPr/>
        </p:nvCxnSpPr>
        <p:spPr>
          <a:xfrm flipH="1">
            <a:off x="3653958" y="4688199"/>
            <a:ext cx="706292" cy="7595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3" idx="4"/>
            <a:endCxn id="84" idx="0"/>
          </p:cNvCxnSpPr>
          <p:nvPr/>
        </p:nvCxnSpPr>
        <p:spPr>
          <a:xfrm>
            <a:off x="4360250" y="4688199"/>
            <a:ext cx="696728" cy="8220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38817" y="3677835"/>
            <a:ext cx="69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r>
              <a:rPr lang="en-US" sz="1600" baseline="-25000"/>
              <a:t>2</a:t>
            </a:r>
            <a:endParaRPr lang="en-US"/>
          </a:p>
          <a:p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020531" y="4093719"/>
            <a:ext cx="951902" cy="65151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E</a:t>
            </a:r>
            <a:r>
              <a:rPr lang="en-US" sz="1600" baseline="-25000"/>
              <a:t>4 …</a:t>
            </a:r>
            <a:r>
              <a:rPr lang="en-US"/>
              <a:t>E</a:t>
            </a:r>
            <a:r>
              <a:rPr lang="en-US" sz="1600" baseline="-25000"/>
              <a:t>4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694640" y="5567288"/>
            <a:ext cx="997139" cy="648987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</a:t>
            </a:r>
            <a:r>
              <a:rPr lang="en-US" sz="1600" baseline="-25000"/>
              <a:t>8 …</a:t>
            </a:r>
            <a:r>
              <a:rPr lang="en-US"/>
              <a:t>E</a:t>
            </a:r>
            <a:r>
              <a:rPr lang="en-US" sz="1600" baseline="-25000"/>
              <a:t>8</a:t>
            </a:r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305330" y="5504753"/>
            <a:ext cx="969720" cy="636146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E</a:t>
            </a:r>
            <a:r>
              <a:rPr lang="en-US" sz="1600" baseline="-25000"/>
              <a:t>5 ...</a:t>
            </a:r>
            <a:r>
              <a:rPr lang="en-US"/>
              <a:t>E</a:t>
            </a:r>
            <a:r>
              <a:rPr lang="en-US" sz="1600" baseline="-25000"/>
              <a:t>5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89" idx="4"/>
            <a:endCxn id="91" idx="0"/>
          </p:cNvCxnSpPr>
          <p:nvPr/>
        </p:nvCxnSpPr>
        <p:spPr>
          <a:xfrm flipH="1">
            <a:off x="6790190" y="4745237"/>
            <a:ext cx="706292" cy="7595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9" idx="4"/>
            <a:endCxn id="90" idx="0"/>
          </p:cNvCxnSpPr>
          <p:nvPr/>
        </p:nvCxnSpPr>
        <p:spPr>
          <a:xfrm>
            <a:off x="7496482" y="4745237"/>
            <a:ext cx="696728" cy="8220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312131" y="3679377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sz="1600" baseline="-25000"/>
              <a:t>3</a:t>
            </a:r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267308" y="3366243"/>
            <a:ext cx="59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2</a:t>
            </a:r>
            <a:r>
              <a:rPr lang="en-US" b="1" u="sng" baseline="30000"/>
              <a:t>nd</a:t>
            </a:r>
            <a:r>
              <a:rPr lang="en-US" b="1" u="sng"/>
              <a:t> Tier</a:t>
            </a:r>
            <a:r>
              <a:rPr lang="en-US" b="1"/>
              <a:t>:</a:t>
            </a:r>
            <a:r>
              <a:rPr lang="en-US"/>
              <a:t> a heap of events for each agent (ex. Events: E</a:t>
            </a:r>
            <a:r>
              <a:rPr lang="en-US" sz="1600" baseline="-25000"/>
              <a:t>4</a:t>
            </a:r>
            <a:r>
              <a:rPr lang="en-US" sz="1600"/>
              <a:t>, E</a:t>
            </a:r>
            <a:r>
              <a:rPr lang="en-US" sz="1400" baseline="-25000"/>
              <a:t>5</a:t>
            </a:r>
            <a:r>
              <a:rPr lang="en-US" sz="1600"/>
              <a:t>,</a:t>
            </a:r>
            <a:r>
              <a:rPr lang="en-US" sz="1400"/>
              <a:t> </a:t>
            </a:r>
            <a:r>
              <a:rPr lang="en-US" sz="1600"/>
              <a:t>E</a:t>
            </a:r>
            <a:r>
              <a:rPr lang="en-US" sz="1400" baseline="-25000"/>
              <a:t>6</a:t>
            </a:r>
            <a:r>
              <a:rPr lang="en-US" sz="1600"/>
              <a:t>)</a:t>
            </a:r>
            <a:r>
              <a:rPr lang="en-US"/>
              <a:t>.</a:t>
            </a:r>
            <a:endParaRPr lang="en-US" b="1" u="sng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04008"/>
              </p:ext>
            </p:extLst>
          </p:nvPr>
        </p:nvGraphicFramePr>
        <p:xfrm>
          <a:off x="248477" y="1168422"/>
          <a:ext cx="322028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280">
                  <a:extLst>
                    <a:ext uri="{9D8B030D-6E8A-4147-A177-3AD203B41FA5}">
                      <a16:colId xmlns:a16="http://schemas.microsoft.com/office/drawing/2014/main" val="1672042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Event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5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-</a:t>
                      </a:r>
                      <a:r>
                        <a:rPr lang="en-US" sz="1200" err="1"/>
                        <a:t>senderAgentID</a:t>
                      </a:r>
                      <a:r>
                        <a:rPr lang="en-US" sz="1200"/>
                        <a:t>:</a:t>
                      </a:r>
                      <a:r>
                        <a:rPr lang="en-US" sz="1200" baseline="0"/>
                        <a:t> </a:t>
                      </a:r>
                      <a:r>
                        <a:rPr lang="en-US" sz="1200" baseline="0" err="1"/>
                        <a:t>AgentID</a:t>
                      </a:r>
                      <a:endParaRPr lang="en-US" sz="1200" baseline="0"/>
                    </a:p>
                    <a:p>
                      <a:r>
                        <a:rPr lang="en-US" sz="1200" baseline="0"/>
                        <a:t>-receiverAgentID: </a:t>
                      </a:r>
                      <a:r>
                        <a:rPr lang="en-US" sz="1200" baseline="0" err="1"/>
                        <a:t>AgentID</a:t>
                      </a:r>
                      <a:endParaRPr lang="en-US" sz="1200" baseline="0"/>
                    </a:p>
                    <a:p>
                      <a:r>
                        <a:rPr lang="en-US" sz="1200" baseline="0"/>
                        <a:t>-</a:t>
                      </a:r>
                      <a:r>
                        <a:rPr lang="en-US" sz="1200" baseline="0" err="1"/>
                        <a:t>sentTime</a:t>
                      </a:r>
                      <a:r>
                        <a:rPr lang="en-US" sz="1200" baseline="0"/>
                        <a:t>: Time</a:t>
                      </a:r>
                    </a:p>
                    <a:p>
                      <a:r>
                        <a:rPr lang="en-US" sz="1200" baseline="0"/>
                        <a:t>-</a:t>
                      </a:r>
                      <a:r>
                        <a:rPr lang="en-US" sz="1200" baseline="0" err="1"/>
                        <a:t>receiveTime</a:t>
                      </a:r>
                      <a:r>
                        <a:rPr lang="en-US" sz="1200" baseline="0"/>
                        <a:t>: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9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  <a:r>
                        <a:rPr lang="en-US" sz="1200" err="1"/>
                        <a:t>getSenderAgentID</a:t>
                      </a:r>
                      <a:r>
                        <a:rPr lang="en-US" sz="1200"/>
                        <a:t>(): </a:t>
                      </a:r>
                      <a:r>
                        <a:rPr lang="en-US" sz="1200" err="1"/>
                        <a:t>AgentID</a:t>
                      </a:r>
                      <a:endParaRPr lang="en-US" sz="1200"/>
                    </a:p>
                    <a:p>
                      <a:r>
                        <a:rPr lang="en-US" sz="1200"/>
                        <a:t>+</a:t>
                      </a:r>
                      <a:r>
                        <a:rPr lang="en-US" sz="1200" err="1"/>
                        <a:t>getReceiverAgentID</a:t>
                      </a:r>
                      <a:r>
                        <a:rPr lang="en-US" sz="1200"/>
                        <a:t>(): </a:t>
                      </a:r>
                      <a:r>
                        <a:rPr lang="en-US" sz="1200" err="1"/>
                        <a:t>AgentID</a:t>
                      </a:r>
                      <a:endParaRPr lang="en-US" sz="1200"/>
                    </a:p>
                    <a:p>
                      <a:r>
                        <a:rPr lang="en-US" sz="1200"/>
                        <a:t>+</a:t>
                      </a:r>
                      <a:r>
                        <a:rPr lang="en-US" sz="1200" err="1"/>
                        <a:t>getSentTime</a:t>
                      </a:r>
                      <a:r>
                        <a:rPr lang="en-US" sz="1200"/>
                        <a:t>(): Time</a:t>
                      </a:r>
                    </a:p>
                    <a:p>
                      <a:r>
                        <a:rPr lang="en-US" sz="1200"/>
                        <a:t>+</a:t>
                      </a:r>
                      <a:r>
                        <a:rPr lang="en-US" sz="1200" err="1"/>
                        <a:t>getReceiveTime</a:t>
                      </a:r>
                      <a:r>
                        <a:rPr lang="en-US" sz="1200"/>
                        <a:t>()</a:t>
                      </a:r>
                      <a:r>
                        <a:rPr lang="en-US" sz="1200" baseline="0"/>
                        <a:t>: Time</a:t>
                      </a:r>
                    </a:p>
                    <a:p>
                      <a:r>
                        <a:rPr lang="en-US" sz="1200" baseline="0"/>
                        <a:t>+</a:t>
                      </a:r>
                      <a:r>
                        <a:rPr lang="en-US" sz="1200" baseline="0" err="1"/>
                        <a:t>isAntiMessage</a:t>
                      </a:r>
                      <a:r>
                        <a:rPr lang="en-US" sz="1200" baseline="0"/>
                        <a:t>(): bool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1143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05469" y="1252330"/>
            <a:ext cx="4373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2</a:t>
            </a:r>
            <a:r>
              <a:rPr lang="en-US" sz="1600" baseline="30000"/>
              <a:t>nd</a:t>
            </a:r>
            <a:r>
              <a:rPr lang="en-US" sz="1600"/>
              <a:t> Tier of the ThreeTierHeapEventQueue data structure store events with the top most event having the lowest timestamped event.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ThreeTierHeapEventQueue class manages events by storing events in an event queue that is constructed as a binary heap.  </a:t>
            </a:r>
          </a:p>
        </p:txBody>
      </p:sp>
    </p:spTree>
    <p:extLst>
      <p:ext uri="{BB962C8B-B14F-4D97-AF65-F5344CB8AC3E}">
        <p14:creationId xmlns:p14="http://schemas.microsoft.com/office/powerpoint/2010/main" val="151810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387"/>
            <a:ext cx="8229600" cy="781138"/>
          </a:xfrm>
        </p:spPr>
        <p:txBody>
          <a:bodyPr>
            <a:normAutofit fontScale="90000"/>
          </a:bodyPr>
          <a:lstStyle/>
          <a:p>
            <a:r>
              <a:rPr lang="en-US"/>
              <a:t>ThreeTierHeapEventQueue (3tHeap)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83355"/>
              </p:ext>
            </p:extLst>
          </p:nvPr>
        </p:nvGraphicFramePr>
        <p:xfrm>
          <a:off x="5912869" y="1808464"/>
          <a:ext cx="3150405" cy="53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81">
                  <a:extLst>
                    <a:ext uri="{9D8B030D-6E8A-4147-A177-3AD203B41FA5}">
                      <a16:colId xmlns:a16="http://schemas.microsoft.com/office/drawing/2014/main" val="3024508264"/>
                    </a:ext>
                  </a:extLst>
                </a:gridCol>
                <a:gridCol w="630081">
                  <a:extLst>
                    <a:ext uri="{9D8B030D-6E8A-4147-A177-3AD203B41FA5}">
                      <a16:colId xmlns:a16="http://schemas.microsoft.com/office/drawing/2014/main" val="3737353459"/>
                    </a:ext>
                  </a:extLst>
                </a:gridCol>
                <a:gridCol w="630081">
                  <a:extLst>
                    <a:ext uri="{9D8B030D-6E8A-4147-A177-3AD203B41FA5}">
                      <a16:colId xmlns:a16="http://schemas.microsoft.com/office/drawing/2014/main" val="696933214"/>
                    </a:ext>
                  </a:extLst>
                </a:gridCol>
                <a:gridCol w="630081">
                  <a:extLst>
                    <a:ext uri="{9D8B030D-6E8A-4147-A177-3AD203B41FA5}">
                      <a16:colId xmlns:a16="http://schemas.microsoft.com/office/drawing/2014/main" val="698687452"/>
                    </a:ext>
                  </a:extLst>
                </a:gridCol>
              </a:tblGrid>
              <a:tr h="5362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85311"/>
              </p:ext>
            </p:extLst>
          </p:nvPr>
        </p:nvGraphicFramePr>
        <p:xfrm>
          <a:off x="3551542" y="4259260"/>
          <a:ext cx="774834" cy="1583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795120"/>
              </p:ext>
            </p:extLst>
          </p:nvPr>
        </p:nvGraphicFramePr>
        <p:xfrm>
          <a:off x="4994799" y="4187303"/>
          <a:ext cx="901678" cy="773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3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3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Straight Connector 31"/>
          <p:cNvCxnSpPr>
            <a:endCxn id="10" idx="1"/>
          </p:cNvCxnSpPr>
          <p:nvPr/>
        </p:nvCxnSpPr>
        <p:spPr>
          <a:xfrm>
            <a:off x="4982964" y="2076569"/>
            <a:ext cx="92990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50579" y="1073772"/>
            <a:ext cx="703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2</a:t>
            </a:r>
            <a:r>
              <a:rPr lang="en-US" b="1" u="sng" baseline="30000"/>
              <a:t>nd</a:t>
            </a:r>
            <a:r>
              <a:rPr lang="en-US" b="1" u="sng"/>
              <a:t> Tier</a:t>
            </a:r>
            <a:r>
              <a:rPr lang="en-US" b="1"/>
              <a:t>:</a:t>
            </a:r>
            <a:r>
              <a:rPr lang="en-US"/>
              <a:t> a heap of tier2entry objects for agent A</a:t>
            </a:r>
            <a:r>
              <a:rPr lang="en-US" sz="1600" baseline="-25000"/>
              <a:t>3</a:t>
            </a:r>
            <a:r>
              <a:rPr lang="en-US" sz="1600"/>
              <a:t> </a:t>
            </a:r>
            <a:r>
              <a:rPr lang="en-US"/>
              <a:t>with concurrent events.</a:t>
            </a:r>
          </a:p>
        </p:txBody>
      </p:sp>
      <p:sp>
        <p:nvSpPr>
          <p:cNvPr id="19" name="Oval 18"/>
          <p:cNvSpPr/>
          <p:nvPr/>
        </p:nvSpPr>
        <p:spPr>
          <a:xfrm>
            <a:off x="4059289" y="1778372"/>
            <a:ext cx="951902" cy="654657"/>
          </a:xfrm>
          <a:prstGeom prst="ellipse">
            <a:avLst/>
          </a:prstGeom>
          <a:solidFill>
            <a:srgbClr val="008000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b="1">
                <a:solidFill>
                  <a:schemeClr val="bg1"/>
                </a:solidFill>
              </a:rPr>
              <a:t>E</a:t>
            </a:r>
            <a:r>
              <a:rPr lang="en-US" sz="1600" b="1" baseline="-25000">
                <a:solidFill>
                  <a:schemeClr val="bg1"/>
                </a:solidFill>
              </a:rPr>
              <a:t>4</a:t>
            </a:r>
            <a:endParaRPr lang="en-US" b="1">
              <a:solidFill>
                <a:schemeClr val="bg1"/>
              </a:solidFill>
            </a:endParaRPr>
          </a:p>
          <a:p>
            <a:pPr algn="ctr"/>
            <a:endParaRPr lang="en-US" b="1">
              <a:solidFill>
                <a:schemeClr val="tx1"/>
              </a:solidFill>
            </a:endParaRPr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44959" y="3211525"/>
            <a:ext cx="997139" cy="648987"/>
          </a:xfrm>
          <a:prstGeom prst="ellipse">
            <a:avLst/>
          </a:prstGeom>
          <a:solidFill>
            <a:srgbClr val="008000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  <a:p>
            <a:pPr algn="ctr"/>
            <a:r>
              <a:rPr lang="en-US" b="1">
                <a:solidFill>
                  <a:srgbClr val="FFFFFF"/>
                </a:solidFill>
              </a:rPr>
              <a:t>E</a:t>
            </a:r>
            <a:r>
              <a:rPr lang="en-US" sz="1600" b="1" baseline="-25000">
                <a:solidFill>
                  <a:srgbClr val="FFFFFF"/>
                </a:solidFill>
              </a:rPr>
              <a:t>8</a:t>
            </a:r>
            <a:endParaRPr lang="en-US" b="1">
              <a:solidFill>
                <a:srgbClr val="FFFFFF"/>
              </a:solidFill>
            </a:endParaRPr>
          </a:p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9" idx="4"/>
          </p:cNvCxnSpPr>
          <p:nvPr/>
        </p:nvCxnSpPr>
        <p:spPr>
          <a:xfrm flipH="1">
            <a:off x="3938959" y="2433029"/>
            <a:ext cx="596281" cy="75873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4"/>
            <a:endCxn id="20" idx="0"/>
          </p:cNvCxnSpPr>
          <p:nvPr/>
        </p:nvCxnSpPr>
        <p:spPr>
          <a:xfrm>
            <a:off x="4535240" y="2433029"/>
            <a:ext cx="908289" cy="7784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433021" y="3191760"/>
            <a:ext cx="997139" cy="648987"/>
          </a:xfrm>
          <a:prstGeom prst="ellipse">
            <a:avLst/>
          </a:prstGeom>
          <a:solidFill>
            <a:srgbClr val="008000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  <a:p>
            <a:pPr algn="ctr"/>
            <a:r>
              <a:rPr lang="en-US" b="1">
                <a:solidFill>
                  <a:srgbClr val="FFFFFF"/>
                </a:solidFill>
              </a:rPr>
              <a:t>E</a:t>
            </a:r>
            <a:r>
              <a:rPr lang="en-US" sz="1600" b="1" baseline="-25000">
                <a:solidFill>
                  <a:srgbClr val="FFFFFF"/>
                </a:solidFill>
              </a:rPr>
              <a:t>5</a:t>
            </a:r>
            <a:endParaRPr lang="en-US" b="1">
              <a:solidFill>
                <a:srgbClr val="FFFFFF"/>
              </a:solidFill>
            </a:endParaRPr>
          </a:p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20" idx="4"/>
            <a:endCxn id="14" idx="0"/>
          </p:cNvCxnSpPr>
          <p:nvPr/>
        </p:nvCxnSpPr>
        <p:spPr>
          <a:xfrm>
            <a:off x="5443529" y="3860512"/>
            <a:ext cx="2109" cy="326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4"/>
            <a:endCxn id="13" idx="0"/>
          </p:cNvCxnSpPr>
          <p:nvPr/>
        </p:nvCxnSpPr>
        <p:spPr>
          <a:xfrm>
            <a:off x="3931591" y="3840747"/>
            <a:ext cx="7368" cy="4185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8782" y="1778372"/>
            <a:ext cx="38378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ThreeTierHeapEventQueue class creates a tier2entry object from an event and the object is stored in the event queue.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Concurrent events generated</a:t>
            </a:r>
            <a:br>
              <a:rPr lang="en-US"/>
            </a:br>
            <a:r>
              <a:rPr lang="en-US"/>
              <a:t>during  the simulation are</a:t>
            </a:r>
            <a:br>
              <a:rPr lang="en-US"/>
            </a:br>
            <a:r>
              <a:rPr lang="en-US"/>
              <a:t>appended to the tier2entry</a:t>
            </a:r>
          </a:p>
          <a:p>
            <a:r>
              <a:rPr lang="en-US"/>
              <a:t>     objects located in the event</a:t>
            </a:r>
          </a:p>
          <a:p>
            <a:r>
              <a:rPr lang="en-US"/>
              <a:t>     queue. </a:t>
            </a:r>
          </a:p>
        </p:txBody>
      </p:sp>
    </p:spTree>
    <p:extLst>
      <p:ext uri="{BB962C8B-B14F-4D97-AF65-F5344CB8AC3E}">
        <p14:creationId xmlns:p14="http://schemas.microsoft.com/office/powerpoint/2010/main" val="290794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ThreeTierHeapEventQueue (3tHeap)</a:t>
            </a:r>
          </a:p>
        </p:txBody>
      </p:sp>
      <p:sp>
        <p:nvSpPr>
          <p:cNvPr id="9" name="Oval 8"/>
          <p:cNvSpPr/>
          <p:nvPr/>
        </p:nvSpPr>
        <p:spPr>
          <a:xfrm>
            <a:off x="1183086" y="1280999"/>
            <a:ext cx="995285" cy="547436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A</a:t>
            </a:r>
            <a:r>
              <a:rPr lang="en-US" sz="1600" baseline="-25000"/>
              <a:t>1</a:t>
            </a:r>
            <a:endParaRPr lang="en-US"/>
          </a:p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9786" y="2639374"/>
            <a:ext cx="991233" cy="581740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A</a:t>
            </a:r>
            <a:r>
              <a:rPr lang="en-US" sz="1600" baseline="-25000"/>
              <a:t>3</a:t>
            </a:r>
            <a:endParaRPr lang="en-US"/>
          </a:p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9377" y="2600109"/>
            <a:ext cx="996234" cy="607864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A</a:t>
            </a:r>
            <a:r>
              <a:rPr lang="en-US" sz="1600" baseline="-25000"/>
              <a:t>2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4"/>
            <a:endCxn id="11" idx="0"/>
          </p:cNvCxnSpPr>
          <p:nvPr/>
        </p:nvCxnSpPr>
        <p:spPr>
          <a:xfrm flipH="1">
            <a:off x="827494" y="1828435"/>
            <a:ext cx="853235" cy="7716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0"/>
          </p:cNvCxnSpPr>
          <p:nvPr/>
        </p:nvCxnSpPr>
        <p:spPr>
          <a:xfrm>
            <a:off x="1752057" y="1815297"/>
            <a:ext cx="883346" cy="824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37267"/>
              </p:ext>
            </p:extLst>
          </p:nvPr>
        </p:nvGraphicFramePr>
        <p:xfrm>
          <a:off x="5132794" y="3345601"/>
          <a:ext cx="3353880" cy="55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776">
                  <a:extLst>
                    <a:ext uri="{9D8B030D-6E8A-4147-A177-3AD203B41FA5}">
                      <a16:colId xmlns:a16="http://schemas.microsoft.com/office/drawing/2014/main" val="3024508264"/>
                    </a:ext>
                  </a:extLst>
                </a:gridCol>
                <a:gridCol w="670776">
                  <a:extLst>
                    <a:ext uri="{9D8B030D-6E8A-4147-A177-3AD203B41FA5}">
                      <a16:colId xmlns:a16="http://schemas.microsoft.com/office/drawing/2014/main" val="3737353459"/>
                    </a:ext>
                  </a:extLst>
                </a:gridCol>
                <a:gridCol w="670776">
                  <a:extLst>
                    <a:ext uri="{9D8B030D-6E8A-4147-A177-3AD203B41FA5}">
                      <a16:colId xmlns:a16="http://schemas.microsoft.com/office/drawing/2014/main" val="696933214"/>
                    </a:ext>
                  </a:extLst>
                </a:gridCol>
                <a:gridCol w="670776">
                  <a:extLst>
                    <a:ext uri="{9D8B030D-6E8A-4147-A177-3AD203B41FA5}">
                      <a16:colId xmlns:a16="http://schemas.microsoft.com/office/drawing/2014/main" val="698687452"/>
                    </a:ext>
                  </a:extLst>
                </a:gridCol>
              </a:tblGrid>
              <a:tr h="5510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98852"/>
              </p:ext>
            </p:extLst>
          </p:nvPr>
        </p:nvGraphicFramePr>
        <p:xfrm>
          <a:off x="2635492" y="5314076"/>
          <a:ext cx="866489" cy="1320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2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320084"/>
              </p:ext>
            </p:extLst>
          </p:nvPr>
        </p:nvGraphicFramePr>
        <p:xfrm>
          <a:off x="4317662" y="5341973"/>
          <a:ext cx="815132" cy="865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9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4302399" y="3617140"/>
            <a:ext cx="830395" cy="20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2" idx="4"/>
          </p:cNvCxnSpPr>
          <p:nvPr/>
        </p:nvCxnSpPr>
        <p:spPr>
          <a:xfrm>
            <a:off x="4651918" y="4882166"/>
            <a:ext cx="0" cy="45980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368777" y="3341618"/>
            <a:ext cx="948885" cy="58174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b="1">
                <a:solidFill>
                  <a:schemeClr val="bg1"/>
                </a:solidFill>
              </a:rPr>
              <a:t>E</a:t>
            </a:r>
            <a:r>
              <a:rPr lang="en-US" sz="1600" b="1" baseline="-25000">
                <a:solidFill>
                  <a:schemeClr val="bg1"/>
                </a:solidFill>
              </a:rPr>
              <a:t>4</a:t>
            </a:r>
            <a:endParaRPr lang="en-US" b="1">
              <a:solidFill>
                <a:schemeClr val="bg1"/>
              </a:solidFill>
            </a:endParaRPr>
          </a:p>
          <a:p>
            <a:pPr algn="ctr"/>
            <a:endParaRPr lang="en-US" b="1">
              <a:solidFill>
                <a:schemeClr val="tx1"/>
              </a:solidFill>
            </a:endParaRPr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1042" y="4318373"/>
            <a:ext cx="961752" cy="563793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  <a:p>
            <a:pPr algn="ctr"/>
            <a:r>
              <a:rPr lang="en-US" b="1">
                <a:solidFill>
                  <a:srgbClr val="FFFFFF"/>
                </a:solidFill>
              </a:rPr>
              <a:t>E</a:t>
            </a:r>
            <a:r>
              <a:rPr lang="en-US" sz="1600" b="1" baseline="-25000">
                <a:solidFill>
                  <a:srgbClr val="FFFFFF"/>
                </a:solidFill>
              </a:rPr>
              <a:t>8</a:t>
            </a:r>
            <a:endParaRPr lang="en-US" b="1">
              <a:solidFill>
                <a:srgbClr val="FFFFFF"/>
              </a:solidFill>
            </a:endParaRPr>
          </a:p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1" idx="3"/>
          </p:cNvCxnSpPr>
          <p:nvPr/>
        </p:nvCxnSpPr>
        <p:spPr>
          <a:xfrm flipH="1">
            <a:off x="3060038" y="3838164"/>
            <a:ext cx="447700" cy="48020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5"/>
            <a:endCxn id="32" idx="0"/>
          </p:cNvCxnSpPr>
          <p:nvPr/>
        </p:nvCxnSpPr>
        <p:spPr>
          <a:xfrm>
            <a:off x="4178701" y="3838164"/>
            <a:ext cx="473217" cy="48020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1" idx="1"/>
          </p:cNvCxnSpPr>
          <p:nvPr/>
        </p:nvCxnSpPr>
        <p:spPr>
          <a:xfrm>
            <a:off x="3060035" y="3051510"/>
            <a:ext cx="447703" cy="375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2540229" y="4318373"/>
            <a:ext cx="961752" cy="563793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  <a:p>
            <a:pPr algn="ctr"/>
            <a:r>
              <a:rPr lang="en-US" b="1">
                <a:solidFill>
                  <a:srgbClr val="FFFFFF"/>
                </a:solidFill>
              </a:rPr>
              <a:t>E</a:t>
            </a:r>
            <a:r>
              <a:rPr lang="en-US" sz="1600" b="1" baseline="-25000">
                <a:solidFill>
                  <a:srgbClr val="FFFFFF"/>
                </a:solidFill>
              </a:rPr>
              <a:t>5</a:t>
            </a:r>
            <a:endParaRPr lang="en-US" b="1">
              <a:solidFill>
                <a:srgbClr val="FFFFFF"/>
              </a:solidFill>
            </a:endParaRPr>
          </a:p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3014556" y="4882166"/>
            <a:ext cx="0" cy="45980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17602"/>
              </p:ext>
            </p:extLst>
          </p:nvPr>
        </p:nvGraphicFramePr>
        <p:xfrm>
          <a:off x="5613670" y="4143122"/>
          <a:ext cx="3142704" cy="2491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704">
                  <a:extLst>
                    <a:ext uri="{9D8B030D-6E8A-4147-A177-3AD203B41FA5}">
                      <a16:colId xmlns:a16="http://schemas.microsoft.com/office/drawing/2014/main" val="1672042059"/>
                    </a:ext>
                  </a:extLst>
                </a:gridCol>
              </a:tblGrid>
              <a:tr h="37153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ThreeTierHeapEventQueue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57994"/>
                  </a:ext>
                </a:extLst>
              </a:tr>
              <a:tr h="541235">
                <a:tc>
                  <a:txBody>
                    <a:bodyPr/>
                    <a:lstStyle/>
                    <a:p>
                      <a:r>
                        <a:rPr lang="en-US" sz="1200"/>
                        <a:t>-agentList:</a:t>
                      </a:r>
                      <a:r>
                        <a:rPr lang="en-US" sz="1200" baseline="0"/>
                        <a:t> std::vector&lt;muse::Agent*&gt;</a:t>
                      </a:r>
                    </a:p>
                    <a:p>
                      <a:r>
                        <a:rPr lang="en-US" sz="1200" baseline="0"/>
                        <a:t>-tier2: std::vector&lt;muse::Tier2Entry&gt;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94015"/>
                  </a:ext>
                </a:extLst>
              </a:tr>
              <a:tr h="1579027">
                <a:tc>
                  <a:txBody>
                    <a:bodyPr/>
                    <a:lstStyle/>
                    <a:p>
                      <a:r>
                        <a:rPr lang="en-US" sz="1200"/>
                        <a:t>+addAgent(): void</a:t>
                      </a:r>
                    </a:p>
                    <a:p>
                      <a:r>
                        <a:rPr lang="en-US" sz="1200"/>
                        <a:t>+removeAgent(): void</a:t>
                      </a:r>
                    </a:p>
                    <a:p>
                      <a:r>
                        <a:rPr lang="en-US" sz="1200"/>
                        <a:t>+enqueue():void</a:t>
                      </a:r>
                    </a:p>
                    <a:p>
                      <a:r>
                        <a:rPr lang="en-US" sz="1200"/>
                        <a:t>+getNextEvents(): void</a:t>
                      </a:r>
                    </a:p>
                    <a:p>
                      <a:r>
                        <a:rPr lang="en-US" sz="1200"/>
                        <a:t>+dequeueNextAgentEvents(): void</a:t>
                      </a:r>
                    </a:p>
                    <a:p>
                      <a:r>
                        <a:rPr lang="en-US" sz="1200"/>
                        <a:t>+updateHeap():</a:t>
                      </a:r>
                      <a:r>
                        <a:rPr lang="en-US" sz="1200" baseline="0"/>
                        <a:t> size_t</a:t>
                      </a:r>
                    </a:p>
                    <a:p>
                      <a:r>
                        <a:rPr lang="en-US" sz="1200" baseline="0"/>
                        <a:t>+fixHeap(): size_t</a:t>
                      </a:r>
                    </a:p>
                    <a:p>
                      <a:endParaRPr lang="en-US" sz="120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1143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55573" y="1430998"/>
            <a:ext cx="77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*Snapshot of event scheduling using the ThreeTierHeapEventQueue. </a:t>
            </a:r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52381"/>
              </p:ext>
            </p:extLst>
          </p:nvPr>
        </p:nvGraphicFramePr>
        <p:xfrm>
          <a:off x="148918" y="4143121"/>
          <a:ext cx="2378214" cy="2491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214">
                  <a:extLst>
                    <a:ext uri="{9D8B030D-6E8A-4147-A177-3AD203B41FA5}">
                      <a16:colId xmlns:a16="http://schemas.microsoft.com/office/drawing/2014/main" val="1672042059"/>
                    </a:ext>
                  </a:extLst>
                </a:gridCol>
              </a:tblGrid>
              <a:tr h="38335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Tier2Entry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57994"/>
                  </a:ext>
                </a:extLst>
              </a:tr>
              <a:tr h="862545">
                <a:tc>
                  <a:txBody>
                    <a:bodyPr/>
                    <a:lstStyle/>
                    <a:p>
                      <a:r>
                        <a:rPr lang="en-US" sz="1200"/>
                        <a:t>-recvTime:</a:t>
                      </a:r>
                      <a:r>
                        <a:rPr lang="en-US" sz="1200" baseline="0"/>
                        <a:t> Time</a:t>
                      </a:r>
                    </a:p>
                    <a:p>
                      <a:r>
                        <a:rPr lang="en-US" sz="1200" baseline="0"/>
                        <a:t>-agentID: AgentID</a:t>
                      </a:r>
                    </a:p>
                    <a:p>
                      <a:r>
                        <a:rPr lang="en-US" sz="1200" baseline="0"/>
                        <a:t>-eventList: muse::EventContainer</a:t>
                      </a:r>
                    </a:p>
                    <a:p>
                      <a:r>
                        <a:rPr lang="en-US" sz="1200" baseline="0"/>
                        <a:t>-evt: muse::Event*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94015"/>
                  </a:ext>
                </a:extLst>
              </a:tr>
              <a:tr h="1245899">
                <a:tc>
                  <a:txBody>
                    <a:bodyPr/>
                    <a:lstStyle/>
                    <a:p>
                      <a:r>
                        <a:rPr lang="en-US" sz="1200"/>
                        <a:t>+updateContainer(): void</a:t>
                      </a:r>
                    </a:p>
                    <a:p>
                      <a:r>
                        <a:rPr lang="en-US" sz="1200"/>
                        <a:t>+getReceiveTime():</a:t>
                      </a:r>
                      <a:r>
                        <a:rPr lang="en-US" sz="1200" baseline="0"/>
                        <a:t> Time</a:t>
                      </a:r>
                    </a:p>
                    <a:p>
                      <a:r>
                        <a:rPr lang="en-US" sz="1200" baseline="0"/>
                        <a:t>+getReceiverAgentID(): AgentID</a:t>
                      </a:r>
                    </a:p>
                    <a:p>
                      <a:r>
                        <a:rPr lang="en-US" sz="1200" baseline="0"/>
                        <a:t>+getEvent(): muse::Event*</a:t>
                      </a:r>
                    </a:p>
                    <a:p>
                      <a:endParaRPr lang="en-US" sz="1200" baseline="0"/>
                    </a:p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1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46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429</Words>
  <Application>Microsoft Office PowerPoint</Application>
  <PresentationFormat>On-screen Show (4:3)</PresentationFormat>
  <Paragraphs>132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ThreeTierHeapEventQueue (3tHeap)</vt:lpstr>
      <vt:lpstr>ThreeTierHeapEventQueue (3tHeap)</vt:lpstr>
      <vt:lpstr>ThreeTierHeapEventQueue (3tHeap)</vt:lpstr>
      <vt:lpstr>ThreeTierHeapEventQueue (3tHeap)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</dc:creator>
  <cp:lastModifiedBy>Julius Higiro</cp:lastModifiedBy>
  <cp:revision>93</cp:revision>
  <dcterms:created xsi:type="dcterms:W3CDTF">2016-05-23T01:42:08Z</dcterms:created>
  <dcterms:modified xsi:type="dcterms:W3CDTF">2016-12-02T00:03:46Z</dcterms:modified>
</cp:coreProperties>
</file>