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503" r:id="rId3"/>
    <p:sldId id="276" r:id="rId5"/>
    <p:sldId id="492" r:id="rId6"/>
    <p:sldId id="387" r:id="rId7"/>
    <p:sldId id="388" r:id="rId8"/>
    <p:sldId id="389" r:id="rId9"/>
    <p:sldId id="442" r:id="rId10"/>
    <p:sldId id="305" r:id="rId11"/>
    <p:sldId id="508" r:id="rId12"/>
    <p:sldId id="443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76" r:id="rId29"/>
    <p:sldId id="460" r:id="rId30"/>
    <p:sldId id="477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349" r:id="rId43"/>
    <p:sldId id="401" r:id="rId44"/>
    <p:sldId id="614" r:id="rId45"/>
    <p:sldId id="316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6C247E-DD2A-4015-9929-CAB369BB8B36}">
          <p14:sldIdLst>
            <p14:sldId id="503"/>
            <p14:sldId id="492"/>
            <p14:sldId id="276"/>
          </p14:sldIdLst>
        </p14:section>
        <p14:section name="Flexbox" id="{DBEE7932-88C7-4A1D-B8A3-B00D4555448B}">
          <p14:sldIdLst>
            <p14:sldId id="387"/>
            <p14:sldId id="388"/>
            <p14:sldId id="442"/>
            <p14:sldId id="389"/>
          </p14:sldIdLst>
        </p14:section>
        <p14:section name="Properties for the Parent" id="{D3B8784C-72FE-4499-ADE6-736EFB7425A5}">
          <p14:sldIdLst>
            <p14:sldId id="305"/>
            <p14:sldId id="508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77"/>
            <p14:sldId id="461"/>
            <p14:sldId id="476"/>
            <p14:sldId id="443"/>
          </p14:sldIdLst>
        </p14:section>
        <p14:section name="Properties for the Children" id="{E3EC4501-0036-4EBF-8FFE-81355D130A41}">
          <p14:sldIdLst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Summary" id="{021111E9-2552-4966-8F4F-CAAE7AFA84AA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hyperlink" Target="https://de.draftkings.com/" TargetMode="External"/><Relationship Id="rId8" Type="http://schemas.openxmlformats.org/officeDocument/2006/relationships/image" Target="../media/image67.jpeg"/><Relationship Id="rId7" Type="http://schemas.openxmlformats.org/officeDocument/2006/relationships/hyperlink" Target="https://pokerstarscareers.com/" TargetMode="External"/><Relationship Id="rId6" Type="http://schemas.openxmlformats.org/officeDocument/2006/relationships/image" Target="../media/image66.png"/><Relationship Id="rId5" Type="http://schemas.openxmlformats.org/officeDocument/2006/relationships/hyperlink" Target="https://bg.it.schwarz/schwarz-it-bulgaria" TargetMode="External"/><Relationship Id="rId4" Type="http://schemas.openxmlformats.org/officeDocument/2006/relationships/image" Target="../media/image65.png"/><Relationship Id="rId3" Type="http://schemas.openxmlformats.org/officeDocument/2006/relationships/hyperlink" Target="https://www.coca-colahellenic.com/" TargetMode="Externa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75.png"/><Relationship Id="rId23" Type="http://schemas.openxmlformats.org/officeDocument/2006/relationships/hyperlink" Target="https://createx.bg/" TargetMode="External"/><Relationship Id="rId22" Type="http://schemas.openxmlformats.org/officeDocument/2006/relationships/image" Target="../media/image74.png"/><Relationship Id="rId21" Type="http://schemas.openxmlformats.org/officeDocument/2006/relationships/hyperlink" Target="https://taulia.com/" TargetMode="External"/><Relationship Id="rId20" Type="http://schemas.openxmlformats.org/officeDocument/2006/relationships/image" Target="../media/image73.png"/><Relationship Id="rId2" Type="http://schemas.openxmlformats.org/officeDocument/2006/relationships/image" Target="../media/image64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72.jpeg"/><Relationship Id="rId17" Type="http://schemas.openxmlformats.org/officeDocument/2006/relationships/hyperlink" Target="https://smartit.bg/" TargetMode="External"/><Relationship Id="rId16" Type="http://schemas.openxmlformats.org/officeDocument/2006/relationships/image" Target="../media/image71.png"/><Relationship Id="rId15" Type="http://schemas.openxmlformats.org/officeDocument/2006/relationships/hyperlink" Target="https://www.superhosting.bg/" TargetMode="External"/><Relationship Id="rId14" Type="http://schemas.openxmlformats.org/officeDocument/2006/relationships/image" Target="../media/image70.jpeg"/><Relationship Id="rId13" Type="http://schemas.openxmlformats.org/officeDocument/2006/relationships/hyperlink" Target="https://www.pharvision.ai/" TargetMode="External"/><Relationship Id="rId12" Type="http://schemas.openxmlformats.org/officeDocument/2006/relationships/image" Target="../media/image69.png"/><Relationship Id="rId11" Type="http://schemas.openxmlformats.org/officeDocument/2006/relationships/hyperlink" Target="https://indeavr.com/" TargetMode="External"/><Relationship Id="rId10" Type="http://schemas.openxmlformats.org/officeDocument/2006/relationships/image" Target="../media/image68.png"/><Relationship Id="rId1" Type="http://schemas.openxmlformats.org/officeDocument/2006/relationships/hyperlink" Target="https://www.postbank.bg/" TargetMode="Externa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7.png"/><Relationship Id="rId3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76.png"/><Relationship Id="rId1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Author Position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Author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US" dirty="0"/>
          </a:p>
        </p:txBody>
      </p:sp>
      <p:pic>
        <p:nvPicPr>
          <p:cNvPr id="8" name="Picture 2" descr="Резултат с изображение за „flex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Inline-flex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/>
              <a:t> because the element behaves like simple text, and inserts itself in a block of text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flexbox</a:t>
            </a:r>
            <a:r>
              <a:rPr lang="en-US" sz="3400" dirty="0"/>
              <a:t> because its child element will be turned into flexbox items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46000" y="1203535"/>
            <a:ext cx="53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938409"/>
            <a:ext cx="5364586" cy="23725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8471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715000" cy="245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flexbox items are ordered the </a:t>
            </a:r>
            <a:r>
              <a:rPr lang="en-US" sz="3400" b="1" dirty="0">
                <a:solidFill>
                  <a:schemeClr val="accent1"/>
                </a:solidFill>
              </a:rPr>
              <a:t>opposite</a:t>
            </a:r>
            <a:r>
              <a:rPr lang="en-US" sz="3400" dirty="0"/>
              <a:t> way as the </a:t>
            </a:r>
            <a:r>
              <a:rPr lang="en-US" sz="3400" b="1" dirty="0">
                <a:solidFill>
                  <a:schemeClr val="accent1"/>
                </a:solidFill>
              </a:rPr>
              <a:t>text</a:t>
            </a:r>
            <a:r>
              <a:rPr lang="bg-BG" sz="3400" b="1" dirty="0">
                <a:solidFill>
                  <a:schemeClr val="accent1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direction</a:t>
            </a:r>
            <a:r>
              <a:rPr lang="en-US" sz="3400" dirty="0"/>
              <a:t>, along the </a:t>
            </a:r>
            <a:r>
              <a:rPr lang="en-US" sz="3400" b="1" dirty="0">
                <a:solidFill>
                  <a:schemeClr val="accent1"/>
                </a:solidFill>
              </a:rPr>
              <a:t>cross axis</a:t>
            </a:r>
            <a:endParaRPr lang="en-US" sz="34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0" y="3204346"/>
            <a:ext cx="5715000" cy="336424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6038030" y="1359000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endParaRPr lang="bg-BG" dirty="0"/>
          </a:p>
          <a:p>
            <a:pPr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endParaRPr lang="bg-BG" dirty="0"/>
          </a:p>
          <a:p>
            <a:pPr lvl="1">
              <a:buClr>
                <a:schemeClr val="tx1"/>
              </a:buClr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1517650"/>
            <a:ext cx="4299421" cy="156439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>
            <a:fillRect/>
          </a:stretch>
        </p:blipFill>
        <p:spPr>
          <a:xfrm>
            <a:off x="7305773" y="4673600"/>
            <a:ext cx="4524277" cy="173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07090" y="25304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07090" y="581970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 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flex-wrap</a:t>
            </a:r>
            <a:r>
              <a:rPr lang="en-US" dirty="0"/>
              <a:t>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nowrap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b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5645741" y="575189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endParaRPr lang="en-US" b="1" dirty="0">
              <a:solidFill>
                <a:schemeClr val="bg1"/>
              </a:solidFill>
            </a:endParaRPr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b="1" dirty="0">
              <a:solidFill>
                <a:schemeClr val="bg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b="1" dirty="0">
              <a:solidFill>
                <a:schemeClr val="bg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0830" y="369915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175px high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125px high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300px high</a:t>
            </a:r>
            <a:endParaRPr lang="en-US" sz="2200" b="1" dirty="0">
              <a:solidFill>
                <a:schemeClr val="bg2"/>
              </a:solidFill>
            </a:endParaRP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50px high</a:t>
            </a:r>
            <a:endParaRPr lang="en-US" sz="2200" b="1" dirty="0">
              <a:solidFill>
                <a:schemeClr val="bg2"/>
              </a:solidFill>
            </a:endParaRP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100px high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595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Expands items to Fill Available Free Space or Shrinks Them to Prevent Overflow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Order - defines the order of a flexbox item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The order of the flexbox items is the one defined </a:t>
            </a:r>
            <a:br>
              <a:rPr lang="en-US" sz="3000" dirty="0"/>
            </a:br>
            <a:r>
              <a:rPr lang="en-US" sz="3000" dirty="0"/>
              <a:t>in the </a:t>
            </a:r>
            <a:r>
              <a:rPr lang="en-US" sz="3000" b="1" dirty="0">
                <a:solidFill>
                  <a:schemeClr val="accent1"/>
                </a:solidFill>
              </a:rPr>
              <a:t>HTML code</a:t>
            </a:r>
            <a:endParaRPr lang="bg-BG" sz="30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order is </a:t>
            </a:r>
            <a:r>
              <a:rPr lang="en-US" sz="3200" b="1" dirty="0">
                <a:solidFill>
                  <a:schemeClr val="accent1"/>
                </a:solidFill>
              </a:rPr>
              <a:t>relative</a:t>
            </a:r>
            <a:r>
              <a:rPr lang="en-US" sz="3200" dirty="0"/>
              <a:t> to the flexbox item's </a:t>
            </a:r>
            <a:r>
              <a:rPr lang="en-US" sz="3200" b="1" dirty="0">
                <a:solidFill>
                  <a:schemeClr val="accent1"/>
                </a:solidFill>
              </a:rPr>
              <a:t>siblings</a:t>
            </a:r>
            <a:endParaRPr lang="en-US" sz="3200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 final order is defined when all individual flexbox item order values</a:t>
            </a:r>
            <a:r>
              <a:rPr lang="bg-BG" sz="3200" dirty="0"/>
              <a:t> </a:t>
            </a:r>
            <a:r>
              <a:rPr lang="en-US" sz="3200" dirty="0"/>
              <a:t>are considered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2012251"/>
            <a:ext cx="5151000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9538500" y="1305866"/>
            <a:ext cx="198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606000" y="3960508"/>
            <a:ext cx="184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37" y="4712678"/>
            <a:ext cx="5151000" cy="14537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595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1939757"/>
            <a:ext cx="5688028" cy="168951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98" y="4488849"/>
            <a:ext cx="5688028" cy="16754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30289" y="2197073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730289" y="5116439"/>
            <a:ext cx="257571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Defines how much a flexbox item should 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 if there's space available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The element will </a:t>
            </a:r>
            <a:r>
              <a:rPr lang="en-US" sz="3000" b="1" dirty="0">
                <a:solidFill>
                  <a:schemeClr val="accent1"/>
                </a:solidFill>
              </a:rPr>
              <a:t>NOT</a:t>
            </a:r>
            <a:r>
              <a:rPr lang="en-US" sz="3000" dirty="0"/>
              <a:t> grow if there's space available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 It will only use</a:t>
            </a:r>
            <a:r>
              <a:rPr lang="bg-BG" sz="3000" dirty="0"/>
              <a:t> </a:t>
            </a:r>
            <a:r>
              <a:rPr lang="en-US" sz="3000" dirty="0"/>
              <a:t>the space</a:t>
            </a:r>
            <a:r>
              <a:rPr lang="bg-BG" sz="3000" dirty="0"/>
              <a:t> </a:t>
            </a:r>
            <a:r>
              <a:rPr lang="en-US" sz="3000" dirty="0"/>
              <a:t>it needs</a:t>
            </a:r>
            <a:endParaRPr lang="bg-BG" sz="3000" dirty="0"/>
          </a:p>
          <a:p>
            <a:pPr>
              <a:buClr>
                <a:schemeClr val="tx1"/>
              </a:buClr>
            </a:pPr>
            <a:r>
              <a:rPr lang="en-US" sz="3200" dirty="0"/>
              <a:t>The element will </a:t>
            </a:r>
            <a:r>
              <a:rPr lang="en-US" sz="3200" b="1" dirty="0">
                <a:solidFill>
                  <a:schemeClr val="accent1"/>
                </a:solidFill>
              </a:rPr>
              <a:t>grow</a:t>
            </a:r>
            <a:r>
              <a:rPr lang="en-US" sz="3200" dirty="0"/>
              <a:t> by a factor of 1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It will fill up the remaining space if no other</a:t>
            </a:r>
            <a:r>
              <a:rPr lang="bg-BG" sz="3200" dirty="0"/>
              <a:t> </a:t>
            </a:r>
            <a:r>
              <a:rPr lang="en-US" sz="3200" dirty="0"/>
              <a:t>flexbox item has 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flex-grow</a:t>
            </a:r>
            <a:r>
              <a:rPr lang="en-US" sz="3200" dirty="0"/>
              <a:t> value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2" y="1950121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Текстово поле 10"/>
          <p:cNvSpPr txBox="1"/>
          <p:nvPr/>
        </p:nvSpPr>
        <p:spPr>
          <a:xfrm>
            <a:off x="6739824" y="1256319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742842" y="3696884"/>
            <a:ext cx="519303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51" y="4398493"/>
            <a:ext cx="5193036" cy="13719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  <a:endParaRPr lang="en-US" dirty="0"/>
          </a:p>
          <a:p>
            <a:pPr marL="442595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  <a:endParaRPr lang="en-US" dirty="0"/>
          </a:p>
          <a:p>
            <a:r>
              <a:rPr lang="en-US" dirty="0"/>
              <a:t>Its siblings will shrink to give space to the target element.</a:t>
            </a:r>
            <a:endParaRPr lang="en-US" dirty="0"/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  <a:endParaRPr lang="bg-BG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2100745"/>
            <a:ext cx="4897350" cy="1336128"/>
          </a:xfrm>
          <a:prstGeom prst="rect">
            <a:avLst/>
          </a:prstGeom>
          <a:ln w="3175" cap="rnd">
            <a:solidFill>
              <a:schemeClr val="accent6">
                <a:lumMod val="10000"/>
              </a:schemeClr>
            </a:solidFill>
          </a:ln>
          <a:effectLst/>
        </p:spPr>
      </p:pic>
      <p:sp>
        <p:nvSpPr>
          <p:cNvPr id="7" name="Текстово поле 10"/>
          <p:cNvSpPr txBox="1"/>
          <p:nvPr/>
        </p:nvSpPr>
        <p:spPr>
          <a:xfrm>
            <a:off x="7509724" y="1248354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7509724" y="3834000"/>
            <a:ext cx="35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99" y="4777146"/>
            <a:ext cx="4895737" cy="15318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flex-grow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flex-shrink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flex-basis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0 1 auto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&lt;flex-grow&gt; &lt;flex-shrink&gt; &lt;flex-basis&gt;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align-items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flex-start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align-self: center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align-items: center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align-self: stretch</a:t>
            </a:r>
            <a:endParaRPr lang="en-US" sz="2800" b="1" dirty="0">
              <a:solidFill>
                <a:schemeClr val="bg1"/>
              </a:solidFill>
              <a:latin typeface="Consolas" pitchFamily="49" charset="0"/>
            </a:endParaRPr>
          </a:p>
          <a:p>
            <a:pPr marL="442595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Текстово поле 10"/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bacus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Flexbox Layout Module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  <a:endParaRPr lang="en-US" sz="3200" dirty="0"/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align</a:t>
            </a:r>
            <a:r>
              <a:rPr lang="en-US" sz="3200" dirty="0"/>
              <a:t> </a:t>
            </a:r>
            <a:endParaRPr lang="en-US" sz="3200" dirty="0"/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>
            <a:fillRect/>
          </a:stretch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7"/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>
            <a:fillRect/>
          </a:stretch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13" name="Picture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  <a:endParaRPr lang="en-US" dirty="0"/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  <a:endParaRPr lang="en-US" dirty="0"/>
          </a:p>
        </p:txBody>
      </p:sp>
      <p:sp>
        <p:nvSpPr>
          <p:cNvPr id="6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</a:t>
            </a: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but in some ways, they are </a:t>
            </a: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also rather limiting and </a:t>
            </a: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  <a:buNone/>
            </a:pPr>
            <a:r>
              <a:rPr lang="en-US" dirty="0"/>
              <a:t>	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095500"/>
            <a:ext cx="4978400" cy="46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0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  <a:endParaRPr lang="en-US" sz="3200" dirty="0"/>
          </a:p>
          <a:p>
            <a:pPr marL="812800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  <a:endParaRPr lang="en-US" sz="3200" b="1" dirty="0">
              <a:solidFill>
                <a:schemeClr val="bg1"/>
              </a:solidFill>
            </a:endParaRPr>
          </a:p>
          <a:p>
            <a:pPr marL="812800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  <a:endParaRPr lang="en-US" sz="3200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000" dirty="0"/>
              <a:t>Expands Items to Fill Available Free Space or Shrinks Them to Prevent Overflow</a:t>
            </a:r>
            <a:endParaRPr lang="en-GB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744583" y="2670495"/>
            <a:ext cx="4590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&lt;body&gt;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Lorem ipsum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dolor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sit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amet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consectetur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adipiscing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elit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&lt;div</a:t>
            </a:r>
            <a:r>
              <a:rPr lang="en-GB" sz="1600" b="1" dirty="0">
                <a:solidFill>
                  <a:srgbClr val="FF0000"/>
                </a:solidFill>
                <a:latin typeface="Consolas" pitchFamily="49" charset="0"/>
              </a:rPr>
              <a:t> class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GB" sz="1600" b="1" dirty="0">
                <a:solidFill>
                  <a:srgbClr val="0000FF"/>
                </a:solidFill>
                <a:latin typeface="Consolas" pitchFamily="49" charset="0"/>
              </a:rPr>
              <a:t>"container"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First child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&lt;p&gt;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Second child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&lt;/div&gt;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&lt;p&gt;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Etiam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semper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diam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at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erat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pulvinar, at pulvinar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felis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blandit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. Vestibulum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volutpat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tellus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diam,consequat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gravida libero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rhoncus</a:t>
            </a:r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1600" b="1" dirty="0" err="1">
                <a:solidFill>
                  <a:srgbClr val="000000"/>
                </a:solidFill>
                <a:latin typeface="Consolas" pitchFamily="49" charset="0"/>
              </a:rPr>
              <a:t>ut.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&lt;/p&gt;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1600" b="1" dirty="0">
                <a:solidFill>
                  <a:srgbClr val="800000"/>
                </a:solidFill>
                <a:latin typeface="Consolas" pitchFamily="49" charset="0"/>
              </a:rPr>
              <a:t>&lt;/body&gt;</a:t>
            </a:r>
            <a:endParaRPr lang="en-GB" sz="16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916000" y="2675804"/>
            <a:ext cx="436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149178"/>
            <a:ext cx="5040000" cy="235782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8752</Words>
  <Application>WPS Presentation</Application>
  <PresentationFormat>Широк екран</PresentationFormat>
  <Paragraphs>479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SimSun</vt:lpstr>
      <vt:lpstr>Wingdings</vt:lpstr>
      <vt:lpstr>Calibri</vt:lpstr>
      <vt:lpstr>Malgun Gothic</vt:lpstr>
      <vt:lpstr>Consolas</vt:lpstr>
      <vt:lpstr>Gubbi</vt:lpstr>
      <vt:lpstr>Calibri</vt:lpstr>
      <vt:lpstr>Trebuchet MS</vt:lpstr>
      <vt:lpstr>Wingdings 2</vt:lpstr>
      <vt:lpstr>Microsoft YaHei</vt:lpstr>
      <vt:lpstr>Droid Sans Fallback</vt:lpstr>
      <vt:lpstr>Arial Unicode MS</vt:lpstr>
      <vt:lpstr>Noto Sans CJK HK</vt:lpstr>
      <vt:lpstr>SoftUni</vt:lpstr>
      <vt:lpstr>Flexbox</vt:lpstr>
      <vt:lpstr>Table of Contents</vt:lpstr>
      <vt:lpstr>Have a Question?</vt:lpstr>
      <vt:lpstr>CSS Flexbox Layout Module</vt:lpstr>
      <vt:lpstr>What is Flexbox?</vt:lpstr>
      <vt:lpstr>Why Flexbox?</vt:lpstr>
      <vt:lpstr>Why Flexbox?</vt:lpstr>
      <vt:lpstr>Expands Items to Fill Available Free Space or Shrinks Them to Prevent Overflow</vt:lpstr>
      <vt:lpstr>Display – Flex</vt:lpstr>
      <vt:lpstr>Display – Inline-flex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Expands items to Fill Available Free Space or Shrinks Them to Prevent Overflow</vt:lpstr>
      <vt:lpstr>Order</vt:lpstr>
      <vt:lpstr>Order</vt:lpstr>
      <vt:lpstr>Flex Grow</vt:lpstr>
      <vt:lpstr>Flex Shrink</vt:lpstr>
      <vt:lpstr>Flex Shrink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
© Software University – https://softuni.bg
Copyrighted document. Unauthorized copy, reproduction or use is not permitted.</dc:description>
  <dc:subject>Software Development</dc:subject>
  <cp:category>computer programming;programming;software development;software engineering</cp:category>
  <cp:lastModifiedBy>rei</cp:lastModifiedBy>
  <cp:revision>27</cp:revision>
  <dcterms:created xsi:type="dcterms:W3CDTF">2022-06-17T16:10:35Z</dcterms:created>
  <dcterms:modified xsi:type="dcterms:W3CDTF">2022-06-17T16:10:35Z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