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818" r:id="rId17"/>
    <p:sldId id="508" r:id="rId18"/>
    <p:sldId id="485" r:id="rId19"/>
    <p:sldId id="496" r:id="rId20"/>
    <p:sldId id="486" r:id="rId21"/>
    <p:sldId id="821" r:id="rId22"/>
    <p:sldId id="808" r:id="rId23"/>
    <p:sldId id="509" r:id="rId24"/>
    <p:sldId id="820" r:id="rId25"/>
    <p:sldId id="494" r:id="rId26"/>
    <p:sldId id="349" r:id="rId27"/>
    <p:sldId id="401" r:id="rId28"/>
    <p:sldId id="614" r:id="rId29"/>
    <p:sldId id="31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818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821"/>
            <p14:sldId id="808"/>
          </p14:sldIdLst>
        </p14:section>
        <p14:section name="Media Queries Conditions" id="{96999D5B-5488-42BE-A6CB-9CCC535406BB}">
          <p14:sldIdLst>
            <p14:sldId id="509"/>
            <p14:sldId id="82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38" autoAdjust="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depen.io/snakov/pen/MWbxZO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adapt to different screen sizes and resolutions</a:t>
            </a:r>
          </a:p>
          <a:p>
            <a:r>
              <a:rPr lang="en-US" dirty="0"/>
              <a:t>They are a fundamental part of responsive web design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D9CF-0D75-402D-9CF0-3A1B05CB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72" y="1989375"/>
            <a:ext cx="4170864" cy="70466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D003CB4-35FD-4D61-9F56-616EB683A314}"/>
              </a:ext>
            </a:extLst>
          </p:cNvPr>
          <p:cNvSpPr/>
          <p:nvPr/>
        </p:nvSpPr>
        <p:spPr bwMode="auto">
          <a:xfrm>
            <a:off x="9229764" y="2844153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AB9D61-1B53-4E9D-A5FA-29117A5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3" y="3673138"/>
            <a:ext cx="2656783" cy="25901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78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media query consists of a </a:t>
            </a:r>
            <a:r>
              <a:rPr lang="en-US" sz="3200" b="1" dirty="0">
                <a:solidFill>
                  <a:schemeClr val="bg1"/>
                </a:solidFill>
              </a:rPr>
              <a:t>media type</a:t>
            </a:r>
            <a:r>
              <a:rPr lang="en-US" sz="3200" dirty="0"/>
              <a:t> and can contain one or more </a:t>
            </a:r>
            <a:r>
              <a:rPr lang="en-US" sz="3200" b="1" dirty="0">
                <a:solidFill>
                  <a:schemeClr val="bg1"/>
                </a:solidFill>
              </a:rPr>
              <a:t>expressions</a:t>
            </a:r>
            <a:r>
              <a:rPr lang="en-US" sz="3200" dirty="0"/>
              <a:t>, which resolve to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result of the query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the specified media type matches the type of device the document is being displayed on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operators, the media type is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the all type will be implied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469216A-9AF8-46D3-B256-09E6C095EF9E}"/>
              </a:ext>
            </a:extLst>
          </p:cNvPr>
          <p:cNvSpPr txBox="1"/>
          <p:nvPr/>
        </p:nvSpPr>
        <p:spPr>
          <a:xfrm>
            <a:off x="696000" y="2336140"/>
            <a:ext cx="5893465" cy="1339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menu a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7F04460-BF52-4C98-99BA-760D0E62B71B}"/>
              </a:ext>
            </a:extLst>
          </p:cNvPr>
          <p:cNvSpPr/>
          <p:nvPr/>
        </p:nvSpPr>
        <p:spPr bwMode="auto">
          <a:xfrm>
            <a:off x="6820587" y="2444601"/>
            <a:ext cx="3085413" cy="929564"/>
          </a:xfrm>
          <a:prstGeom prst="wedgeRoundRectCallout">
            <a:avLst>
              <a:gd name="adj1" fmla="val -71765"/>
              <a:gd name="adj2" fmla="val 3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(width &lt;= 600px), apply these CSS rules</a:t>
            </a:r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+ CSS Grid – Example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82489" y="1358791"/>
            <a:ext cx="7558031" cy="507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 </a:t>
            </a:r>
            <a:r>
              <a:rPr lang="en-US" sz="2699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 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04" y="4615166"/>
            <a:ext cx="6731913" cy="1154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78" y="1364457"/>
            <a:ext cx="3440838" cy="17945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821015" y="3872474"/>
            <a:ext cx="2396435" cy="555316"/>
          </a:xfrm>
          <a:prstGeom prst="wedgeRoundRectCallout">
            <a:avLst>
              <a:gd name="adj1" fmla="val 64933"/>
              <a:gd name="adj2" fmla="val 5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&gt;= 600px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21014" y="1706427"/>
            <a:ext cx="2294402" cy="555316"/>
          </a:xfrm>
          <a:prstGeom prst="wedgeRoundRectCallout">
            <a:avLst>
              <a:gd name="adj1" fmla="val 62673"/>
              <a:gd name="adj2" fmla="val 41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&lt; 600px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96296E-2D88-4CC8-9FE1-8ADEC239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 Conditions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Landscape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wider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than</a:t>
            </a:r>
            <a:r>
              <a:rPr lang="en-US" sz="3400" dirty="0"/>
              <a:t> its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Portrait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higher </a:t>
            </a:r>
            <a:r>
              <a:rPr lang="en-US" sz="3400" dirty="0"/>
              <a:t>than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its </a:t>
            </a:r>
            <a:r>
              <a:rPr lang="en-US" sz="3400" b="1" dirty="0">
                <a:solidFill>
                  <a:schemeClr val="bg1"/>
                </a:solidFill>
              </a:rPr>
              <a:t>wide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7DB2054-2DB7-4518-9F13-C9EC4BD1A6CC}"/>
              </a:ext>
            </a:extLst>
          </p:cNvPr>
          <p:cNvSpPr txBox="1"/>
          <p:nvPr/>
        </p:nvSpPr>
        <p:spPr>
          <a:xfrm>
            <a:off x="336000" y="3103779"/>
            <a:ext cx="6991381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portrait)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portrait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landscape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none;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535A70-EE6D-4AA4-9E6B-262E653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0" y="4373987"/>
            <a:ext cx="5310000" cy="2350903"/>
          </a:xfrm>
          <a:prstGeom prst="rect">
            <a:avLst/>
          </a:prstGeom>
        </p:spPr>
      </p:pic>
      <p:sp>
        <p:nvSpPr>
          <p:cNvPr id="10" name="Arrow: Down 7">
            <a:extLst>
              <a:ext uri="{FF2B5EF4-FFF2-40B4-BE49-F238E27FC236}">
                <a16:creationId xmlns:a16="http://schemas.microsoft.com/office/drawing/2014/main" id="{465458E7-0008-4353-86F1-69197E4A9478}"/>
              </a:ext>
            </a:extLst>
          </p:cNvPr>
          <p:cNvSpPr/>
          <p:nvPr/>
        </p:nvSpPr>
        <p:spPr bwMode="auto">
          <a:xfrm rot="16200000">
            <a:off x="7248801" y="5236659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6564009-C4AD-4040-AE7D-0617D16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44" y="3166592"/>
            <a:ext cx="2558391" cy="3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0561F-1368-496F-A564-F29969DA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Responsive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8EDB-1A79-4D0D-9658-2DF717FD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" y="1764434"/>
            <a:ext cx="4318875" cy="42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2EF99-E101-4289-9BB4-9D18E94C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5" y="191445"/>
            <a:ext cx="3930700" cy="65314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81BED7-8835-42C3-A2DC-E02D8C7C6F38}"/>
              </a:ext>
            </a:extLst>
          </p:cNvPr>
          <p:cNvSpPr/>
          <p:nvPr/>
        </p:nvSpPr>
        <p:spPr bwMode="auto">
          <a:xfrm>
            <a:off x="5883994" y="3648525"/>
            <a:ext cx="1304660" cy="40489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8107FE-531E-4971-976A-CA0C29C6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7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2AE57A5-C41B-4307-AB69-E6879839E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https://codepen.io/snakov/pen/MWbxZOy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94672E-A0F7-4E30-A021-3CF36936A68D}"/>
              </a:ext>
            </a:extLst>
          </p:cNvPr>
          <p:cNvSpPr/>
          <p:nvPr/>
        </p:nvSpPr>
        <p:spPr bwMode="auto">
          <a:xfrm>
            <a:off x="7826199" y="3912363"/>
            <a:ext cx="583825" cy="368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0083B-F5AD-4149-A6C2-ECF44BEA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6" y="2214000"/>
            <a:ext cx="7226092" cy="387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CB7F-B9EB-4E5D-9BB1-823F474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41" y="2214000"/>
            <a:ext cx="2989532" cy="380600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E2E382-B54D-4A4F-8E30-D22C6E954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6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2396" y="4067399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1100px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57029" y="1621396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600px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Operators: </a:t>
            </a:r>
            <a:r>
              <a:rPr lang="en-US" noProof="1"/>
              <a:t>and | 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83977" y="2274044"/>
            <a:ext cx="3341157" cy="938932"/>
          </a:xfrm>
          <a:prstGeom prst="wedgeRoundRectCallout">
            <a:avLst>
              <a:gd name="adj1" fmla="val -63646"/>
              <a:gd name="adj2" fmla="val -59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Screen width between 600px and 900px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06258" y="4898414"/>
            <a:ext cx="1067070" cy="443489"/>
          </a:xfrm>
          <a:prstGeom prst="wedgeRoundRectCallout">
            <a:avLst>
              <a:gd name="adj1" fmla="val -37300"/>
              <a:gd name="adj2" fmla="val -106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B932DE5-02E6-40AB-A6F8-2E524A80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b="1" dirty="0"/>
              <a:t>73%</a:t>
            </a:r>
            <a:r>
              <a:rPr lang="en-US" dirty="0"/>
              <a:t>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b="1" dirty="0"/>
              <a:t>94%</a:t>
            </a:r>
            <a:r>
              <a:rPr lang="en-US" dirty="0"/>
              <a:t>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</a:t>
            </a:r>
            <a:r>
              <a:rPr lang="en-US" b="1" dirty="0"/>
              <a:t>63%</a:t>
            </a:r>
            <a:r>
              <a:rPr lang="en-US" dirty="0"/>
              <a:t>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bg-BG" b="1" dirty="0"/>
              <a:t>85</a:t>
            </a:r>
            <a:r>
              <a:rPr lang="en-US" b="1" dirty="0"/>
              <a:t>%</a:t>
            </a:r>
            <a:r>
              <a:rPr lang="en-US" dirty="0"/>
              <a:t>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First </a:t>
            </a:r>
            <a:r>
              <a:rPr lang="en-US" b="1" dirty="0">
                <a:solidFill>
                  <a:schemeClr val="bg1"/>
                </a:solidFill>
              </a:rPr>
              <a:t>impressions</a:t>
            </a:r>
            <a:r>
              <a:rPr lang="en-US" dirty="0"/>
              <a:t> are </a:t>
            </a:r>
            <a:r>
              <a:rPr lang="en-US" b="1" dirty="0"/>
              <a:t>94%</a:t>
            </a:r>
            <a:r>
              <a:rPr lang="en-US" dirty="0"/>
              <a:t> design-related</a:t>
            </a:r>
          </a:p>
          <a:p>
            <a:pPr fontAlgn="base"/>
            <a:r>
              <a:rPr lang="en-US" b="1" dirty="0"/>
              <a:t>85%</a:t>
            </a:r>
            <a:r>
              <a:rPr lang="en-US" dirty="0"/>
              <a:t>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1235</Words>
  <Application>Microsoft Office PowerPoint</Application>
  <PresentationFormat>Широк екран</PresentationFormat>
  <Paragraphs>204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Queries + CSS Grid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CSS Grid Responsive Layout</vt:lpstr>
      <vt:lpstr>Demo: CSS Grid Site Layout</vt:lpstr>
      <vt:lpstr>Media Queries Conditions</vt:lpstr>
      <vt:lpstr>Logical Operators: and | or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2022-04-27T09:29:50Z</dcterms:modified>
  <cp:category>computer programming;programming;software development;software engineering</cp:category>
</cp:coreProperties>
</file>