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503" r:id="rId3"/>
    <p:sldId id="276" r:id="rId5"/>
    <p:sldId id="492" r:id="rId6"/>
    <p:sldId id="305" r:id="rId7"/>
    <p:sldId id="515" r:id="rId8"/>
    <p:sldId id="309" r:id="rId9"/>
    <p:sldId id="568" r:id="rId10"/>
    <p:sldId id="570" r:id="rId11"/>
    <p:sldId id="606" r:id="rId12"/>
    <p:sldId id="607" r:id="rId13"/>
    <p:sldId id="306" r:id="rId14"/>
    <p:sldId id="617" r:id="rId15"/>
    <p:sldId id="572" r:id="rId16"/>
    <p:sldId id="608" r:id="rId17"/>
    <p:sldId id="573" r:id="rId18"/>
    <p:sldId id="575" r:id="rId19"/>
    <p:sldId id="578" r:id="rId20"/>
    <p:sldId id="618" r:id="rId21"/>
    <p:sldId id="619" r:id="rId22"/>
    <p:sldId id="579" r:id="rId23"/>
    <p:sldId id="580" r:id="rId24"/>
    <p:sldId id="583" r:id="rId25"/>
    <p:sldId id="584" r:id="rId26"/>
    <p:sldId id="585" r:id="rId27"/>
    <p:sldId id="586" r:id="rId28"/>
    <p:sldId id="588" r:id="rId29"/>
    <p:sldId id="362" r:id="rId30"/>
    <p:sldId id="590" r:id="rId31"/>
    <p:sldId id="592" r:id="rId32"/>
    <p:sldId id="651" r:id="rId33"/>
    <p:sldId id="367" r:id="rId34"/>
    <p:sldId id="326" r:id="rId35"/>
    <p:sldId id="652" r:id="rId36"/>
    <p:sldId id="654" r:id="rId37"/>
    <p:sldId id="349" r:id="rId38"/>
    <p:sldId id="401" r:id="rId39"/>
    <p:sldId id="614" r:id="rId40"/>
    <p:sldId id="316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Conclusion" id="{8ACA1374-4103-432B-838A-AA1C5B3C3C17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ä¸­åº¦æ ·å¼ 4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6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4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8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8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8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8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8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2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hyperlink" Target="https://fonts.goo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hyperlink" Target="https://de.draftkings.com/" TargetMode="External"/><Relationship Id="rId8" Type="http://schemas.openxmlformats.org/officeDocument/2006/relationships/image" Target="../media/image78.jpeg"/><Relationship Id="rId7" Type="http://schemas.openxmlformats.org/officeDocument/2006/relationships/hyperlink" Target="https://pokerstarscareers.com/" TargetMode="External"/><Relationship Id="rId6" Type="http://schemas.openxmlformats.org/officeDocument/2006/relationships/image" Target="../media/image77.png"/><Relationship Id="rId5" Type="http://schemas.openxmlformats.org/officeDocument/2006/relationships/hyperlink" Target="https://bg.it.schwarz/schwarz-it-bulgaria" TargetMode="External"/><Relationship Id="rId4" Type="http://schemas.openxmlformats.org/officeDocument/2006/relationships/image" Target="../media/image76.png"/><Relationship Id="rId3" Type="http://schemas.openxmlformats.org/officeDocument/2006/relationships/hyperlink" Target="https://www.coca-colahellenic.com/" TargetMode="Externa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86.png"/><Relationship Id="rId23" Type="http://schemas.openxmlformats.org/officeDocument/2006/relationships/hyperlink" Target="https://createx.bg/" TargetMode="External"/><Relationship Id="rId22" Type="http://schemas.openxmlformats.org/officeDocument/2006/relationships/image" Target="../media/image85.png"/><Relationship Id="rId21" Type="http://schemas.openxmlformats.org/officeDocument/2006/relationships/hyperlink" Target="https://taulia.com/" TargetMode="External"/><Relationship Id="rId20" Type="http://schemas.openxmlformats.org/officeDocument/2006/relationships/image" Target="../media/image84.png"/><Relationship Id="rId2" Type="http://schemas.openxmlformats.org/officeDocument/2006/relationships/image" Target="../media/image75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83.jpeg"/><Relationship Id="rId17" Type="http://schemas.openxmlformats.org/officeDocument/2006/relationships/hyperlink" Target="https://smartit.bg/" TargetMode="External"/><Relationship Id="rId16" Type="http://schemas.openxmlformats.org/officeDocument/2006/relationships/image" Target="../media/image82.png"/><Relationship Id="rId15" Type="http://schemas.openxmlformats.org/officeDocument/2006/relationships/hyperlink" Target="https://www.superhosting.bg/" TargetMode="External"/><Relationship Id="rId14" Type="http://schemas.openxmlformats.org/officeDocument/2006/relationships/image" Target="../media/image81.jpeg"/><Relationship Id="rId13" Type="http://schemas.openxmlformats.org/officeDocument/2006/relationships/hyperlink" Target="https://www.pharvision.ai/" TargetMode="External"/><Relationship Id="rId12" Type="http://schemas.openxmlformats.org/officeDocument/2006/relationships/image" Target="../media/image80.png"/><Relationship Id="rId11" Type="http://schemas.openxmlformats.org/officeDocument/2006/relationships/hyperlink" Target="https://indeavr.com/" TargetMode="External"/><Relationship Id="rId10" Type="http://schemas.openxmlformats.org/officeDocument/2006/relationships/image" Target="../media/image79.png"/><Relationship Id="rId1" Type="http://schemas.openxmlformats.org/officeDocument/2006/relationships/hyperlink" Target="https://www.postbank.bg/" TargetMode="Externa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8.png"/><Relationship Id="rId3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87.png"/><Relationship Id="rId1" Type="http://schemas.openxmlformats.org/officeDocument/2006/relationships/hyperlink" Target="https://virtualracingschool.com/" TargetMode="Externa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9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hyperlink" Target="http://webtypography.net/" TargetMode="External"/><Relationship Id="rId1" Type="http://schemas.openxmlformats.org/officeDocument/2006/relationships/hyperlink" Target="https://en.wikipedia.org/wiki/The_Elements_of_Typographic_Sty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0" name="Author Position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sp>
        <p:nvSpPr>
          <p:cNvPr id="9" name="Author Nam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en-US" dirty="0"/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Most modern fonts are stored in the following formats:</a:t>
            </a:r>
            <a:endParaRPr lang="en-US" dirty="0"/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.OTF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.TTF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.WOFF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.WOFF2</a:t>
            </a:r>
            <a:r>
              <a:rPr lang="en-US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>
            <a:fillRect/>
          </a:stretch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  <a:endParaRPr lang="en-US" sz="3400" dirty="0"/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  <a:endParaRPr lang="en-US" sz="3400" dirty="0"/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  <a:endParaRPr lang="en-US" sz="3400" dirty="0"/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  <a:endParaRPr lang="en-US" sz="3400" dirty="0"/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  <a:endParaRPr lang="en-US" dirty="0"/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37" y="347681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43425" y="3537831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600" noProof="1">
                <a:solidFill>
                  <a:srgbClr val="800000"/>
                </a:solidFill>
              </a:rPr>
              <a:t>p.ar</a:t>
            </a:r>
            <a:r>
              <a:rPr lang="en-GB" sz="2600" dirty="0">
                <a:solidFill>
                  <a:srgbClr val="000000"/>
                </a:solidFill>
              </a:rPr>
              <a:t> {</a:t>
            </a:r>
            <a:endParaRPr lang="en-GB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600" dirty="0">
                <a:solidFill>
                  <a:srgbClr val="000000"/>
                </a:solidFill>
              </a:rPr>
              <a:t>  </a:t>
            </a:r>
            <a:r>
              <a:rPr lang="en-GB" sz="2600" dirty="0">
                <a:solidFill>
                  <a:srgbClr val="FF0000"/>
                </a:solidFill>
              </a:rPr>
              <a:t>font-family</a:t>
            </a:r>
            <a:r>
              <a:rPr lang="en-GB" sz="2600" dirty="0">
                <a:solidFill>
                  <a:srgbClr val="000000"/>
                </a:solidFill>
              </a:rPr>
              <a:t>:</a:t>
            </a:r>
            <a:r>
              <a:rPr lang="en-GB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600" dirty="0">
                <a:solidFill>
                  <a:srgbClr val="A31515"/>
                </a:solidFill>
              </a:rPr>
              <a:t>Arial,</a:t>
            </a:r>
            <a:r>
              <a:rPr lang="en-GB" sz="2600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600" dirty="0">
                <a:solidFill>
                  <a:srgbClr val="A31515"/>
                </a:solidFill>
              </a:rPr>
              <a:t>Helvetica</a:t>
            </a:r>
            <a:r>
              <a:rPr lang="en-GB" sz="2600" dirty="0">
                <a:solidFill>
                  <a:srgbClr val="000000"/>
                </a:solidFill>
              </a:rPr>
              <a:t>;</a:t>
            </a:r>
            <a:endParaRPr lang="en-GB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600" dirty="0">
                <a:solidFill>
                  <a:srgbClr val="000000"/>
                </a:solidFill>
              </a:rPr>
              <a:t>}</a:t>
            </a:r>
            <a:endParaRPr lang="en-GB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600" noProof="1">
                <a:solidFill>
                  <a:srgbClr val="800000"/>
                </a:solidFill>
              </a:rPr>
              <a:t>p.tim</a:t>
            </a:r>
            <a:r>
              <a:rPr lang="en-GB" sz="2600" dirty="0">
                <a:solidFill>
                  <a:srgbClr val="000000"/>
                </a:solidFill>
              </a:rPr>
              <a:t> {</a:t>
            </a:r>
            <a:endParaRPr lang="en-GB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600" dirty="0">
                <a:solidFill>
                  <a:srgbClr val="000000"/>
                </a:solidFill>
              </a:rPr>
              <a:t>  </a:t>
            </a:r>
            <a:r>
              <a:rPr lang="en-GB" sz="2600" dirty="0">
                <a:solidFill>
                  <a:srgbClr val="FF0000"/>
                </a:solidFill>
              </a:rPr>
              <a:t>font-family</a:t>
            </a:r>
            <a:r>
              <a:rPr lang="en-GB" sz="2600" dirty="0">
                <a:solidFill>
                  <a:srgbClr val="000000"/>
                </a:solidFill>
              </a:rPr>
              <a:t>:</a:t>
            </a:r>
            <a:r>
              <a:rPr lang="en-GB" sz="26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600" dirty="0">
                <a:solidFill>
                  <a:srgbClr val="A31515"/>
                </a:solidFill>
              </a:rPr>
              <a:t>"</a:t>
            </a:r>
            <a:r>
              <a:rPr lang="en-GB" sz="2600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600" dirty="0">
                <a:solidFill>
                  <a:srgbClr val="A31515"/>
                </a:solidFill>
              </a:rPr>
              <a:t>"</a:t>
            </a:r>
            <a:r>
              <a:rPr lang="en-GB" sz="2600" dirty="0">
                <a:solidFill>
                  <a:srgbClr val="000000"/>
                </a:solidFill>
              </a:rPr>
              <a:t>;</a:t>
            </a:r>
            <a:endParaRPr lang="en-GB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600" dirty="0">
                <a:solidFill>
                  <a:srgbClr val="000000"/>
                </a:solidFill>
              </a:rPr>
              <a:t>}</a:t>
            </a:r>
            <a:endParaRPr lang="en-GB" sz="2600" dirty="0">
              <a:solidFill>
                <a:srgbClr val="000000"/>
              </a:solidFill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448760" y="5160892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rgbClr val="800000"/>
                </a:solidFill>
              </a:rPr>
              <a:t>&lt;p class=ar&gt;</a:t>
            </a:r>
            <a:r>
              <a:rPr lang="en-US" sz="2600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600" noProof="1">
                <a:solidFill>
                  <a:srgbClr val="800000"/>
                </a:solidFill>
              </a:rPr>
              <a:t>&lt;/p&gt;</a:t>
            </a:r>
            <a:endParaRPr lang="en-US" sz="2600" noProof="1">
              <a:solidFill>
                <a:srgbClr val="800000"/>
              </a:solidFill>
            </a:endParaRPr>
          </a:p>
          <a:p>
            <a:r>
              <a:rPr lang="en-US" sz="2600" noProof="1">
                <a:solidFill>
                  <a:srgbClr val="800000"/>
                </a:solidFill>
              </a:rPr>
              <a:t>&lt;p class=tim&gt;</a:t>
            </a:r>
            <a:r>
              <a:rPr lang="en-US" sz="2600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600" noProof="1">
                <a:solidFill>
                  <a:srgbClr val="800000"/>
                </a:solidFill>
              </a:rPr>
              <a:t>&lt;/p&gt;</a:t>
            </a:r>
            <a:endParaRPr lang="en-US" sz="2600" noProof="1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See </a:t>
            </a:r>
            <a:r>
              <a:rPr lang="en-US" b="1" dirty="0">
                <a:hlinkClick r:id="rId1"/>
              </a:rPr>
              <a:t>fonts.google.com</a:t>
            </a:r>
            <a:r>
              <a:rPr lang="en-US" dirty="0"/>
              <a:t> for free open Web fonts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noProof="1">
                <a:solidFill>
                  <a:srgbClr val="000000"/>
                </a:solidFill>
              </a:rPr>
              <a:t>@font-face {</a:t>
            </a:r>
            <a:endParaRPr lang="en-GB" sz="2800" noProof="1">
              <a:solidFill>
                <a:srgbClr val="000000"/>
              </a:solidFill>
            </a:endParaRPr>
          </a:p>
          <a:p>
            <a:r>
              <a:rPr lang="en-GB" sz="2800" noProof="1">
                <a:solidFill>
                  <a:srgbClr val="000000"/>
                </a:solidFill>
              </a:rPr>
              <a:t>  </a:t>
            </a:r>
            <a:r>
              <a:rPr lang="en-GB" sz="2800" noProof="1">
                <a:solidFill>
                  <a:srgbClr val="FF0000"/>
                </a:solidFill>
              </a:rPr>
              <a:t>font-family</a:t>
            </a:r>
            <a:r>
              <a:rPr lang="en-GB" sz="2800" noProof="1">
                <a:solidFill>
                  <a:srgbClr val="000000"/>
                </a:solidFill>
              </a:rPr>
              <a:t>: </a:t>
            </a:r>
            <a:r>
              <a:rPr lang="en-GB" sz="2800" noProof="1">
                <a:solidFill>
                  <a:srgbClr val="A31515"/>
                </a:solidFill>
              </a:rPr>
              <a:t>"Open Sans"</a:t>
            </a:r>
            <a:r>
              <a:rPr lang="en-GB" sz="2800" noProof="1">
                <a:solidFill>
                  <a:srgbClr val="000000"/>
                </a:solidFill>
              </a:rPr>
              <a:t>;</a:t>
            </a:r>
            <a:endParaRPr lang="en-GB" sz="2800" noProof="1">
              <a:solidFill>
                <a:srgbClr val="000000"/>
              </a:solidFill>
            </a:endParaRPr>
          </a:p>
          <a:p>
            <a:r>
              <a:rPr lang="en-GB" sz="2800" noProof="1">
                <a:solidFill>
                  <a:srgbClr val="000000"/>
                </a:solidFill>
              </a:rPr>
              <a:t>  </a:t>
            </a:r>
            <a:r>
              <a:rPr lang="en-GB" sz="2800" noProof="1">
                <a:solidFill>
                  <a:srgbClr val="FF0000"/>
                </a:solidFill>
              </a:rPr>
              <a:t>src</a:t>
            </a:r>
            <a:r>
              <a:rPr lang="en-GB" sz="2800" noProof="1">
                <a:solidFill>
                  <a:srgbClr val="000000"/>
                </a:solidFill>
              </a:rPr>
              <a:t>: url(</a:t>
            </a:r>
            <a:r>
              <a:rPr lang="en-GB" sz="2800" noProof="1">
                <a:solidFill>
                  <a:srgbClr val="A31515"/>
                </a:solidFill>
              </a:rPr>
              <a:t>"/fonts/opensans.woff"</a:t>
            </a:r>
            <a:r>
              <a:rPr lang="en-GB" sz="2800" noProof="1">
                <a:solidFill>
                  <a:srgbClr val="000000"/>
                </a:solidFill>
              </a:rPr>
              <a:t>) format(</a:t>
            </a:r>
            <a:r>
              <a:rPr lang="en-GB" sz="2800" noProof="1">
                <a:solidFill>
                  <a:srgbClr val="A31515"/>
                </a:solidFill>
              </a:rPr>
              <a:t>"woff"</a:t>
            </a:r>
            <a:r>
              <a:rPr lang="en-GB" sz="2800" noProof="1">
                <a:solidFill>
                  <a:srgbClr val="000000"/>
                </a:solidFill>
              </a:rPr>
              <a:t>);</a:t>
            </a:r>
            <a:endParaRPr lang="en-GB" sz="2800" noProof="1">
              <a:solidFill>
                <a:srgbClr val="000000"/>
              </a:solidFill>
            </a:endParaRPr>
          </a:p>
          <a:p>
            <a:r>
              <a:rPr lang="en-GB" sz="2800" noProof="1">
                <a:solidFill>
                  <a:srgbClr val="000000"/>
                </a:solidFill>
              </a:rPr>
              <a:t>}</a:t>
            </a:r>
            <a:endParaRPr lang="en-GB" sz="2800" noProof="1">
              <a:solidFill>
                <a:srgbClr val="000000"/>
              </a:solidFill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noProof="1">
                <a:solidFill>
                  <a:srgbClr val="800000"/>
                </a:solidFill>
              </a:rPr>
              <a:t>&lt;p style</a:t>
            </a:r>
            <a:r>
              <a:rPr lang="en-GB" sz="2800" noProof="1">
                <a:solidFill>
                  <a:srgbClr val="000000"/>
                </a:solidFill>
              </a:rPr>
              <a:t>="</a:t>
            </a:r>
            <a:r>
              <a:rPr lang="en-GB" sz="2800" noProof="1">
                <a:solidFill>
                  <a:srgbClr val="FF0000"/>
                </a:solidFill>
              </a:rPr>
              <a:t>font-family</a:t>
            </a:r>
            <a:r>
              <a:rPr lang="en-GB" sz="2800" noProof="1">
                <a:solidFill>
                  <a:srgbClr val="000000"/>
                </a:solidFill>
              </a:rPr>
              <a:t>: </a:t>
            </a:r>
            <a:r>
              <a:rPr lang="en-GB" sz="2800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800" noProof="1">
                <a:solidFill>
                  <a:srgbClr val="800000"/>
                </a:solidFill>
              </a:rPr>
              <a:t>"&gt;</a:t>
            </a:r>
            <a:r>
              <a:rPr lang="en-GB" sz="2800" noProof="1">
                <a:solidFill>
                  <a:srgbClr val="000000"/>
                </a:solidFill>
              </a:rPr>
              <a:t>Open Sans Demo</a:t>
            </a:r>
            <a:r>
              <a:rPr lang="en-GB" sz="2800" noProof="1">
                <a:solidFill>
                  <a:srgbClr val="800000"/>
                </a:solidFill>
              </a:rPr>
              <a:t>&lt;/p&gt;</a:t>
            </a:r>
            <a:endParaRPr lang="en-GB" sz="2800" noProof="1">
              <a:solidFill>
                <a:srgbClr val="8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&lt;generic-name&gt;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425" y="2288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font-size</a:t>
            </a:r>
            <a:r>
              <a:rPr lang="en-US" sz="3400" dirty="0"/>
              <a:t> – defines the text size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px</a:t>
            </a:r>
            <a:r>
              <a:rPr lang="en-US" sz="3200" dirty="0"/>
              <a:t> /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pt</a:t>
            </a:r>
            <a:r>
              <a:rPr lang="en-US" sz="3200" dirty="0"/>
              <a:t> values (e. g. </a:t>
            </a:r>
            <a:r>
              <a:rPr lang="en-US" sz="3200" b="1" dirty="0">
                <a:solidFill>
                  <a:schemeClr val="bg1"/>
                </a:solidFill>
              </a:rPr>
              <a:t>18px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24pt</a:t>
            </a:r>
            <a:r>
              <a:rPr lang="en-US" sz="3200" dirty="0"/>
              <a:t>)</a:t>
            </a:r>
            <a:endParaRPr lang="en-US" sz="32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1px == 0.75pt == 1/96 inch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</a:t>
            </a:r>
            <a:r>
              <a:rPr lang="en-US" sz="3200" dirty="0"/>
              <a:t> values – relative to the original size, multiplied by a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sz="3200" dirty="0"/>
              <a:t> factor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</a:t>
            </a:r>
            <a:r>
              <a:rPr lang="en-US" sz="3200" dirty="0"/>
              <a:t> values – relative to the HTML root size (the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&lt;html&gt;</a:t>
            </a:r>
            <a:r>
              <a:rPr lang="en-US" sz="3200" dirty="0"/>
              <a:t> element)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68" y="198139"/>
            <a:ext cx="4612505" cy="51301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1.2em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7290" y="5985222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1.5rem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font-weight</a:t>
            </a:r>
            <a:r>
              <a:rPr lang="en-US" sz="3500" dirty="0"/>
              <a:t> defines how weight is the font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dirty="0"/>
              <a:t>Thin, normal, </a:t>
            </a:r>
            <a:r>
              <a:rPr lang="en-US" sz="3300" b="1" dirty="0">
                <a:solidFill>
                  <a:schemeClr val="bg1"/>
                </a:solidFill>
              </a:rPr>
              <a:t>bold</a:t>
            </a:r>
            <a:r>
              <a:rPr lang="en-US" sz="3300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  <a:endParaRPr lang="en-US" dirty="0"/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font-weight</a:t>
            </a:r>
            <a:r>
              <a:rPr lang="en-GB" sz="2800" dirty="0">
                <a:solidFill>
                  <a:srgbClr val="000000"/>
                </a:solidFill>
              </a:rPr>
              <a:t>: </a:t>
            </a:r>
            <a:r>
              <a:rPr lang="en-GB" sz="2800" dirty="0">
                <a:solidFill>
                  <a:srgbClr val="0451A5"/>
                </a:solidFill>
              </a:rPr>
              <a:t>thin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/>
                <a:gridCol w="1536490"/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  <a:endParaRPr lang="en-US" sz="32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  <a:endParaRPr lang="en-US" sz="32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  <a:endParaRPr lang="en-US" sz="32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</a:tr>
            </a:tbl>
          </a:graphicData>
        </a:graphic>
      </p:graphicFrame>
      <p:sp>
        <p:nvSpPr>
          <p:cNvPr id="17" name="Текстово поле 10"/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font-weight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300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font-weight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400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20" name="Текстово поле 10"/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font-weight</a:t>
            </a:r>
            <a:r>
              <a:rPr lang="en-GB" sz="2800" dirty="0">
                <a:solidFill>
                  <a:srgbClr val="000000"/>
                </a:solidFill>
              </a:rPr>
              <a:t>: </a:t>
            </a:r>
            <a:r>
              <a:rPr lang="en-GB" sz="2800" dirty="0">
                <a:solidFill>
                  <a:srgbClr val="0451A5"/>
                </a:solidFill>
              </a:rPr>
              <a:t>bold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  <a:endParaRPr lang="en-US" b="1" i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italic </a:t>
            </a:r>
            <a:r>
              <a:rPr lang="en-US" dirty="0"/>
              <a:t>– the letters are slightly slanted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</a:rPr>
              <a:t>оblique</a:t>
            </a:r>
            <a:r>
              <a:rPr lang="bg-BG" sz="32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  <a:endParaRPr lang="bg-BG" noProof="1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600" dirty="0">
                <a:solidFill>
                  <a:srgbClr val="FF0000"/>
                </a:solidFill>
              </a:rPr>
              <a:t>font-style</a:t>
            </a:r>
            <a:r>
              <a:rPr lang="en-GB" sz="2600" dirty="0">
                <a:solidFill>
                  <a:srgbClr val="000000"/>
                </a:solidFill>
              </a:rPr>
              <a:t>: </a:t>
            </a:r>
            <a:r>
              <a:rPr lang="en-GB" sz="2600" dirty="0">
                <a:solidFill>
                  <a:srgbClr val="0451A5"/>
                </a:solidFill>
              </a:rPr>
              <a:t>normal</a:t>
            </a:r>
            <a:r>
              <a:rPr lang="en-GB" sz="2600" dirty="0">
                <a:solidFill>
                  <a:srgbClr val="000000"/>
                </a:solidFill>
              </a:rPr>
              <a:t>;</a:t>
            </a:r>
            <a:endParaRPr lang="en-GB" sz="2600" dirty="0">
              <a:solidFill>
                <a:srgbClr val="000000"/>
              </a:solidFill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6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6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>
            <a:fillRect/>
          </a:stretch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>
            <a:fillRect/>
          </a:stretch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>
            <a:fillRect/>
          </a:stretch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text-align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Defines the </a:t>
            </a:r>
            <a:r>
              <a:rPr lang="en-US" sz="3200" b="1" dirty="0">
                <a:solidFill>
                  <a:schemeClr val="bg1"/>
                </a:solidFill>
              </a:rPr>
              <a:t>horizontal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alignment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US" sz="2500" noProof="1">
                <a:solidFill>
                  <a:srgbClr val="FF0000"/>
                </a:solidFill>
              </a:rPr>
              <a:t>text-align</a:t>
            </a:r>
            <a:r>
              <a:rPr lang="en-US" sz="2500" noProof="1">
                <a:solidFill>
                  <a:srgbClr val="000000"/>
                </a:solidFill>
              </a:rPr>
              <a:t>: </a:t>
            </a:r>
            <a:r>
              <a:rPr lang="en-US" sz="2500" noProof="1">
                <a:solidFill>
                  <a:srgbClr val="0451A5"/>
                </a:solidFill>
              </a:rPr>
              <a:t>left</a:t>
            </a:r>
            <a:r>
              <a:rPr lang="en-US" sz="2500" noProof="1">
                <a:solidFill>
                  <a:srgbClr val="000000"/>
                </a:solidFill>
              </a:rPr>
              <a:t>;</a:t>
            </a:r>
            <a:endParaRPr lang="en-US" sz="2500" noProof="1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/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US" sz="2500" noProof="1">
                <a:solidFill>
                  <a:srgbClr val="FF0000"/>
                </a:solidFill>
              </a:rPr>
              <a:t>text-align</a:t>
            </a:r>
            <a:r>
              <a:rPr lang="en-US" sz="2500" noProof="1">
                <a:solidFill>
                  <a:srgbClr val="000000"/>
                </a:solidFill>
              </a:rPr>
              <a:t>: </a:t>
            </a:r>
            <a:r>
              <a:rPr lang="en-US" sz="2500" noProof="1">
                <a:solidFill>
                  <a:srgbClr val="0451A5"/>
                </a:solidFill>
              </a:rPr>
              <a:t>right</a:t>
            </a:r>
            <a:r>
              <a:rPr lang="en-US" sz="2500" noProof="1">
                <a:solidFill>
                  <a:srgbClr val="000000"/>
                </a:solidFill>
              </a:rPr>
              <a:t>;</a:t>
            </a:r>
            <a:endParaRPr lang="en-US" sz="2500" noProof="1">
              <a:solidFill>
                <a:srgbClr val="0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US" sz="2500" noProof="1">
                <a:solidFill>
                  <a:srgbClr val="FF0000"/>
                </a:solidFill>
              </a:rPr>
              <a:t>text-align</a:t>
            </a:r>
            <a:r>
              <a:rPr lang="en-US" sz="2500" noProof="1">
                <a:solidFill>
                  <a:srgbClr val="000000"/>
                </a:solidFill>
              </a:rPr>
              <a:t>: </a:t>
            </a:r>
            <a:r>
              <a:rPr lang="en-US" sz="2500" noProof="1">
                <a:solidFill>
                  <a:srgbClr val="0451A5"/>
                </a:solidFill>
              </a:rPr>
              <a:t>center</a:t>
            </a:r>
            <a:r>
              <a:rPr lang="en-US" sz="2500" noProof="1">
                <a:solidFill>
                  <a:srgbClr val="000000"/>
                </a:solidFill>
              </a:rPr>
              <a:t>;</a:t>
            </a:r>
            <a:endParaRPr lang="en-US" sz="2500" noProof="1">
              <a:solidFill>
                <a:srgbClr val="000000"/>
              </a:solidFill>
            </a:endParaRP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US" sz="2450" noProof="1">
                <a:solidFill>
                  <a:srgbClr val="FF0000"/>
                </a:solidFill>
              </a:rPr>
              <a:t>text-align</a:t>
            </a:r>
            <a:r>
              <a:rPr lang="en-US" sz="2450" noProof="1">
                <a:solidFill>
                  <a:srgbClr val="000000"/>
                </a:solidFill>
              </a:rPr>
              <a:t>:</a:t>
            </a:r>
            <a:r>
              <a:rPr lang="en-US" sz="2450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50" noProof="1">
                <a:solidFill>
                  <a:srgbClr val="0451A5"/>
                </a:solidFill>
              </a:rPr>
              <a:t>justify</a:t>
            </a:r>
            <a:r>
              <a:rPr lang="en-US" sz="2450" noProof="1">
                <a:solidFill>
                  <a:srgbClr val="000000"/>
                </a:solidFill>
              </a:rPr>
              <a:t>;</a:t>
            </a:r>
            <a:endParaRPr lang="en-US" sz="2450" noProof="1">
              <a:solidFill>
                <a:srgbClr val="000000"/>
              </a:solidFill>
            </a:endParaRPr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rgbClr val="C00000"/>
                </a:solidFill>
              </a:rPr>
              <a:t>&lt;article&gt;</a:t>
            </a:r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 &lt;h1&gt;</a:t>
            </a:r>
            <a:r>
              <a:rPr lang="en-US" sz="2600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600" dirty="0">
                <a:solidFill>
                  <a:srgbClr val="C00000"/>
                </a:solidFill>
              </a:rPr>
              <a:t>&lt;/h1&gt;</a:t>
            </a:r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    </a:t>
            </a:r>
            <a:r>
              <a:rPr lang="en-US" sz="2600" dirty="0">
                <a:solidFill>
                  <a:srgbClr val="C00000"/>
                </a:solidFill>
              </a:rPr>
              <a:t>&lt;p&gt;</a:t>
            </a:r>
            <a:r>
              <a:rPr lang="en-US" sz="2600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600" dirty="0">
                <a:solidFill>
                  <a:srgbClr val="C00000"/>
                </a:solidFill>
              </a:rPr>
              <a:t>&lt;/p&gt;</a:t>
            </a:r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&lt;/article&gt;</a:t>
            </a:r>
            <a:endParaRPr lang="en-GB" sz="2600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600" dirty="0">
                <a:solidFill>
                  <a:srgbClr val="C00000"/>
                </a:solidFill>
              </a:rPr>
              <a:t>p { </a:t>
            </a:r>
            <a:r>
              <a:rPr lang="en-GB" sz="2600" dirty="0">
                <a:solidFill>
                  <a:srgbClr val="FF0000"/>
                </a:solidFill>
              </a:rPr>
              <a:t>line-height</a:t>
            </a:r>
            <a:r>
              <a:rPr lang="en-GB" sz="2600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600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600" dirty="0">
                <a:solidFill>
                  <a:srgbClr val="C00000"/>
                </a:solidFill>
              </a:rPr>
              <a:t>}</a:t>
            </a:r>
            <a:endParaRPr lang="en-GB" sz="2600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/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solidFill>
                  <a:schemeClr val="bg2">
                    <a:lumMod val="85000"/>
                  </a:schemeClr>
                </a:solidFill>
              </a:ln>
            </p:spPr>
          </p:pic>
        </p:grpSp>
        <p:cxnSp>
          <p:nvCxnSpPr>
            <p:cNvPr id="11" name="Straight Arrow Connector 10"/>
            <p:cNvCxnSpPr/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normal</a:t>
            </a:r>
            <a:r>
              <a:rPr lang="en-US" dirty="0"/>
              <a:t> - the spacing between the characters is normal</a:t>
            </a: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595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line-through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none</a:t>
            </a:r>
            <a:r>
              <a:rPr lang="en-US" dirty="0"/>
              <a:t> - removes any text decoration</a:t>
            </a:r>
            <a:endParaRPr lang="en-US" dirty="0"/>
          </a:p>
          <a:p>
            <a:pPr marL="442595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line-through</a:t>
            </a:r>
            <a:r>
              <a:rPr lang="en-US" dirty="0"/>
              <a:t> - draws a line across the text </a:t>
            </a:r>
            <a:endParaRPr lang="en-US" dirty="0"/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  <a:endParaRPr lang="en-US" dirty="0"/>
          </a:p>
          <a:p>
            <a:pPr marL="442595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. . .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>
            <a:fillRect/>
          </a:stretch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uppercase</a:t>
            </a:r>
            <a:r>
              <a:rPr lang="en-US" dirty="0"/>
              <a:t> - turns all characters to uppercase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lowercase</a:t>
            </a:r>
            <a:r>
              <a:rPr lang="en-US" dirty="0"/>
              <a:t> - turns all characters to lowercase</a:t>
            </a: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/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/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  <a:endParaRPr lang="en-US" dirty="0"/>
          </a:p>
          <a:p>
            <a:pPr marL="442595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595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&lt;color&gt;</a:t>
            </a:r>
            <a:endParaRPr lang="en-US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3000" b="1" noProof="1">
                <a:solidFill>
                  <a:schemeClr val="bg1"/>
                </a:solidFill>
                <a:latin typeface="Consolas" pitchFamily="49" charset="0"/>
              </a:rPr>
              <a:t>rgb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3000" b="1" noProof="1">
                <a:solidFill>
                  <a:schemeClr val="bg1"/>
                </a:solidFill>
                <a:latin typeface="Consolas" pitchFamily="49" charset="0"/>
              </a:rPr>
              <a:t>rgba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bg-BG" sz="2400" noProof="1">
                <a:solidFill>
                  <a:srgbClr val="000000"/>
                </a:solidFill>
              </a:rPr>
              <a:t>rgb(</a:t>
            </a:r>
            <a:r>
              <a:rPr lang="bg-BG" sz="2400" noProof="1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bg-BG" sz="2400" noProof="1">
                <a:solidFill>
                  <a:srgbClr val="000000"/>
                </a:solidFill>
              </a:rPr>
              <a:t>rgba(</a:t>
            </a:r>
            <a:r>
              <a:rPr lang="bg-BG" sz="2400" noProof="1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0" t="9174" r="2338" b="8262"/>
          <a:stretch>
            <a:fillRect/>
          </a:stretch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631" r="2873"/>
          <a:stretch>
            <a:fillRect/>
          </a:stretch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12360" r="1930" b="8900"/>
          <a:stretch>
            <a:fillRect/>
          </a:stretch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marL="442595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  <a:endParaRPr lang="en-US" dirty="0"/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  <a:endParaRPr lang="en-US" dirty="0"/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  <a:endParaRPr lang="en-US" dirty="0"/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/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/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itchFamily="49" charset="0"/>
              </a:rPr>
              <a:t>none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3" name="Текстово поле 10"/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itchFamily="49" charset="0"/>
              </a:rPr>
              <a:t>col-resize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  <a:endParaRPr lang="en-US" dirty="0"/>
          </a:p>
          <a:p>
            <a:pPr marL="442595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595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Font Awesome </a:t>
            </a:r>
            <a:r>
              <a:rPr lang="en-US" sz="3200" dirty="0"/>
              <a:t>provides vector icons, emojis, etc.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Add the following link inside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&lt;head&gt;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Or import Font Awesome in the </a:t>
            </a:r>
            <a:r>
              <a:rPr lang="en-US" sz="3000" b="1" dirty="0">
                <a:solidFill>
                  <a:schemeClr val="bg1"/>
                </a:solidFill>
              </a:rPr>
              <a:t>CSS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file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Choose an icon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000" dirty="0"/>
              <a:t>copy the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&lt;i&gt;</a:t>
            </a:r>
            <a:r>
              <a:rPr lang="en-US" sz="3000" dirty="0"/>
              <a:t> element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/>
              <a:t>paste it in your HTML file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  <a:endParaRPr lang="en-US" dirty="0"/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400" noProof="1">
                <a:solidFill>
                  <a:srgbClr val="800000"/>
                </a:solidFill>
              </a:rPr>
              <a:t>&lt;head&gt;</a:t>
            </a:r>
            <a:endParaRPr lang="en-GB" sz="240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noProof="1">
                <a:solidFill>
                  <a:srgbClr val="000000"/>
                </a:solidFill>
              </a:rPr>
              <a:t>  </a:t>
            </a:r>
            <a:r>
              <a:rPr lang="en-GB" sz="2400" noProof="1">
                <a:solidFill>
                  <a:srgbClr val="800000"/>
                </a:solidFill>
              </a:rPr>
              <a:t>&lt;link</a:t>
            </a:r>
            <a:r>
              <a:rPr lang="en-GB" sz="2400" noProof="1">
                <a:solidFill>
                  <a:srgbClr val="FF0000"/>
                </a:solidFill>
              </a:rPr>
              <a:t> rel</a:t>
            </a:r>
            <a:r>
              <a:rPr lang="en-GB" sz="2400" noProof="1">
                <a:solidFill>
                  <a:srgbClr val="000000"/>
                </a:solidFill>
              </a:rPr>
              <a:t>=</a:t>
            </a:r>
            <a:r>
              <a:rPr lang="en-GB" sz="2400" noProof="1">
                <a:solidFill>
                  <a:srgbClr val="0000FF"/>
                </a:solidFill>
              </a:rPr>
              <a:t>"stylesheet"</a:t>
            </a:r>
            <a:r>
              <a:rPr lang="en-GB" sz="2400" noProof="1">
                <a:solidFill>
                  <a:srgbClr val="FF0000"/>
                </a:solidFill>
              </a:rPr>
              <a:t> href</a:t>
            </a:r>
            <a:r>
              <a:rPr lang="en-GB" sz="2400" noProof="1">
                <a:solidFill>
                  <a:srgbClr val="000000"/>
                </a:solidFill>
              </a:rPr>
              <a:t>=</a:t>
            </a:r>
            <a:r>
              <a:rPr lang="en-GB" sz="2400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400" noProof="1">
                <a:solidFill>
                  <a:srgbClr val="800000"/>
                </a:solidFill>
              </a:rPr>
              <a:t>&gt;</a:t>
            </a:r>
            <a:endParaRPr lang="en-GB" sz="240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noProof="1">
                <a:solidFill>
                  <a:srgbClr val="800000"/>
                </a:solidFill>
              </a:rPr>
              <a:t>&lt;/head&gt;</a:t>
            </a:r>
            <a:endParaRPr lang="en-GB" sz="240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noProof="1">
                <a:solidFill>
                  <a:srgbClr val="800000"/>
                </a:solidFill>
              </a:rPr>
              <a:t>&lt;body&gt;</a:t>
            </a:r>
            <a:endParaRPr lang="en-GB" sz="240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noProof="1">
                <a:solidFill>
                  <a:srgbClr val="800000"/>
                </a:solidFill>
              </a:rPr>
              <a:t>  &lt;a href="#"&gt;</a:t>
            </a:r>
            <a:r>
              <a:rPr lang="en-GB" sz="2400" noProof="1">
                <a:solidFill>
                  <a:schemeClr val="bg1"/>
                </a:solidFill>
              </a:rPr>
              <a:t>&lt;i </a:t>
            </a:r>
            <a:r>
              <a:rPr lang="en-GB" sz="2400" noProof="1">
                <a:solidFill>
                  <a:srgbClr val="FF0000"/>
                </a:solidFill>
              </a:rPr>
              <a:t>class</a:t>
            </a:r>
            <a:r>
              <a:rPr lang="en-GB" sz="2400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400" noProof="1">
                <a:solidFill>
                  <a:srgbClr val="0070C0"/>
                </a:solidFill>
              </a:rPr>
              <a:t>fa</a:t>
            </a:r>
            <a:r>
              <a:rPr lang="en-GB" sz="2400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400" noProof="1">
                <a:solidFill>
                  <a:srgbClr val="0070C0"/>
                </a:solidFill>
              </a:rPr>
              <a:t>fa-home</a:t>
            </a:r>
            <a:r>
              <a:rPr lang="en-GB" sz="2400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400" noProof="1">
                <a:solidFill>
                  <a:srgbClr val="0070C0"/>
                </a:solidFill>
              </a:rPr>
              <a:t>fa-fw</a:t>
            </a:r>
            <a:r>
              <a:rPr lang="en-GB" sz="2400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400" noProof="1">
                <a:solidFill>
                  <a:schemeClr val="bg1"/>
                </a:solidFill>
              </a:rPr>
              <a:t>&gt;&lt;/i&gt;</a:t>
            </a:r>
            <a:r>
              <a:rPr lang="en-GB" sz="2400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400" noProof="1">
                <a:solidFill>
                  <a:srgbClr val="800000"/>
                </a:solidFill>
              </a:rPr>
              <a:t>&lt;/a&gt;</a:t>
            </a:r>
            <a:endParaRPr lang="en-GB" sz="2400" noProof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noProof="1">
                <a:solidFill>
                  <a:srgbClr val="800000"/>
                </a:solidFill>
              </a:rPr>
              <a:t>&lt;/body&gt;</a:t>
            </a:r>
            <a:endParaRPr lang="en-GB" sz="2400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820" y="13123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itchFamily="49" charset="0"/>
              </a:defRPr>
            </a:lvl1pPr>
          </a:lstStyle>
          <a:p>
            <a:r>
              <a:rPr lang="en-GB" sz="2300" noProof="1">
                <a:solidFill>
                  <a:srgbClr val="0000FF"/>
                </a:solidFill>
              </a:rPr>
              <a:t>@import</a:t>
            </a:r>
            <a:r>
              <a:rPr lang="en-GB" sz="2300" noProof="1">
                <a:solidFill>
                  <a:srgbClr val="000000"/>
                </a:solidFill>
              </a:rPr>
              <a:t> </a:t>
            </a:r>
            <a:r>
              <a:rPr lang="en-GB" sz="2300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300" noProof="1">
                <a:solidFill>
                  <a:srgbClr val="000000"/>
                </a:solidFill>
              </a:rPr>
              <a:t>;</a:t>
            </a:r>
            <a:endParaRPr lang="en-GB" sz="2300" noProof="1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30" y="-233657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/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A31515"/>
                </a:solidFill>
              </a:rPr>
              <a:t>&lt;i class</a:t>
            </a:r>
            <a:r>
              <a:rPr lang="en-US" sz="2400" noProof="1">
                <a:solidFill>
                  <a:srgbClr val="000000"/>
                </a:solidFill>
              </a:rPr>
              <a:t>="</a:t>
            </a:r>
            <a:r>
              <a:rPr lang="en-US" sz="2400" noProof="1">
                <a:solidFill>
                  <a:srgbClr val="0070C0"/>
                </a:solidFill>
              </a:rPr>
              <a:t>fas</a:t>
            </a:r>
            <a:r>
              <a:rPr lang="en-US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0070C0"/>
                </a:solidFill>
              </a:rPr>
              <a:t>fa-home</a:t>
            </a:r>
            <a:r>
              <a:rPr lang="en-US" sz="2400" noProof="1">
                <a:solidFill>
                  <a:srgbClr val="000000"/>
                </a:solidFill>
              </a:rPr>
              <a:t>"</a:t>
            </a:r>
            <a:r>
              <a:rPr lang="en-US" sz="2400" noProof="1">
                <a:solidFill>
                  <a:srgbClr val="A31515"/>
                </a:solidFill>
              </a:rPr>
              <a:t>&gt;&lt;/i&gt;</a:t>
            </a:r>
            <a:endParaRPr lang="en-US" sz="2400" noProof="1">
              <a:solidFill>
                <a:srgbClr val="A3151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A31515"/>
                </a:solidFill>
              </a:rPr>
              <a:t>&lt;i class</a:t>
            </a:r>
            <a:r>
              <a:rPr lang="en-US" sz="2400" noProof="1">
                <a:solidFill>
                  <a:srgbClr val="000000"/>
                </a:solidFill>
              </a:rPr>
              <a:t>="</a:t>
            </a:r>
            <a:r>
              <a:rPr lang="en-US" sz="2400" noProof="1">
                <a:solidFill>
                  <a:srgbClr val="0070C0"/>
                </a:solidFill>
              </a:rPr>
              <a:t>fas</a:t>
            </a:r>
            <a:r>
              <a:rPr lang="en-US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0070C0"/>
                </a:solidFill>
              </a:rPr>
              <a:t>fa-book</a:t>
            </a:r>
            <a:r>
              <a:rPr lang="en-US" sz="2400" noProof="1">
                <a:solidFill>
                  <a:srgbClr val="000000"/>
                </a:solidFill>
              </a:rPr>
              <a:t>"</a:t>
            </a:r>
            <a:r>
              <a:rPr lang="en-US" sz="2400" noProof="1">
                <a:solidFill>
                  <a:srgbClr val="A31515"/>
                </a:solidFill>
              </a:rPr>
              <a:t>&gt;&lt;/i&gt;</a:t>
            </a:r>
            <a:endParaRPr lang="en-US" sz="2400" noProof="1">
              <a:solidFill>
                <a:srgbClr val="A3151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A31515"/>
                </a:solidFill>
              </a:rPr>
              <a:t>&lt;i class</a:t>
            </a:r>
            <a:r>
              <a:rPr lang="en-US" sz="2400" noProof="1">
                <a:solidFill>
                  <a:srgbClr val="000000"/>
                </a:solidFill>
              </a:rPr>
              <a:t>="</a:t>
            </a:r>
            <a:r>
              <a:rPr lang="en-US" sz="2400" noProof="1">
                <a:solidFill>
                  <a:srgbClr val="0070C0"/>
                </a:solidFill>
              </a:rPr>
              <a:t>fas</a:t>
            </a:r>
            <a:r>
              <a:rPr lang="en-US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0070C0"/>
                </a:solidFill>
              </a:rPr>
              <a:t>fa-pencil-alt</a:t>
            </a:r>
            <a:r>
              <a:rPr lang="en-US" sz="2400" noProof="1">
                <a:solidFill>
                  <a:srgbClr val="000000"/>
                </a:solidFill>
              </a:rPr>
              <a:t>"</a:t>
            </a:r>
            <a:r>
              <a:rPr lang="en-US" sz="2400" noProof="1">
                <a:solidFill>
                  <a:srgbClr val="A31515"/>
                </a:solidFill>
              </a:rPr>
              <a:t>&gt;&lt;/i&gt;</a:t>
            </a:r>
            <a:endParaRPr lang="en-US" sz="2400" noProof="1">
              <a:solidFill>
                <a:srgbClr val="A3151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A31515"/>
                </a:solidFill>
              </a:rPr>
              <a:t>&lt;i class</a:t>
            </a:r>
            <a:r>
              <a:rPr lang="en-US" sz="2400" noProof="1">
                <a:solidFill>
                  <a:srgbClr val="000000"/>
                </a:solidFill>
              </a:rPr>
              <a:t>="</a:t>
            </a:r>
            <a:r>
              <a:rPr lang="en-US" sz="2400" noProof="1">
                <a:solidFill>
                  <a:srgbClr val="0070C0"/>
                </a:solidFill>
              </a:rPr>
              <a:t>fas</a:t>
            </a:r>
            <a:r>
              <a:rPr lang="en-US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0070C0"/>
                </a:solidFill>
              </a:rPr>
              <a:t>fa-cogs</a:t>
            </a:r>
            <a:r>
              <a:rPr lang="en-US" sz="2400" noProof="1">
                <a:solidFill>
                  <a:srgbClr val="000000"/>
                </a:solidFill>
              </a:rPr>
              <a:t>"</a:t>
            </a:r>
            <a:r>
              <a:rPr lang="en-US" sz="2400" noProof="1">
                <a:solidFill>
                  <a:srgbClr val="A31515"/>
                </a:solidFill>
              </a:rPr>
              <a:t>&gt;&lt;/i&gt;</a:t>
            </a:r>
            <a:br>
              <a:rPr lang="en-US" sz="2400" noProof="1">
                <a:solidFill>
                  <a:srgbClr val="000000"/>
                </a:solidFill>
              </a:rPr>
            </a:br>
            <a:r>
              <a:rPr lang="en-US" sz="2400" noProof="1">
                <a:solidFill>
                  <a:srgbClr val="A31515"/>
                </a:solidFill>
              </a:rPr>
              <a:t>&lt;i class</a:t>
            </a:r>
            <a:r>
              <a:rPr lang="en-US" sz="2400" noProof="1">
                <a:solidFill>
                  <a:srgbClr val="000000"/>
                </a:solidFill>
              </a:rPr>
              <a:t>="</a:t>
            </a:r>
            <a:r>
              <a:rPr lang="en-US" sz="2400" noProof="1">
                <a:solidFill>
                  <a:srgbClr val="0070C0"/>
                </a:solidFill>
              </a:rPr>
              <a:t>fas</a:t>
            </a:r>
            <a:r>
              <a:rPr lang="en-US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0070C0"/>
                </a:solidFill>
              </a:rPr>
              <a:t>fa-shopping-cart</a:t>
            </a:r>
            <a:r>
              <a:rPr lang="en-US" sz="2400" noProof="1">
                <a:solidFill>
                  <a:srgbClr val="000000"/>
                </a:solidFill>
              </a:rPr>
              <a:t>"</a:t>
            </a:r>
            <a:r>
              <a:rPr lang="en-US" sz="2400" noProof="1">
                <a:solidFill>
                  <a:srgbClr val="A31515"/>
                </a:solidFill>
              </a:rPr>
              <a:t>&gt;&lt;/i&gt;</a:t>
            </a:r>
            <a:endParaRPr lang="en-US" sz="2400" noProof="1">
              <a:solidFill>
                <a:srgbClr val="A31515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2400" noProof="1">
                <a:solidFill>
                  <a:srgbClr val="A31515"/>
                </a:solidFill>
              </a:rPr>
              <a:t>&lt;i class</a:t>
            </a:r>
            <a:r>
              <a:rPr lang="it-IT" sz="2400" noProof="1">
                <a:solidFill>
                  <a:srgbClr val="000000"/>
                </a:solidFill>
              </a:rPr>
              <a:t>="</a:t>
            </a:r>
            <a:r>
              <a:rPr lang="it-IT" sz="2400" noProof="1">
                <a:solidFill>
                  <a:srgbClr val="0070C0"/>
                </a:solidFill>
              </a:rPr>
              <a:t>fas</a:t>
            </a:r>
            <a:r>
              <a:rPr lang="it-IT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400" noProof="1">
                <a:solidFill>
                  <a:srgbClr val="0070C0"/>
                </a:solidFill>
              </a:rPr>
              <a:t>fa-info-circle</a:t>
            </a:r>
            <a:r>
              <a:rPr lang="it-IT" sz="2400" noProof="1">
                <a:solidFill>
                  <a:srgbClr val="000000"/>
                </a:solidFill>
              </a:rPr>
              <a:t>"</a:t>
            </a:r>
            <a:r>
              <a:rPr lang="it-IT" sz="2400" noProof="1">
                <a:solidFill>
                  <a:srgbClr val="A31515"/>
                </a:solidFill>
              </a:rPr>
              <a:t>&gt;&lt;/i&gt;</a:t>
            </a:r>
            <a:endParaRPr lang="it-IT" sz="2400" noProof="1">
              <a:solidFill>
                <a:srgbClr val="A3151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A31515"/>
                </a:solidFill>
              </a:rPr>
              <a:t>&lt;i class</a:t>
            </a:r>
            <a:r>
              <a:rPr lang="en-US" sz="2400" noProof="1">
                <a:solidFill>
                  <a:srgbClr val="000000"/>
                </a:solidFill>
              </a:rPr>
              <a:t>="</a:t>
            </a:r>
            <a:r>
              <a:rPr lang="en-US" sz="2400" noProof="1">
                <a:solidFill>
                  <a:srgbClr val="0070C0"/>
                </a:solidFill>
              </a:rPr>
              <a:t>far</a:t>
            </a:r>
            <a:r>
              <a:rPr lang="en-US" sz="240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0070C0"/>
                </a:solidFill>
              </a:rPr>
              <a:t>fa-trash-alt</a:t>
            </a:r>
            <a:r>
              <a:rPr lang="en-US" sz="2400" noProof="1">
                <a:solidFill>
                  <a:srgbClr val="000000"/>
                </a:solidFill>
              </a:rPr>
              <a:t>"</a:t>
            </a:r>
            <a:r>
              <a:rPr lang="en-US" sz="2400" noProof="1">
                <a:solidFill>
                  <a:srgbClr val="A31515"/>
                </a:solidFill>
              </a:rPr>
              <a:t>&gt;&lt;/i&gt;</a:t>
            </a:r>
            <a:endParaRPr lang="en-GB" sz="2400" noProof="1">
              <a:solidFill>
                <a:srgbClr val="A3151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045" indent="-360045" defTabSz="121793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5" dirty="0">
                <a:solidFill>
                  <a:srgbClr val="234465"/>
                </a:solidFill>
                <a:latin typeface="Calibri" panose="020F0502020204030204"/>
              </a:rPr>
              <a:t>Hints:</a:t>
            </a:r>
            <a:endParaRPr lang="bg-BG" sz="3395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/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/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  <a:endParaRPr lang="en-US" sz="3600" dirty="0"/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  <a:endParaRPr lang="en-US" sz="3600" dirty="0"/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>
            <a:fillRect/>
          </a:stretch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>
            <a:fillRect/>
          </a:stretch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>
            <a:fillRect/>
          </a:stretch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7"/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>
            <a:fillRect/>
          </a:stretch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  <a:endParaRPr lang="en-US" b="1" dirty="0"/>
          </a:p>
        </p:txBody>
      </p:sp>
      <p:pic>
        <p:nvPicPr>
          <p:cNvPr id="13" name="Picture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pic>
        <p:nvPicPr>
          <p:cNvPr id="1028" name="Picture 4" descr="Understanding typography - Material Desig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1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2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  <a:endParaRPr lang="en-US" sz="3600" dirty="0"/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  <a:endParaRPr lang="en-US" sz="3600" dirty="0"/>
          </a:p>
          <a:p>
            <a:r>
              <a:rPr lang="en-US" sz="3600" dirty="0"/>
              <a:t>Emphasis of Important Elements</a:t>
            </a:r>
            <a:endParaRPr lang="en-US" sz="3600" dirty="0"/>
          </a:p>
          <a:p>
            <a:r>
              <a:rPr lang="en-US" sz="3600" dirty="0"/>
              <a:t>Good Margins to avoid walls of text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  <a:endParaRPr lang="en-US" dirty="0"/>
          </a:p>
          <a:p>
            <a:r>
              <a:rPr lang="en-US" dirty="0"/>
              <a:t>Generic family fonts: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/>
          <p:cNvGraphicFramePr/>
          <p:nvPr/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/>
                <a:gridCol w="3154708"/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7877</Words>
  <Application>WPS Presentation</Application>
  <PresentationFormat>Широк екран</PresentationFormat>
  <Paragraphs>585</Paragraphs>
  <Slides>40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DejaVu Sans</vt:lpstr>
      <vt:lpstr>微软雅黑</vt:lpstr>
      <vt:lpstr>Droid Sans Fallback</vt:lpstr>
      <vt:lpstr>Arial Unicode MS</vt:lpstr>
      <vt:lpstr>Standard Symbols PS</vt:lpstr>
      <vt:lpstr>Gubbi</vt:lpstr>
      <vt:lpstr>Noto Sans CJK HK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
© Software University – https://softuni.bg
Copyrighted document. Unauthorized copy, reproduction or use is not permitted.</dc:description>
  <dc:subject>Software Development</dc:subject>
  <cp:category>computer programming;programming;software development;software engineering</cp:category>
  <cp:lastModifiedBy>rei</cp:lastModifiedBy>
  <cp:revision>25</cp:revision>
  <dcterms:created xsi:type="dcterms:W3CDTF">2022-05-27T15:34:33Z</dcterms:created>
  <dcterms:modified xsi:type="dcterms:W3CDTF">2022-05-27T15:34:33Z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