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503" r:id="rId3"/>
    <p:sldId id="276" r:id="rId5"/>
    <p:sldId id="492" r:id="rId6"/>
    <p:sldId id="387" r:id="rId7"/>
    <p:sldId id="388" r:id="rId8"/>
    <p:sldId id="305" r:id="rId9"/>
    <p:sldId id="343" r:id="rId10"/>
    <p:sldId id="369" r:id="rId11"/>
    <p:sldId id="588" r:id="rId12"/>
    <p:sldId id="371" r:id="rId13"/>
    <p:sldId id="589" r:id="rId14"/>
    <p:sldId id="373" r:id="rId15"/>
    <p:sldId id="374" r:id="rId16"/>
    <p:sldId id="575" r:id="rId17"/>
    <p:sldId id="623" r:id="rId18"/>
    <p:sldId id="578" r:id="rId19"/>
    <p:sldId id="580" r:id="rId20"/>
    <p:sldId id="555" r:id="rId21"/>
    <p:sldId id="630" r:id="rId22"/>
    <p:sldId id="631" r:id="rId23"/>
    <p:sldId id="584" r:id="rId24"/>
    <p:sldId id="586" r:id="rId25"/>
    <p:sldId id="655" r:id="rId26"/>
    <p:sldId id="664" r:id="rId27"/>
    <p:sldId id="614" r:id="rId28"/>
    <p:sldId id="558" r:id="rId29"/>
    <p:sldId id="615" r:id="rId30"/>
    <p:sldId id="636" r:id="rId31"/>
    <p:sldId id="617" r:id="rId32"/>
    <p:sldId id="665" r:id="rId33"/>
    <p:sldId id="618" r:id="rId34"/>
    <p:sldId id="560" r:id="rId35"/>
    <p:sldId id="559" r:id="rId36"/>
    <p:sldId id="545" r:id="rId37"/>
    <p:sldId id="546" r:id="rId38"/>
    <p:sldId id="403" r:id="rId39"/>
    <p:sldId id="404" r:id="rId40"/>
    <p:sldId id="567" r:id="rId41"/>
    <p:sldId id="406" r:id="rId42"/>
    <p:sldId id="349" r:id="rId43"/>
    <p:sldId id="401" r:id="rId44"/>
    <p:sldId id="666" r:id="rId45"/>
    <p:sldId id="316" r:id="rId46"/>
    <p:sldId id="493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623"/>
            <p14:sldId id="578"/>
            <p14:sldId id="580"/>
            <p14:sldId id="555"/>
            <p14:sldId id="630"/>
            <p14:sldId id="631"/>
            <p14:sldId id="584"/>
            <p14:sldId id="586"/>
            <p14:sldId id="655"/>
            <p14:sldId id="664"/>
          </p14:sldIdLst>
        </p14:section>
        <p14:section name="Margin, Padding, Border" id="{526EF8C7-605B-47E9-9293-1AA8C08BB288}">
          <p14:sldIdLst>
            <p14:sldId id="614"/>
            <p14:sldId id="558"/>
            <p14:sldId id="615"/>
            <p14:sldId id="636"/>
            <p14:sldId id="617"/>
            <p14:sldId id="665"/>
            <p14:sldId id="618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406"/>
            <p14:sldId id="567"/>
          </p14:sldIdLst>
        </p14:section>
        <p14:section name="Conclusion" id="{299CC4F7-1E3B-419B-BDEA-8EA9761B9ED3}">
          <p14:sldIdLst>
            <p14:sldId id="349"/>
            <p14:sldId id="401"/>
            <p14:sldId id="666"/>
            <p14:sldId id="316"/>
            <p14:sldId id="493"/>
            <p14:sldId id="4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3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4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hyperlink" Target="https://about.softuni.b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7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5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8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8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8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8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8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9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hyperlink" Target="https://de.draftkings.com/" TargetMode="External"/><Relationship Id="rId8" Type="http://schemas.openxmlformats.org/officeDocument/2006/relationships/image" Target="../media/image68.jpeg"/><Relationship Id="rId7" Type="http://schemas.openxmlformats.org/officeDocument/2006/relationships/hyperlink" Target="https://pokerstarscareers.com/" TargetMode="External"/><Relationship Id="rId6" Type="http://schemas.openxmlformats.org/officeDocument/2006/relationships/image" Target="../media/image67.png"/><Relationship Id="rId5" Type="http://schemas.openxmlformats.org/officeDocument/2006/relationships/hyperlink" Target="https://bg.it.schwarz/schwarz-it-bulgaria" TargetMode="External"/><Relationship Id="rId4" Type="http://schemas.openxmlformats.org/officeDocument/2006/relationships/image" Target="../media/image66.png"/><Relationship Id="rId3" Type="http://schemas.openxmlformats.org/officeDocument/2006/relationships/hyperlink" Target="https://www.coca-colahellenic.com/" TargetMode="Externa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76.png"/><Relationship Id="rId23" Type="http://schemas.openxmlformats.org/officeDocument/2006/relationships/hyperlink" Target="https://createx.bg/" TargetMode="External"/><Relationship Id="rId22" Type="http://schemas.openxmlformats.org/officeDocument/2006/relationships/image" Target="../media/image75.png"/><Relationship Id="rId21" Type="http://schemas.openxmlformats.org/officeDocument/2006/relationships/hyperlink" Target="https://taulia.com/" TargetMode="External"/><Relationship Id="rId20" Type="http://schemas.openxmlformats.org/officeDocument/2006/relationships/image" Target="../media/image74.png"/><Relationship Id="rId2" Type="http://schemas.openxmlformats.org/officeDocument/2006/relationships/image" Target="../media/image65.png"/><Relationship Id="rId19" Type="http://schemas.openxmlformats.org/officeDocument/2006/relationships/hyperlink" Target="https://www.softwaregroup.com/" TargetMode="External"/><Relationship Id="rId18" Type="http://schemas.openxmlformats.org/officeDocument/2006/relationships/image" Target="../media/image73.jpeg"/><Relationship Id="rId17" Type="http://schemas.openxmlformats.org/officeDocument/2006/relationships/hyperlink" Target="https://smartit.bg/" TargetMode="External"/><Relationship Id="rId16" Type="http://schemas.openxmlformats.org/officeDocument/2006/relationships/image" Target="../media/image72.png"/><Relationship Id="rId15" Type="http://schemas.openxmlformats.org/officeDocument/2006/relationships/hyperlink" Target="https://www.superhosting.bg/" TargetMode="External"/><Relationship Id="rId14" Type="http://schemas.openxmlformats.org/officeDocument/2006/relationships/image" Target="../media/image71.jpeg"/><Relationship Id="rId13" Type="http://schemas.openxmlformats.org/officeDocument/2006/relationships/hyperlink" Target="https://www.pharvision.ai/" TargetMode="External"/><Relationship Id="rId12" Type="http://schemas.openxmlformats.org/officeDocument/2006/relationships/image" Target="../media/image70.png"/><Relationship Id="rId11" Type="http://schemas.openxmlformats.org/officeDocument/2006/relationships/hyperlink" Target="https://indeavr.com/" TargetMode="External"/><Relationship Id="rId10" Type="http://schemas.openxmlformats.org/officeDocument/2006/relationships/image" Target="../media/image69.png"/><Relationship Id="rId1" Type="http://schemas.openxmlformats.org/officeDocument/2006/relationships/hyperlink" Target="https://www.postbank.bg/" TargetMode="Externa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8.png"/><Relationship Id="rId3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77.png"/><Relationship Id="rId1" Type="http://schemas.openxmlformats.org/officeDocument/2006/relationships/hyperlink" Target="https://virtualracingschool.com/" TargetMode="Externa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9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en-US" dirty="0"/>
          </a:p>
        </p:txBody>
      </p:sp>
      <p:sp>
        <p:nvSpPr>
          <p:cNvPr id="10" name="Author Position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en-US" dirty="0"/>
          </a:p>
        </p:txBody>
      </p:sp>
      <p:sp>
        <p:nvSpPr>
          <p:cNvPr id="9" name="Author Nam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en-US" dirty="0"/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336000" y="2268923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Welcome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" name="Групиране 10"/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12" name="Rounded Rectangle 41"/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7" name="Picture 3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18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19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20" name="TextBox 5"/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display: inline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  <a:endParaRPr lang="en-US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display: inline-block</a:t>
            </a:r>
            <a:r>
              <a:rPr lang="en-US" dirty="0"/>
              <a:t> in your CSS code</a:t>
            </a:r>
            <a:endParaRPr lang="en-US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397366" y="2296660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452120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452120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45212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41"/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4"/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5"/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44"/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42"/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12"/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3"/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24" name="Group 4"/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5" name="Rounded Rectangle 1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ectangle 16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7" name="Group 20"/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8" name="Rounded Rectangle 2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2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0" name="Group 23"/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31" name="Rounded Rectangle 2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2" name="Rectangle 25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3" name="Group 27"/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34" name="Rounded Rectangle 2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Rectangle 2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7" name="Rounded Rectangle 3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8" name="Rectangle 3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9" name="Group 33"/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40" name="Rounded Rectangle 3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1" name="Rectangle 35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42" name="Group 30"/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43" name="Rounded Rectangle 3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4" name="Rectangle 32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45" name="Picture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0512" y="3287604"/>
            <a:ext cx="2840242" cy="1615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6189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Width</a:t>
            </a:r>
            <a:r>
              <a:rPr lang="en-US" sz="3500" dirty="0"/>
              <a:t> – defines the width of the element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60" y="4796888"/>
            <a:ext cx="4349163" cy="63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983" y="4688672"/>
            <a:ext cx="3278969" cy="1635396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4357818" y="3096384"/>
            <a:ext cx="3387011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article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  <a:r>
              <a:rPr lang="en-GB" sz="2400" b="1" dirty="0">
                <a:solidFill>
                  <a:srgbClr val="000000"/>
                </a:solidFill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240px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  background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#8ce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321930" y="3096384"/>
            <a:ext cx="3559799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article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  background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#8ce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6843" y="1852341"/>
            <a:ext cx="4199650" cy="1036800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68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auto</a:t>
            </a:r>
            <a:r>
              <a:rPr lang="en-US" sz="2800" dirty="0"/>
              <a:t> (default)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800" dirty="0"/>
              <a:t>Auto-calculated width</a:t>
            </a:r>
            <a:endParaRPr lang="bg-BG" sz="2800" dirty="0"/>
          </a:p>
        </p:txBody>
      </p:sp>
      <p:sp>
        <p:nvSpPr>
          <p:cNvPr id="16" name="Text Placeholder 2"/>
          <p:cNvSpPr txBox="1"/>
          <p:nvPr/>
        </p:nvSpPr>
        <p:spPr>
          <a:xfrm>
            <a:off x="4521410" y="1852341"/>
            <a:ext cx="3298828" cy="1036800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68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pixels</a:t>
            </a:r>
            <a:r>
              <a:rPr lang="en-US" sz="2800" noProof="1"/>
              <a:t> / </a:t>
            </a:r>
            <a:r>
              <a:rPr lang="en-US" sz="2800" b="1" noProof="1">
                <a:solidFill>
                  <a:schemeClr val="bg1"/>
                </a:solidFill>
              </a:rPr>
              <a:t>em </a:t>
            </a:r>
            <a:r>
              <a:rPr lang="en-US" sz="2800" noProof="1"/>
              <a:t>/ </a:t>
            </a:r>
            <a:r>
              <a:rPr lang="en-US" sz="2800" b="1" noProof="1">
                <a:solidFill>
                  <a:schemeClr val="bg1"/>
                </a:solidFill>
              </a:rPr>
              <a:t>rem</a:t>
            </a:r>
            <a:endParaRPr lang="en-US" sz="28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800" dirty="0"/>
              <a:t>Fixed width</a:t>
            </a:r>
            <a:endParaRPr lang="en-US" sz="2800" noProof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11" y="4827278"/>
            <a:ext cx="3597974" cy="179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8" name="Text Placeholder 2"/>
          <p:cNvSpPr txBox="1"/>
          <p:nvPr/>
        </p:nvSpPr>
        <p:spPr>
          <a:xfrm>
            <a:off x="8178378" y="1434017"/>
            <a:ext cx="3586146" cy="1467575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68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percentages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800" dirty="0"/>
              <a:t>Relative to container's width</a:t>
            </a:r>
            <a:endParaRPr lang="en-US" sz="2800" dirty="0"/>
          </a:p>
        </p:txBody>
      </p:sp>
      <p:sp>
        <p:nvSpPr>
          <p:cNvPr id="19" name="Текстово поле 10"/>
          <p:cNvSpPr txBox="1"/>
          <p:nvPr/>
        </p:nvSpPr>
        <p:spPr>
          <a:xfrm>
            <a:off x="8220916" y="3096384"/>
            <a:ext cx="3586146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article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50%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  background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#8ce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2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6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max-width: 150px;</a:t>
            </a:r>
            <a:endParaRPr lang="bg-BG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3" y="1719000"/>
            <a:ext cx="3623562" cy="441481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0" y="1817779"/>
            <a:ext cx="3217456" cy="17520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0" y="4305455"/>
            <a:ext cx="2968988" cy="161677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5px;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442595" lvl="1" indent="0">
              <a:buClr>
                <a:schemeClr val="tx1"/>
              </a:buClr>
              <a:buNone/>
            </a:pP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4915100"/>
            <a:ext cx="5915629" cy="149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9" y="4321530"/>
            <a:ext cx="5379776" cy="134494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    I am block element. My width is 200px.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 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–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802" y="4988358"/>
            <a:ext cx="5831116" cy="1095156"/>
          </a:xfrm>
          <a:prstGeom prst="rect">
            <a:avLst/>
          </a:prstGeom>
        </p:spPr>
      </p:pic>
      <p:sp>
        <p:nvSpPr>
          <p:cNvPr id="8" name="Текстово поле 10"/>
          <p:cNvSpPr txBox="1"/>
          <p:nvPr/>
        </p:nvSpPr>
        <p:spPr>
          <a:xfrm>
            <a:off x="609139" y="3231348"/>
            <a:ext cx="5742435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article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  background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#8ce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03" y="4968448"/>
            <a:ext cx="4031780" cy="1654720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6872141" y="3231348"/>
            <a:ext cx="3961773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article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100px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  background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#8ce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Text Placeholder 2"/>
          <p:cNvSpPr txBox="1"/>
          <p:nvPr/>
        </p:nvSpPr>
        <p:spPr>
          <a:xfrm>
            <a:off x="579801" y="1944029"/>
            <a:ext cx="5831116" cy="1108595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68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auto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(default)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/>
              <a:t>Auto-calculated height</a:t>
            </a:r>
            <a:endParaRPr lang="bg-BG" sz="3200" dirty="0"/>
          </a:p>
        </p:txBody>
      </p:sp>
      <p:sp>
        <p:nvSpPr>
          <p:cNvPr id="12" name="Text Placeholder 2"/>
          <p:cNvSpPr txBox="1"/>
          <p:nvPr/>
        </p:nvSpPr>
        <p:spPr>
          <a:xfrm>
            <a:off x="6725836" y="1944028"/>
            <a:ext cx="4813746" cy="1057313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68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/>
              <a:t>numeric values like </a:t>
            </a:r>
            <a:r>
              <a:rPr lang="en-US" sz="3200" b="1" noProof="1">
                <a:solidFill>
                  <a:schemeClr val="bg1"/>
                </a:solidFill>
              </a:rPr>
              <a:t>px</a:t>
            </a:r>
            <a:r>
              <a:rPr lang="en-US" sz="3200" noProof="1"/>
              <a:t> / </a:t>
            </a:r>
            <a:r>
              <a:rPr lang="en-US" sz="3200" b="1" noProof="1">
                <a:solidFill>
                  <a:schemeClr val="bg1"/>
                </a:solidFill>
              </a:rPr>
              <a:t>pt</a:t>
            </a:r>
            <a:r>
              <a:rPr lang="en-US" sz="3200" noProof="1"/>
              <a:t> / </a:t>
            </a:r>
            <a:r>
              <a:rPr lang="en-US" sz="3200" b="1" noProof="1">
                <a:solidFill>
                  <a:schemeClr val="bg1"/>
                </a:solidFill>
              </a:rPr>
              <a:t>em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rem</a:t>
            </a:r>
            <a:r>
              <a:rPr lang="en-US" sz="3200" noProof="1"/>
              <a:t> / </a:t>
            </a:r>
            <a:r>
              <a:rPr lang="en-US" sz="3200" b="1" noProof="1">
                <a:solidFill>
                  <a:schemeClr val="bg1"/>
                </a:solidFill>
              </a:rPr>
              <a:t>%</a:t>
            </a:r>
            <a:endParaRPr lang="en-US" sz="3200" noProof="1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  <a:endParaRPr lang="en-US" dirty="0"/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  <a:endParaRPr lang="en-US" dirty="0"/>
          </a:p>
          <a:p>
            <a:r>
              <a:rPr lang="en-US" dirty="0"/>
              <a:t>Padding, Margin and Border</a:t>
            </a:r>
            <a:endParaRPr lang="en-US" dirty="0"/>
          </a:p>
          <a:p>
            <a:r>
              <a:rPr lang="en-US" dirty="0"/>
              <a:t>Box Sizing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overflow</a:t>
            </a:r>
            <a:r>
              <a:rPr lang="en-US" sz="3200" dirty="0"/>
              <a:t> property specifies what should happen if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overflows</a:t>
            </a:r>
            <a:r>
              <a:rPr lang="en-US" sz="3200" dirty="0"/>
              <a:t> an element's box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visible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auto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scroll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hidden</a:t>
            </a:r>
            <a:endParaRPr lang="bg-BG" dirty="0"/>
          </a:p>
        </p:txBody>
      </p:sp>
      <p:sp>
        <p:nvSpPr>
          <p:cNvPr id="16" name="Текстово поле 10"/>
          <p:cNvSpPr txBox="1"/>
          <p:nvPr/>
        </p:nvSpPr>
        <p:spPr>
          <a:xfrm>
            <a:off x="3531669" y="2503723"/>
            <a:ext cx="3844069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article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rgbClr val="FF0000"/>
                </a:solidFill>
                <a:latin typeface="Consolas" pitchFamily="49" charset="0"/>
              </a:rPr>
              <a:t>overflow</a:t>
            </a:r>
            <a:r>
              <a:rPr lang="en-GB" sz="24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GB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visible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721880" y="4140664"/>
            <a:ext cx="1079719" cy="473427"/>
          </a:xfrm>
          <a:prstGeom prst="wedgeRoundRectCallout">
            <a:avLst>
              <a:gd name="adj1" fmla="val -74516"/>
              <a:gd name="adj2" fmla="val 7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auto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942239" y="4139549"/>
            <a:ext cx="1233480" cy="473427"/>
          </a:xfrm>
          <a:prstGeom prst="wedgeRoundRectCallout">
            <a:avLst>
              <a:gd name="adj1" fmla="val -70930"/>
              <a:gd name="adj2" fmla="val 61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scroll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9515110" y="4139549"/>
            <a:ext cx="1341228" cy="473427"/>
          </a:xfrm>
          <a:prstGeom prst="wedgeRoundRectCallout">
            <a:avLst>
              <a:gd name="adj1" fmla="val -69859"/>
              <a:gd name="adj2" fmla="val 58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hidden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0568" y="2508853"/>
            <a:ext cx="2969227" cy="1495410"/>
          </a:xfrm>
          <a:prstGeom prst="rect">
            <a:avLst/>
          </a:prstGeom>
        </p:spPr>
      </p:pic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316360" y="1889857"/>
            <a:ext cx="1233480" cy="473427"/>
          </a:xfrm>
          <a:prstGeom prst="wedgeRoundRectCallout">
            <a:avLst>
              <a:gd name="adj1" fmla="val -73719"/>
              <a:gd name="adj2" fmla="val 635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visible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0" y="4792872"/>
            <a:ext cx="3657416" cy="1515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16" y="4792872"/>
            <a:ext cx="3122765" cy="15271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00" y="4788246"/>
            <a:ext cx="3272401" cy="1527120"/>
          </a:xfrm>
          <a:prstGeom prst="rect">
            <a:avLst/>
          </a:prstGeom>
        </p:spPr>
      </p:pic>
      <p:sp>
        <p:nvSpPr>
          <p:cNvPr id="1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595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articles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Exercise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r="1390" b="4614"/>
          <a:stretch>
            <a:fillRect/>
          </a:stretch>
        </p:blipFill>
        <p:spPr>
          <a:xfrm>
            <a:off x="1614344" y="2493332"/>
            <a:ext cx="8845521" cy="38149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constraints: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Use &lt;</a:t>
            </a:r>
            <a:r>
              <a:rPr lang="en-US" sz="3000" b="1" dirty="0">
                <a:solidFill>
                  <a:schemeClr val="bg1"/>
                </a:solidFill>
              </a:rPr>
              <a:t>section</a:t>
            </a:r>
            <a:r>
              <a:rPr lang="en-US" sz="3000" dirty="0"/>
              <a:t>&gt; with &lt;</a:t>
            </a:r>
            <a:r>
              <a:rPr lang="en-US" sz="3000" b="1" dirty="0">
                <a:solidFill>
                  <a:schemeClr val="bg1"/>
                </a:solidFill>
              </a:rPr>
              <a:t>article</a:t>
            </a:r>
            <a:r>
              <a:rPr lang="en-US" sz="3000" dirty="0"/>
              <a:t>&gt;, which contains: &lt;</a:t>
            </a:r>
            <a:r>
              <a:rPr lang="en-US" sz="3000" b="1" dirty="0">
                <a:solidFill>
                  <a:schemeClr val="bg1"/>
                </a:solidFill>
              </a:rPr>
              <a:t>h2</a:t>
            </a:r>
            <a:r>
              <a:rPr lang="en-US" sz="3000" dirty="0"/>
              <a:t>&gt;, &lt;</a:t>
            </a:r>
            <a:r>
              <a:rPr lang="en-US" sz="3000" b="1" dirty="0">
                <a:solidFill>
                  <a:schemeClr val="bg1"/>
                </a:solidFill>
              </a:rPr>
              <a:t>h3</a:t>
            </a:r>
            <a:r>
              <a:rPr lang="en-US" sz="3000" dirty="0"/>
              <a:t>&gt; and &lt;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&gt;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200" dirty="0"/>
              <a:t>Hints: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Solution</a:t>
            </a:r>
            <a:endParaRPr lang="en-US" dirty="0"/>
          </a:p>
        </p:txBody>
      </p:sp>
      <p:sp>
        <p:nvSpPr>
          <p:cNvPr id="9" name="Текстово поле 7"/>
          <p:cNvSpPr txBox="1"/>
          <p:nvPr/>
        </p:nvSpPr>
        <p:spPr>
          <a:xfrm>
            <a:off x="2476168" y="3114082"/>
            <a:ext cx="7239664" cy="31257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article 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</a:t>
            </a:r>
            <a:endParaRPr lang="en-GB" sz="30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GB" sz="3000" b="1" noProof="1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30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500px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GB" sz="30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GB" sz="3000" b="1" noProof="1">
                <a:solidFill>
                  <a:srgbClr val="FF0000"/>
                </a:solidFill>
                <a:latin typeface="Consolas" pitchFamily="49" charset="0"/>
              </a:rPr>
              <a:t>height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30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200px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GB" sz="30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GB" sz="3000" b="1" noProof="1">
                <a:solidFill>
                  <a:srgbClr val="FF0000"/>
                </a:solidFill>
                <a:latin typeface="Consolas" pitchFamily="49" charset="0"/>
              </a:rPr>
              <a:t>background-color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3000" b="1" noProof="1">
                <a:solidFill>
                  <a:srgbClr val="0070C0"/>
                </a:solidFill>
                <a:latin typeface="Consolas" pitchFamily="49" charset="0"/>
              </a:rPr>
              <a:t>lightgray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GB" sz="30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GB" sz="3000" b="1" noProof="1">
                <a:solidFill>
                  <a:srgbClr val="FF0000"/>
                </a:solidFill>
                <a:latin typeface="Consolas" pitchFamily="49" charset="0"/>
              </a:rPr>
              <a:t>overflow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3000" b="1" noProof="1">
                <a:solidFill>
                  <a:srgbClr val="0070C0"/>
                </a:solidFill>
                <a:latin typeface="Consolas" pitchFamily="49" charset="0"/>
              </a:rPr>
              <a:t>auto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GB" sz="30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GB" sz="3000" b="1" noProof="1">
                <a:solidFill>
                  <a:srgbClr val="FF0000"/>
                </a:solidFill>
                <a:latin typeface="Consolas" pitchFamily="49" charset="0"/>
              </a:rPr>
              <a:t>padding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GB" sz="30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30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10px</a:t>
            </a: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GB" sz="30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}</a:t>
            </a:r>
            <a:endParaRPr lang="en-GB" sz="30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689127" y="729703"/>
            <a:ext cx="4813746" cy="37790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70" y="1584481"/>
            <a:ext cx="4111460" cy="2084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 контейнер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Margin, Padding and Borders</a:t>
            </a:r>
            <a:endParaRPr lang="bg-BG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margin-top</a:t>
              </a:r>
              <a:endPara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 { </a:t>
              </a:r>
              <a:endParaRPr lang="en-GB" sz="2400" b="1" dirty="0">
                <a:solidFill>
                  <a:srgbClr val="000000"/>
                </a:solidFill>
                <a:latin typeface="Consolas" pitchFamily="49" charset="0"/>
              </a:endParaRP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  <a:endParaRPr lang="en-GB" sz="2400" b="1" dirty="0">
                <a:solidFill>
                  <a:srgbClr val="000000"/>
                </a:solidFill>
                <a:latin typeface="Consolas" pitchFamily="49" charset="0"/>
              </a:endParaRP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  <a:endParaRPr lang="en-GB" sz="2400" b="1" dirty="0">
                <a:solidFill>
                  <a:srgbClr val="000000"/>
                </a:solidFill>
                <a:latin typeface="Consolas" pitchFamily="49" charset="0"/>
              </a:endParaRP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  <a:endParaRPr lang="en-GB" sz="2400" b="1" dirty="0">
                <a:solidFill>
                  <a:srgbClr val="000000"/>
                </a:solidFill>
                <a:latin typeface="Consolas" pitchFamily="49" charset="0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margin-right</a:t>
              </a:r>
              <a:endPara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margin-left</a:t>
              </a:r>
              <a:endPara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margin-bottom</a:t>
              </a:r>
              <a:endPara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padding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margin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308955" cy="5527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</a:t>
            </a:r>
            <a:r>
              <a:rPr lang="en-US" sz="3200" dirty="0"/>
              <a:t>defines the space </a:t>
            </a:r>
            <a:r>
              <a:rPr lang="en-US" sz="3200" b="1" dirty="0">
                <a:solidFill>
                  <a:schemeClr val="bg1"/>
                </a:solidFill>
              </a:rPr>
              <a:t>outside</a:t>
            </a:r>
            <a:r>
              <a:rPr lang="en-US" sz="3200" dirty="0"/>
              <a:t> the element</a:t>
            </a:r>
            <a:endParaRPr lang="en-US" sz="3200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Margins and Paddings</a:t>
            </a:r>
            <a:endParaRPr lang="en-GB" dirty="0"/>
          </a:p>
        </p:txBody>
      </p:sp>
      <p:pic>
        <p:nvPicPr>
          <p:cNvPr id="2054" name="Picture 6" descr="https://blog.hubspot.com/hs-fs/hubfs/Google%20Drive%20Integration/Update%20css%20margin%20vs%20padding-4.png?width=400&amp;name=Update%20css%20margin%20vs%20padding-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65" y="2489701"/>
            <a:ext cx="4088478" cy="4088478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/>
          <p:cNvSpPr txBox="1"/>
          <p:nvPr/>
        </p:nvSpPr>
        <p:spPr>
          <a:xfrm>
            <a:off x="6230965" y="1196708"/>
            <a:ext cx="5352234" cy="5176581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68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95" b="1" dirty="0">
                <a:solidFill>
                  <a:schemeClr val="bg1"/>
                </a:solidFill>
              </a:rPr>
              <a:t>Padding</a:t>
            </a:r>
            <a:r>
              <a:rPr lang="en-US" sz="3395" dirty="0"/>
              <a:t> – defines the space </a:t>
            </a:r>
            <a:r>
              <a:rPr lang="en-US" sz="3395" b="1" dirty="0">
                <a:solidFill>
                  <a:schemeClr val="bg1"/>
                </a:solidFill>
              </a:rPr>
              <a:t>inside</a:t>
            </a:r>
            <a:r>
              <a:rPr lang="en-US" sz="3395" dirty="0"/>
              <a:t> the element</a:t>
            </a:r>
            <a:endParaRPr lang="en-US" sz="3395" dirty="0"/>
          </a:p>
          <a:p>
            <a:pPr marL="0" indent="0">
              <a:buNone/>
            </a:pPr>
            <a:endParaRPr lang="en-US" sz="3395" dirty="0"/>
          </a:p>
        </p:txBody>
      </p:sp>
      <p:pic>
        <p:nvPicPr>
          <p:cNvPr id="2056" name="Picture 8" descr="https://blog.hubspot.com/hs-fs/hubfs/Google%20Drive%20Integration/Update%20css%20margin%20vs%20padding.png?width=500&amp;name=Update%20css%20margin%20vs%20pad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5" y="2484246"/>
            <a:ext cx="4093934" cy="4093935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</a:t>
            </a:r>
            <a:endParaRPr lang="en-US" dirty="0"/>
          </a:p>
        </p:txBody>
      </p:sp>
      <p:sp>
        <p:nvSpPr>
          <p:cNvPr id="11" name="Текстово поле 7"/>
          <p:cNvSpPr txBox="1"/>
          <p:nvPr/>
        </p:nvSpPr>
        <p:spPr>
          <a:xfrm>
            <a:off x="451276" y="1469176"/>
            <a:ext cx="7219315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800000"/>
                </a:solidFill>
                <a:latin typeface="Consolas" pitchFamily="49" charset="0"/>
              </a:rPr>
              <a:t>&lt;button class="first"&gt;</a:t>
            </a:r>
            <a:r>
              <a:rPr lang="en-US" sz="24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Element</a:t>
            </a:r>
            <a:r>
              <a:rPr lang="en-US" sz="2400" b="1" noProof="1">
                <a:solidFill>
                  <a:srgbClr val="800000"/>
                </a:solidFill>
                <a:latin typeface="Consolas" pitchFamily="49" charset="0"/>
              </a:rPr>
              <a:t>&lt;/button&gt;</a:t>
            </a:r>
            <a:endParaRPr lang="en-US" sz="2400" b="1" noProof="1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800000"/>
                </a:solidFill>
                <a:latin typeface="Consolas" pitchFamily="49" charset="0"/>
              </a:rPr>
              <a:t>&lt;button class="second"&gt;</a:t>
            </a:r>
            <a:r>
              <a:rPr lang="en-US" sz="24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Element</a:t>
            </a:r>
            <a:r>
              <a:rPr lang="en-US" sz="2400" b="1" noProof="1">
                <a:solidFill>
                  <a:srgbClr val="800000"/>
                </a:solidFill>
                <a:latin typeface="Consolas" pitchFamily="49" charset="0"/>
              </a:rPr>
              <a:t>&lt;/button&gt;</a:t>
            </a:r>
            <a:endParaRPr lang="en-US" sz="2400" b="1" noProof="1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800000"/>
                </a:solidFill>
                <a:latin typeface="Consolas" pitchFamily="49" charset="0"/>
              </a:rPr>
              <a:t>&lt;button class="third"&gt;</a:t>
            </a:r>
            <a:r>
              <a:rPr lang="en-US" sz="24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Element</a:t>
            </a:r>
            <a:r>
              <a:rPr lang="en-US" sz="2400" b="1" noProof="1">
                <a:solidFill>
                  <a:srgbClr val="800000"/>
                </a:solidFill>
                <a:latin typeface="Consolas" pitchFamily="49" charset="0"/>
              </a:rPr>
              <a:t>&lt;/button&gt;</a:t>
            </a:r>
            <a:endParaRPr lang="en-US" sz="2400" b="1" noProof="1">
              <a:solidFill>
                <a:srgbClr val="800000"/>
              </a:solidFill>
              <a:latin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418"/>
          <a:stretch>
            <a:fillRect/>
          </a:stretch>
        </p:blipFill>
        <p:spPr>
          <a:xfrm>
            <a:off x="5589690" y="3635187"/>
            <a:ext cx="2171134" cy="2208526"/>
          </a:xfrm>
          <a:prstGeom prst="rect">
            <a:avLst/>
          </a:prstGeom>
        </p:spPr>
      </p:pic>
      <p:sp>
        <p:nvSpPr>
          <p:cNvPr id="13" name="Текстово поле 7"/>
          <p:cNvSpPr txBox="1"/>
          <p:nvPr/>
        </p:nvSpPr>
        <p:spPr>
          <a:xfrm>
            <a:off x="451274" y="3038095"/>
            <a:ext cx="4790310" cy="34027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button { </a:t>
            </a:r>
            <a:endParaRPr lang="en-GB" sz="2400" b="1" noProof="1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GB" sz="24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block</a:t>
            </a:r>
            <a:r>
              <a:rPr lang="en-GB" sz="24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GB" sz="24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}</a:t>
            </a:r>
            <a:endParaRPr lang="en-GB" sz="2400" b="1" noProof="1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endParaRPr lang="en-GB" sz="1400" b="1" noProof="1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button.second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margin-top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margin-left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margin-bottom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margin-right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5905" y="1557481"/>
            <a:ext cx="2323819" cy="488573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7951744" y="4511697"/>
            <a:ext cx="599930" cy="4555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Padding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2419" y="1584481"/>
            <a:ext cx="6478313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&lt;div&gt;</a:t>
            </a:r>
            <a:r>
              <a:rPr lang="en-GB" sz="28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content</a:t>
            </a: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&lt;/div&gt;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652420" y="2569878"/>
            <a:ext cx="6478313" cy="38457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800000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US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</a:rPr>
              <a:t>background-color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800" b="1" noProof="1">
                <a:solidFill>
                  <a:srgbClr val="0070C0"/>
                </a:solidFill>
                <a:latin typeface="Consolas" pitchFamily="49" charset="0"/>
              </a:rPr>
              <a:t>#85c1e9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800" b="1" noProof="1">
                <a:solidFill>
                  <a:srgbClr val="0070C0"/>
                </a:solidFill>
                <a:latin typeface="Consolas" pitchFamily="49" charset="0"/>
              </a:rPr>
              <a:t>inline-block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</a:rPr>
              <a:t>text-align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800" b="1" noProof="1">
                <a:solidFill>
                  <a:srgbClr val="0070C0"/>
                </a:solidFill>
                <a:latin typeface="Consolas" pitchFamily="49" charset="0"/>
              </a:rPr>
              <a:t>center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endParaRPr lang="en-US" sz="10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</a:rPr>
              <a:t>padding-top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800" b="1" noProof="1">
                <a:solidFill>
                  <a:srgbClr val="098658"/>
                </a:solidFill>
                <a:latin typeface="Consolas" pitchFamily="49" charset="0"/>
              </a:rPr>
              <a:t>20px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</a:rPr>
              <a:t>padding-left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800" b="1" noProof="1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</a:rPr>
              <a:t>padding-bottom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800" b="1" noProof="1">
                <a:solidFill>
                  <a:srgbClr val="098658"/>
                </a:solidFill>
                <a:latin typeface="Consolas" pitchFamily="49" charset="0"/>
              </a:rPr>
              <a:t>20px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</a:rPr>
              <a:t>padding-right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800" b="1" noProof="1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2800" b="1" noProof="1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9245" y="1442291"/>
            <a:ext cx="2028297" cy="93320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9298451" y="2666341"/>
            <a:ext cx="449883" cy="7187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4537" y="3472883"/>
            <a:ext cx="2837711" cy="2466333"/>
          </a:xfrm>
          <a:prstGeom prst="rect">
            <a:avLst/>
          </a:prstGeom>
        </p:spPr>
      </p:pic>
      <p:sp>
        <p:nvSpPr>
          <p:cNvPr id="11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  <a:endParaRPr lang="en-US" sz="115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Shorthand margin rules: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Shorthand padding rules: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Shorthand Margin / Padding</a:t>
            </a:r>
            <a:endParaRPr lang="en-US" dirty="0"/>
          </a:p>
        </p:txBody>
      </p:sp>
      <p:sp>
        <p:nvSpPr>
          <p:cNvPr id="7" name="Текстово поле 20"/>
          <p:cNvSpPr txBox="1"/>
          <p:nvPr/>
        </p:nvSpPr>
        <p:spPr>
          <a:xfrm>
            <a:off x="635596" y="2079353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button.second 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{ 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800" b="1" noProof="1">
                <a:solidFill>
                  <a:srgbClr val="FF0000"/>
                </a:solidFill>
                <a:latin typeface="Consolas" pitchFamily="49" charset="0"/>
              </a:rPr>
              <a:t>margin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20px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20px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876420" y="3025431"/>
            <a:ext cx="863996" cy="415997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091104" y="3031781"/>
            <a:ext cx="1089636" cy="409056"/>
          </a:xfrm>
          <a:prstGeom prst="wedgeRoundRectCallout">
            <a:avLst>
              <a:gd name="adj1" fmla="val 31529"/>
              <a:gd name="adj2" fmla="val -78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right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9323" y="2110191"/>
            <a:ext cx="954361" cy="401068"/>
          </a:xfrm>
          <a:prstGeom prst="wedgeRoundRectCallout">
            <a:avLst>
              <a:gd name="adj1" fmla="val -35519"/>
              <a:gd name="adj2" fmla="val 74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left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26251" y="2110191"/>
            <a:ext cx="1306660" cy="401068"/>
          </a:xfrm>
          <a:prstGeom prst="wedgeRoundRectCallout">
            <a:avLst>
              <a:gd name="adj1" fmla="val 34810"/>
              <a:gd name="adj2" fmla="val 80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bottom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4" name="Текстово поле 20"/>
          <p:cNvSpPr txBox="1"/>
          <p:nvPr/>
        </p:nvSpPr>
        <p:spPr>
          <a:xfrm>
            <a:off x="7265695" y="2079353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button.second 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{ 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800" b="1" noProof="1">
                <a:solidFill>
                  <a:srgbClr val="FF0000"/>
                </a:solidFill>
                <a:latin typeface="Consolas" pitchFamily="49" charset="0"/>
              </a:rPr>
              <a:t>margin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20px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940521" y="3025431"/>
            <a:ext cx="1429997" cy="808464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 &amp; bottom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9839657" y="3025431"/>
            <a:ext cx="1429997" cy="808464"/>
          </a:xfrm>
          <a:prstGeom prst="wedgeRoundRectCallout">
            <a:avLst>
              <a:gd name="adj1" fmla="val 22437"/>
              <a:gd name="adj2" fmla="val -65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left &amp; right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4" name="Текстово поле 20"/>
          <p:cNvSpPr txBox="1"/>
          <p:nvPr/>
        </p:nvSpPr>
        <p:spPr>
          <a:xfrm>
            <a:off x="635596" y="4701161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div 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{ 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800" b="1" noProof="1">
                <a:solidFill>
                  <a:srgbClr val="FF0000"/>
                </a:solidFill>
                <a:latin typeface="Consolas" pitchFamily="49" charset="0"/>
              </a:rPr>
              <a:t>padding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5px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8px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15px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45" name="Текстово поле 20"/>
          <p:cNvSpPr txBox="1"/>
          <p:nvPr/>
        </p:nvSpPr>
        <p:spPr>
          <a:xfrm>
            <a:off x="7265695" y="4701161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li 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{ 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GB" sz="2800" b="1" noProof="1">
                <a:solidFill>
                  <a:srgbClr val="FF0000"/>
                </a:solidFill>
                <a:latin typeface="Consolas" pitchFamily="49" charset="0"/>
              </a:rPr>
              <a:t>padding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5x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noProof="1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b="1" noProof="1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noProof="1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4" grpId="0" animBg="1"/>
      <p:bldP spid="25" grpId="0" animBg="1"/>
      <p:bldP spid="28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Border</a:t>
            </a:r>
            <a:r>
              <a:rPr lang="en-US" sz="3400" dirty="0"/>
              <a:t> – define the style of the borders: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width</a:t>
            </a:r>
            <a:r>
              <a:rPr lang="en-US" sz="3200" dirty="0"/>
              <a:t> (e. g. </a:t>
            </a:r>
            <a:r>
              <a:rPr lang="en-US" sz="3200" b="1" dirty="0">
                <a:solidFill>
                  <a:schemeClr val="bg1"/>
                </a:solidFill>
              </a:rPr>
              <a:t>1px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2px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3px</a:t>
            </a:r>
            <a:r>
              <a:rPr lang="en-US" sz="3200" dirty="0"/>
              <a:t>)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style</a:t>
            </a:r>
            <a:r>
              <a:rPr lang="en-US" sz="3200" dirty="0"/>
              <a:t> (e. g. </a:t>
            </a:r>
            <a:r>
              <a:rPr lang="en-US" sz="3200" b="1" dirty="0">
                <a:solidFill>
                  <a:schemeClr val="bg1"/>
                </a:solidFill>
              </a:rPr>
              <a:t>solid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dashed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dotted</a:t>
            </a:r>
            <a:r>
              <a:rPr lang="en-US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3200" dirty="0"/>
              <a:t> (e. g. </a:t>
            </a:r>
            <a:r>
              <a:rPr lang="en-US" sz="3200" b="1" dirty="0">
                <a:solidFill>
                  <a:schemeClr val="bg1"/>
                </a:solidFill>
              </a:rPr>
              <a:t>blue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#eee</a:t>
            </a:r>
            <a:r>
              <a:rPr lang="en-US" sz="3200" dirty="0"/>
              <a:t>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654" y="1242953"/>
            <a:ext cx="2738709" cy="2384565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790092" y="4515871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noProof="1">
                <a:solidFill>
                  <a:srgbClr val="FF0000"/>
                </a:solidFill>
                <a:latin typeface="Consolas" pitchFamily="49" charset="0"/>
              </a:rPr>
              <a:t>border</a:t>
            </a:r>
            <a:r>
              <a:rPr lang="en-GB" sz="28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4px</a:t>
            </a: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dashed</a:t>
            </a: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navy</a:t>
            </a:r>
            <a:r>
              <a:rPr lang="en-GB" sz="28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GB" sz="28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790092" y="5479469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noProof="1">
                <a:solidFill>
                  <a:srgbClr val="FF0000"/>
                </a:solidFill>
                <a:latin typeface="Consolas" pitchFamily="49" charset="0"/>
              </a:rPr>
              <a:t>border</a:t>
            </a:r>
            <a:r>
              <a:rPr lang="en-GB" sz="28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6px</a:t>
            </a: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solid</a:t>
            </a:r>
            <a:r>
              <a:rPr lang="en-GB" sz="2800" b="1" noProof="1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lightblue</a:t>
            </a:r>
            <a:r>
              <a:rPr lang="en-GB" sz="28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GB" sz="2800" b="1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192" y="3825144"/>
            <a:ext cx="2626423" cy="239313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327243" y="3900341"/>
            <a:ext cx="1299830" cy="537116"/>
          </a:xfrm>
          <a:prstGeom prst="wedgeRoundRectCallout">
            <a:avLst>
              <a:gd name="adj1" fmla="val 35062"/>
              <a:gd name="adj2" fmla="val 9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width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67167" y="3900341"/>
            <a:ext cx="1299830" cy="537116"/>
          </a:xfrm>
          <a:prstGeom prst="wedgeRoundRectCallout">
            <a:avLst>
              <a:gd name="adj1" fmla="val 15778"/>
              <a:gd name="adj2" fmla="val 84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style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24007" y="3900341"/>
            <a:ext cx="1299830" cy="537116"/>
          </a:xfrm>
          <a:prstGeom prst="wedgeRoundRectCallout">
            <a:avLst>
              <a:gd name="adj1" fmla="val -44342"/>
              <a:gd name="adj2" fmla="val 95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color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>
            <a:fillRect/>
          </a:stretch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65" y="218330"/>
            <a:ext cx="3022200" cy="302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728139" y="5376655"/>
            <a:ext cx="10961783" cy="768084"/>
          </a:xfrm>
        </p:spPr>
        <p:txBody>
          <a:bodyPr/>
          <a:lstStyle/>
          <a:p>
            <a:r>
              <a:rPr lang="en-GB"/>
              <a:t>Include the Padding and Border in an Element's Total Width and Height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69250" y="486219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63" y="4941565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  <a:endParaRPr lang="en-US" dirty="0"/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  <a:p>
            <a:b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,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,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/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/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  <a:endParaRPr lang="en-US" sz="3200" b="1" dirty="0"/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  <a:endParaRPr lang="en-US" sz="3200" b="1" dirty="0"/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  <a:endParaRPr lang="en-US" sz="3200" b="1" dirty="0"/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  <a:endParaRPr lang="en-US" sz="3200" b="1" dirty="0"/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  <a:endParaRPr lang="en-US" sz="3200" b="1" dirty="0"/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755" lvl="0" indent="-452755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1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>
            <a:fillRect/>
          </a:stretch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7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>
            <a:fillRect/>
          </a:stretch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3"/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>
            <a:fillRect/>
          </a:stretch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7"/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>
            <a:fillRect/>
          </a:stretch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  <a:endParaRPr lang="en-US" b="1" dirty="0"/>
          </a:p>
        </p:txBody>
      </p:sp>
      <p:pic>
        <p:nvPicPr>
          <p:cNvPr id="13" name="Picture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HTML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Visible from the browser Dev Tools: </a:t>
            </a:r>
            <a:r>
              <a:rPr lang="en-US" b="1" dirty="0">
                <a:solidFill>
                  <a:schemeClr val="bg1"/>
                </a:solidFill>
              </a:rPr>
              <a:t>[F12]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HTML elements have: 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the HTML element itself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 – transparent area around the content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</a:t>
            </a:r>
            <a:r>
              <a:rPr lang="en-US" dirty="0"/>
              <a:t> – line that goes around the padding 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transparent area outside the border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pic>
        <p:nvPicPr>
          <p:cNvPr id="7" name="Picture 2" descr="What is the difference between padding and margins?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73" y="1419365"/>
            <a:ext cx="3223000" cy="28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72063" y="2388220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Group 25"/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11" name="Rounded Rectangle 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display: block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6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7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5" name="Rectangle 8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9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3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5"/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ounded Rectangle 21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2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3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 28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25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7042" y="3235299"/>
            <a:ext cx="3147183" cy="1385280"/>
          </a:xfrm>
          <a:prstGeom prst="roundRect">
            <a:avLst>
              <a:gd name="adj" fmla="val 1511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8115</Words>
  <Application>WPS Presentation</Application>
  <PresentationFormat>Широк екран</PresentationFormat>
  <Paragraphs>614</Paragraphs>
  <Slides>45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SimSun</vt:lpstr>
      <vt:lpstr>Wingdings</vt:lpstr>
      <vt:lpstr>Calibri</vt:lpstr>
      <vt:lpstr>Malgun Gothic</vt:lpstr>
      <vt:lpstr>Consolas</vt:lpstr>
      <vt:lpstr>Calibri</vt:lpstr>
      <vt:lpstr>Wingdings 2</vt:lpstr>
      <vt:lpstr>DejaVu Sans</vt:lpstr>
      <vt:lpstr>微软雅黑</vt:lpstr>
      <vt:lpstr>Droid Sans Fallback</vt:lpstr>
      <vt:lpstr>Arial Unicode MS</vt:lpstr>
      <vt:lpstr>Standard Symbols PS</vt:lpstr>
      <vt:lpstr>Gubbi</vt:lpstr>
      <vt:lpstr>Phetsarath OT</vt:lpstr>
      <vt:lpstr>Noto Sans CJK HK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Max-width</vt:lpstr>
      <vt:lpstr>Min-width</vt:lpstr>
      <vt:lpstr>Width – Example </vt:lpstr>
      <vt:lpstr>Height</vt:lpstr>
      <vt:lpstr>Overflow</vt:lpstr>
      <vt:lpstr>Max-height</vt:lpstr>
      <vt:lpstr>Min-height</vt:lpstr>
      <vt:lpstr>Scrolling Article – Exercise</vt:lpstr>
      <vt:lpstr>Scrolling Article – Solution</vt:lpstr>
      <vt:lpstr>Margin, Padding and Borders</vt:lpstr>
      <vt:lpstr>Margins and Paddings</vt:lpstr>
      <vt:lpstr>Margins and Paddings</vt:lpstr>
      <vt:lpstr>Margin</vt:lpstr>
      <vt:lpstr>Padding</vt:lpstr>
      <vt:lpstr>Shorthand Margin / 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
© Software University – https://softuni.bg
Copyrighted document. Unauthorized copy, reproduction or use is not permitted.</dc:description>
  <dc:subject>Software Development</dc:subject>
  <cp:category>computer programming;programming;software development;software engineering</cp:category>
  <cp:lastModifiedBy>rei</cp:lastModifiedBy>
  <cp:revision>25</cp:revision>
  <dcterms:created xsi:type="dcterms:W3CDTF">2022-06-03T08:31:03Z</dcterms:created>
  <dcterms:modified xsi:type="dcterms:W3CDTF">2022-06-03T08:31:03Z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