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503" r:id="rId3"/>
    <p:sldId id="276" r:id="rId5"/>
    <p:sldId id="492" r:id="rId6"/>
    <p:sldId id="799" r:id="rId7"/>
    <p:sldId id="800" r:id="rId8"/>
    <p:sldId id="814" r:id="rId9"/>
    <p:sldId id="812" r:id="rId10"/>
    <p:sldId id="815" r:id="rId11"/>
    <p:sldId id="816" r:id="rId12"/>
    <p:sldId id="817" r:id="rId13"/>
    <p:sldId id="813" r:id="rId14"/>
    <p:sldId id="802" r:id="rId15"/>
    <p:sldId id="803" r:id="rId16"/>
    <p:sldId id="801" r:id="rId17"/>
    <p:sldId id="305" r:id="rId18"/>
    <p:sldId id="343" r:id="rId19"/>
    <p:sldId id="415" r:id="rId20"/>
    <p:sldId id="416" r:id="rId21"/>
    <p:sldId id="417" r:id="rId22"/>
    <p:sldId id="418" r:id="rId23"/>
    <p:sldId id="419" r:id="rId24"/>
    <p:sldId id="442" r:id="rId25"/>
    <p:sldId id="420" r:id="rId26"/>
    <p:sldId id="421" r:id="rId27"/>
    <p:sldId id="422" r:id="rId28"/>
    <p:sldId id="424" r:id="rId29"/>
    <p:sldId id="425" r:id="rId30"/>
    <p:sldId id="426" r:id="rId31"/>
    <p:sldId id="427" r:id="rId32"/>
    <p:sldId id="428" r:id="rId33"/>
    <p:sldId id="431" r:id="rId34"/>
    <p:sldId id="509" r:id="rId35"/>
    <p:sldId id="510" r:id="rId36"/>
    <p:sldId id="508" r:id="rId37"/>
    <p:sldId id="434" r:id="rId38"/>
    <p:sldId id="435" r:id="rId39"/>
    <p:sldId id="436" r:id="rId40"/>
    <p:sldId id="349" r:id="rId41"/>
    <p:sldId id="401" r:id="rId42"/>
    <p:sldId id="614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E82DCF-B8F8-438B-8B4E-083A27198787}">
          <p14:sldIdLst>
            <p14:sldId id="503"/>
            <p14:sldId id="276"/>
            <p14:sldId id="492"/>
          </p14:sldIdLst>
        </p14:section>
        <p14:section name="CSS Grid" id="{D85A8BBB-D794-47D3-8E3C-E6B476CA4B4C}">
          <p14:sldIdLst>
            <p14:sldId id="799"/>
            <p14:sldId id="800"/>
            <p14:sldId id="814"/>
            <p14:sldId id="812"/>
            <p14:sldId id="815"/>
            <p14:sldId id="817"/>
            <p14:sldId id="813"/>
            <p14:sldId id="802"/>
            <p14:sldId id="803"/>
            <p14:sldId id="801"/>
            <p14:sldId id="816"/>
          </p14:sldIdLst>
        </p14:section>
        <p14:section name="Position" id="{DB63DD5F-99DF-47A2-BE3D-936300755278}">
          <p14:sldIdLst>
            <p14:sldId id="305"/>
            <p14:sldId id="343"/>
            <p14:sldId id="415"/>
            <p14:sldId id="416"/>
            <p14:sldId id="417"/>
            <p14:sldId id="418"/>
            <p14:sldId id="419"/>
            <p14:sldId id="442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31"/>
            <p14:sldId id="509"/>
            <p14:sldId id="510"/>
          </p14:sldIdLst>
        </p14:section>
        <p14:section name="Z-Index" id="{5C967B72-332C-489A-9F72-87039CF64585}">
          <p14:sldIdLst>
            <p14:sldId id="508"/>
            <p14:sldId id="434"/>
            <p14:sldId id="435"/>
            <p14:sldId id="436"/>
          </p14:sldIdLst>
        </p14:section>
        <p14:section name="Conclusion" id="{1F332A95-E09F-4FD4-8D6A-0C4371E3C1F1}">
          <p14:sldIdLst>
            <p14:sldId id="349"/>
            <p14:sldId id="401"/>
            <p14:sldId id="614"/>
            <p14:sldId id="316"/>
            <p14:sldId id="493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hyperlink" Target="https://softuni.org/" TargetMode="Externa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hyperlink" Target="https://softuni.org/" TargetMode="Externa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hyperlink" Target="https://about.softuni.bg/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hyperlink" Target="https://softuni.bg/" TargetMode="External"/><Relationship Id="rId7" Type="http://schemas.openxmlformats.org/officeDocument/2006/relationships/image" Target="../media/image17.png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image" Target="../media/image15.png"/><Relationship Id="rId2" Type="http://schemas.openxmlformats.org/officeDocument/2006/relationships/hyperlink" Target="https://forum.softuni.bg/" TargetMode="External"/><Relationship Id="rId11" Type="http://schemas.openxmlformats.org/officeDocument/2006/relationships/image" Target="../media/image4.png"/><Relationship Id="rId10" Type="http://schemas.openxmlformats.org/officeDocument/2006/relationships/hyperlink" Target="https://softuni.foundatio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  <a:endParaRPr lang="en-US" noProof="0" dirty="0"/>
          </a:p>
        </p:txBody>
      </p:sp>
      <p:sp>
        <p:nvSpPr>
          <p:cNvPr id="30" name="Text Placeholder Company Name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  <a:endParaRPr lang="en-US" noProof="0" dirty="0"/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  <a:endParaRPr lang="en-US" noProof="0" dirty="0"/>
          </a:p>
        </p:txBody>
      </p:sp>
      <p:sp>
        <p:nvSpPr>
          <p:cNvPr id="36" name="Text Placeholder Author Name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  <a:endParaRPr lang="en-US" noProof="0" dirty="0"/>
          </a:p>
        </p:txBody>
      </p:sp>
      <p:sp>
        <p:nvSpPr>
          <p:cNvPr id="33" name="Picture Placeholder Title Image"/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  <a:endParaRPr lang="en-US" noProof="0" dirty="0"/>
          </a:p>
        </p:txBody>
      </p:sp>
      <p:sp>
        <p:nvSpPr>
          <p:cNvPr id="4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  <a:endParaRPr lang="en-US" noProof="0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800"/>
            </a:lvl1pPr>
          </a:lstStyle>
          <a:p>
            <a:r>
              <a:rPr lang="en-US" noProof="0" dirty="0"/>
              <a:t>Presentation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14" name="Text Placeholder Body"/>
          <p:cNvSpPr>
            <a:spLocks noGrp="1"/>
          </p:cNvSpPr>
          <p:nvPr>
            <p:ph type="body" sz="quarter" idx="13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65" indent="0">
              <a:buNone/>
              <a:defRPr sz="3730"/>
            </a:lvl2pPr>
            <a:lvl3pPr marL="1218565" indent="0">
              <a:buNone/>
              <a:defRPr sz="3200"/>
            </a:lvl3pPr>
            <a:lvl4pPr marL="1827530" indent="0">
              <a:buNone/>
              <a:defRPr sz="2665"/>
            </a:lvl4pPr>
            <a:lvl5pPr marL="2437130" indent="0">
              <a:buNone/>
              <a:defRPr sz="2665"/>
            </a:lvl5pPr>
            <a:lvl6pPr marL="3046095" indent="0">
              <a:buNone/>
              <a:defRPr sz="2665"/>
            </a:lvl6pPr>
            <a:lvl7pPr marL="3655060" indent="0">
              <a:buNone/>
              <a:defRPr sz="2665"/>
            </a:lvl7pPr>
            <a:lvl8pPr marL="4264660" indent="0">
              <a:buNone/>
              <a:defRPr sz="2665"/>
            </a:lvl8pPr>
            <a:lvl9pPr marL="4873625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  <a:endParaRPr lang="en-US" altLang="ko-KR" noProof="0"/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en-US" sz="8795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5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800"/>
            </a:lvl1pPr>
            <a:lvl2pPr marL="989965" marR="0" indent="-381000" algn="l" defTabSz="1218565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1940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  <a:endParaRPr lang="en-US" sz="3000" noProof="0" dirty="0"/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  <a:endParaRPr lang="en-US" sz="3000" noProof="0" dirty="0"/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  <a:endParaRPr lang="en-US" sz="3000" noProof="0" dirty="0"/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  <a:endParaRPr lang="en-US" sz="3000" noProof="0" dirty="0"/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40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5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Slide Body Text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5" name="Slide Body Text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7" name="Slide Body Text"/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-1" fmla="*/ 0 w 876300"/>
                  <a:gd name="connsiteY0-2" fmla="*/ 0 h 787400"/>
                  <a:gd name="connsiteX1-3" fmla="*/ 876300 w 876300"/>
                  <a:gd name="connsiteY1-4" fmla="*/ 0 h 787400"/>
                  <a:gd name="connsiteX2-5" fmla="*/ 876300 w 876300"/>
                  <a:gd name="connsiteY2-6" fmla="*/ 787400 h 787400"/>
                  <a:gd name="connsiteX3-7" fmla="*/ 0 w 876300"/>
                  <a:gd name="connsiteY3-8" fmla="*/ 787400 h 787400"/>
                  <a:gd name="connsiteX4-9" fmla="*/ 0 w 876300"/>
                  <a:gd name="connsiteY4-10" fmla="*/ 0 h 787400"/>
                  <a:gd name="connsiteX0-11" fmla="*/ 0 w 876300"/>
                  <a:gd name="connsiteY0-12" fmla="*/ 0 h 787400"/>
                  <a:gd name="connsiteX1-13" fmla="*/ 876300 w 876300"/>
                  <a:gd name="connsiteY1-14" fmla="*/ 0 h 787400"/>
                  <a:gd name="connsiteX2-15" fmla="*/ 876300 w 876300"/>
                  <a:gd name="connsiteY2-16" fmla="*/ 787400 h 787400"/>
                  <a:gd name="connsiteX3-17" fmla="*/ 0 w 876300"/>
                  <a:gd name="connsiteY3-18" fmla="*/ 787400 h 787400"/>
                  <a:gd name="connsiteX4-19" fmla="*/ 0 w 876300"/>
                  <a:gd name="connsiteY4-20" fmla="*/ 0 h 787400"/>
                  <a:gd name="connsiteX0-21" fmla="*/ 0 w 1130300"/>
                  <a:gd name="connsiteY0-22" fmla="*/ 0 h 787400"/>
                  <a:gd name="connsiteX1-23" fmla="*/ 1130300 w 1130300"/>
                  <a:gd name="connsiteY1-24" fmla="*/ 50800 h 787400"/>
                  <a:gd name="connsiteX2-25" fmla="*/ 876300 w 1130300"/>
                  <a:gd name="connsiteY2-26" fmla="*/ 787400 h 787400"/>
                  <a:gd name="connsiteX3-27" fmla="*/ 0 w 1130300"/>
                  <a:gd name="connsiteY3-28" fmla="*/ 787400 h 787400"/>
                  <a:gd name="connsiteX4-29" fmla="*/ 0 w 1130300"/>
                  <a:gd name="connsiteY4-30" fmla="*/ 0 h 787400"/>
                  <a:gd name="connsiteX0-31" fmla="*/ 0 w 1136650"/>
                  <a:gd name="connsiteY0-32" fmla="*/ 0 h 787400"/>
                  <a:gd name="connsiteX1-33" fmla="*/ 1136650 w 1136650"/>
                  <a:gd name="connsiteY1-34" fmla="*/ 38100 h 787400"/>
                  <a:gd name="connsiteX2-35" fmla="*/ 876300 w 1136650"/>
                  <a:gd name="connsiteY2-36" fmla="*/ 787400 h 787400"/>
                  <a:gd name="connsiteX3-37" fmla="*/ 0 w 1136650"/>
                  <a:gd name="connsiteY3-38" fmla="*/ 787400 h 787400"/>
                  <a:gd name="connsiteX4-39" fmla="*/ 0 w 1136650"/>
                  <a:gd name="connsiteY4-40" fmla="*/ 0 h 7874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sp>
        <p:nvSpPr>
          <p:cNvPr id="6" name="Code Box"/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  <a:p>
            <a:pPr marL="0" lvl="0"/>
            <a:r>
              <a:rPr lang="en-US" noProof="1"/>
              <a:t>…</a:t>
            </a:r>
            <a:endParaRPr lang="en-US" noProof="1"/>
          </a:p>
        </p:txBody>
      </p:sp>
      <p:sp>
        <p:nvSpPr>
          <p:cNvPr id="21" name="Slide Body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8965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  <a:endParaRPr lang="en-US" noProof="0"/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350" indent="-514350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1"/>
            <a:r>
              <a:rPr lang="en-US" noProof="0"/>
              <a:t>…</a:t>
            </a:r>
            <a:endParaRPr lang="en-US" noProof="0"/>
          </a:p>
          <a:p>
            <a:pPr lvl="0"/>
            <a:r>
              <a:rPr lang="en-US" noProof="0"/>
              <a:t>…</a:t>
            </a:r>
            <a:endParaRPr lang="en-US" noProof="0"/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9" name="Text Placeholder Left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Malgun Gothic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9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 rotWithShape="1">
          <a:blip r:embed="rId13"/>
          <a:srcRect b="167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565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8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030" indent="-36068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530" indent="-35242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9305" indent="-2667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089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8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60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425" indent="-304800" algn="l" defTabSz="1218565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5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13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0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60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625" algn="l" defTabSz="1218565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hyperlink" Target="https://softuni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hyperlink" Target="https://codepen.io/snakov/pen/jOVJXV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39.wdp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7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hyperlink" Target="https://de.draftkings.com/" TargetMode="External"/><Relationship Id="rId8" Type="http://schemas.openxmlformats.org/officeDocument/2006/relationships/image" Target="../media/image64.jpeg"/><Relationship Id="rId7" Type="http://schemas.openxmlformats.org/officeDocument/2006/relationships/hyperlink" Target="https://pokerstarscareers.com/" TargetMode="External"/><Relationship Id="rId6" Type="http://schemas.openxmlformats.org/officeDocument/2006/relationships/image" Target="../media/image63.png"/><Relationship Id="rId5" Type="http://schemas.openxmlformats.org/officeDocument/2006/relationships/hyperlink" Target="https://bg.it.schwarz/schwarz-it-bulgaria" TargetMode="External"/><Relationship Id="rId4" Type="http://schemas.openxmlformats.org/officeDocument/2006/relationships/image" Target="../media/image62.png"/><Relationship Id="rId3" Type="http://schemas.openxmlformats.org/officeDocument/2006/relationships/hyperlink" Target="https://www.coca-colahellenic.com/" TargetMode="Externa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72.png"/><Relationship Id="rId23" Type="http://schemas.openxmlformats.org/officeDocument/2006/relationships/hyperlink" Target="https://createx.bg/" TargetMode="External"/><Relationship Id="rId22" Type="http://schemas.openxmlformats.org/officeDocument/2006/relationships/image" Target="../media/image71.png"/><Relationship Id="rId21" Type="http://schemas.openxmlformats.org/officeDocument/2006/relationships/hyperlink" Target="https://taulia.com/" TargetMode="External"/><Relationship Id="rId20" Type="http://schemas.openxmlformats.org/officeDocument/2006/relationships/image" Target="../media/image70.png"/><Relationship Id="rId2" Type="http://schemas.openxmlformats.org/officeDocument/2006/relationships/image" Target="../media/image61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69.jpeg"/><Relationship Id="rId17" Type="http://schemas.openxmlformats.org/officeDocument/2006/relationships/hyperlink" Target="https://smartit.bg/" TargetMode="External"/><Relationship Id="rId16" Type="http://schemas.openxmlformats.org/officeDocument/2006/relationships/image" Target="../media/image68.png"/><Relationship Id="rId15" Type="http://schemas.openxmlformats.org/officeDocument/2006/relationships/hyperlink" Target="https://www.superhosting.bg/" TargetMode="External"/><Relationship Id="rId14" Type="http://schemas.openxmlformats.org/officeDocument/2006/relationships/image" Target="../media/image67.jpeg"/><Relationship Id="rId13" Type="http://schemas.openxmlformats.org/officeDocument/2006/relationships/hyperlink" Target="https://www.pharvision.ai/" TargetMode="External"/><Relationship Id="rId12" Type="http://schemas.openxmlformats.org/officeDocument/2006/relationships/image" Target="../media/image66.png"/><Relationship Id="rId11" Type="http://schemas.openxmlformats.org/officeDocument/2006/relationships/hyperlink" Target="https://indeavr.com/" TargetMode="External"/><Relationship Id="rId10" Type="http://schemas.openxmlformats.org/officeDocument/2006/relationships/image" Target="../media/image65.png"/><Relationship Id="rId1" Type="http://schemas.openxmlformats.org/officeDocument/2006/relationships/hyperlink" Target="https://www.postbank.bg/" TargetMode="Externa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4.png"/><Relationship Id="rId3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73.png"/><Relationship Id="rId1" Type="http://schemas.openxmlformats.org/officeDocument/2006/relationships/hyperlink" Target="https://virtualracingschool.com/" TargetMode="Externa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5.png"/><Relationship Id="rId2" Type="http://schemas.openxmlformats.org/officeDocument/2006/relationships/hyperlink" Target="https://softuni.bg/" TargetMode="External"/><Relationship Id="rId1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hyperlink" Target="https://forum.softuni.bg/" TargetMode="External"/><Relationship Id="rId4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s://softuni.foundation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en-US" dirty="0"/>
          </a:p>
        </p:txBody>
      </p:sp>
      <p:sp>
        <p:nvSpPr>
          <p:cNvPr id="10" name="Author Position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en-US" dirty="0"/>
          </a:p>
        </p:txBody>
      </p:sp>
      <p:sp>
        <p:nvSpPr>
          <p:cNvPr id="9" name="Author Nam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en-US" dirty="0"/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Positioning</a:t>
            </a:r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&amp; Grid</a:t>
            </a:r>
            <a:endParaRPr lang="en-US" dirty="0"/>
          </a:p>
        </p:txBody>
      </p:sp>
      <p:pic>
        <p:nvPicPr>
          <p:cNvPr id="8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42" y="3100144"/>
            <a:ext cx="5079932" cy="168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 – Examples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49942" y="1494505"/>
            <a:ext cx="5964081" cy="4870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body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bg-BG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itchFamily="49" charset="0"/>
              </a:rPr>
              <a:t>grid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grid-template-areas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  "header </a:t>
            </a: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header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"</a:t>
            </a:r>
            <a:endParaRPr lang="en-US" sz="27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  "aside main"</a:t>
            </a:r>
            <a:endParaRPr lang="en-US" sz="27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  "footer </a:t>
            </a: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footer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"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grid-template-columns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br>
              <a:rPr lang="bg-BG" sz="2700" b="1" kern="100" dirty="0">
                <a:solidFill>
                  <a:srgbClr val="800000"/>
                </a:solidFill>
                <a:latin typeface="Consolas" pitchFamily="49" charset="0"/>
              </a:rPr>
            </a:br>
            <a:r>
              <a:rPr lang="bg-BG" sz="2700" b="1" kern="100" dirty="0">
                <a:solidFill>
                  <a:srgbClr val="800000"/>
                </a:solidFill>
                <a:latin typeface="Consolas" pitchFamily="49" charset="0"/>
              </a:rPr>
              <a:t>   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100px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itchFamily="49" charset="0"/>
              </a:rPr>
              <a:t>auto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endParaRPr lang="en-US" sz="27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endParaRPr lang="en-US" sz="12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header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header;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aside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aside;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main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main;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footer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footer;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6817" y="1359540"/>
            <a:ext cx="5362672" cy="32143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019"/>
          <a:stretch>
            <a:fillRect/>
          </a:stretch>
        </p:blipFill>
        <p:spPr>
          <a:xfrm>
            <a:off x="6611678" y="1482830"/>
            <a:ext cx="5212949" cy="11185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3" t="37183" r="75836" b="13736"/>
          <a:stretch>
            <a:fillRect/>
          </a:stretch>
        </p:blipFill>
        <p:spPr>
          <a:xfrm>
            <a:off x="6648826" y="2614709"/>
            <a:ext cx="1214684" cy="14846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186" t="36622" b="12809"/>
          <a:stretch>
            <a:fillRect/>
          </a:stretch>
        </p:blipFill>
        <p:spPr>
          <a:xfrm>
            <a:off x="7882446" y="2594835"/>
            <a:ext cx="3952117" cy="152960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6173"/>
          <a:stretch>
            <a:fillRect/>
          </a:stretch>
        </p:blipFill>
        <p:spPr>
          <a:xfrm>
            <a:off x="6616577" y="4105740"/>
            <a:ext cx="5212949" cy="418229"/>
          </a:xfrm>
          <a:prstGeom prst="rect">
            <a:avLst/>
          </a:prstGeom>
        </p:spPr>
      </p:pic>
      <p:sp>
        <p:nvSpPr>
          <p:cNvPr id="13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Gap</a:t>
            </a:r>
            <a:r>
              <a:rPr lang="en-US" sz="3600" dirty="0"/>
              <a:t> between each cell horizontally and vertically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877360" y="1917756"/>
            <a:ext cx="4993700" cy="20873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body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bg-BG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 </a:t>
            </a:r>
            <a:endParaRPr lang="bg-BG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itchFamily="49" charset="0"/>
              </a:rPr>
              <a:t>grid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bg-BG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700" b="1" kern="100" dirty="0">
                <a:solidFill>
                  <a:srgbClr val="FF0000"/>
                </a:solidFill>
                <a:latin typeface="Consolas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grid-template-columns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endParaRPr lang="bg-BG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   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100px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0070C0"/>
                </a:solidFill>
                <a:latin typeface="Consolas" pitchFamily="49" charset="0"/>
              </a:rPr>
              <a:t>auto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gap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10px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360" y="4082021"/>
            <a:ext cx="4580272" cy="2624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37" y="4077073"/>
            <a:ext cx="4210880" cy="262935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5556141" y="5336306"/>
            <a:ext cx="727145" cy="46091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7967879" y="4311993"/>
            <a:ext cx="1772172" cy="605455"/>
          </a:xfrm>
          <a:prstGeom prst="wedgeRoundRectCallout">
            <a:avLst>
              <a:gd name="adj1" fmla="val -75056"/>
              <a:gd name="adj2" fmla="val 74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gap: 10px; 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2" name="Текстово поле 10"/>
          <p:cNvSpPr txBox="1"/>
          <p:nvPr/>
        </p:nvSpPr>
        <p:spPr>
          <a:xfrm>
            <a:off x="5871060" y="1917756"/>
            <a:ext cx="4711952" cy="20873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grid-template-areas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  "header </a:t>
            </a: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header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"</a:t>
            </a:r>
            <a:endParaRPr lang="en-US" sz="27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  "aside main"</a:t>
            </a:r>
            <a:endParaRPr lang="en-US" sz="27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   "footer </a:t>
            </a: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footer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"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bg-BG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/>
              <a:t>Grid – Example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96" y="1379893"/>
            <a:ext cx="4008115" cy="5133504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 bwMode="auto">
          <a:xfrm>
            <a:off x="5061269" y="3766691"/>
            <a:ext cx="584848" cy="35990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58" y="1379893"/>
            <a:ext cx="5766944" cy="513350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/>
              <a:t>Grid – Example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 bwMode="auto">
          <a:xfrm>
            <a:off x="5151246" y="3766691"/>
            <a:ext cx="584848" cy="35990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83" y="1746942"/>
            <a:ext cx="4570809" cy="4399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32" y="2270367"/>
            <a:ext cx="5988956" cy="3352557"/>
          </a:xfrm>
          <a:prstGeom prst="rect">
            <a:avLst/>
          </a:prstGeom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https://codepen.io/snakov/pen/jOVJXVN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8" y="2304000"/>
            <a:ext cx="6208383" cy="3851497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498499" y="824279"/>
            <a:ext cx="3194999" cy="369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4" descr="Резултат с изображение за „position css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99" y="1854000"/>
            <a:ext cx="5859201" cy="19433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tx1"/>
            </a:solidFill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Specifies the Type of Positioning Method Used for an Element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Position properties: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relative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absolute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fixed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sticky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 descr="A person standing in front of a piano&#10;&#10;Description automatically generated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3095" b="14014"/>
          <a:stretch>
            <a:fillRect/>
          </a:stretch>
        </p:blipFill>
        <p:spPr>
          <a:xfrm>
            <a:off x="6318250" y="1579303"/>
            <a:ext cx="5646000" cy="4650047"/>
          </a:xfrm>
          <a:prstGeom prst="rect">
            <a:avLst/>
          </a:prstGeom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Static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Static -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state of every element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Puts the element into its </a:t>
            </a:r>
            <a:r>
              <a:rPr lang="en-US" b="1" dirty="0">
                <a:solidFill>
                  <a:schemeClr val="bg1"/>
                </a:solidFill>
              </a:rPr>
              <a:t>normal position </a:t>
            </a:r>
            <a:r>
              <a:rPr lang="en-US" dirty="0"/>
              <a:t>in the document layout flow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 will 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 react to the following properties: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top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bottom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z-index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46000" y="4499992"/>
            <a:ext cx="445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static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4084635"/>
            <a:ext cx="4039402" cy="233807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Relative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looks like static positioning, but once the positioned element has taken its place, you can then modify its final position with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positional properties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Текстово поле 7"/>
          <p:cNvSpPr txBox="1"/>
          <p:nvPr/>
        </p:nvSpPr>
        <p:spPr>
          <a:xfrm>
            <a:off x="6485435" y="1279847"/>
            <a:ext cx="5623535" cy="8826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&lt;img src="cup.jpg"&gt;</a:t>
            </a:r>
            <a:endParaRPr lang="en-GB" sz="2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&lt;img class="new" src="new.png"&gt;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6485435" y="2327792"/>
            <a:ext cx="3870000" cy="1879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img.new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  position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relative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top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-200px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right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150px</a:t>
            </a:r>
            <a:r>
              <a:rPr lang="en-US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20" y="4678307"/>
            <a:ext cx="3067192" cy="2002914"/>
          </a:xfrm>
          <a:prstGeom prst="rect">
            <a:avLst/>
          </a:prstGeom>
        </p:spPr>
      </p:pic>
      <p:sp>
        <p:nvSpPr>
          <p:cNvPr id="12" name="Right Arrow 8"/>
          <p:cNvSpPr/>
          <p:nvPr/>
        </p:nvSpPr>
        <p:spPr bwMode="auto">
          <a:xfrm>
            <a:off x="4139435" y="5505543"/>
            <a:ext cx="581292" cy="422208"/>
          </a:xfrm>
          <a:prstGeom prst="rightArrow">
            <a:avLst>
              <a:gd name="adj1" fmla="val 50000"/>
              <a:gd name="adj2" fmla="val 4706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002" y="4446615"/>
            <a:ext cx="2371242" cy="2310635"/>
          </a:xfrm>
          <a:prstGeom prst="rect">
            <a:avLst/>
          </a:prstGeom>
        </p:spPr>
      </p:pic>
      <p:pic>
        <p:nvPicPr>
          <p:cNvPr id="14" name="Picture 2" descr="https://www.internetingishard.com/html-and-css/advanced-positioning/css-positioning-schemes-790d5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00" y="4504086"/>
            <a:ext cx="1545394" cy="200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Absolute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1363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Absolute positioning </a:t>
            </a:r>
            <a:r>
              <a:rPr lang="en-US" sz="3600" dirty="0">
                <a:sym typeface="Wingdings" panose="05000000000000000000" pitchFamily="2" charset="2"/>
              </a:rPr>
              <a:t> from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upper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left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corner</a:t>
            </a:r>
            <a:r>
              <a:rPr lang="en-US" sz="3600" dirty="0"/>
              <a:t> of the parent</a:t>
            </a:r>
            <a:endParaRPr lang="en-US" sz="3600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 rotWithShape="1">
          <a:blip r:embed="rId1"/>
          <a:srcRect b="9752"/>
          <a:stretch>
            <a:fillRect/>
          </a:stretch>
        </p:blipFill>
        <p:spPr>
          <a:xfrm>
            <a:off x="7737019" y="234832"/>
            <a:ext cx="4273887" cy="2879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Down Arrow 10"/>
          <p:cNvSpPr/>
          <p:nvPr/>
        </p:nvSpPr>
        <p:spPr bwMode="auto">
          <a:xfrm>
            <a:off x="9811354" y="3227639"/>
            <a:ext cx="307276" cy="3953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019" y="3742167"/>
            <a:ext cx="4264106" cy="272264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07319" y="4169609"/>
            <a:ext cx="2160279" cy="914225"/>
          </a:xfrm>
          <a:prstGeom prst="wedgeRoundRectCallout">
            <a:avLst>
              <a:gd name="adj1" fmla="val 80804"/>
              <a:gd name="adj2" fmla="val -62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&lt;h1&gt;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frees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original place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Текстово поле 7"/>
          <p:cNvSpPr txBox="1"/>
          <p:nvPr/>
        </p:nvSpPr>
        <p:spPr>
          <a:xfrm>
            <a:off x="502403" y="2708403"/>
            <a:ext cx="6226596" cy="9142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&lt;h1&gt;</a:t>
            </a:r>
            <a:r>
              <a:rPr lang="en-GB" sz="2400" b="1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Interior Design Studio</a:t>
            </a: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&lt;/h1&gt;</a:t>
            </a:r>
            <a:endParaRPr lang="en-GB" sz="2400" b="1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&lt;img src="living</a:t>
            </a: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room</a:t>
            </a:r>
            <a:r>
              <a:rPr lang="en-GB" sz="2400" b="1" noProof="1">
                <a:solidFill>
                  <a:srgbClr val="800000"/>
                </a:solidFill>
                <a:latin typeface="Consolas" pitchFamily="49" charset="0"/>
              </a:rPr>
              <a:t>.jpg"&gt;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502403" y="3965725"/>
            <a:ext cx="6219724" cy="25442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800000"/>
                </a:solidFill>
                <a:latin typeface="Consolas" pitchFamily="49" charset="0"/>
              </a:rPr>
              <a:t>h1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FF0000"/>
                </a:solidFill>
                <a:latin typeface="Consolas" pitchFamily="49" charset="0"/>
              </a:rPr>
              <a:t>  position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noProof="1">
                <a:solidFill>
                  <a:srgbClr val="0070C0"/>
                </a:solidFill>
                <a:latin typeface="Consolas" pitchFamily="49" charset="0"/>
              </a:rPr>
              <a:t>absolute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rgbClr val="FF0000"/>
                </a:solidFill>
                <a:latin typeface="Consolas" pitchFamily="49" charset="0"/>
              </a:rPr>
              <a:t>top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60px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rgbClr val="FF0000"/>
                </a:solidFill>
                <a:latin typeface="Consolas" pitchFamily="49" charset="0"/>
              </a:rPr>
              <a:t>left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180px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rgbClr val="FF0000"/>
                </a:solidFill>
                <a:latin typeface="Consolas" pitchFamily="49" charset="0"/>
              </a:rPr>
              <a:t>color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noProof="1">
                <a:solidFill>
                  <a:srgbClr val="0070C0"/>
                </a:solidFill>
                <a:latin typeface="Consolas" pitchFamily="49" charset="0"/>
              </a:rPr>
              <a:t>antiquewhite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rgbClr val="FF0000"/>
                </a:solidFill>
                <a:latin typeface="Consolas" pitchFamily="49" charset="0"/>
              </a:rPr>
              <a:t>text-shadow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1px 1px 20px </a:t>
            </a:r>
            <a:r>
              <a:rPr lang="en-US" sz="2400" b="1" noProof="1">
                <a:solidFill>
                  <a:srgbClr val="0070C0"/>
                </a:solidFill>
                <a:latin typeface="Consolas" pitchFamily="49" charset="0"/>
              </a:rPr>
              <a:t>black</a:t>
            </a: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CSS Grid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Position: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relative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absolute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fixed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sticky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GB" dirty="0"/>
              <a:t>Positioning Properties</a:t>
            </a:r>
            <a:endParaRPr lang="en-GB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r>
              <a:rPr lang="en-US" dirty="0"/>
              <a:t>Z-index</a:t>
            </a: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endParaRPr lang="en-US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405" indent="-446405">
              <a:lnSpc>
                <a:spcPct val="100000"/>
              </a:lnSpc>
              <a:buFontTx/>
              <a:buAutoNum type="arabicPeriod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Fixed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 - the element will </a:t>
            </a:r>
            <a:r>
              <a:rPr lang="en-US" b="1" dirty="0">
                <a:solidFill>
                  <a:schemeClr val="bg1"/>
                </a:solidFill>
              </a:rPr>
              <a:t>NOT remain </a:t>
            </a:r>
            <a:r>
              <a:rPr lang="en-US" dirty="0"/>
              <a:t>in the natural flow of the page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the positional properties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Positions itself according to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101000" y="4151104"/>
            <a:ext cx="4275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itchFamily="49" charset="0"/>
              </a:rPr>
              <a:t>position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itchFamily="49" charset="0"/>
              </a:rPr>
              <a:t>fixed</a:t>
            </a:r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3960508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Sticky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element is positioned based on the user's </a:t>
            </a:r>
            <a:r>
              <a:rPr lang="en-US" b="1" dirty="0">
                <a:solidFill>
                  <a:schemeClr val="bg1"/>
                </a:solidFill>
              </a:rPr>
              <a:t>scroll position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A sticky element switches between 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fixed</a:t>
            </a:r>
            <a:r>
              <a:rPr lang="en-US" dirty="0"/>
              <a:t>, depending on the scroll position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It is positioned relative until a given offset position is met in the viewport - then it ''sticks'' in place (like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position: fixed</a:t>
            </a:r>
            <a:r>
              <a:rPr lang="en-US" dirty="0"/>
              <a:t>)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Sticky – Example</a:t>
            </a:r>
            <a:endParaRPr lang="en-US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90406" y="1802247"/>
            <a:ext cx="585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&lt;main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itchFamily="49" charset="0"/>
              </a:rPr>
              <a:t>"main-container"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&lt;header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itchFamily="49" charset="0"/>
              </a:rPr>
              <a:t>"main-header"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endParaRPr lang="en-GB" sz="2400" b="1" dirty="0">
              <a:solidFill>
                <a:srgbClr val="8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	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HEADER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&lt;div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itchFamily="49" charset="0"/>
              </a:rPr>
              <a:t>"main-content"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endParaRPr lang="en-GB" sz="2400" b="1" dirty="0">
              <a:solidFill>
                <a:srgbClr val="800000"/>
              </a:solidFill>
              <a:latin typeface="Consolas" pitchFamily="49" charset="0"/>
            </a:endParaRPr>
          </a:p>
          <a:p>
            <a:pPr lvl="1"/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    MAIN CONTENT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    &lt;/div&gt;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&lt;footer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 class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itchFamily="49" charset="0"/>
              </a:rPr>
              <a:t>"main-footer"</a:t>
            </a:r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&gt;</a:t>
            </a:r>
            <a:endParaRPr lang="en-GB" sz="2400" b="1" dirty="0">
              <a:solidFill>
                <a:srgbClr val="8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	FOOTER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    &lt;/footer&gt;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&lt;/main&gt;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276000" y="1179000"/>
            <a:ext cx="5355000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300" b="1" dirty="0">
                <a:solidFill>
                  <a:srgbClr val="800000"/>
                </a:solidFill>
                <a:latin typeface="Consolas" pitchFamily="49" charset="0"/>
              </a:rPr>
              <a:t>.main-container 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max-width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600px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itchFamily="49" charset="0"/>
              </a:rPr>
              <a:t>auto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itchFamily="49" charset="0"/>
              </a:rPr>
              <a:t>solid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itchFamily="49" charset="0"/>
              </a:rPr>
              <a:t>green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margin-top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40px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GB" sz="2300" b="1" dirty="0">
                <a:solidFill>
                  <a:srgbClr val="800000"/>
                </a:solidFill>
                <a:latin typeface="Consolas" pitchFamily="49" charset="0"/>
              </a:rPr>
              <a:t>.main-header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,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800000"/>
                </a:solidFill>
                <a:latin typeface="Consolas" pitchFamily="49" charset="0"/>
              </a:rPr>
              <a:t>.main-content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800000"/>
                </a:solidFill>
                <a:latin typeface="Consolas" pitchFamily="49" charset="0"/>
              </a:rPr>
              <a:t>.main-footer 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padding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10px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background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300" b="1" dirty="0">
                <a:solidFill>
                  <a:srgbClr val="0451A5"/>
                </a:solidFill>
                <a:latin typeface="Consolas" pitchFamily="49" charset="0"/>
              </a:rPr>
              <a:t>#</a:t>
            </a:r>
            <a:r>
              <a:rPr lang="en-GB" sz="2300" b="1" dirty="0" err="1">
                <a:solidFill>
                  <a:srgbClr val="0451A5"/>
                </a:solidFill>
                <a:latin typeface="Consolas" pitchFamily="49" charset="0"/>
              </a:rPr>
              <a:t>aaa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border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5px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itchFamily="49" charset="0"/>
              </a:rPr>
              <a:t>dashed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300" b="1" dirty="0">
                <a:solidFill>
                  <a:srgbClr val="0451A5"/>
                </a:solidFill>
                <a:latin typeface="Consolas" pitchFamily="49" charset="0"/>
              </a:rPr>
              <a:t>#000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300" b="1" dirty="0">
                <a:solidFill>
                  <a:srgbClr val="FF0000"/>
                </a:solidFill>
                <a:latin typeface="Consolas" pitchFamily="49" charset="0"/>
              </a:rPr>
              <a:t>margin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20px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GB" sz="23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3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3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Sticky – Example</a:t>
            </a:r>
            <a:endParaRPr lang="en-US" dirty="0"/>
          </a:p>
        </p:txBody>
      </p:sp>
      <p:pic>
        <p:nvPicPr>
          <p:cNvPr id="5" name="SavedFreeScreenRecorderProject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6996000" y="2007365"/>
            <a:ext cx="3915580" cy="333469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Текстово поле 10"/>
          <p:cNvSpPr txBox="1"/>
          <p:nvPr/>
        </p:nvSpPr>
        <p:spPr>
          <a:xfrm>
            <a:off x="786000" y="1719000"/>
            <a:ext cx="471956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.main-content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min-height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1000px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itchFamily="49" charset="0"/>
              </a:rPr>
              <a:t>.main-header 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height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50px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border-</a:t>
            </a:r>
            <a:r>
              <a:rPr lang="en-GB" sz="2400" b="1" dirty="0" err="1">
                <a:solidFill>
                  <a:srgbClr val="FF0000"/>
                </a:solidFill>
                <a:latin typeface="Consolas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position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itchFamily="49" charset="0"/>
              </a:rPr>
              <a:t>sticky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GB" sz="2400" b="1" dirty="0">
                <a:solidFill>
                  <a:srgbClr val="FF0000"/>
                </a:solidFill>
                <a:latin typeface="Consolas" pitchFamily="49" charset="0"/>
              </a:rPr>
              <a:t>top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itchFamily="49" charset="0"/>
              </a:rPr>
              <a:t>0</a:t>
            </a:r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5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 - defines the position of the element according to its bottom edge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bottom: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000" y="345207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3442550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90150"/>
            <a:ext cx="11818096" cy="5434741"/>
          </a:xfrm>
        </p:spPr>
        <p:txBody>
          <a:bodyPr>
            <a:normAutofit/>
          </a:bodyPr>
          <a:lstStyle/>
          <a:p>
            <a:r>
              <a:rPr lang="en-US" dirty="0"/>
              <a:t>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upwards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bottom</a:t>
            </a:r>
            <a:r>
              <a:rPr lang="en-US" dirty="0"/>
              <a:t> value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bottom: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20px;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00" y="3429000"/>
            <a:ext cx="3857625" cy="22288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3429000"/>
            <a:ext cx="3838575" cy="22383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If the element is in position 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bottom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bottom: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204000"/>
            <a:ext cx="4445363" cy="255745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position of the element according to its left edge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left: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14" y="2850845"/>
            <a:ext cx="3857625" cy="22002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850845"/>
            <a:ext cx="3838575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left: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80px;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sz="3200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by the amount defined by the left 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664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9" y="2664000"/>
            <a:ext cx="3876675" cy="220980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left: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-2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0px;</a:t>
            </a:r>
            <a:r>
              <a:rPr lang="en-US" sz="3200" dirty="0"/>
              <a:t> </a:t>
            </a:r>
            <a:r>
              <a:rPr lang="en-US" dirty="0"/>
              <a:t>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249000"/>
            <a:ext cx="3867150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03" y="3249000"/>
            <a:ext cx="3967003" cy="221932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- defines the position of the element according to its right edge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right: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80px;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by the amount defined by the right value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right: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latin typeface="Consolas" pitchFamily="49" charset="0"/>
              </a:rPr>
              <a:t>-2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 - defines the position of the element according to its top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edge 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auto;</a:t>
            </a:r>
            <a:r>
              <a:rPr lang="en-US" dirty="0"/>
              <a:t> - the element will remain in its </a:t>
            </a:r>
            <a:r>
              <a:rPr lang="en-US" b="1" dirty="0">
                <a:solidFill>
                  <a:schemeClr val="bg1"/>
                </a:solidFill>
              </a:rPr>
              <a:t>natural</a:t>
            </a:r>
            <a:r>
              <a:rPr lang="en-US" dirty="0"/>
              <a:t> position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top: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20px;</a:t>
            </a:r>
            <a:r>
              <a:rPr lang="en-US" dirty="0"/>
              <a:t> - if the element is in position </a:t>
            </a:r>
            <a:r>
              <a:rPr lang="en-US" b="1" dirty="0">
                <a:solidFill>
                  <a:schemeClr val="bg1"/>
                </a:solidFill>
              </a:rPr>
              <a:t>relative</a:t>
            </a:r>
            <a:r>
              <a:rPr lang="en-US" dirty="0"/>
              <a:t>, the element will move </a:t>
            </a:r>
            <a:r>
              <a:rPr lang="en-US" b="1" dirty="0">
                <a:solidFill>
                  <a:schemeClr val="bg1"/>
                </a:solidFill>
              </a:rPr>
              <a:t>downwards</a:t>
            </a:r>
            <a:r>
              <a:rPr lang="en-US" dirty="0"/>
              <a:t> by the amount defined by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value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top:</a:t>
            </a:r>
            <a:r>
              <a:rPr lang="en-US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0;</a:t>
            </a:r>
            <a:r>
              <a:rPr lang="en-US" dirty="0"/>
              <a:t>  - if the element is in position </a:t>
            </a:r>
            <a:r>
              <a:rPr lang="en-US" b="1" dirty="0">
                <a:solidFill>
                  <a:schemeClr val="bg1"/>
                </a:solidFill>
              </a:rPr>
              <a:t>absolute</a:t>
            </a:r>
            <a:r>
              <a:rPr lang="en-US" dirty="0"/>
              <a:t>, the element will position itself from the </a:t>
            </a:r>
            <a:r>
              <a:rPr lang="en-US" b="1" dirty="0">
                <a:solidFill>
                  <a:schemeClr val="bg1"/>
                </a:solidFill>
              </a:rPr>
              <a:t>top</a:t>
            </a:r>
            <a:r>
              <a:rPr lang="en-US" dirty="0"/>
              <a:t> of the first positioned 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Center</a:t>
            </a:r>
            <a:r>
              <a:rPr lang="en-US" dirty="0"/>
              <a:t> - defines the position of the element according to center of the window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position: absolute;</a:t>
            </a:r>
            <a:r>
              <a:rPr lang="en-US" dirty="0"/>
              <a:t>- it will position the element relative to its first positioned parent element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sz="3200" dirty="0">
                <a:latin typeface="+mj-lt"/>
              </a:rPr>
              <a:t>If it can’t find one, it will be relative to the document</a:t>
            </a:r>
            <a:endParaRPr lang="en-US" sz="3200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top: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50%; left:</a:t>
            </a:r>
            <a:r>
              <a:rPr lang="en-US" sz="11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50%;</a:t>
            </a:r>
            <a:r>
              <a:rPr lang="en-US" sz="3200" dirty="0"/>
              <a:t>  </a:t>
            </a:r>
            <a:r>
              <a:rPr lang="en-US" dirty="0"/>
              <a:t>- the element will step out from the top left corner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These properties are set on the child element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transform: translate(-50%, -50%);</a:t>
            </a:r>
            <a:r>
              <a:rPr lang="en-US" sz="3200" dirty="0"/>
              <a:t> </a:t>
            </a:r>
            <a:r>
              <a:rPr lang="en-US" dirty="0"/>
              <a:t>- it will pull back the item with its half width and height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70" y="2730034"/>
            <a:ext cx="6210000" cy="3707462"/>
          </a:xfrm>
          <a:prstGeom prst="rect">
            <a:avLst/>
          </a:prstGeom>
          <a:ln w="9525"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Текстово поле 10"/>
          <p:cNvSpPr txBox="1"/>
          <p:nvPr/>
        </p:nvSpPr>
        <p:spPr>
          <a:xfrm>
            <a:off x="7203022" y="2526068"/>
            <a:ext cx="4540408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Consolas" pitchFamily="49" charset="0"/>
              </a:rPr>
              <a:t>.parent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itchFamily="49" charset="0"/>
              </a:rPr>
              <a:t>{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b="0" i="0" dirty="0">
                <a:solidFill>
                  <a:srgbClr val="FF0000"/>
                </a:solidFill>
                <a:effectLst/>
                <a:latin typeface="Consolas" pitchFamily="49" charset="0"/>
              </a:rPr>
              <a:t>position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itchFamily="49" charset="0"/>
              </a:rPr>
              <a:t>: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onsolas" pitchFamily="49" charset="0"/>
              </a:rPr>
              <a:t>relative</a:t>
            </a:r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Consolas" pitchFamily="49" charset="0"/>
              </a:rPr>
              <a:t>;</a:t>
            </a:r>
            <a:b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</a:br>
            <a:r>
              <a:rPr lang="en-US" sz="2400" b="0" i="0" dirty="0">
                <a:solidFill>
                  <a:schemeClr val="accent6">
                    <a:lumMod val="10000"/>
                  </a:schemeClr>
                </a:solidFill>
                <a:effectLst/>
                <a:latin typeface="Consolas" pitchFamily="49" charset="0"/>
              </a:rPr>
              <a:t>}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b="0" i="0" dirty="0">
                <a:solidFill>
                  <a:srgbClr val="C00000"/>
                </a:solidFill>
                <a:effectLst/>
                <a:latin typeface="Consolas" pitchFamily="49" charset="0"/>
              </a:rPr>
              <a:t>.child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onsolas" pitchFamily="49" charset="0"/>
              </a:rPr>
              <a:t>{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itchFamily="49" charset="0"/>
              </a:rPr>
              <a:t>position</a:t>
            </a:r>
            <a:r>
              <a:rPr lang="en-US" sz="2400" dirty="0">
                <a:latin typeface="Consolas" pitchFamily="49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</a:rPr>
              <a:t>absolute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itchFamily="49" charset="0"/>
              </a:rPr>
              <a:t>top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</a:rPr>
              <a:t>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itchFamily="49" charset="0"/>
              </a:rPr>
              <a:t>left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</a:rPr>
              <a:t>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itchFamily="49" charset="0"/>
              </a:rPr>
              <a:t>transform</a:t>
            </a:r>
            <a:r>
              <a:rPr lang="en-US" sz="2400" dirty="0">
                <a:latin typeface="Consolas" pitchFamily="49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</a:rPr>
              <a:t>translate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(</a:t>
            </a:r>
            <a:r>
              <a:rPr lang="bg-BG" sz="2400" dirty="0">
                <a:solidFill>
                  <a:srgbClr val="00B050"/>
                </a:solidFill>
                <a:latin typeface="Consolas" pitchFamily="49" charset="0"/>
              </a:rPr>
              <a:t>   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</a:rPr>
              <a:t>-50%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</a:rPr>
              <a:t>-50%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);</a:t>
            </a:r>
            <a:br>
              <a:rPr lang="en-US" sz="2400" dirty="0">
                <a:latin typeface="Consolas" pitchFamily="49" charset="0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Consolas" pitchFamily="49" charset="0"/>
              </a:rPr>
              <a:t>}</a:t>
            </a:r>
            <a:endParaRPr lang="en-GB" sz="2400" b="1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z-index Works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3" r="17899"/>
          <a:stretch>
            <a:fillRect/>
          </a:stretch>
        </p:blipFill>
        <p:spPr bwMode="auto">
          <a:xfrm>
            <a:off x="3733500" y="657993"/>
            <a:ext cx="4725000" cy="3933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Specifies the Stack order of an Element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Defines the order of the elements on the </a:t>
            </a:r>
            <a:r>
              <a:rPr lang="en-US" b="1" dirty="0">
                <a:solidFill>
                  <a:schemeClr val="bg1"/>
                </a:solidFill>
              </a:rPr>
              <a:t>z-axis</a:t>
            </a:r>
            <a:r>
              <a:rPr lang="en-US" dirty="0"/>
              <a:t>. It only works on positioned elements (</a:t>
            </a:r>
            <a:r>
              <a:rPr lang="en-US" b="1" dirty="0">
                <a:solidFill>
                  <a:schemeClr val="bg1"/>
                </a:solidFill>
              </a:rPr>
              <a:t>anything apart from static</a:t>
            </a:r>
            <a:r>
              <a:rPr lang="en-US" dirty="0"/>
              <a:t>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auto;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The order is defined by the order in the HTML code: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0" y="3924000"/>
            <a:ext cx="8881399" cy="191268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z-index value is relative to the other ones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target element is move in </a:t>
            </a:r>
            <a:r>
              <a:rPr lang="en-US" b="1" dirty="0">
                <a:solidFill>
                  <a:schemeClr val="bg1"/>
                </a:solidFill>
              </a:rPr>
              <a:t>front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its 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z-index: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1;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0" y="3338999"/>
            <a:ext cx="9893134" cy="2160001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values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target element is moved </a:t>
            </a:r>
            <a:r>
              <a:rPr lang="en-US" b="1" dirty="0">
                <a:solidFill>
                  <a:schemeClr val="bg1"/>
                </a:solidFill>
              </a:rPr>
              <a:t>behind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siblings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z-index: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-1;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3429000"/>
            <a:ext cx="10575000" cy="226984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/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/>
          <p:cNvSpPr>
            <a:spLocks noGrp="1"/>
          </p:cNvSpPr>
          <p:nvPr>
            <p:ph type="body" sz="quarter" idx="10"/>
          </p:nvPr>
        </p:nvSpPr>
        <p:spPr>
          <a:xfrm>
            <a:off x="697878" y="1676786"/>
            <a:ext cx="8683122" cy="427221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0" indent="356870">
              <a:lnSpc>
                <a:spcPct val="100000"/>
              </a:lnSpc>
              <a:tabLst>
                <a:tab pos="356870" algn="l"/>
              </a:tabLst>
            </a:pPr>
            <a:r>
              <a:rPr lang="en-US" sz="3600" b="1" dirty="0"/>
              <a:t>CSS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grid</a:t>
            </a:r>
            <a:r>
              <a:rPr lang="en-US" sz="3600" b="1" dirty="0"/>
              <a:t> </a:t>
            </a:r>
            <a:endParaRPr lang="en-US" sz="3600" b="1" dirty="0"/>
          </a:p>
          <a:p>
            <a:pPr marL="715645" lvl="1" indent="-426720"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Lines, cell, areas, tracks</a:t>
            </a:r>
            <a:endParaRPr lang="en-US" sz="3400" b="1" dirty="0">
              <a:solidFill>
                <a:schemeClr val="bg2"/>
              </a:solidFill>
            </a:endParaRPr>
          </a:p>
          <a:p>
            <a:pPr marL="715645" lvl="1" indent="-42672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grid-area</a:t>
            </a:r>
            <a:r>
              <a:rPr lang="en-US" sz="3400" b="1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grid-template-areas</a:t>
            </a:r>
            <a:endParaRPr lang="en-GB" sz="34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Positioning properties</a:t>
            </a:r>
            <a:endParaRPr lang="en-GB" sz="3200" b="1" dirty="0"/>
          </a:p>
          <a:p>
            <a:pPr>
              <a:buClr>
                <a:schemeClr val="bg2"/>
              </a:buClr>
            </a:pPr>
            <a:r>
              <a:rPr lang="en-GB" sz="3600" b="1" dirty="0"/>
              <a:t>Z-Index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Clr>
                <a:schemeClr val="bg2"/>
              </a:buClr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/>
          </a:p>
          <a:p>
            <a:endParaRPr lang="en-US" sz="2800" b="1" dirty="0"/>
          </a:p>
          <a:p>
            <a:pPr lvl="1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16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Modern Layout System for the Web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Grid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8377" y="1494504"/>
            <a:ext cx="2695249" cy="237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>
            <a:fillRect/>
          </a:stretch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>
            <a:fillRect/>
          </a:stretch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>
            <a:fillRect/>
          </a:stretch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7"/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>
            <a:fillRect/>
          </a:stretch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3"/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  <a:endParaRPr lang="en-US" b="1" dirty="0"/>
          </a:p>
        </p:txBody>
      </p:sp>
      <p:pic>
        <p:nvPicPr>
          <p:cNvPr id="13" name="Picture 12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/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  <a:endParaRPr lang="en-US" sz="3200" dirty="0"/>
          </a:p>
          <a:p>
            <a:pPr lvl="1"/>
            <a:r>
              <a:rPr lang="en-US" sz="3000" noProof="1">
                <a:hlinkClick r:id="rId1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2"/>
              </a:rPr>
              <a:t>about.softuni.bg</a:t>
            </a:r>
            <a:r>
              <a:rPr lang="en-US" sz="3000" noProof="1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3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  <a:endParaRPr lang="en-US" sz="3200" dirty="0"/>
          </a:p>
          <a:p>
            <a:pPr lvl="1"/>
            <a:r>
              <a:rPr lang="en-US" sz="3000" noProof="1">
                <a:hlinkClick r:id="rId4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  <a:endParaRPr lang="en-US" sz="3200" dirty="0"/>
          </a:p>
          <a:p>
            <a:pPr lvl="1"/>
            <a:r>
              <a:rPr lang="en-US" sz="3000" dirty="0">
                <a:hlinkClick r:id="rId5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319212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CSS grid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modern CSS layout system for the Web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and easy to use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399" y="1404528"/>
            <a:ext cx="6238158" cy="4880903"/>
          </a:xfrm>
          <a:prstGeom prst="rect">
            <a:avLst/>
          </a:prstGeom>
        </p:spPr>
      </p:pic>
      <p:sp>
        <p:nvSpPr>
          <p:cNvPr id="6" name="Текстово поле 10"/>
          <p:cNvSpPr txBox="1"/>
          <p:nvPr/>
        </p:nvSpPr>
        <p:spPr>
          <a:xfrm>
            <a:off x="746527" y="4058836"/>
            <a:ext cx="4179778" cy="1510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Consolas" pitchFamily="49" charset="0"/>
              </a:rPr>
              <a:t>.grid-container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itchFamily="49" charset="0"/>
              </a:rPr>
              <a:t>grid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primary parts of a grid are:</a:t>
            </a:r>
            <a:endParaRPr lang="en-US" dirty="0"/>
          </a:p>
          <a:p>
            <a:pPr lvl="1"/>
            <a:r>
              <a:rPr lang="en-US" dirty="0"/>
              <a:t>Grid </a:t>
            </a:r>
            <a:r>
              <a:rPr lang="en-US" b="1" dirty="0">
                <a:solidFill>
                  <a:schemeClr val="bg1"/>
                </a:solidFill>
              </a:rPr>
              <a:t>lines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Grid </a:t>
            </a:r>
            <a:r>
              <a:rPr lang="en-US" b="1" dirty="0">
                <a:solidFill>
                  <a:schemeClr val="bg1"/>
                </a:solidFill>
              </a:rPr>
              <a:t>cell</a:t>
            </a:r>
            <a:r>
              <a:rPr lang="en-US" dirty="0"/>
              <a:t> and grid </a:t>
            </a:r>
            <a:r>
              <a:rPr lang="en-US" b="1" dirty="0">
                <a:solidFill>
                  <a:schemeClr val="bg1"/>
                </a:solidFill>
              </a:rPr>
              <a:t>areas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Grid </a:t>
            </a:r>
            <a:r>
              <a:rPr lang="en-US" b="1" dirty="0">
                <a:solidFill>
                  <a:schemeClr val="bg1"/>
                </a:solidFill>
              </a:rPr>
              <a:t>tracks</a:t>
            </a:r>
            <a:r>
              <a:rPr lang="en-US" dirty="0"/>
              <a:t> (rows or columns)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2621"/>
          <a:stretch>
            <a:fillRect/>
          </a:stretch>
        </p:blipFill>
        <p:spPr>
          <a:xfrm>
            <a:off x="7267571" y="1157163"/>
            <a:ext cx="4047071" cy="26543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2506"/>
          <a:stretch>
            <a:fillRect/>
          </a:stretch>
        </p:blipFill>
        <p:spPr>
          <a:xfrm>
            <a:off x="789259" y="3923872"/>
            <a:ext cx="4047071" cy="270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3283"/>
          <a:stretch>
            <a:fillRect/>
          </a:stretch>
        </p:blipFill>
        <p:spPr>
          <a:xfrm>
            <a:off x="7267571" y="3923873"/>
            <a:ext cx="4047071" cy="263417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7166975" y="2394271"/>
            <a:ext cx="1505472" cy="539859"/>
          </a:xfrm>
          <a:prstGeom prst="wedgeRoundRectCallout">
            <a:avLst>
              <a:gd name="adj1" fmla="val 57285"/>
              <a:gd name="adj2" fmla="val -1167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grid line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29" y="3964986"/>
            <a:ext cx="1002977" cy="2593063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 bwMode="auto">
          <a:xfrm>
            <a:off x="5145229" y="4058837"/>
            <a:ext cx="1505472" cy="539859"/>
          </a:xfrm>
          <a:prstGeom prst="wedgeRoundRectCallout">
            <a:avLst>
              <a:gd name="adj1" fmla="val -84319"/>
              <a:gd name="adj2" fmla="val 10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grid row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967350" y="5096736"/>
            <a:ext cx="1987525" cy="539859"/>
          </a:xfrm>
          <a:prstGeom prst="wedgeRoundRectCallout">
            <a:avLst>
              <a:gd name="adj1" fmla="val -66690"/>
              <a:gd name="adj2" fmla="val 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grid column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HTML element becomes a </a:t>
            </a:r>
            <a:r>
              <a:rPr lang="en-US" sz="3600" b="1" dirty="0">
                <a:solidFill>
                  <a:schemeClr val="bg1"/>
                </a:solidFill>
              </a:rPr>
              <a:t>grid container </a:t>
            </a:r>
            <a:r>
              <a:rPr lang="en-US" sz="3600" dirty="0"/>
              <a:t>when its display property is set to </a:t>
            </a:r>
            <a:r>
              <a:rPr lang="en-US" sz="3600" b="1" dirty="0">
                <a:solidFill>
                  <a:schemeClr val="bg1"/>
                </a:solidFill>
              </a:rPr>
              <a:t>grid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inline-grid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Container</a:t>
            </a:r>
            <a:endParaRPr lang="en-US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79706" y="2619211"/>
            <a:ext cx="6208383" cy="1510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Consolas" pitchFamily="49" charset="0"/>
              </a:rPr>
              <a:t>.grid-container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itchFamily="49" charset="0"/>
              </a:rPr>
              <a:t>grid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79706" y="4527943"/>
            <a:ext cx="6208383" cy="1510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Consolas" pitchFamily="49" charset="0"/>
              </a:rPr>
              <a:t>.grid-container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: </a:t>
            </a:r>
            <a:r>
              <a:rPr lang="en-US" sz="2800" b="1" dirty="0">
                <a:solidFill>
                  <a:srgbClr val="0451A5"/>
                </a:solidFill>
                <a:latin typeface="Consolas" pitchFamily="49" charset="0"/>
              </a:rPr>
              <a:t>inline-grid</a:t>
            </a:r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sz="28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12621"/>
          <a:stretch>
            <a:fillRect/>
          </a:stretch>
        </p:blipFill>
        <p:spPr>
          <a:xfrm>
            <a:off x="7248129" y="2619212"/>
            <a:ext cx="4047071" cy="2654309"/>
          </a:xfrm>
          <a:prstGeom prst="rect">
            <a:avLst/>
          </a:prstGeom>
        </p:spPr>
      </p:pic>
      <p:sp>
        <p:nvSpPr>
          <p:cNvPr id="10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The grid templates define the </a:t>
            </a:r>
            <a:r>
              <a:rPr lang="en-US" sz="3200" b="1" dirty="0">
                <a:solidFill>
                  <a:schemeClr val="bg1"/>
                </a:solidFill>
              </a:rPr>
              <a:t>look</a:t>
            </a:r>
            <a:r>
              <a:rPr lang="en-US" sz="3200" dirty="0"/>
              <a:t> of the grid: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rows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columns</a:t>
            </a:r>
            <a:r>
              <a:rPr lang="en-US" sz="3200" dirty="0"/>
              <a:t> and their </a:t>
            </a:r>
            <a:r>
              <a:rPr lang="en-US" sz="3200" b="1" dirty="0">
                <a:solidFill>
                  <a:schemeClr val="bg1"/>
                </a:solidFill>
              </a:rPr>
              <a:t>size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Template</a:t>
            </a:r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697407" y="2244957"/>
            <a:ext cx="6820725" cy="19488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body 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endParaRPr lang="en-US" sz="25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2500" b="1" kern="100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500" b="1" kern="100" dirty="0">
                <a:solidFill>
                  <a:srgbClr val="0070C0"/>
                </a:solidFill>
                <a:latin typeface="Consolas" pitchFamily="49" charset="0"/>
              </a:rPr>
              <a:t>grid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US" sz="25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 </a:t>
            </a:r>
            <a:r>
              <a:rPr lang="en-US" sz="2500" b="1" kern="100" dirty="0">
                <a:solidFill>
                  <a:srgbClr val="FF0000"/>
                </a:solidFill>
                <a:latin typeface="Consolas" pitchFamily="49" charset="0"/>
              </a:rPr>
              <a:t>grid-template-rows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500" b="1" kern="1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2500" b="1" kern="1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100px</a:t>
            </a: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500" b="1" kern="1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400px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 </a:t>
            </a:r>
            <a:endParaRPr lang="en-US" sz="25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  </a:t>
            </a:r>
            <a:r>
              <a:rPr lang="en-US" sz="2500" b="1" kern="100" dirty="0">
                <a:solidFill>
                  <a:srgbClr val="FF0000"/>
                </a:solidFill>
                <a:latin typeface="Consolas" pitchFamily="49" charset="0"/>
              </a:rPr>
              <a:t>grid-template-columns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500" b="1" kern="1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100px</a:t>
            </a: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500" b="1" kern="100" dirty="0">
                <a:solidFill>
                  <a:srgbClr val="0070C0"/>
                </a:solidFill>
                <a:latin typeface="Consolas" pitchFamily="49" charset="0"/>
              </a:rPr>
              <a:t>auto</a:t>
            </a: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r>
              <a:rPr lang="en-US" sz="25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endParaRPr lang="en-US" sz="2500" b="1" kern="100" dirty="0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5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5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6049" y="4086474"/>
            <a:ext cx="4456909" cy="2507010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7138960" y="4125962"/>
            <a:ext cx="202953" cy="1064509"/>
          </a:xfrm>
          <a:prstGeom prst="leftBrace">
            <a:avLst>
              <a:gd name="adj1" fmla="val 4328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46119" y="4355345"/>
            <a:ext cx="1144177" cy="424335"/>
          </a:xfrm>
          <a:prstGeom prst="wedgeRoundRectCallout">
            <a:avLst>
              <a:gd name="adj1" fmla="val 71728"/>
              <a:gd name="adj2" fmla="val 252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100px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123056" y="5274797"/>
            <a:ext cx="202993" cy="1258394"/>
          </a:xfrm>
          <a:prstGeom prst="leftBrace">
            <a:avLst>
              <a:gd name="adj1" fmla="val 59179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646119" y="5374154"/>
            <a:ext cx="1144177" cy="394237"/>
          </a:xfrm>
          <a:prstGeom prst="wedgeRoundRectCallout">
            <a:avLst>
              <a:gd name="adj1" fmla="val 74877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400px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5400000">
            <a:off x="9978075" y="2330342"/>
            <a:ext cx="275786" cy="3271178"/>
          </a:xfrm>
          <a:prstGeom prst="leftBrace">
            <a:avLst>
              <a:gd name="adj1" fmla="val 39979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Left Brace 13"/>
          <p:cNvSpPr/>
          <p:nvPr/>
        </p:nvSpPr>
        <p:spPr>
          <a:xfrm rot="5400000">
            <a:off x="7791295" y="3447924"/>
            <a:ext cx="223755" cy="1064437"/>
          </a:xfrm>
          <a:prstGeom prst="leftBrace">
            <a:avLst>
              <a:gd name="adj1" fmla="val 4949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673601" y="3159070"/>
            <a:ext cx="1142080" cy="391950"/>
          </a:xfrm>
          <a:prstGeom prst="wedgeRoundRectCallout">
            <a:avLst>
              <a:gd name="adj1" fmla="val -34747"/>
              <a:gd name="adj2" fmla="val 99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100px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9902632" y="3159070"/>
            <a:ext cx="1142080" cy="391950"/>
          </a:xfrm>
          <a:prstGeom prst="wedgeRoundRectCallout">
            <a:avLst>
              <a:gd name="adj1" fmla="val -34059"/>
              <a:gd name="adj2" fmla="val 96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auto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189277" y="4360659"/>
            <a:ext cx="4879670" cy="236337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68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030" indent="-36068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530" indent="-35242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305" indent="-2667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8565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This example will create: 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Two </a:t>
            </a:r>
            <a:r>
              <a:rPr lang="en-US" sz="3000" b="1" dirty="0">
                <a:solidFill>
                  <a:schemeClr val="bg1"/>
                </a:solidFill>
              </a:rPr>
              <a:t>rows</a:t>
            </a:r>
            <a:r>
              <a:rPr lang="en-US" sz="3000" dirty="0"/>
              <a:t> with </a:t>
            </a:r>
            <a:r>
              <a:rPr lang="en-US" sz="3000" b="1" dirty="0">
                <a:solidFill>
                  <a:schemeClr val="bg1"/>
                </a:solidFill>
              </a:rPr>
              <a:t>sizes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100px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400px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Two </a:t>
            </a:r>
            <a:r>
              <a:rPr lang="en-US" sz="3000" b="1" dirty="0">
                <a:solidFill>
                  <a:schemeClr val="bg1"/>
                </a:solidFill>
              </a:rPr>
              <a:t>columns</a:t>
            </a:r>
            <a:r>
              <a:rPr lang="en-US" sz="3000" dirty="0"/>
              <a:t> with </a:t>
            </a:r>
            <a:r>
              <a:rPr lang="en-US" sz="3000" b="1" dirty="0">
                <a:solidFill>
                  <a:schemeClr val="bg1"/>
                </a:solidFill>
              </a:rPr>
              <a:t>sizes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100px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auto</a:t>
            </a:r>
            <a:r>
              <a:rPr lang="en-US" sz="3000" dirty="0"/>
              <a:t> size</a:t>
            </a:r>
            <a:endParaRPr lang="en-US" sz="3000" dirty="0"/>
          </a:p>
        </p:txBody>
      </p:sp>
      <p:sp>
        <p:nvSpPr>
          <p:cNvPr id="19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331826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Grid area </a:t>
            </a:r>
            <a:r>
              <a:rPr lang="en-US" dirty="0"/>
              <a:t>is a rectangular area made up of one or more </a:t>
            </a:r>
            <a:r>
              <a:rPr lang="en-US" b="1" dirty="0">
                <a:solidFill>
                  <a:schemeClr val="bg1"/>
                </a:solidFill>
              </a:rPr>
              <a:t>adjacent grid cells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Defining</a:t>
            </a:r>
            <a:r>
              <a:rPr lang="en-US" b="1" dirty="0"/>
              <a:t> </a:t>
            </a:r>
            <a:r>
              <a:rPr lang="en-US" dirty="0"/>
              <a:t>grid areas in CSS: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Referencing</a:t>
            </a:r>
            <a:r>
              <a:rPr lang="en-US" dirty="0"/>
              <a:t> the grid areas: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Area and Grid Template Area</a:t>
            </a:r>
            <a:endParaRPr lang="en-US" dirty="0"/>
          </a:p>
        </p:txBody>
      </p:sp>
      <p:pic>
        <p:nvPicPr>
          <p:cNvPr id="4103" name="Picture 7" descr="CSS Grid"/>
          <p:cNvPicPr>
            <a:picLocks noChangeAspect="1" noChangeArrowheads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130" y="1449516"/>
            <a:ext cx="4423541" cy="296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ово поле 10"/>
          <p:cNvSpPr txBox="1"/>
          <p:nvPr/>
        </p:nvSpPr>
        <p:spPr>
          <a:xfrm>
            <a:off x="786200" y="3788822"/>
            <a:ext cx="6392253" cy="591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header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rgbClr val="FF0000"/>
                </a:solidFill>
                <a:latin typeface="Consolas" pitchFamily="49" charset="0"/>
              </a:rPr>
              <a:t>grid-area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header;</a:t>
            </a:r>
            <a:r>
              <a:rPr lang="en-US" sz="2700" b="1" kern="100" dirty="0">
                <a:solidFill>
                  <a:srgbClr val="800000"/>
                </a:solidFill>
                <a:latin typeface="Consolas" pitchFamily="49" charset="0"/>
              </a:rPr>
              <a:t> </a:t>
            </a:r>
            <a:r>
              <a:rPr lang="en-US" sz="2700" b="1" kern="100" dirty="0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}</a:t>
            </a:r>
            <a:endParaRPr lang="en-US" sz="2700" b="1" kern="100" dirty="0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696664" y="5318593"/>
            <a:ext cx="6392254" cy="171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body </a:t>
            </a:r>
            <a:r>
              <a:rPr lang="en-US" sz="2700" b="1" kern="100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{ </a:t>
            </a:r>
            <a:r>
              <a:rPr lang="en-US" sz="2700" b="1" kern="100" noProof="1">
                <a:solidFill>
                  <a:srgbClr val="FF0000"/>
                </a:solidFill>
                <a:latin typeface="Consolas" pitchFamily="49" charset="0"/>
              </a:rPr>
              <a:t>grid-template-areas</a:t>
            </a:r>
            <a:r>
              <a:rPr lang="en-US" sz="2700" b="1" kern="100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:</a:t>
            </a:r>
            <a:endParaRPr lang="en-US" sz="2700" b="1" kern="100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 "header header header header"</a:t>
            </a:r>
            <a:endParaRPr lang="en-US" sz="2700" b="1" kern="100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 "main main empty sidebar"</a:t>
            </a:r>
            <a:endParaRPr lang="en-US" sz="2700" b="1" kern="100" noProof="1">
              <a:solidFill>
                <a:srgbClr val="800000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00" b="1" kern="100" noProof="1">
                <a:solidFill>
                  <a:srgbClr val="800000"/>
                </a:solidFill>
                <a:latin typeface="Consolas" pitchFamily="49" charset="0"/>
              </a:rPr>
              <a:t> "footer footer footer footer"</a:t>
            </a:r>
            <a:r>
              <a:rPr lang="en-US" sz="2700" b="1" kern="100" noProof="1">
                <a:solidFill>
                  <a:schemeClr val="accent6">
                    <a:lumMod val="10000"/>
                  </a:schemeClr>
                </a:solidFill>
                <a:latin typeface="Consolas" pitchFamily="49" charset="0"/>
              </a:rPr>
              <a:t>;</a:t>
            </a:r>
            <a:endParaRPr lang="en-US" sz="2700" b="1" kern="100" noProof="1">
              <a:solidFill>
                <a:schemeClr val="accent6">
                  <a:lumMod val="10000"/>
                </a:schemeClr>
              </a:solidFill>
              <a:latin typeface="Consolas" pitchFamily="49" charset="0"/>
            </a:endParaRPr>
          </a:p>
        </p:txBody>
      </p:sp>
      <p:sp>
        <p:nvSpPr>
          <p:cNvPr id="11" name="Slide Number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7282</Words>
  <Application>WPS Presentation</Application>
  <PresentationFormat>Широк екран</PresentationFormat>
  <Paragraphs>453</Paragraphs>
  <Slides>43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SimSun</vt:lpstr>
      <vt:lpstr>Wingdings</vt:lpstr>
      <vt:lpstr>Calibri</vt:lpstr>
      <vt:lpstr>Malgun Gothic</vt:lpstr>
      <vt:lpstr>Consolas</vt:lpstr>
      <vt:lpstr>Gubbi</vt:lpstr>
      <vt:lpstr>Calibri</vt:lpstr>
      <vt:lpstr>Trebuchet MS</vt:lpstr>
      <vt:lpstr>Wingdings 2</vt:lpstr>
      <vt:lpstr>Microsoft YaHei</vt:lpstr>
      <vt:lpstr>Droid Sans Fallback</vt:lpstr>
      <vt:lpstr>Arial Unicode MS</vt:lpstr>
      <vt:lpstr>Noto Sans CJK HK</vt:lpstr>
      <vt:lpstr>SoftUni</vt:lpstr>
      <vt:lpstr>Position &amp; Grid</vt:lpstr>
      <vt:lpstr>Table of Contents</vt:lpstr>
      <vt:lpstr>Have a Question?</vt:lpstr>
      <vt:lpstr>CSS Grid</vt:lpstr>
      <vt:lpstr>CSS Grid</vt:lpstr>
      <vt:lpstr>Grid Parts</vt:lpstr>
      <vt:lpstr>Grid Container</vt:lpstr>
      <vt:lpstr>Grid Template</vt:lpstr>
      <vt:lpstr>Grid Area and Grid Template Area</vt:lpstr>
      <vt:lpstr>Grid Area – Examples</vt:lpstr>
      <vt:lpstr>Gap</vt:lpstr>
      <vt:lpstr>CSS Grid – Example</vt:lpstr>
      <vt:lpstr>CSS Grid – Example</vt:lpstr>
      <vt:lpstr>Demo: CSS Grid Site Layout</vt:lpstr>
      <vt:lpstr>Specifies the Type of Positioning Method Used for an Element</vt:lpstr>
      <vt:lpstr>Position</vt:lpstr>
      <vt:lpstr>Position Static</vt:lpstr>
      <vt:lpstr>Position Relative</vt:lpstr>
      <vt:lpstr>Position Absolute</vt:lpstr>
      <vt:lpstr>Position Fixed</vt:lpstr>
      <vt:lpstr>Position Sticky</vt:lpstr>
      <vt:lpstr>Position Sticky – Example</vt:lpstr>
      <vt:lpstr>Position Sticky – Example</vt:lpstr>
      <vt:lpstr>Bottom</vt:lpstr>
      <vt:lpstr>Bottom</vt:lpstr>
      <vt:lpstr>Bottom</vt:lpstr>
      <vt:lpstr>Left</vt:lpstr>
      <vt:lpstr>Left</vt:lpstr>
      <vt:lpstr>Left</vt:lpstr>
      <vt:lpstr>Right</vt:lpstr>
      <vt:lpstr>Top</vt:lpstr>
      <vt:lpstr>Center</vt:lpstr>
      <vt:lpstr>Center</vt:lpstr>
      <vt:lpstr>Specifies the Stack order of an Element</vt:lpstr>
      <vt:lpstr>Z-index</vt:lpstr>
      <vt:lpstr>Z-index</vt:lpstr>
      <vt:lpstr>Z-index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Position and Float</dc:title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
© Software University – https://softuni.bg
Copyrighted document. Unauthorized copy, reproduction or use is not permitted.</dc:description>
  <dc:subject>Software Development</dc:subject>
  <cp:category>computer programming;programming;software development;software engineering</cp:category>
  <cp:lastModifiedBy>rei</cp:lastModifiedBy>
  <cp:revision>30</cp:revision>
  <dcterms:created xsi:type="dcterms:W3CDTF">2022-06-14T15:30:50Z</dcterms:created>
  <dcterms:modified xsi:type="dcterms:W3CDTF">2022-06-14T15:30:50Z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