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56" r:id="rId3"/>
    <p:sldId id="303" r:id="rId5"/>
    <p:sldId id="258" r:id="rId6"/>
    <p:sldId id="304" r:id="rId7"/>
    <p:sldId id="305" r:id="rId8"/>
    <p:sldId id="533" r:id="rId9"/>
    <p:sldId id="534" r:id="rId10"/>
    <p:sldId id="545" r:id="rId11"/>
    <p:sldId id="535" r:id="rId12"/>
    <p:sldId id="306" r:id="rId13"/>
    <p:sldId id="307" r:id="rId14"/>
    <p:sldId id="536" r:id="rId15"/>
    <p:sldId id="537" r:id="rId16"/>
    <p:sldId id="538" r:id="rId17"/>
    <p:sldId id="308" r:id="rId18"/>
    <p:sldId id="309" r:id="rId19"/>
    <p:sldId id="539" r:id="rId20"/>
    <p:sldId id="546" r:id="rId21"/>
    <p:sldId id="540" r:id="rId22"/>
    <p:sldId id="548" r:id="rId23"/>
    <p:sldId id="541" r:id="rId24"/>
    <p:sldId id="542" r:id="rId25"/>
    <p:sldId id="544" r:id="rId26"/>
    <p:sldId id="543" r:id="rId27"/>
    <p:sldId id="549" r:id="rId28"/>
    <p:sldId id="532" r:id="rId29"/>
    <p:sldId id="293" r:id="rId30"/>
    <p:sldId id="299" r:id="rId31"/>
    <p:sldId id="617" r:id="rId32"/>
    <p:sldId id="619" r:id="rId33"/>
    <p:sldId id="301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Separating Concerns" id="{78A26CBA-563B-4B86-9CBA-E9E31B723505}">
          <p14:sldIdLst>
            <p14:sldId id="304"/>
            <p14:sldId id="305"/>
            <p14:sldId id="533"/>
            <p14:sldId id="534"/>
            <p14:sldId id="545"/>
            <p14:sldId id="535"/>
          </p14:sldIdLst>
        </p14:section>
        <p14:section name="Testing" id="{75503AD5-20B2-4AD2-A496-5B2C5A2687E0}">
          <p14:sldIdLst>
            <p14:sldId id="306"/>
            <p14:sldId id="307"/>
            <p14:sldId id="536"/>
            <p14:sldId id="537"/>
            <p14:sldId id="538"/>
          </p14:sldIdLst>
        </p14:section>
        <p14:section name="Playwright" id="{1F4DDBC4-3E54-4379-8E47-72335A968645}">
          <p14:sldIdLst>
            <p14:sldId id="308"/>
            <p14:sldId id="309"/>
            <p14:sldId id="539"/>
            <p14:sldId id="546"/>
            <p14:sldId id="540"/>
            <p14:sldId id="548"/>
            <p14:sldId id="541"/>
            <p14:sldId id="542"/>
            <p14:sldId id="544"/>
            <p14:sldId id="549"/>
            <p14:sldId id="532"/>
            <p14:sldId id="543"/>
          </p14:sldIdLst>
        </p14:section>
        <p14:section name="Conclusion" id="{409A52E6-8C1A-49F9-8E1B-12D21801E28F}">
          <p14:sldIdLst>
            <p14:sldId id="293"/>
            <p14:sldId id="299"/>
            <p14:sldId id="617"/>
            <p14:sldId id="619"/>
            <p14:sldId id="301"/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B050"/>
    <a:srgbClr val="44A9F8"/>
    <a:srgbClr val="7030A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hyperlink" Target="https://softuni.org/" TargetMode="Externa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hyperlink" Target="https://softuni.org/" TargetMode="Externa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hyperlink" Target="https://softuni.org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hyperlink" Target="https://softuni.org/" TargetMode="External"/><Relationship Id="rId11" Type="http://schemas.openxmlformats.org/officeDocument/2006/relationships/image" Target="../media/image3.png"/><Relationship Id="rId10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hyperlink" Target="https://softuni.bg/" TargetMode="External"/><Relationship Id="rId7" Type="http://schemas.openxmlformats.org/officeDocument/2006/relationships/image" Target="../media/image18.png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1" Type="http://schemas.openxmlformats.org/officeDocument/2006/relationships/image" Target="../media/image4.png"/><Relationship Id="rId10" Type="http://schemas.openxmlformats.org/officeDocument/2006/relationships/hyperlink" Target="https://softuni.foundatio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  <a:endParaRPr lang="en-US" noProof="0" dirty="0"/>
          </a:p>
        </p:txBody>
      </p:sp>
      <p:sp>
        <p:nvSpPr>
          <p:cNvPr id="30" name="Text Placeholder Company Name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  <a:endParaRPr lang="en-US" noProof="0" dirty="0"/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  <a:endParaRPr lang="en-US" noProof="0" dirty="0"/>
          </a:p>
        </p:txBody>
      </p:sp>
      <p:sp>
        <p:nvSpPr>
          <p:cNvPr id="36" name="Text Placeholder Author Name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  <a:endParaRPr lang="en-US" noProof="0" dirty="0"/>
          </a:p>
        </p:txBody>
      </p:sp>
      <p:sp>
        <p:nvSpPr>
          <p:cNvPr id="33" name="Picture Placeholder Title Image"/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US" noProof="0" dirty="0"/>
          </a:p>
        </p:txBody>
      </p:sp>
      <p:sp>
        <p:nvSpPr>
          <p:cNvPr id="4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  <a:endParaRPr lang="en-US" noProof="0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800"/>
            </a:lvl1pPr>
          </a:lstStyle>
          <a:p>
            <a:r>
              <a:rPr lang="en-US" noProof="0" dirty="0"/>
              <a:t>Presentation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9" name="Text Placeholder Left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/>
          </p:cNvSpPr>
          <p:nvPr>
            <p:ph type="title" hasCustomPrompt="1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7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800"/>
            </a:lvl1pPr>
            <a:lvl2pPr marL="989965" marR="0" indent="-381000" algn="l" defTabSz="1218565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  <a:endParaRPr lang="en-US" sz="3000" noProof="0" dirty="0"/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  <a:endParaRPr lang="en-US" sz="3000" noProof="0" dirty="0"/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  <a:endParaRPr lang="en-US" sz="3000" noProof="0" dirty="0"/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  <a:endParaRPr lang="en-US" sz="3000" noProof="0" dirty="0"/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40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  <a:endParaRPr lang="en-US" noProof="0" dirty="0"/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/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5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>
            <a:fillRect/>
          </a:stretch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15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6" name="Code Box"/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noProof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</p:txBody>
      </p:sp>
      <p:sp>
        <p:nvSpPr>
          <p:cNvPr id="21" name="Slide Body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  <a:endParaRPr lang="en-US" noProof="0"/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350" indent="-514350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 rotWithShape="1">
          <a:blip r:embed="rId13"/>
          <a:srcRect b="167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68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03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530" indent="-35242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305" indent="-2667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playwright.dev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playwright.dev/docs/selector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fragistics.com/" TargetMode="External"/><Relationship Id="rId8" Type="http://schemas.openxmlformats.org/officeDocument/2006/relationships/image" Target="../media/image30.jpeg"/><Relationship Id="rId7" Type="http://schemas.openxmlformats.org/officeDocument/2006/relationships/hyperlink" Target="https://smartit.bg/" TargetMode="External"/><Relationship Id="rId6" Type="http://schemas.openxmlformats.org/officeDocument/2006/relationships/image" Target="../media/image29.png"/><Relationship Id="rId5" Type="http://schemas.openxmlformats.org/officeDocument/2006/relationships/hyperlink" Target="https://www.postbank.bg/" TargetMode="External"/><Relationship Id="rId4" Type="http://schemas.openxmlformats.org/officeDocument/2006/relationships/image" Target="../media/image28.jpeg"/><Relationship Id="rId3" Type="http://schemas.openxmlformats.org/officeDocument/2006/relationships/hyperlink" Target="https://www.xs-software.com/" TargetMode="External"/><Relationship Id="rId23" Type="http://schemas.openxmlformats.org/officeDocument/2006/relationships/notesSlide" Target="../notesSlides/notesSlide5.xml"/><Relationship Id="rId22" Type="http://schemas.openxmlformats.org/officeDocument/2006/relationships/slideLayout" Target="../slideLayouts/slideLayout3.xml"/><Relationship Id="rId21" Type="http://schemas.openxmlformats.org/officeDocument/2006/relationships/image" Target="../media/image36.png"/><Relationship Id="rId20" Type="http://schemas.openxmlformats.org/officeDocument/2006/relationships/hyperlink" Target="https://www.superhosting.bg/" TargetMode="External"/><Relationship Id="rId2" Type="http://schemas.openxmlformats.org/officeDocument/2006/relationships/image" Target="../media/image27.png"/><Relationship Id="rId19" Type="http://schemas.openxmlformats.org/officeDocument/2006/relationships/image" Target="../media/image35.png"/><Relationship Id="rId18" Type="http://schemas.openxmlformats.org/officeDocument/2006/relationships/hyperlink" Target="https://motion-software.com/" TargetMode="External"/><Relationship Id="rId17" Type="http://schemas.openxmlformats.org/officeDocument/2006/relationships/image" Target="../media/image34.png"/><Relationship Id="rId16" Type="http://schemas.openxmlformats.org/officeDocument/2006/relationships/hyperlink" Target="https://de.draftkings.com/" TargetMode="External"/><Relationship Id="rId15" Type="http://schemas.openxmlformats.org/officeDocument/2006/relationships/image" Target="../media/image33.png"/><Relationship Id="rId14" Type="http://schemas.openxmlformats.org/officeDocument/2006/relationships/hyperlink" Target="https://indeavr.com/expertise/software-engineering/enterprise-business-application-integration/" TargetMode="External"/><Relationship Id="rId13" Type="http://schemas.openxmlformats.org/officeDocument/2006/relationships/image" Target="../media/image32.png"/><Relationship Id="rId12" Type="http://schemas.openxmlformats.org/officeDocument/2006/relationships/hyperlink" Target="https://www.coca-colahellenic.com/" TargetMode="External"/><Relationship Id="rId11" Type="http://schemas.openxmlformats.org/officeDocument/2006/relationships/image" Target="../media/image1.svg"/><Relationship Id="rId10" Type="http://schemas.openxmlformats.org/officeDocument/2006/relationships/image" Target="../media/image31.png"/><Relationship Id="rId1" Type="http://schemas.openxmlformats.org/officeDocument/2006/relationships/hyperlink" Target="https://www.softwaregroup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hyperlink" Target="https://www.youtube.com/c/CodeItUpwithIvo" TargetMode="External"/><Relationship Id="rId4" Type="http://schemas.openxmlformats.org/officeDocument/2006/relationships/image" Target="../media/image38.png"/><Relationship Id="rId3" Type="http://schemas.openxmlformats.org/officeDocument/2006/relationships/hyperlink" Target="https://virtualracingschool.com/" TargetMode="External"/><Relationship Id="rId2" Type="http://schemas.openxmlformats.org/officeDocument/2006/relationships/image" Target="../media/image37.png"/><Relationship Id="rId1" Type="http://schemas.openxmlformats.org/officeDocument/2006/relationships/hyperlink" Target="https://eee.bg/" TargetMode="Externa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2.xml"/><Relationship Id="rId5" Type="http://schemas.openxmlformats.org/officeDocument/2006/relationships/hyperlink" Target="https://forum.softuni.bg/" TargetMode="External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hyperlink" Target="https://softuni.bg/" TargetMode="Externa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0.png"/><Relationship Id="rId2" Type="http://schemas.openxmlformats.org/officeDocument/2006/relationships/hyperlink" Target="https://softuni.bg/" TargetMode="External"/><Relationship Id="rId1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1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  <a:endParaRPr lang="en-GB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  <a:endParaRPr lang="en-US" sz="2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Separation of Concerns. End-to-End Testing.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and Testing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>
            <a:fillRect/>
          </a:stretch>
        </p:blipFill>
        <p:spPr>
          <a:xfrm>
            <a:off x="1929937" y="2163926"/>
            <a:ext cx="1457373" cy="2135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/>
          <p:cNvGrpSpPr/>
          <p:nvPr/>
        </p:nvGrpSpPr>
        <p:grpSpPr>
          <a:xfrm>
            <a:off x="554182" y="2631436"/>
            <a:ext cx="2115000" cy="1922564"/>
            <a:chOff x="2766000" y="2711057"/>
            <a:chExt cx="1530000" cy="1390791"/>
          </a:xfrm>
        </p:grpSpPr>
        <p:sp>
          <p:nvSpPr>
            <p:cNvPr id="2" name="Oval 1"/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Right 3"/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Arrow: Right 14"/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Arrow: Right 17"/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" name="Connector: Curved 9"/>
            <p:cNvCxnSpPr>
              <a:stCxn id="2" idx="1"/>
              <a:endCxn id="14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/>
            <p:cNvCxnSpPr>
              <a:stCxn id="14" idx="6"/>
              <a:endCxn id="13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/>
            <p:cNvCxnSpPr>
              <a:stCxn id="13" idx="4"/>
              <a:endCxn id="2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Unit, Integration and End-to-End Testing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Application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>
            <a:fillRect/>
          </a:stretch>
        </p:blipFill>
        <p:spPr>
          <a:xfrm>
            <a:off x="5151001" y="1179000"/>
            <a:ext cx="1889998" cy="2769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– cover separated functionality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E.g., test the </a:t>
            </a:r>
            <a:r>
              <a:rPr lang="en-US" b="1" dirty="0">
                <a:solidFill>
                  <a:schemeClr val="bg1"/>
                </a:solidFill>
              </a:rPr>
              <a:t>result of a function </a:t>
            </a:r>
            <a:r>
              <a:rPr lang="en-US" dirty="0"/>
              <a:t>with different input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– cover the communication inside and between entire modules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E.g., test if data coming from a </a:t>
            </a:r>
            <a:r>
              <a:rPr lang="en-US" b="1" dirty="0">
                <a:solidFill>
                  <a:schemeClr val="bg1"/>
                </a:solidFill>
              </a:rPr>
              <a:t>remote request </a:t>
            </a:r>
            <a:r>
              <a:rPr lang="en-US" dirty="0"/>
              <a:t>is correctly interpreted by the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End-to-end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– cover </a:t>
            </a:r>
            <a:r>
              <a:rPr lang="en-US" b="1" dirty="0">
                <a:solidFill>
                  <a:schemeClr val="bg1"/>
                </a:solidFill>
              </a:rPr>
              <a:t>all steps </a:t>
            </a:r>
            <a:r>
              <a:rPr lang="en-US" dirty="0"/>
              <a:t>that occur when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 from the UI, to the DB, and back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are used to verify that a </a:t>
            </a:r>
            <a:r>
              <a:rPr lang="en-US" b="1" dirty="0">
                <a:solidFill>
                  <a:schemeClr val="bg1"/>
                </a:solidFill>
              </a:rPr>
              <a:t>piece of code </a:t>
            </a:r>
            <a:r>
              <a:rPr lang="en-US" dirty="0"/>
              <a:t>(function, class, etc.) operates correctly</a:t>
            </a:r>
            <a:endParaRPr lang="en-US" dirty="0"/>
          </a:p>
          <a:p>
            <a:r>
              <a:rPr lang="en-US" dirty="0"/>
              <a:t>The tested code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involve </a:t>
            </a:r>
            <a:r>
              <a:rPr lang="en-US" b="1" dirty="0">
                <a:solidFill>
                  <a:schemeClr val="bg1"/>
                </a:solidFill>
              </a:rPr>
              <a:t>external dependencies </a:t>
            </a:r>
            <a:r>
              <a:rPr lang="en-US" dirty="0"/>
              <a:t>(application state, other modules, external systems)</a:t>
            </a:r>
            <a:endParaRPr lang="en-US" dirty="0"/>
          </a:p>
          <a:p>
            <a:r>
              <a:rPr lang="en-US" dirty="0"/>
              <a:t>They are fast to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and fast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Usually </a:t>
            </a:r>
            <a:r>
              <a:rPr lang="en-US" b="1" dirty="0">
                <a:solidFill>
                  <a:schemeClr val="bg1"/>
                </a:solidFill>
              </a:rPr>
              <a:t>created by the developer</a:t>
            </a:r>
            <a:r>
              <a:rPr lang="en-US" dirty="0"/>
              <a:t>, who is aware of the code specifics (</a:t>
            </a:r>
            <a:r>
              <a:rPr lang="en-US" b="1" dirty="0">
                <a:solidFill>
                  <a:schemeClr val="bg1"/>
                </a:solidFill>
              </a:rPr>
              <a:t>white-box</a:t>
            </a:r>
            <a:r>
              <a:rPr lang="en-US" dirty="0"/>
              <a:t> testing)</a:t>
            </a:r>
            <a:endParaRPr lang="en-US" dirty="0"/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Mocha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QUnit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Jasmine</a:t>
            </a:r>
            <a:r>
              <a:rPr lang="en-US" dirty="0"/>
              <a:t>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Usage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are used to check the communication between multiple code elements (functions, classes, entire modules)</a:t>
            </a:r>
            <a:endParaRPr lang="en-US" dirty="0"/>
          </a:p>
          <a:p>
            <a:r>
              <a:rPr lang="en-US" dirty="0"/>
              <a:t>They often require the </a:t>
            </a:r>
            <a:r>
              <a:rPr lang="en-US" b="1" dirty="0">
                <a:solidFill>
                  <a:schemeClr val="bg1"/>
                </a:solidFill>
              </a:rPr>
              <a:t>inclusion of external dependencies </a:t>
            </a:r>
            <a:r>
              <a:rPr lang="en-US" dirty="0"/>
              <a:t>(other application modules, databases, remote resources)</a:t>
            </a:r>
            <a:endParaRPr lang="en-US" dirty="0"/>
          </a:p>
          <a:p>
            <a:r>
              <a:rPr lang="en-US" dirty="0"/>
              <a:t>Relatively </a:t>
            </a:r>
            <a:r>
              <a:rPr lang="en-US" b="1" dirty="0">
                <a:solidFill>
                  <a:schemeClr val="bg1"/>
                </a:solidFill>
              </a:rPr>
              <a:t>complex to create </a:t>
            </a:r>
            <a:r>
              <a:rPr lang="en-US" dirty="0"/>
              <a:t>(due to the external dependencies)</a:t>
            </a:r>
            <a:endParaRPr lang="en-US" dirty="0"/>
          </a:p>
          <a:p>
            <a:r>
              <a:rPr lang="en-US" dirty="0"/>
              <a:t>Can be delegated to a </a:t>
            </a:r>
            <a:r>
              <a:rPr lang="en-US" b="1" dirty="0">
                <a:solidFill>
                  <a:schemeClr val="bg1"/>
                </a:solidFill>
              </a:rPr>
              <a:t>separate team</a:t>
            </a:r>
            <a:r>
              <a:rPr lang="en-US" dirty="0"/>
              <a:t>, not involved in the writing of the code (</a:t>
            </a:r>
            <a:r>
              <a:rPr lang="en-US" b="1" dirty="0">
                <a:solidFill>
                  <a:schemeClr val="bg1"/>
                </a:solidFill>
              </a:rPr>
              <a:t>black-box</a:t>
            </a:r>
            <a:r>
              <a:rPr lang="en-US" dirty="0"/>
              <a:t> testing)</a:t>
            </a:r>
            <a:endParaRPr lang="en-US" dirty="0"/>
          </a:p>
          <a:p>
            <a:r>
              <a:rPr lang="en-US" dirty="0"/>
              <a:t>Common tools include </a:t>
            </a:r>
            <a:r>
              <a:rPr lang="en-US" b="1" dirty="0" err="1">
                <a:solidFill>
                  <a:schemeClr val="bg1"/>
                </a:solidFill>
              </a:rPr>
              <a:t>Sinon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JMock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Mockito</a:t>
            </a:r>
            <a:r>
              <a:rPr lang="en-US" dirty="0"/>
              <a:t>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Usage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 tests </a:t>
            </a:r>
            <a:r>
              <a:rPr lang="en-US" dirty="0"/>
              <a:t>are used to run through the </a:t>
            </a:r>
            <a:r>
              <a:rPr lang="en-US" b="1" dirty="0">
                <a:solidFill>
                  <a:schemeClr val="bg1"/>
                </a:solidFill>
              </a:rPr>
              <a:t>entire application</a:t>
            </a:r>
            <a:r>
              <a:rPr lang="en-US" dirty="0"/>
              <a:t>, in a real environment</a:t>
            </a:r>
            <a:endParaRPr lang="en-US" dirty="0"/>
          </a:p>
          <a:p>
            <a:r>
              <a:rPr lang="en-US" dirty="0"/>
              <a:t>Usually involves the whole </a:t>
            </a:r>
            <a:r>
              <a:rPr lang="en-US" b="1" dirty="0">
                <a:solidFill>
                  <a:schemeClr val="bg1"/>
                </a:solidFill>
              </a:rPr>
              <a:t>technological stack </a:t>
            </a:r>
            <a:r>
              <a:rPr lang="en-US" dirty="0"/>
              <a:t>(REST services, database operations, authentication, etc.)</a:t>
            </a:r>
            <a:endParaRPr lang="en-US" dirty="0"/>
          </a:p>
          <a:p>
            <a:r>
              <a:rPr lang="en-US" dirty="0"/>
              <a:t>Depending on the expected outcome and tools used, their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is comparable to </a:t>
            </a:r>
            <a:r>
              <a:rPr lang="en-US" b="1" dirty="0">
                <a:solidFill>
                  <a:schemeClr val="bg1"/>
                </a:solidFill>
              </a:rPr>
              <a:t>integration tests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Mostly the concern of specialized </a:t>
            </a:r>
            <a:r>
              <a:rPr lang="en-US" b="1" dirty="0">
                <a:solidFill>
                  <a:schemeClr val="bg1"/>
                </a:solidFill>
              </a:rPr>
              <a:t>QA automation engineers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Puppeteer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Cypress</a:t>
            </a:r>
            <a:r>
              <a:rPr lang="en-US" dirty="0"/>
              <a:t>, etc.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(Functional) Tests Usage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End-to-End Testing with a Headless Browser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with Playwright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89" y="951178"/>
            <a:ext cx="3467822" cy="34678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complete suite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in a real environment – the </a:t>
            </a:r>
            <a:r>
              <a:rPr lang="en-US" b="1" dirty="0">
                <a:solidFill>
                  <a:schemeClr val="bg1"/>
                </a:solidFill>
              </a:rPr>
              <a:t>web browser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Our application is executed inside a </a:t>
            </a:r>
            <a:r>
              <a:rPr lang="en-US" b="1" dirty="0">
                <a:solidFill>
                  <a:schemeClr val="bg1"/>
                </a:solidFill>
              </a:rPr>
              <a:t>"headless" browser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User </a:t>
            </a:r>
            <a:r>
              <a:rPr lang="en-US" b="1" dirty="0">
                <a:solidFill>
                  <a:schemeClr val="bg1"/>
                </a:solidFill>
              </a:rPr>
              <a:t>input is simulated</a:t>
            </a:r>
            <a:r>
              <a:rPr lang="en-US" dirty="0"/>
              <a:t>, and the result is </a:t>
            </a:r>
            <a:r>
              <a:rPr lang="en-US" b="1" dirty="0">
                <a:solidFill>
                  <a:schemeClr val="bg1"/>
                </a:solidFill>
              </a:rPr>
              <a:t>monitored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Compatible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Firefox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WebKit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Available in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3600"/>
              </a:spcBef>
            </a:pPr>
            <a:r>
              <a:rPr lang="en-US" dirty="0"/>
              <a:t>Home page: </a:t>
            </a:r>
            <a:r>
              <a:rPr lang="en-US" dirty="0">
                <a:hlinkClick r:id="rId1"/>
              </a:rPr>
              <a:t>https://playwright.dev/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Playwright?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support:</a:t>
            </a:r>
            <a:endParaRPr lang="en-US" dirty="0"/>
          </a:p>
          <a:p>
            <a:pPr lvl="1">
              <a:spcBef>
                <a:spcPts val="6000"/>
              </a:spcBef>
            </a:pPr>
            <a:r>
              <a:rPr lang="en-US" b="1" dirty="0"/>
              <a:t>Note</a:t>
            </a:r>
            <a:r>
              <a:rPr lang="en-US" dirty="0"/>
              <a:t>: this will download </a:t>
            </a:r>
            <a:r>
              <a:rPr lang="en-US" b="1" dirty="0">
                <a:solidFill>
                  <a:schemeClr val="bg1"/>
                </a:solidFill>
              </a:rPr>
              <a:t>browser binaries </a:t>
            </a:r>
            <a:r>
              <a:rPr lang="en-US" dirty="0"/>
              <a:t>(</a:t>
            </a:r>
            <a:r>
              <a:rPr lang="en-US" b="1" dirty="0"/>
              <a:t>~200 MB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Normal operation involves the following setup: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Environment</a:t>
            </a:r>
            <a:endParaRPr lang="en-US" dirty="0"/>
          </a:p>
        </p:txBody>
      </p:sp>
      <p:sp>
        <p:nvSpPr>
          <p:cNvPr id="6" name="TextBox 1"/>
          <p:cNvSpPr txBox="1"/>
          <p:nvPr/>
        </p:nvSpPr>
        <p:spPr>
          <a:xfrm>
            <a:off x="1281000" y="1854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npm install --save-dev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35623" y="4157771"/>
            <a:ext cx="2340000" cy="792882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35623" y="5508016"/>
            <a:ext cx="2340000" cy="792882"/>
          </a:xfrm>
          <a:prstGeom prst="rect">
            <a:avLst/>
          </a:prstGeom>
          <a:solidFill>
            <a:schemeClr val="accent4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27686" y="4157771"/>
            <a:ext cx="5728692" cy="2143126"/>
          </a:xfrm>
          <a:prstGeom prst="rect">
            <a:avLst/>
          </a:prstGeom>
          <a:solidFill>
            <a:srgbClr val="234465">
              <a:alpha val="50196"/>
            </a:srgbClr>
          </a:solidFill>
          <a:ln w="571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Playwright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648411" y="5178411"/>
            <a:ext cx="2023491" cy="461665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12162" y="4815715"/>
            <a:ext cx="2340000" cy="1187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670416" y="5409243"/>
            <a:ext cx="2023491" cy="461665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Connector: Elbow 22"/>
          <p:cNvCxnSpPr>
            <a:stCxn id="13" idx="1"/>
            <a:endCxn id="10" idx="3"/>
          </p:cNvCxnSpPr>
          <p:nvPr/>
        </p:nvCxnSpPr>
        <p:spPr>
          <a:xfrm rot="10800000">
            <a:off x="3575624" y="4554213"/>
            <a:ext cx="1936539" cy="855031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350323" y="3969000"/>
            <a:ext cx="544925" cy="669560"/>
          </a:xfrm>
          <a:prstGeom prst="rect">
            <a:avLst/>
          </a:prstGeom>
        </p:spPr>
      </p:pic>
      <p:cxnSp>
        <p:nvCxnSpPr>
          <p:cNvPr id="25" name="Connector: Elbow 24"/>
          <p:cNvCxnSpPr>
            <a:stCxn id="13" idx="1"/>
            <a:endCxn id="11" idx="3"/>
          </p:cNvCxnSpPr>
          <p:nvPr/>
        </p:nvCxnSpPr>
        <p:spPr>
          <a:xfrm rot="10800000" flipV="1">
            <a:off x="3575624" y="5409243"/>
            <a:ext cx="1936539" cy="495214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5715898"/>
            <a:ext cx="743569" cy="743569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13" idx="3"/>
            <a:endCxn id="16" idx="1"/>
          </p:cNvCxnSpPr>
          <p:nvPr/>
        </p:nvCxnSpPr>
        <p:spPr>
          <a:xfrm>
            <a:off x="7852162" y="5409243"/>
            <a:ext cx="796249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test.js</a:t>
            </a:r>
            <a:r>
              <a:rPr lang="en-US" dirty="0"/>
              <a:t> and enter the following code:</a:t>
            </a:r>
            <a:endParaRPr lang="en-US" dirty="0"/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via Node.js: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Test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1281000" y="1899000"/>
            <a:ext cx="96300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 } = require('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000" b="1" noProof="1">
                <a:latin typeface="Consolas" panose="020B0609020204030204" pitchFamily="49" charset="0"/>
              </a:rPr>
              <a:t>');</a:t>
            </a:r>
            <a:endParaRPr lang="en-US" sz="2000" b="1" noProof="1"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(async () =&gt; {</a:t>
            </a:r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launch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newPage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goto</a:t>
            </a:r>
            <a:r>
              <a:rPr lang="en-US" sz="2000" b="1" noProof="1">
                <a:latin typeface="Consolas" panose="020B0609020204030204" pitchFamily="49" charset="0"/>
              </a:rPr>
              <a:t>('https://google.com/');</a:t>
            </a:r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screenshot</a:t>
            </a:r>
            <a:r>
              <a:rPr lang="en-US" sz="2000" b="1" noProof="1">
                <a:latin typeface="Consolas" panose="020B0609020204030204" pitchFamily="49" charset="0"/>
              </a:rPr>
              <a:t>({ path: `example.png` });</a:t>
            </a:r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})();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281000" y="5589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node test.js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Combine with a </a:t>
            </a:r>
            <a:r>
              <a:rPr lang="en-US" b="1" dirty="0">
                <a:solidFill>
                  <a:schemeClr val="bg1"/>
                </a:solidFill>
              </a:rPr>
              <a:t>test-running framework </a:t>
            </a:r>
            <a:r>
              <a:rPr lang="en-US" dirty="0"/>
              <a:t>(e.g., Mocha and Chai)</a:t>
            </a:r>
            <a:endParaRPr lang="en-US" dirty="0"/>
          </a:p>
          <a:p>
            <a:pPr>
              <a:spcBef>
                <a:spcPts val="27600"/>
              </a:spcBef>
            </a:pPr>
            <a:r>
              <a:rPr lang="en-US" b="1" dirty="0"/>
              <a:t>Note</a:t>
            </a:r>
            <a:r>
              <a:rPr lang="en-US" dirty="0"/>
              <a:t>: make sure both the </a:t>
            </a:r>
            <a:r>
              <a:rPr lang="en-US" b="1" dirty="0">
                <a:solidFill>
                  <a:schemeClr val="bg1"/>
                </a:solidFill>
              </a:rPr>
              <a:t>REST service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 server </a:t>
            </a:r>
            <a:r>
              <a:rPr lang="en-US" dirty="0"/>
              <a:t>are running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executing tests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651000" y="1944000"/>
            <a:ext cx="10620000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chromium } = require('playwright-chromium');</a:t>
            </a:r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const { expect } = require('chai');</a:t>
            </a:r>
            <a:endParaRPr lang="en-US" sz="2000" b="1" noProof="1"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let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Declare reusable variables</a:t>
            </a:r>
            <a:endParaRPr lang="en-US" sz="20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describe('E2E tests', function() {</a:t>
            </a:r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chromium.launch(); });</a:t>
            </a:r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.close(); });</a:t>
            </a:r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beforeEach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.newPage(); });</a:t>
            </a:r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afterEach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.close(); }); </a:t>
            </a:r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});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Separating Concerns</a:t>
            </a:r>
            <a:endParaRPr lang="en-US" dirty="0"/>
          </a:p>
          <a:p>
            <a:r>
              <a:rPr lang="en-US" dirty="0"/>
              <a:t>Application Testing</a:t>
            </a:r>
            <a:endParaRPr lang="en-US" dirty="0"/>
          </a:p>
          <a:p>
            <a:r>
              <a:rPr lang="en-US" dirty="0"/>
              <a:t>Testing with Playwright</a:t>
            </a:r>
            <a:endParaRPr lang="en-US" dirty="0"/>
          </a:p>
          <a:p>
            <a:r>
              <a:rPr lang="en-US" dirty="0"/>
              <a:t>Live Demo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– same as entering the URL in the </a:t>
            </a:r>
            <a:r>
              <a:rPr lang="en-US" b="1" dirty="0">
                <a:solidFill>
                  <a:schemeClr val="bg1"/>
                </a:solidFill>
              </a:rPr>
              <a:t>address-bar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6800"/>
              </a:spcBef>
            </a:pPr>
            <a:r>
              <a:rPr lang="en-US" dirty="0"/>
              <a:t>Visiting via clicking on links (&lt;a&gt;-tags)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Loading Static Page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651000" y="1809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it('loads static page', function() {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page.goto('http://localhost:3000/');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await page.screenshot({ path: `index.png` });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await browser.close();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651000" y="4658563"/>
            <a:ext cx="963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page.click('a[href="/register"]');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waitForNavigation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waitForLoadState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Perform operations on new page</a:t>
            </a:r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400"/>
              </a:spcBef>
            </a:pPr>
            <a:r>
              <a:rPr lang="en-US" dirty="0"/>
              <a:t>CSS Selectors:</a:t>
            </a:r>
            <a:endParaRPr lang="en-US" dirty="0"/>
          </a:p>
          <a:p>
            <a:pPr>
              <a:spcBef>
                <a:spcPts val="10200"/>
              </a:spcBef>
            </a:pPr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text content</a:t>
            </a:r>
            <a:r>
              <a:rPr lang="en-US" dirty="0"/>
              <a:t>:</a:t>
            </a:r>
            <a:endParaRPr lang="en-US" dirty="0"/>
          </a:p>
          <a:p>
            <a:pPr>
              <a:spcBef>
                <a:spcPts val="16800"/>
              </a:spcBef>
            </a:pPr>
            <a:r>
              <a:rPr lang="en-US" dirty="0"/>
              <a:t>Advanced usage: </a:t>
            </a:r>
            <a:r>
              <a:rPr lang="en-US" dirty="0">
                <a:hlinkClick r:id="rId1"/>
              </a:rPr>
              <a:t>https://playwright.dev/docs/selectors</a:t>
            </a:r>
            <a:endParaRPr lang="en-US" dirty="0"/>
          </a:p>
          <a:p>
            <a:pPr marL="0" indent="0">
              <a:spcBef>
                <a:spcPts val="16800"/>
              </a:spcBef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Finding Elements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651000" y="3896564"/>
            <a:ext cx="10620000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Case-insensitive, partial matches</a:t>
            </a:r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page.click('text=Log in');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Case-sensitive, full match only</a:t>
            </a:r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page.click('text="Log in"');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651000" y="1862731"/>
            <a:ext cx="1062000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page.click('button');             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Basic slector</a:t>
            </a:r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await page.click('article:has(div.promo)');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Content-based </a:t>
            </a:r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text content:</a:t>
            </a:r>
            <a:endParaRPr lang="en-US" dirty="0"/>
          </a:p>
          <a:p>
            <a:pPr>
              <a:spcBef>
                <a:spcPts val="5400"/>
              </a:spcBef>
            </a:pPr>
            <a:r>
              <a:rPr lang="en-US" dirty="0"/>
              <a:t>Attribute value:</a:t>
            </a:r>
            <a:endParaRPr lang="en-US" dirty="0"/>
          </a:p>
          <a:p>
            <a:pPr>
              <a:spcBef>
                <a:spcPts val="5400"/>
              </a:spcBef>
            </a:pPr>
            <a:r>
              <a:rPr lang="en-US" dirty="0"/>
              <a:t>Checkbox state:</a:t>
            </a:r>
            <a:endParaRPr lang="en-US" dirty="0"/>
          </a:p>
          <a:p>
            <a:pPr>
              <a:spcBef>
                <a:spcPts val="5400"/>
              </a:spcBef>
            </a:pPr>
            <a:r>
              <a:rPr lang="en-US" dirty="0"/>
              <a:t>Visibility: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Verifying Content</a:t>
            </a:r>
            <a:endParaRPr lang="en-US" dirty="0"/>
          </a:p>
        </p:txBody>
      </p:sp>
      <p:sp>
        <p:nvSpPr>
          <p:cNvPr id="7" name="TextBox 1"/>
          <p:cNvSpPr txBox="1"/>
          <p:nvPr/>
        </p:nvSpPr>
        <p:spPr>
          <a:xfrm>
            <a:off x="651000" y="185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content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51000" y="315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val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getAttribute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attrName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51000" y="446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checked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isChecked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651000" y="576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fr-FR" sz="2400" b="1" noProof="1">
                <a:latin typeface="Consolas" panose="020B0609020204030204" pitchFamily="49" charset="0"/>
              </a:rPr>
              <a:t>const visible = await page.</a:t>
            </a:r>
            <a:r>
              <a:rPr lang="fr-FR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isVisible</a:t>
            </a:r>
            <a:r>
              <a:rPr lang="fr-FR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fr-FR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 input:</a:t>
            </a:r>
            <a:endParaRPr lang="en-US" dirty="0"/>
          </a:p>
          <a:p>
            <a:pPr>
              <a:spcBef>
                <a:spcPts val="10800"/>
              </a:spcBef>
            </a:pPr>
            <a:r>
              <a:rPr lang="en-US" dirty="0"/>
              <a:t>Checkboxes and radio buttons:</a:t>
            </a:r>
            <a:endParaRPr lang="en-US" dirty="0"/>
          </a:p>
          <a:p>
            <a:pPr>
              <a:spcBef>
                <a:spcPts val="7200"/>
              </a:spcBef>
            </a:pPr>
            <a:r>
              <a:rPr lang="en-US" dirty="0"/>
              <a:t>Select options (single and multiple values):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 Input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651000" y="1832895"/>
            <a:ext cx="106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'Peter');          // Text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'2020-02-02');     // Date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('text=First Name', 'Peter'); // Via label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651000" y="3777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uncheck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51000" y="5352227"/>
            <a:ext cx="10620000" cy="954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'blue');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['red', 'green', 'blue']);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Submit form and wait for response:</a:t>
            </a:r>
            <a:endParaRPr lang="en-US" dirty="0"/>
          </a:p>
          <a:p>
            <a:pPr>
              <a:spcBef>
                <a:spcPts val="13200"/>
              </a:spcBef>
            </a:pPr>
            <a:r>
              <a:rPr lang="en-US" dirty="0"/>
              <a:t>Request matching can be done with predicate:</a:t>
            </a:r>
            <a:endParaRPr lang="en-US" dirty="0"/>
          </a:p>
          <a:p>
            <a:pPr>
              <a:spcBef>
                <a:spcPts val="7800"/>
              </a:spcBef>
            </a:pPr>
            <a:r>
              <a:rPr lang="en-US" dirty="0"/>
              <a:t>Obtain request body (to validate sent values):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Request Handling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651000" y="176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[response] = await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Promise.all([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waitForResponse</a:t>
            </a:r>
            <a:r>
              <a:rPr lang="en-US" sz="2400" b="1" noProof="1">
                <a:latin typeface="Consolas" panose="020B0609020204030204" pitchFamily="49" charset="0"/>
              </a:rPr>
              <a:t>('**/api/data'),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noProof="1">
                <a:latin typeface="Consolas" panose="020B0609020204030204" pitchFamily="49" charset="0"/>
              </a:rPr>
              <a:t>('input[type="submit"]'),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651000" y="4104000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page.waitForResponse(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 =&gt; response.url().includes(token)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51000" y="5721559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postData = JSON.parse(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response.request().postData()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request interception can return mock data:</a:t>
            </a:r>
            <a:endParaRPr lang="en-US" dirty="0"/>
          </a:p>
          <a:p>
            <a:pPr lvl="1">
              <a:spcBef>
                <a:spcPts val="14400"/>
              </a:spcBef>
            </a:pPr>
            <a:r>
              <a:rPr lang="en-US" dirty="0"/>
              <a:t>Note: this must be configured before the form is submitted</a:t>
            </a:r>
            <a:endParaRPr lang="en-US" dirty="0"/>
          </a:p>
          <a:p>
            <a:r>
              <a:rPr lang="en-US" dirty="0"/>
              <a:t>Abort requests (to prevent external calls or resource loading):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Response Mocking</a:t>
            </a:r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651000" y="185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('**/api/data',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fulfill</a:t>
            </a:r>
            <a:r>
              <a:rPr lang="en-US" sz="2400" b="1" noProof="1">
                <a:latin typeface="Consolas" panose="020B0609020204030204" pitchFamily="49" charset="0"/>
              </a:rPr>
              <a:t>({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status: 200,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body: testData,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}));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51000" y="5183488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('**/*.{png,jpg,jpeg}',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abort</a:t>
            </a:r>
            <a:r>
              <a:rPr lang="en-US" sz="2400" b="1" noProof="1">
                <a:latin typeface="Consolas" panose="020B0609020204030204" pitchFamily="49" charset="0"/>
              </a:rPr>
              <a:t>());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Applied TDD with Playwright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7200" indent="-4572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8565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By </a:t>
            </a:r>
            <a:r>
              <a:rPr lang="en-US" sz="3200" b="1" dirty="0">
                <a:solidFill>
                  <a:schemeClr val="bg1"/>
                </a:solidFill>
              </a:rPr>
              <a:t>separating</a:t>
            </a:r>
            <a:r>
              <a:rPr lang="en-US" sz="3200" dirty="0">
                <a:solidFill>
                  <a:schemeClr val="bg2"/>
                </a:solidFill>
              </a:rPr>
              <a:t> code </a:t>
            </a:r>
            <a:r>
              <a:rPr lang="en-US" sz="3200" b="1" dirty="0">
                <a:solidFill>
                  <a:schemeClr val="bg1"/>
                </a:solidFill>
              </a:rPr>
              <a:t>concerns</a:t>
            </a:r>
            <a:r>
              <a:rPr lang="en-US" sz="3200" dirty="0">
                <a:solidFill>
                  <a:schemeClr val="bg2"/>
                </a:solidFill>
              </a:rPr>
              <a:t> we make our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programs </a:t>
            </a: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>
                <a:solidFill>
                  <a:schemeClr val="bg2"/>
                </a:solidFill>
              </a:rPr>
              <a:t> to reason about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code unit </a:t>
            </a:r>
            <a:r>
              <a:rPr lang="en-US" sz="3000" dirty="0">
                <a:solidFill>
                  <a:schemeClr val="bg2"/>
                </a:solidFill>
              </a:rPr>
              <a:t>must be concerned only by a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single domain </a:t>
            </a:r>
            <a:r>
              <a:rPr lang="en-US" sz="3000" dirty="0">
                <a:solidFill>
                  <a:schemeClr val="bg2"/>
                </a:solidFill>
              </a:rPr>
              <a:t>(data, rendering, etc.)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categories of tests </a:t>
            </a:r>
            <a:r>
              <a:rPr lang="en-US" sz="3200" dirty="0">
                <a:solidFill>
                  <a:schemeClr val="bg2"/>
                </a:solidFill>
              </a:rPr>
              <a:t>can be used at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various stages of development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Unit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Integration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End-to-end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Playwright</a:t>
            </a:r>
            <a:r>
              <a:rPr lang="en-US" sz="3200" dirty="0">
                <a:solidFill>
                  <a:schemeClr val="bg2"/>
                </a:solidFill>
              </a:rPr>
              <a:t> is a </a:t>
            </a:r>
            <a:r>
              <a:rPr lang="en-US" sz="3200" b="1" dirty="0">
                <a:solidFill>
                  <a:schemeClr val="bg1"/>
                </a:solidFill>
              </a:rPr>
              <a:t>testing suite </a:t>
            </a:r>
            <a:r>
              <a:rPr lang="en-US" sz="3200" dirty="0">
                <a:solidFill>
                  <a:schemeClr val="bg2"/>
                </a:solidFill>
              </a:rPr>
              <a:t>for web apps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5"/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>
            <a:fillRect/>
          </a:stretch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7"/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>
            <a:fillRect/>
          </a:stretch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6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18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/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/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/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/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/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/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/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/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/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/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5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495" b="1" dirty="0"/>
              <a:t>#</a:t>
            </a:r>
            <a:r>
              <a:rPr lang="en-US" sz="11495" b="1" dirty="0" err="1"/>
              <a:t>js</a:t>
            </a:r>
            <a:r>
              <a:rPr lang="en-US" sz="11495" b="1" dirty="0"/>
              <a:t>-advanced</a:t>
            </a:r>
            <a:endParaRPr lang="en-US" sz="9595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/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1"/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/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/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/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/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5"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  <a:endParaRPr lang="en-US" sz="3200" dirty="0"/>
          </a:p>
          <a:p>
            <a:pPr lvl="1"/>
            <a:r>
              <a:rPr lang="en-US" sz="3000" noProof="1">
                <a:hlinkClick r:id="rId1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2"/>
              </a:rPr>
              <a:t>softuni.org</a:t>
            </a:r>
            <a:r>
              <a:rPr lang="en-US" sz="3000" noProof="1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3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  <a:endParaRPr lang="en-US" sz="3200" dirty="0"/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  <a:endParaRPr lang="en-US" sz="3200" dirty="0"/>
          </a:p>
          <a:p>
            <a:pPr lvl="1"/>
            <a:r>
              <a:rPr lang="en-US" sz="3000" dirty="0">
                <a:hlinkClick r:id="rId5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2" name="Slide Body"/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Writing Easy to Maintain Code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Separating Concerns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5038500" y="1506436"/>
            <a:ext cx="2115000" cy="1922564"/>
            <a:chOff x="2766000" y="2711057"/>
            <a:chExt cx="1530000" cy="1390791"/>
          </a:xfrm>
        </p:grpSpPr>
        <p:sp>
          <p:nvSpPr>
            <p:cNvPr id="8" name="Oval 7"/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rrow: Right 10"/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rrow: Right 11"/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Right 12"/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Connector: Curved 13"/>
            <p:cNvCxnSpPr>
              <a:stCxn id="8" idx="1"/>
              <a:endCxn id="10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/>
            <p:cNvCxnSpPr>
              <a:stCxn id="10" idx="6"/>
              <a:endCxn id="9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/>
            <p:cNvCxnSpPr>
              <a:stCxn id="9" idx="4"/>
              <a:endCxn id="8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concerns </a:t>
            </a:r>
            <a:r>
              <a:rPr lang="en-US" dirty="0"/>
              <a:t>– parts of the application perform actions on </a:t>
            </a:r>
            <a:r>
              <a:rPr lang="en-US" b="1" dirty="0">
                <a:solidFill>
                  <a:schemeClr val="bg1"/>
                </a:solidFill>
              </a:rPr>
              <a:t>various domains </a:t>
            </a:r>
            <a:r>
              <a:rPr lang="en-US" dirty="0"/>
              <a:t>(e.g., DB calls, business logic, UI)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This leads to </a:t>
            </a:r>
            <a:r>
              <a:rPr lang="en-US" b="1" dirty="0">
                <a:solidFill>
                  <a:schemeClr val="bg1"/>
                </a:solidFill>
              </a:rPr>
              <a:t>high coupling</a:t>
            </a:r>
            <a:r>
              <a:rPr lang="en-US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 abstraction </a:t>
            </a:r>
            <a:r>
              <a:rPr lang="en-US" dirty="0"/>
              <a:t>level limits the size of the application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difficult to change </a:t>
            </a:r>
            <a:r>
              <a:rPr lang="en-US" dirty="0"/>
              <a:t>one module without affecting the rest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steps are </a:t>
            </a:r>
            <a:r>
              <a:rPr lang="en-US" b="1" dirty="0">
                <a:solidFill>
                  <a:schemeClr val="bg1"/>
                </a:solidFill>
              </a:rPr>
              <a:t>repeated</a:t>
            </a:r>
            <a:r>
              <a:rPr lang="en-US" dirty="0"/>
              <a:t> out of necessity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impractical to reuse </a:t>
            </a:r>
            <a:r>
              <a:rPr lang="en-US" dirty="0"/>
              <a:t>a module in another applications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developer must be </a:t>
            </a:r>
            <a:r>
              <a:rPr lang="en-US" b="1" dirty="0">
                <a:solidFill>
                  <a:schemeClr val="bg1"/>
                </a:solidFill>
              </a:rPr>
              <a:t>aware of all specifics </a:t>
            </a:r>
            <a:r>
              <a:rPr lang="en-US" dirty="0"/>
              <a:t>of every module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Mixed Concerns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Limit a unit of code (function, module) to a </a:t>
            </a:r>
            <a:r>
              <a:rPr lang="en-US" b="1" dirty="0">
                <a:solidFill>
                  <a:schemeClr val="bg1"/>
                </a:solidFill>
              </a:rPr>
              <a:t>single domain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E.g., a method that </a:t>
            </a:r>
            <a:r>
              <a:rPr lang="en-US" b="1" dirty="0">
                <a:solidFill>
                  <a:schemeClr val="bg1"/>
                </a:solidFill>
              </a:rPr>
              <a:t>only visualizes </a:t>
            </a:r>
            <a:r>
              <a:rPr lang="en-US" dirty="0"/>
              <a:t>(renders) data on screen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abstract from details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E.g., the rendering function </a:t>
            </a:r>
            <a:r>
              <a:rPr lang="en-US" b="1" dirty="0">
                <a:solidFill>
                  <a:schemeClr val="bg1"/>
                </a:solidFill>
              </a:rPr>
              <a:t>does not concern</a:t>
            </a:r>
            <a:r>
              <a:rPr lang="en-US" dirty="0"/>
              <a:t> itself with the source of the data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developer </a:t>
            </a:r>
            <a:r>
              <a:rPr lang="en-US" b="1" dirty="0">
                <a:solidFill>
                  <a:schemeClr val="bg1"/>
                </a:solidFill>
              </a:rPr>
              <a:t>doesn't need to know </a:t>
            </a:r>
            <a:r>
              <a:rPr lang="en-US" dirty="0"/>
              <a:t>how a module operates internally in order to use it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reuse </a:t>
            </a:r>
            <a:r>
              <a:rPr lang="en-US" dirty="0"/>
              <a:t>is a secondary effect – </a:t>
            </a:r>
            <a:r>
              <a:rPr lang="en-US" b="1" dirty="0">
                <a:solidFill>
                  <a:schemeClr val="bg1"/>
                </a:solidFill>
              </a:rPr>
              <a:t>easier reasoning </a:t>
            </a:r>
            <a:r>
              <a:rPr lang="en-US" dirty="0"/>
              <a:t>is primary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Separation of Concerns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Common steps: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 actions </a:t>
            </a:r>
            <a:r>
              <a:rPr lang="en-US" dirty="0"/>
              <a:t>over different domains in their own functions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Identify </a:t>
            </a:r>
            <a:r>
              <a:rPr lang="en-US" b="1" dirty="0">
                <a:solidFill>
                  <a:schemeClr val="bg1"/>
                </a:solidFill>
              </a:rPr>
              <a:t>similar actions </a:t>
            </a:r>
            <a:r>
              <a:rPr lang="en-US" dirty="0"/>
              <a:t>across different parts of the application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Increase abstraction </a:t>
            </a:r>
            <a:r>
              <a:rPr lang="en-US" dirty="0"/>
              <a:t>of the extracted functions, so that they can be </a:t>
            </a:r>
            <a:r>
              <a:rPr lang="en-US" b="1" dirty="0">
                <a:solidFill>
                  <a:schemeClr val="bg1"/>
                </a:solidFill>
              </a:rPr>
              <a:t>used in more places </a:t>
            </a:r>
            <a:r>
              <a:rPr lang="en-US" dirty="0"/>
              <a:t>with minimal changes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Move functions from a single domain to a </a:t>
            </a:r>
            <a:r>
              <a:rPr lang="en-US" b="1" dirty="0">
                <a:solidFill>
                  <a:schemeClr val="bg1"/>
                </a:solidFill>
              </a:rPr>
              <a:t>separate module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/>
              <a:t>Don't overdo abstraction! </a:t>
            </a:r>
            <a:r>
              <a:rPr lang="en-US" dirty="0"/>
              <a:t>A good rule of thumb – increase abstraction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you need to </a:t>
            </a:r>
            <a:r>
              <a:rPr lang="en-US" b="1" dirty="0">
                <a:solidFill>
                  <a:schemeClr val="bg1"/>
                </a:solidFill>
              </a:rPr>
              <a:t>refactor</a:t>
            </a:r>
            <a:r>
              <a:rPr lang="en-US" dirty="0"/>
              <a:t> the code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Functionality into Modules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Modules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351000" y="2131453"/>
            <a:ext cx="2137500" cy="1354217"/>
            <a:chOff x="1856840" y="2169000"/>
            <a:chExt cx="2565000" cy="1354217"/>
          </a:xfrm>
        </p:grpSpPr>
        <p:sp>
          <p:nvSpPr>
            <p:cNvPr id="5" name="Rectangle 4"/>
            <p:cNvSpPr/>
            <p:nvPr/>
          </p:nvSpPr>
          <p:spPr bwMode="auto">
            <a:xfrm>
              <a:off x="1856840" y="2692220"/>
              <a:ext cx="2565000" cy="83099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856840" y="2169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8500" y="2131453"/>
            <a:ext cx="2137500" cy="1723549"/>
            <a:chOff x="6096000" y="2304000"/>
            <a:chExt cx="2565000" cy="1723549"/>
          </a:xfrm>
        </p:grpSpPr>
        <p:sp>
          <p:nvSpPr>
            <p:cNvPr id="9" name="Rectangle 8"/>
            <p:cNvSpPr/>
            <p:nvPr/>
          </p:nvSpPr>
          <p:spPr bwMode="auto">
            <a:xfrm>
              <a:off x="6096000" y="2827220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 check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0" y="2304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8500" y="4810451"/>
            <a:ext cx="2137500" cy="1723549"/>
            <a:chOff x="1856840" y="4540418"/>
            <a:chExt cx="2565000" cy="1723549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856840" y="5063638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control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Business Logic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51000" y="4809534"/>
            <a:ext cx="2137500" cy="1723549"/>
            <a:chOff x="6006000" y="4619904"/>
            <a:chExt cx="2565000" cy="1723549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006000" y="5143124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Navigation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006000" y="4619904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>
            <a:stCxn id="18" idx="0"/>
            <a:endCxn id="5" idx="2"/>
          </p:cNvCxnSpPr>
          <p:nvPr/>
        </p:nvCxnSpPr>
        <p:spPr>
          <a:xfrm flipV="1">
            <a:off x="4419750" y="3485670"/>
            <a:ext cx="0" cy="132386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1"/>
            <a:endCxn id="14" idx="3"/>
          </p:cNvCxnSpPr>
          <p:nvPr/>
        </p:nvCxnSpPr>
        <p:spPr>
          <a:xfrm flipH="1">
            <a:off x="2586000" y="5932919"/>
            <a:ext cx="765000" cy="91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1"/>
            <a:endCxn id="9" idx="3"/>
          </p:cNvCxnSpPr>
          <p:nvPr/>
        </p:nvCxnSpPr>
        <p:spPr>
          <a:xfrm flipH="1" flipV="1">
            <a:off x="2586000" y="3254838"/>
            <a:ext cx="765000" cy="181630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6" idx="1"/>
          </p:cNvCxnSpPr>
          <p:nvPr/>
        </p:nvCxnSpPr>
        <p:spPr>
          <a:xfrm>
            <a:off x="2586000" y="2393063"/>
            <a:ext cx="7650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1"/>
            <a:endCxn id="15" idx="3"/>
          </p:cNvCxnSpPr>
          <p:nvPr/>
        </p:nvCxnSpPr>
        <p:spPr>
          <a:xfrm flipH="1">
            <a:off x="2586000" y="3070172"/>
            <a:ext cx="765000" cy="200188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583312" y="5549115"/>
            <a:ext cx="2023491" cy="984885"/>
            <a:chOff x="1856840" y="4540418"/>
            <a:chExt cx="2565000" cy="984885"/>
          </a:xfrm>
        </p:grpSpPr>
        <p:sp>
          <p:nvSpPr>
            <p:cNvPr id="61" name="Rectangle 60"/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583312" y="3866260"/>
            <a:ext cx="2023491" cy="984885"/>
            <a:chOff x="1856840" y="4540418"/>
            <a:chExt cx="2565000" cy="984885"/>
          </a:xfrm>
        </p:grpSpPr>
        <p:sp>
          <p:nvSpPr>
            <p:cNvPr id="64" name="Rectangle 63"/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584821" y="2131453"/>
            <a:ext cx="2023491" cy="984885"/>
            <a:chOff x="1856840" y="4540418"/>
            <a:chExt cx="2565000" cy="984885"/>
          </a:xfrm>
        </p:grpSpPr>
        <p:sp>
          <p:nvSpPr>
            <p:cNvPr id="67" name="Rectangle 66"/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9720009" y="6010780"/>
            <a:ext cx="2023491" cy="523220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9720009" y="2131453"/>
            <a:ext cx="2023491" cy="984885"/>
            <a:chOff x="1856840" y="4540418"/>
            <a:chExt cx="2565000" cy="984885"/>
          </a:xfrm>
        </p:grpSpPr>
        <p:sp>
          <p:nvSpPr>
            <p:cNvPr id="73" name="Rectangle 72"/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7" name="Rectangle 76"/>
          <p:cNvSpPr/>
          <p:nvPr/>
        </p:nvSpPr>
        <p:spPr bwMode="auto">
          <a:xfrm>
            <a:off x="9720009" y="5239546"/>
            <a:ext cx="2023491" cy="52322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Rendering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9720009" y="4468312"/>
            <a:ext cx="2023491" cy="523220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0" name="Connector: Elbow 79"/>
          <p:cNvCxnSpPr>
            <a:stCxn id="68" idx="3"/>
            <a:endCxn id="71" idx="1"/>
          </p:cNvCxnSpPr>
          <p:nvPr/>
        </p:nvCxnSpPr>
        <p:spPr>
          <a:xfrm>
            <a:off x="8608312" y="2393063"/>
            <a:ext cx="1111697" cy="3879327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/>
          <p:cNvCxnSpPr>
            <a:stCxn id="65" idx="3"/>
            <a:endCxn id="77" idx="1"/>
          </p:cNvCxnSpPr>
          <p:nvPr/>
        </p:nvCxnSpPr>
        <p:spPr>
          <a:xfrm>
            <a:off x="8606803" y="4127870"/>
            <a:ext cx="1113206" cy="1373286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/>
          <p:cNvCxnSpPr>
            <a:stCxn id="62" idx="3"/>
            <a:endCxn id="78" idx="1"/>
          </p:cNvCxnSpPr>
          <p:nvPr/>
        </p:nvCxnSpPr>
        <p:spPr>
          <a:xfrm flipV="1">
            <a:off x="8606803" y="4729922"/>
            <a:ext cx="1113206" cy="1080803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/>
          <p:cNvCxnSpPr>
            <a:stCxn id="62" idx="3"/>
            <a:endCxn id="74" idx="1"/>
          </p:cNvCxnSpPr>
          <p:nvPr/>
        </p:nvCxnSpPr>
        <p:spPr>
          <a:xfrm flipV="1">
            <a:off x="8606803" y="2393063"/>
            <a:ext cx="1113206" cy="341766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353642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Multiple Concerns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7548548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Isolated Concerns</a:t>
            </a:r>
            <a:endParaRPr 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Backend API </a:t>
            </a:r>
            <a:r>
              <a:rPr lang="en-US" dirty="0"/>
              <a:t>– specific to the used service</a:t>
            </a:r>
            <a:endParaRPr lang="en-US" dirty="0"/>
          </a:p>
          <a:p>
            <a:r>
              <a:rPr lang="en-US" b="1" dirty="0"/>
              <a:t>Request logic </a:t>
            </a:r>
            <a:r>
              <a:rPr lang="en-US" dirty="0"/>
              <a:t>– specific to the application business logic</a:t>
            </a:r>
            <a:endParaRPr lang="en-US" dirty="0"/>
          </a:p>
          <a:p>
            <a:r>
              <a:rPr lang="en-US" b="1" dirty="0"/>
              <a:t>Data manipulation </a:t>
            </a:r>
            <a:r>
              <a:rPr lang="en-US" dirty="0"/>
              <a:t>– specific to the application business logic</a:t>
            </a:r>
            <a:endParaRPr lang="en-US" dirty="0"/>
          </a:p>
          <a:p>
            <a:r>
              <a:rPr lang="en-US" b="1" dirty="0"/>
              <a:t>UI</a:t>
            </a:r>
            <a:r>
              <a:rPr lang="en-US" dirty="0"/>
              <a:t> display and control</a:t>
            </a:r>
            <a:endParaRPr lang="en-US" dirty="0"/>
          </a:p>
          <a:p>
            <a:r>
              <a:rPr lang="en-US" b="1" dirty="0"/>
              <a:t>Utility</a:t>
            </a:r>
            <a:r>
              <a:rPr lang="en-US" dirty="0"/>
              <a:t> functions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Isolated Modules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56000" y="3757561"/>
            <a:ext cx="2115000" cy="1922564"/>
            <a:chOff x="2766000" y="2711057"/>
            <a:chExt cx="1530000" cy="1390791"/>
          </a:xfrm>
        </p:grpSpPr>
        <p:sp>
          <p:nvSpPr>
            <p:cNvPr id="16" name="Oval 15"/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rrow: Right 18"/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Right 19"/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Right 20"/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Connector: Curved 21"/>
            <p:cNvCxnSpPr>
              <a:stCxn id="16" idx="1"/>
              <a:endCxn id="18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/>
            <p:cNvCxnSpPr>
              <a:stCxn id="18" idx="6"/>
              <a:endCxn id="17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/>
            <p:cNvCxnSpPr>
              <a:stCxn id="17" idx="4"/>
              <a:endCxn id="16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8716</Words>
  <Application>WPS Presentation</Application>
  <PresentationFormat>Широк екран</PresentationFormat>
  <Paragraphs>406</Paragraphs>
  <Slides>32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SimSun</vt:lpstr>
      <vt:lpstr>Wingdings</vt:lpstr>
      <vt:lpstr>Calibri</vt:lpstr>
      <vt:lpstr>Malgun Gothic</vt:lpstr>
      <vt:lpstr>Consolas</vt:lpstr>
      <vt:lpstr>Calibri</vt:lpstr>
      <vt:lpstr>Wingdings 2</vt:lpstr>
      <vt:lpstr>Wingdings</vt:lpstr>
      <vt:lpstr>Microsoft YaHei</vt:lpstr>
      <vt:lpstr>Arial Unicode MS</vt:lpstr>
      <vt:lpstr>1_SoftUni</vt:lpstr>
      <vt:lpstr>Architecture and Testing</vt:lpstr>
      <vt:lpstr>Table of Contents</vt:lpstr>
      <vt:lpstr>Have a Question?</vt:lpstr>
      <vt:lpstr>Separating Concerns</vt:lpstr>
      <vt:lpstr>Drawbacks of Mixed Concerns</vt:lpstr>
      <vt:lpstr>Goal of Separation of Concerns</vt:lpstr>
      <vt:lpstr>Extracting Functionality into Modules</vt:lpstr>
      <vt:lpstr>Isolated Modules</vt:lpstr>
      <vt:lpstr>Example Isolated Modules</vt:lpstr>
      <vt:lpstr>Application Testing</vt:lpstr>
      <vt:lpstr>Types of Tests</vt:lpstr>
      <vt:lpstr>Unit Tests Usage</vt:lpstr>
      <vt:lpstr>Integration Tests Usage</vt:lpstr>
      <vt:lpstr>End-to-End (Functional) Tests Usage</vt:lpstr>
      <vt:lpstr>Testing with Playwright</vt:lpstr>
      <vt:lpstr>What is Playwright?</vt:lpstr>
      <vt:lpstr>Installation and Environment</vt:lpstr>
      <vt:lpstr>Your First Test</vt:lpstr>
      <vt:lpstr>Project Setup</vt:lpstr>
      <vt:lpstr>Example: Loading Static Page</vt:lpstr>
      <vt:lpstr>Example: Finding Elements</vt:lpstr>
      <vt:lpstr>Example: Verifying Content</vt:lpstr>
      <vt:lpstr>Example: Form Input</vt:lpstr>
      <vt:lpstr>Example: Request Handling</vt:lpstr>
      <vt:lpstr>Example: Response Mocking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Testing</dc:title>
  <dc:creator>Software University</dc:creator>
  <cp:keywords>JS; JavaScript; programming; course; AJAX; jQuery; REST; SoftUni; Software University</cp:keywords>
  <dc:description>© SoftUni – https://softuni.org
© Software University – https://softuni.bg
Copyrighted document. Unauthorized copy, reproduction or use is not permitted.</dc:description>
  <dc:subject>JavaScript Applications - Practical Training Course @ SoftUni</dc:subject>
  <cp:category>JS; JavaScript; front-end; AJAX; REST; ES6; Web development; computer programming; programming</cp:category>
  <cp:lastModifiedBy>Raicho</cp:lastModifiedBy>
  <cp:revision>65</cp:revision>
  <dcterms:created xsi:type="dcterms:W3CDTF">2018-05-23T13:08:00Z</dcterms:created>
  <dcterms:modified xsi:type="dcterms:W3CDTF">2021-11-22T16:28:29Z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EBBE3907B07943F881D2A7B5878CA490</vt:lpwstr>
  </property>
  <property fmtid="{D5CDD505-2E9C-101B-9397-08002B2CF9AE}" pid="3" name="KSOProductBuildVer">
    <vt:lpwstr>1033-11.2.0.10351</vt:lpwstr>
  </property>
</Properties>
</file>