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289" r:id="rId5"/>
    <p:sldId id="258" r:id="rId6"/>
    <p:sldId id="290" r:id="rId7"/>
    <p:sldId id="292" r:id="rId8"/>
    <p:sldId id="296" r:id="rId9"/>
    <p:sldId id="297" r:id="rId10"/>
    <p:sldId id="260" r:id="rId11"/>
    <p:sldId id="261" r:id="rId12"/>
    <p:sldId id="263" r:id="rId13"/>
    <p:sldId id="262" r:id="rId14"/>
    <p:sldId id="298" r:id="rId15"/>
    <p:sldId id="299" r:id="rId16"/>
    <p:sldId id="295" r:id="rId17"/>
    <p:sldId id="266" r:id="rId18"/>
    <p:sldId id="267" r:id="rId19"/>
    <p:sldId id="300" r:id="rId20"/>
    <p:sldId id="301" r:id="rId21"/>
    <p:sldId id="302" r:id="rId22"/>
    <p:sldId id="540" r:id="rId23"/>
    <p:sldId id="541" r:id="rId24"/>
    <p:sldId id="515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349" r:id="rId34"/>
    <p:sldId id="286" r:id="rId35"/>
    <p:sldId id="617" r:id="rId36"/>
    <p:sldId id="619" r:id="rId37"/>
    <p:sldId id="288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302"/>
          </p14:sldIdLst>
        </p14:section>
        <p14:section name="Conclusion" id="{D9FF5A33-CBA1-4ED7-BD72-9C8BFC2133CE}">
          <p14:sldIdLst>
            <p14:sldId id="349"/>
            <p14:sldId id="286"/>
            <p14:sldId id="617"/>
            <p14:sldId id="619"/>
            <p14:sldId id="288"/>
            <p14:sldId id="2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softuni.or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8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>
            <a:fillRect/>
          </a:stretch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developer.mozilla.org/en-US/docs/Web/Web_Components" TargetMode="External"/><Relationship Id="rId8" Type="http://schemas.openxmlformats.org/officeDocument/2006/relationships/hyperlink" Target="http://handlebarsjs.com/" TargetMode="Externa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angular.io/" TargetMode="External"/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vuejs.org/" TargetMode="External"/><Relationship Id="rId13" Type="http://schemas.openxmlformats.org/officeDocument/2006/relationships/slideLayout" Target="../slideLayouts/slideLayout3.xml"/><Relationship Id="rId12" Type="http://schemas.openxmlformats.org/officeDocument/2006/relationships/hyperlink" Target="https://lit-html.polymer-project.org/" TargetMode="External"/><Relationship Id="rId11" Type="http://schemas.openxmlformats.org/officeDocument/2006/relationships/image" Target="../media/image36.png"/><Relationship Id="rId10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7.png"/><Relationship Id="rId3" Type="http://schemas.openxmlformats.org/officeDocument/2006/relationships/hyperlink" Target="https://stackblitz.com/edit/js-pku9ae?file=index.js" TargetMode="External"/><Relationship Id="rId2" Type="http://schemas.openxmlformats.org/officeDocument/2006/relationships/hyperlink" Target="https://jsbin.com/nahocaq/1/edit?html,output" TargetMode="External"/><Relationship Id="rId1" Type="http://schemas.openxmlformats.org/officeDocument/2006/relationships/hyperlink" Target="https://codesandbox.io/s/wq2wm73o2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fragistics.com/" TargetMode="External"/><Relationship Id="rId8" Type="http://schemas.openxmlformats.org/officeDocument/2006/relationships/image" Target="../media/image41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40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39.jpeg"/><Relationship Id="rId3" Type="http://schemas.openxmlformats.org/officeDocument/2006/relationships/hyperlink" Target="https://www.xs-software.com/" TargetMode="Externa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47.png"/><Relationship Id="rId20" Type="http://schemas.openxmlformats.org/officeDocument/2006/relationships/hyperlink" Target="https://www.superhosting.bg/" TargetMode="External"/><Relationship Id="rId2" Type="http://schemas.openxmlformats.org/officeDocument/2006/relationships/image" Target="../media/image38.png"/><Relationship Id="rId19" Type="http://schemas.openxmlformats.org/officeDocument/2006/relationships/image" Target="../media/image46.png"/><Relationship Id="rId18" Type="http://schemas.openxmlformats.org/officeDocument/2006/relationships/hyperlink" Target="https://motion-software.com/" TargetMode="External"/><Relationship Id="rId17" Type="http://schemas.openxmlformats.org/officeDocument/2006/relationships/image" Target="../media/image45.png"/><Relationship Id="rId16" Type="http://schemas.openxmlformats.org/officeDocument/2006/relationships/hyperlink" Target="https://de.draftkings.com/" TargetMode="External"/><Relationship Id="rId15" Type="http://schemas.openxmlformats.org/officeDocument/2006/relationships/image" Target="../media/image44.png"/><Relationship Id="rId14" Type="http://schemas.openxmlformats.org/officeDocument/2006/relationships/hyperlink" Target="https://indeavr.com/expertise/software-engineering/enterprise-business-application-integration/" TargetMode="External"/><Relationship Id="rId13" Type="http://schemas.openxmlformats.org/officeDocument/2006/relationships/image" Target="../media/image43.png"/><Relationship Id="rId12" Type="http://schemas.openxmlformats.org/officeDocument/2006/relationships/hyperlink" Target="https://www.coca-colahellenic.com/" TargetMode="External"/><Relationship Id="rId11" Type="http://schemas.openxmlformats.org/officeDocument/2006/relationships/image" Target="../media/image1.svg"/><Relationship Id="rId10" Type="http://schemas.openxmlformats.org/officeDocument/2006/relationships/image" Target="../media/image42.png"/><Relationship Id="rId1" Type="http://schemas.openxmlformats.org/officeDocument/2006/relationships/hyperlink" Target="https://www.softwaregroup.com/" TargetMode="Externa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hyperlink" Target="https://www.youtube.com/c/CodeItUpwithIvo" TargetMode="External"/><Relationship Id="rId4" Type="http://schemas.openxmlformats.org/officeDocument/2006/relationships/image" Target="../media/image49.png"/><Relationship Id="rId3" Type="http://schemas.openxmlformats.org/officeDocument/2006/relationships/hyperlink" Target="https://virtualracingschool.com/" TargetMode="External"/><Relationship Id="rId2" Type="http://schemas.openxmlformats.org/officeDocument/2006/relationships/image" Target="../media/image48.png"/><Relationship Id="rId1" Type="http://schemas.openxmlformats.org/officeDocument/2006/relationships/hyperlink" Target="https://eee.bg/" TargetMode="Externa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1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  <a:endParaRPr lang="en-US" sz="2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  <a:endParaRPr lang="en-US" dirty="0"/>
          </a:p>
        </p:txBody>
      </p:sp>
      <p:sp>
        <p:nvSpPr>
          <p:cNvPr id="18" name="Text Placeholder 7"/>
          <p:cNvSpPr txBox="1"/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7930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5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965" indent="-380365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7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59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55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52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  <a:endParaRPr lang="en-GB" dirty="0"/>
          </a:p>
        </p:txBody>
      </p:sp>
      <p:sp>
        <p:nvSpPr>
          <p:cNvPr id="20" name="Text Placeholder 5"/>
          <p:cNvSpPr txBox="1"/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7930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5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965" indent="-380365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7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59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55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52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1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  <a:endParaRPr lang="en-US" sz="3600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  <a:endParaRPr lang="en-US" sz="3600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  <a:endParaRPr lang="en-US" sz="3600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  <a:endParaRPr lang="en-US" sz="3600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  <a:endParaRPr lang="en-US" sz="3400" dirty="0"/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  <a:endParaRPr lang="en-US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  <a:endParaRPr lang="en-US" dirty="0"/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  <a:endParaRPr lang="en-US" dirty="0"/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  <a:endParaRPr lang="en-US" b="1" dirty="0"/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2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>
              <a:fillRect/>
            </a:stretch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8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2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  <a:endParaRPr lang="en-US" dirty="0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  <a:endParaRPr lang="en-US" dirty="0"/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>
                <a:hlinkClick r:id="rId1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StackBlitz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  <a:endParaRPr lang="en-US" dirty="0"/>
          </a:p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  <a:endParaRPr lang="en-US" dirty="0"/>
          </a:p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  <a:endParaRPr lang="en-US" dirty="0"/>
          </a:p>
          <a:p>
            <a:pPr marL="446405" indent="-446405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/>
          <p:cNvSpPr txBox="1"/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  <a:endParaRPr lang="en-US" dirty="0"/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/>
          <p:cNvSpPr txBox="1"/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  <a:endParaRPr lang="en-US" sz="2800" i="1" noProof="1">
              <a:solidFill>
                <a:schemeClr val="accent2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  <a:endParaRPr lang="en-US" sz="2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1" name="Text Placeholder 3"/>
          <p:cNvSpPr txBox="1"/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  <a:endParaRPr lang="en-US" sz="2800" i="1" noProof="1">
              <a:solidFill>
                <a:schemeClr val="accent2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  <a:endParaRPr lang="en-US" sz="2800" i="1" noProof="1">
              <a:solidFill>
                <a:schemeClr val="accent2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  <a:endParaRPr lang="en-US" sz="2800" i="1" noProof="1">
              <a:solidFill>
                <a:schemeClr val="accent2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noProof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  <a:endParaRPr lang="en-US" dirty="0"/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  <a:endParaRPr lang="en-US" dirty="0"/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  <a:endParaRPr lang="en-US" dirty="0"/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/>
          <p:cNvSpPr txBox="1"/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  <a:endParaRPr lang="en-US" sz="2800" noProof="1">
              <a:solidFill>
                <a:schemeClr val="tx2"/>
              </a:solidFill>
              <a:effectLst/>
            </a:endParaRP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5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495" b="1" dirty="0"/>
              <a:t>#</a:t>
            </a:r>
            <a:r>
              <a:rPr lang="en-US" sz="11495" b="1" dirty="0" err="1"/>
              <a:t>js</a:t>
            </a:r>
            <a:r>
              <a:rPr lang="en-US" sz="11495" b="1" dirty="0"/>
              <a:t>-advanced</a:t>
            </a:r>
            <a:endParaRPr lang="en-US" sz="9595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/>
          <p:cNvSpPr txBox="1"/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30555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655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225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350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535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830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  <a:endParaRPr lang="en-US" dirty="0"/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  <a:endParaRPr lang="en-US" dirty="0"/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  <a:endParaRPr lang="en-US" b="1" dirty="0">
              <a:solidFill>
                <a:srgbClr val="F2A40D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>
            <a:fillRect/>
          </a:stretch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>
            <a:fillRect/>
          </a:stretch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/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/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/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/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/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/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/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/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/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/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/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1"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/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/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/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/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softuni.org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  <a:endParaRPr lang="en-US" dirty="0"/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  <a:endParaRPr lang="en-US" dirty="0"/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  <a:endParaRPr lang="en-US" dirty="0"/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/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/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/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/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/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/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  <a:endParaRPr lang="en-US" b="1" dirty="0"/>
          </a:p>
          <a:p>
            <a:r>
              <a:rPr lang="en-US" dirty="0"/>
              <a:t>User sends request</a:t>
            </a:r>
            <a:endParaRPr lang="en-US" dirty="0"/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  <a:endParaRPr lang="en-US" dirty="0"/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  <a:endParaRPr lang="en-US" b="1" dirty="0"/>
          </a:p>
          <a:p>
            <a:r>
              <a:rPr lang="en-US" dirty="0"/>
              <a:t>User sends request</a:t>
            </a:r>
            <a:endParaRPr lang="en-US" dirty="0"/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  <a:endParaRPr lang="en-US" dirty="0"/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/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  <a:endParaRPr lang="en-US" dirty="0"/>
          </a:p>
          <a:p>
            <a:r>
              <a:rPr lang="en-US" b="1" dirty="0"/>
              <a:t>Drawbacks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  <a:endParaRPr lang="en-US" dirty="0"/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/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/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/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/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/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/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/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/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/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  <a:endParaRPr lang="en-US" sz="32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  <a:endParaRPr lang="en-US" sz="2000" b="1" dirty="0"/>
            </a:p>
            <a:p>
              <a:r>
                <a:rPr lang="en-US" sz="2000" b="1" dirty="0"/>
                <a:t>&lt;span&gt;</a:t>
              </a:r>
              <a:endParaRPr lang="en-US" sz="2000" b="1" dirty="0"/>
            </a:p>
            <a:p>
              <a:r>
                <a:rPr lang="en-US" sz="2000" b="1" dirty="0"/>
                <a:t>&lt;button&gt;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  <a:endParaRPr lang="en-US" sz="2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  <a:endParaRPr lang="en-US" sz="2000" b="1" dirty="0"/>
            </a:p>
            <a:p>
              <a:r>
                <a:rPr lang="en-US" sz="2000" b="1" dirty="0"/>
                <a:t>Merrie,</a:t>
              </a:r>
              <a:endParaRPr lang="en-US" sz="2000" b="1" dirty="0"/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  <a:endParaRPr lang="en-US" sz="2600" b="1" dirty="0"/>
            </a:p>
          </p:txBody>
        </p:sp>
        <p:cxnSp>
          <p:nvCxnSpPr>
            <p:cNvPr id="15" name="Connector: Elbow 14"/>
            <p:cNvCxnSpPr/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/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/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  <a:endParaRPr lang="en-US" dirty="0"/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7545</Words>
  <Application>WPS Presentation</Application>
  <PresentationFormat>Широк екран</PresentationFormat>
  <Paragraphs>410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creator>Software University</dc:creator>
  <cp:keywords>JS; JavaScript; programming; course; AJAX; jQuery; REST; SoftUni; Software University</cp:keywords>
  <dc:description>© SoftUni – https://softuni.org
© Software University – https://softuni.bg
Copyrighted document. Unauthorized copy, reproduction or use is not permitted.</dc:description>
  <dc:subject>JavaScript Applications - Practical Training Course @ SoftUni</dc:subject>
  <cp:category>JS; JavaScript; front-end; AJAX; REST; ES6; Web development; computer programming; programming</cp:category>
  <cp:lastModifiedBy>Raicho</cp:lastModifiedBy>
  <cp:revision>45</cp:revision>
  <dcterms:created xsi:type="dcterms:W3CDTF">2018-05-23T13:08:00Z</dcterms:created>
  <dcterms:modified xsi:type="dcterms:W3CDTF">2021-11-22T23:15:16Z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DCCA3D2000E2417E8896AADB3B357480</vt:lpwstr>
  </property>
  <property fmtid="{D5CDD505-2E9C-101B-9397-08002B2CF9AE}" pid="3" name="KSOProductBuildVer">
    <vt:lpwstr>1033-11.2.0.10351</vt:lpwstr>
  </property>
</Properties>
</file>