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7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58" r:id="rId12"/>
    <p:sldId id="359" r:id="rId13"/>
    <p:sldId id="328" r:id="rId14"/>
    <p:sldId id="334" r:id="rId15"/>
    <p:sldId id="353" r:id="rId16"/>
    <p:sldId id="354" r:id="rId17"/>
    <p:sldId id="355" r:id="rId18"/>
    <p:sldId id="356" r:id="rId19"/>
    <p:sldId id="357" r:id="rId20"/>
    <p:sldId id="340" r:id="rId21"/>
    <p:sldId id="310" r:id="rId22"/>
    <p:sldId id="311" r:id="rId23"/>
    <p:sldId id="312" r:id="rId24"/>
    <p:sldId id="313" r:id="rId25"/>
    <p:sldId id="344" r:id="rId26"/>
    <p:sldId id="345" r:id="rId27"/>
    <p:sldId id="346" r:id="rId28"/>
    <p:sldId id="347" r:id="rId29"/>
    <p:sldId id="348" r:id="rId30"/>
    <p:sldId id="341" r:id="rId31"/>
    <p:sldId id="342" r:id="rId32"/>
    <p:sldId id="343" r:id="rId33"/>
    <p:sldId id="314" r:id="rId34"/>
    <p:sldId id="315" r:id="rId35"/>
    <p:sldId id="351" r:id="rId36"/>
    <p:sldId id="352" r:id="rId37"/>
    <p:sldId id="279" r:id="rId38"/>
    <p:sldId id="280" r:id="rId39"/>
    <p:sldId id="401" r:id="rId40"/>
    <p:sldId id="360" r:id="rId41"/>
    <p:sldId id="361" r:id="rId42"/>
    <p:sldId id="405" r:id="rId43"/>
    <p:sldId id="493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05CA0EE-C1A5-486F-B344-2A665B40F1C1}">
          <p14:sldIdLst>
            <p14:sldId id="256"/>
            <p14:sldId id="257"/>
          </p14:sldIdLst>
        </p14:section>
        <p14:section name="List Definition and Usage" id="{5C8317F6-1A57-4765-985F-DA3003CE11D5}">
          <p14:sldIdLst>
            <p14:sldId id="302"/>
            <p14:sldId id="303"/>
            <p14:sldId id="304"/>
          </p14:sldIdLst>
        </p14:section>
        <p14:section name="Storing Data" id="{ADDA1DBD-662E-4126-9E77-036F21A5211D}">
          <p14:sldIdLst>
            <p14:sldId id="305"/>
            <p14:sldId id="306"/>
            <p14:sldId id="307"/>
          </p14:sldIdLst>
        </p14:section>
        <p14:section name="Creating Lists" id="{FA4A3F29-3BD4-4D67-B08D-A34BE8FF3978}">
          <p14:sldIdLst>
            <p14:sldId id="308"/>
            <p14:sldId id="309"/>
            <p14:sldId id="358"/>
            <p14:sldId id="359"/>
            <p14:sldId id="328"/>
            <p14:sldId id="334"/>
          </p14:sldIdLst>
        </p14:section>
        <p14:section name="Accessing Elements" id="{93200235-C983-4844-815A-77CF2A9D2A95}">
          <p14:sldIdLst>
            <p14:sldId id="353"/>
            <p14:sldId id="354"/>
            <p14:sldId id="355"/>
            <p14:sldId id="356"/>
            <p14:sldId id="357"/>
          </p14:sldIdLst>
        </p14:section>
        <p14:section name="List Manipulations" id="{7007BEB1-A027-4BFA-B14C-3E322C2AD0C4}">
          <p14:sldIdLst>
            <p14:sldId id="340"/>
            <p14:sldId id="310"/>
            <p14:sldId id="311"/>
            <p14:sldId id="312"/>
            <p14:sldId id="313"/>
          </p14:sldIdLst>
        </p14:section>
        <p14:section name="Looping Through Elements" id="{A1DEC994-4149-455A-B595-E7F3BBF6A660}">
          <p14:sldIdLst>
            <p14:sldId id="344"/>
            <p14:sldId id="345"/>
            <p14:sldId id="346"/>
            <p14:sldId id="347"/>
            <p14:sldId id="348"/>
          </p14:sldIdLst>
        </p14:section>
        <p14:section name="Searching for Elements" id="{B8BD80A4-0857-41B0-9254-73C23200391A}">
          <p14:sldIdLst>
            <p14:sldId id="341"/>
            <p14:sldId id="342"/>
            <p14:sldId id="343"/>
            <p14:sldId id="314"/>
            <p14:sldId id="315"/>
            <p14:sldId id="351"/>
            <p14:sldId id="352"/>
          </p14:sldIdLst>
        </p14:section>
        <p14:section name="Live Exercises" id="{CAC05626-76D6-4751-BF5F-36D7A3DACB96}">
          <p14:sldIdLst>
            <p14:sldId id="279"/>
          </p14:sldIdLst>
        </p14:section>
        <p14:section name="Conclusion" id="{FF4C1A7D-B376-4643-A10C-AB0C3702BE3C}">
          <p14:sldIdLst>
            <p14:sldId id="280"/>
            <p14:sldId id="401"/>
            <p14:sldId id="360"/>
            <p14:sldId id="36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66" d="100"/>
          <a:sy n="66" d="100"/>
        </p:scale>
        <p:origin x="624" y="4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11.11.2020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11/11/2020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9ECCA83-3632-4DBB-9AAF-E4B2014F43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56074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7CBAECD-581A-4464-89AD-FD81C046756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62110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1EF60E6-0517-401A-81B2-716C9FB02D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70199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3076B77-CFF3-41ED-93E9-0450789468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00935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B78A8C1-5ECD-4F35-8A2C-325FA65780E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8845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347336E-97B1-44D4-985B-D52D6E3D1B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4112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C80F5A6-D646-4CBC-9620-74C0520D2E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34113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8.png"/><Relationship Id="rId26" Type="http://schemas.openxmlformats.org/officeDocument/2006/relationships/image" Target="../media/image42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5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7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1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4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1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6.png"/><Relationship Id="rId22" Type="http://schemas.openxmlformats.org/officeDocument/2006/relationships/image" Target="../media/image40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3.jpeg"/><Relationship Id="rId7" Type="http://schemas.openxmlformats.org/officeDocument/2006/relationships/image" Target="../media/image4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4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6.gi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7"/>
            <a:ext cx="12191999" cy="882654"/>
          </a:xfrm>
        </p:spPr>
        <p:txBody>
          <a:bodyPr/>
          <a:lstStyle/>
          <a:p>
            <a:r>
              <a:rPr lang="en-US" dirty="0"/>
              <a:t>Lists Basics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643853" y="5916252"/>
            <a:ext cx="2951518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298784"/>
            <a:ext cx="2951518" cy="35149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00" y="1709969"/>
            <a:ext cx="2737022" cy="273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125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5" y="1278505"/>
            <a:ext cx="11811097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Lists in Python can be created by just placing the </a:t>
            </a:r>
            <a:r>
              <a:rPr lang="en-US" b="1" dirty="0">
                <a:solidFill>
                  <a:schemeClr val="bg1"/>
                </a:solidFill>
              </a:rPr>
              <a:t>sequence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inside the </a:t>
            </a:r>
            <a:r>
              <a:rPr lang="en-US" b="1" dirty="0">
                <a:solidFill>
                  <a:schemeClr val="bg1"/>
                </a:solidFill>
              </a:rPr>
              <a:t>square brackets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Or using the </a:t>
            </a:r>
            <a:r>
              <a:rPr lang="en-US" b="1" i="1" dirty="0">
                <a:solidFill>
                  <a:schemeClr val="bg1"/>
                </a:solidFill>
                <a:latin typeface="Consolas" panose="020B0609020204030204" pitchFamily="49" charset="0"/>
              </a:rPr>
              <a:t>list</a:t>
            </a:r>
            <a:r>
              <a:rPr lang="en-US" dirty="0"/>
              <a:t> function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 list may contain duplicate values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88277" y="2576255"/>
            <a:ext cx="3536589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 =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1, 2, 3</a:t>
            </a:r>
            <a:r>
              <a:rPr lang="en-US" dirty="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Lists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88277" y="5353134"/>
            <a:ext cx="5151204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my_list =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1, 2, 3, 2, 3, 3</a:t>
            </a:r>
            <a:r>
              <a:rPr lang="en-US" dirty="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88277" y="3915267"/>
            <a:ext cx="3536589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empty_list = </a:t>
            </a:r>
            <a:r>
              <a:rPr lang="en-US" dirty="0">
                <a:solidFill>
                  <a:schemeClr val="bg1"/>
                </a:solidFill>
              </a:rPr>
              <a:t>list()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4566778-C3E6-4917-95CA-B0646E7CF74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616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split</a:t>
            </a:r>
            <a:r>
              <a:rPr lang="en-US" dirty="0"/>
              <a:t> function to split a string and create a list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split by different separator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15867" y="2031643"/>
            <a:ext cx="6078125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some_text = "a b c d"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 = some_string.</a:t>
            </a:r>
            <a:r>
              <a:rPr lang="en-US" dirty="0">
                <a:solidFill>
                  <a:schemeClr val="bg1"/>
                </a:solidFill>
              </a:rPr>
              <a:t>split</a:t>
            </a:r>
            <a:r>
              <a:rPr lang="en-US" dirty="0"/>
              <a:t>(" 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["a", "b", "c", "d"]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Strings to List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6382512" y="2502114"/>
            <a:ext cx="2267712" cy="578882"/>
          </a:xfrm>
          <a:prstGeom prst="wedgeRoundRectCallout">
            <a:avLst>
              <a:gd name="adj1" fmla="val -59140"/>
              <a:gd name="adj2" fmla="val -40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separator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15867" y="4909885"/>
            <a:ext cx="6078125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some_text = "a, b, c, d"</a:t>
            </a:r>
          </a:p>
          <a:p>
            <a:r>
              <a:rPr lang="en-US" dirty="0"/>
              <a:t>my_list = some_string.</a:t>
            </a:r>
            <a:r>
              <a:rPr lang="en-US" dirty="0">
                <a:solidFill>
                  <a:schemeClr val="bg1"/>
                </a:solidFill>
              </a:rPr>
              <a:t>split</a:t>
            </a:r>
            <a:r>
              <a:rPr lang="en-US" dirty="0"/>
              <a:t>("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/>
              <a:t>")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["a", "b", "c", "d"]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37F1D8A-B9AA-45FB-8C5D-8FC9B97BBF7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58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You can create a string from a list using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join</a:t>
            </a:r>
            <a:r>
              <a:rPr lang="en-US" dirty="0"/>
              <a:t> function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endParaRPr lang="en-US" dirty="0"/>
          </a:p>
          <a:p>
            <a:pPr marL="514350" indent="-514350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The result of the join function is always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b="1" u="sng" dirty="0"/>
              <a:t>Note</a:t>
            </a:r>
            <a:r>
              <a:rPr lang="en-US" b="1" dirty="0"/>
              <a:t>: </a:t>
            </a:r>
            <a:r>
              <a:rPr lang="en-US" dirty="0"/>
              <a:t>Unfortunately in python you can only join a </a:t>
            </a:r>
            <a:r>
              <a:rPr lang="en-US" b="1" dirty="0">
                <a:solidFill>
                  <a:schemeClr val="bg1"/>
                </a:solidFill>
              </a:rPr>
              <a:t>list of strings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59833" y="1987940"/>
            <a:ext cx="4700996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 = ["a", "b", "c"]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print("-".</a:t>
            </a:r>
            <a:r>
              <a:rPr lang="en-US" dirty="0">
                <a:solidFill>
                  <a:schemeClr val="bg1"/>
                </a:solidFill>
              </a:rPr>
              <a:t>join</a:t>
            </a:r>
            <a:r>
              <a:rPr lang="en-US" dirty="0"/>
              <a:t>(my_list))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a-b-c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 Lists into a String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2849526" y="3233227"/>
            <a:ext cx="2360428" cy="578882"/>
          </a:xfrm>
          <a:prstGeom prst="wedgeRoundRectCallout">
            <a:avLst>
              <a:gd name="adj1" fmla="val -69482"/>
              <a:gd name="adj2" fmla="val -608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separator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59833" y="5563187"/>
            <a:ext cx="4700996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print(" ".</a:t>
            </a:r>
            <a:r>
              <a:rPr lang="en-US" dirty="0">
                <a:solidFill>
                  <a:schemeClr val="bg1"/>
                </a:solidFill>
              </a:rPr>
              <a:t>join</a:t>
            </a:r>
            <a:r>
              <a:rPr lang="en-US" dirty="0"/>
              <a:t>([1, 2, 3]))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5407668" y="5245589"/>
            <a:ext cx="2375617" cy="1055608"/>
          </a:xfrm>
          <a:prstGeom prst="wedgeRoundRectCallout">
            <a:avLst>
              <a:gd name="adj1" fmla="val -49651"/>
              <a:gd name="adj2" fmla="val -1832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will not work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979870D-C622-4D57-B3FE-E2202DB339D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99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generate a list using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range</a:t>
            </a:r>
            <a:r>
              <a:rPr lang="en-US" dirty="0"/>
              <a:t> function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range function accepts </a:t>
            </a:r>
            <a:r>
              <a:rPr lang="en-US" b="1" dirty="0">
                <a:solidFill>
                  <a:schemeClr val="bg1"/>
                </a:solidFill>
              </a:rPr>
              <a:t>three</a:t>
            </a:r>
            <a:r>
              <a:rPr lang="en-US" dirty="0"/>
              <a:t> parameters: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start (optional) – 0 by default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end (required) – </a:t>
            </a:r>
            <a:r>
              <a:rPr lang="en-US" b="1" dirty="0">
                <a:solidFill>
                  <a:schemeClr val="bg1"/>
                </a:solidFill>
              </a:rPr>
              <a:t>not inclusive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step (optional) – 1 by default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Range Function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256A4BD-B4AD-4DE2-942D-FA5A91522F6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3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886594" y="1561368"/>
            <a:ext cx="7241298" cy="11722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for </a:t>
            </a:r>
            <a:r>
              <a:rPr lang="en-US" sz="2600" dirty="0">
                <a:solidFill>
                  <a:schemeClr val="bg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 in </a:t>
            </a:r>
            <a:r>
              <a:rPr lang="en-US" sz="2600" dirty="0">
                <a:solidFill>
                  <a:schemeClr val="bg1"/>
                </a:solidFill>
              </a:rPr>
              <a:t>range(6)</a:t>
            </a:r>
            <a:r>
              <a:rPr lang="en-US" sz="2600" dirty="0">
                <a:solidFill>
                  <a:schemeClr val="tx1"/>
                </a:solidFill>
              </a:rPr>
              <a:t>: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print(</a:t>
            </a:r>
            <a:r>
              <a:rPr lang="en-US" sz="2600" dirty="0">
                <a:solidFill>
                  <a:schemeClr val="bg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,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end=" ") </a:t>
            </a:r>
            <a:r>
              <a:rPr lang="en-US" sz="2600" i="1" dirty="0">
                <a:solidFill>
                  <a:schemeClr val="accent2"/>
                </a:solidFill>
              </a:rPr>
              <a:t># 0 1 2 3 4 5 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4667250" y="1110920"/>
            <a:ext cx="2228850" cy="586216"/>
          </a:xfrm>
          <a:prstGeom prst="wedgeRoundRectCallout">
            <a:avLst>
              <a:gd name="adj1" fmla="val -16417"/>
              <a:gd name="adj2" fmla="val 485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end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876055" y="3380732"/>
            <a:ext cx="7239810" cy="11722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for </a:t>
            </a:r>
            <a:r>
              <a:rPr lang="en-US" sz="2600" dirty="0">
                <a:solidFill>
                  <a:schemeClr val="bg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 in </a:t>
            </a:r>
            <a:r>
              <a:rPr lang="en-US" sz="2600" dirty="0">
                <a:solidFill>
                  <a:schemeClr val="bg1"/>
                </a:solidFill>
              </a:rPr>
              <a:t>range(2, 11, 2)</a:t>
            </a:r>
            <a:r>
              <a:rPr lang="en-US" sz="2600" dirty="0">
                <a:solidFill>
                  <a:schemeClr val="tx1"/>
                </a:solidFill>
              </a:rPr>
              <a:t>: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print(</a:t>
            </a:r>
            <a:r>
              <a:rPr lang="en-US" sz="2600" dirty="0">
                <a:solidFill>
                  <a:schemeClr val="bg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,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end=" ") </a:t>
            </a:r>
            <a:r>
              <a:rPr lang="en-US" sz="2600" i="1" dirty="0">
                <a:solidFill>
                  <a:schemeClr val="accent2"/>
                </a:solidFill>
              </a:rPr>
              <a:t># 2 4 6 8 10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5010150" y="2886075"/>
            <a:ext cx="3771900" cy="586216"/>
          </a:xfrm>
          <a:prstGeom prst="wedgeRoundRectCallout">
            <a:avLst>
              <a:gd name="adj1" fmla="val -27819"/>
              <a:gd name="adj2" fmla="val 485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start, end and step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1881168" y="5295257"/>
            <a:ext cx="7241298" cy="11722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for </a:t>
            </a:r>
            <a:r>
              <a:rPr lang="en-US" sz="2600" dirty="0">
                <a:solidFill>
                  <a:schemeClr val="bg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 in </a:t>
            </a:r>
            <a:r>
              <a:rPr lang="en-US" sz="2600" dirty="0">
                <a:solidFill>
                  <a:schemeClr val="bg1"/>
                </a:solidFill>
              </a:rPr>
              <a:t>range(11, 0, -2)</a:t>
            </a:r>
            <a:r>
              <a:rPr lang="en-US" sz="2600" dirty="0">
                <a:solidFill>
                  <a:schemeClr val="tx1"/>
                </a:solidFill>
              </a:rPr>
              <a:t>: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print(</a:t>
            </a:r>
            <a:r>
              <a:rPr lang="en-US" sz="2600" dirty="0">
                <a:solidFill>
                  <a:schemeClr val="bg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,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end=" ") </a:t>
            </a:r>
            <a:r>
              <a:rPr lang="en-US" sz="2600" i="1" dirty="0">
                <a:solidFill>
                  <a:schemeClr val="accent2"/>
                </a:solidFill>
              </a:rPr>
              <a:t># 11 9 7 5 3 1 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4905374" y="4709041"/>
            <a:ext cx="4145303" cy="586216"/>
          </a:xfrm>
          <a:prstGeom prst="wedgeRoundRectCallout">
            <a:avLst>
              <a:gd name="adj1" fmla="val -27819"/>
              <a:gd name="adj2" fmla="val 485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step can be negative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DD475DB9-E6CA-4851-BAFB-690AB3F5DD2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44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10916-50DE-4674-96B0-A9246EFF495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Accessing Elements</a:t>
            </a:r>
          </a:p>
        </p:txBody>
      </p:sp>
      <p:sp>
        <p:nvSpPr>
          <p:cNvPr id="7" name="Rectangle 6"/>
          <p:cNvSpPr/>
          <p:nvPr/>
        </p:nvSpPr>
        <p:spPr>
          <a:xfrm>
            <a:off x="4335742" y="1954084"/>
            <a:ext cx="3520516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[index]</a:t>
            </a:r>
            <a:endParaRPr lang="en-US" sz="88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8614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square brackets </a:t>
            </a:r>
            <a:r>
              <a:rPr lang="en-US" dirty="0"/>
              <a:t>to get an element by an index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Indices describe the </a:t>
            </a:r>
            <a:r>
              <a:rPr lang="en-US" b="1" dirty="0">
                <a:solidFill>
                  <a:schemeClr val="bg1"/>
                </a:solidFill>
              </a:rPr>
              <a:t>position</a:t>
            </a:r>
            <a:r>
              <a:rPr lang="en-US" dirty="0"/>
              <a:t> of an element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We always </a:t>
            </a:r>
            <a:r>
              <a:rPr lang="en-US" b="1" dirty="0">
                <a:solidFill>
                  <a:schemeClr val="bg1"/>
                </a:solidFill>
              </a:rPr>
              <a:t>start</a:t>
            </a:r>
            <a:r>
              <a:rPr lang="en-US" dirty="0"/>
              <a:t> counting indices from </a:t>
            </a:r>
            <a:r>
              <a:rPr lang="en-US" b="1" dirty="0">
                <a:solidFill>
                  <a:schemeClr val="bg1"/>
                </a:solidFill>
              </a:rPr>
              <a:t>0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71850" y="3599466"/>
            <a:ext cx="5941988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list_of_numbers = [1, 5, 7]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print(list_of_numbers</a:t>
            </a:r>
            <a:r>
              <a:rPr lang="en-US" dirty="0">
                <a:solidFill>
                  <a:schemeClr val="bg1"/>
                </a:solidFill>
              </a:rPr>
              <a:t>[0]</a:t>
            </a:r>
            <a:r>
              <a:rPr lang="en-US" dirty="0"/>
              <a:t>) </a:t>
            </a:r>
            <a:r>
              <a:rPr lang="en-US" i="1" dirty="0">
                <a:solidFill>
                  <a:schemeClr val="accent2"/>
                </a:solidFill>
              </a:rPr>
              <a:t># 1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print(list_of_numbers</a:t>
            </a:r>
            <a:r>
              <a:rPr lang="en-US" dirty="0">
                <a:solidFill>
                  <a:schemeClr val="bg1"/>
                </a:solidFill>
              </a:rPr>
              <a:t>[1]</a:t>
            </a:r>
            <a:r>
              <a:rPr lang="en-US" dirty="0"/>
              <a:t>) </a:t>
            </a:r>
            <a:r>
              <a:rPr lang="en-US" i="1" dirty="0">
                <a:solidFill>
                  <a:schemeClr val="accent2"/>
                </a:solidFill>
              </a:rPr>
              <a:t># 5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print(list_of_numbers</a:t>
            </a:r>
            <a:r>
              <a:rPr lang="en-US" dirty="0">
                <a:solidFill>
                  <a:schemeClr val="bg1"/>
                </a:solidFill>
              </a:rPr>
              <a:t>[2]</a:t>
            </a:r>
            <a:r>
              <a:rPr lang="en-US" dirty="0"/>
              <a:t>) </a:t>
            </a:r>
            <a:r>
              <a:rPr lang="en-US" i="1" dirty="0">
                <a:solidFill>
                  <a:schemeClr val="accent2"/>
                </a:solidFill>
              </a:rPr>
              <a:t># 7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Indices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97D464D-E582-4A70-BE7F-213E45147F6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69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 python you can use the </a:t>
            </a:r>
            <a:r>
              <a:rPr lang="en-US" b="1" dirty="0">
                <a:solidFill>
                  <a:schemeClr val="bg1"/>
                </a:solidFill>
              </a:rPr>
              <a:t>negative sign </a:t>
            </a:r>
            <a:r>
              <a:rPr lang="en-US" dirty="0"/>
              <a:t>to access an element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negative sign will start counting </a:t>
            </a:r>
            <a:r>
              <a:rPr lang="en-US" b="1" dirty="0">
                <a:solidFill>
                  <a:schemeClr val="bg1"/>
                </a:solidFill>
              </a:rPr>
              <a:t>from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end</a:t>
            </a:r>
            <a:r>
              <a:rPr lang="en-US" dirty="0"/>
              <a:t> of the list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88327" y="2827253"/>
            <a:ext cx="6304452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my_pets = ["cat", "dog", "parrot"]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print(my_pets</a:t>
            </a:r>
            <a:r>
              <a:rPr lang="en-US" dirty="0">
                <a:solidFill>
                  <a:schemeClr val="bg1"/>
                </a:solidFill>
              </a:rPr>
              <a:t>[-1]</a:t>
            </a:r>
            <a:r>
              <a:rPr lang="en-US" dirty="0"/>
              <a:t>) </a:t>
            </a:r>
            <a:r>
              <a:rPr lang="en-US" i="1" dirty="0">
                <a:solidFill>
                  <a:schemeClr val="accent2"/>
                </a:solidFill>
              </a:rPr>
              <a:t># parrot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print(my_pets</a:t>
            </a:r>
            <a:r>
              <a:rPr lang="en-US" dirty="0">
                <a:solidFill>
                  <a:schemeClr val="bg1"/>
                </a:solidFill>
              </a:rPr>
              <a:t>[-2]</a:t>
            </a:r>
            <a:r>
              <a:rPr lang="en-US" dirty="0"/>
              <a:t>) </a:t>
            </a:r>
            <a:r>
              <a:rPr lang="en-US" i="1" dirty="0">
                <a:solidFill>
                  <a:schemeClr val="accent2"/>
                </a:solidFill>
              </a:rPr>
              <a:t># dog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print(my_pets</a:t>
            </a:r>
            <a:r>
              <a:rPr lang="en-US" dirty="0">
                <a:solidFill>
                  <a:schemeClr val="bg1"/>
                </a:solidFill>
              </a:rPr>
              <a:t>[-3]</a:t>
            </a:r>
            <a:r>
              <a:rPr lang="en-US" dirty="0"/>
              <a:t>) </a:t>
            </a:r>
            <a:r>
              <a:rPr lang="en-US" i="1" dirty="0">
                <a:solidFill>
                  <a:schemeClr val="accent2"/>
                </a:solidFill>
              </a:rPr>
              <a:t># cat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"-" Sign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729C279-61E7-4EEB-8CD0-835E11624C4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10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are at the zoo and the meerkats look strange: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You will receive </a:t>
            </a:r>
            <a:r>
              <a:rPr lang="en-US" b="1" dirty="0">
                <a:solidFill>
                  <a:schemeClr val="bg1"/>
                </a:solidFill>
              </a:rPr>
              <a:t>3 strings</a:t>
            </a:r>
            <a:r>
              <a:rPr lang="en-US" dirty="0"/>
              <a:t>: (tail, body, head)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Re-arrange the elements in an array, so that the animal looks </a:t>
            </a:r>
            <a:br>
              <a:rPr lang="en-US" dirty="0"/>
            </a:br>
            <a:r>
              <a:rPr lang="en-US" dirty="0"/>
              <a:t>normal again: (head, body, tail)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Strange Zoo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11F8E95-7CB1-4C08-8DC3-655BAA964FF2}"/>
              </a:ext>
            </a:extLst>
          </p:cNvPr>
          <p:cNvSpPr txBox="1">
            <a:spLocks/>
          </p:cNvSpPr>
          <p:nvPr/>
        </p:nvSpPr>
        <p:spPr>
          <a:xfrm>
            <a:off x="291000" y="4554000"/>
            <a:ext cx="5102178" cy="1692771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my tail</a:t>
            </a:r>
          </a:p>
          <a:p>
            <a:r>
              <a:rPr lang="en-US" sz="2200" dirty="0"/>
              <a:t>my body seems on place</a:t>
            </a:r>
          </a:p>
          <a:p>
            <a:r>
              <a:rPr lang="en-US" sz="2200" dirty="0"/>
              <a:t>my head is on the wrong end!</a:t>
            </a:r>
            <a:endParaRPr lang="bg-BG" sz="2200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611F8E95-7CB1-4C08-8DC3-655BAA964FF2}"/>
              </a:ext>
            </a:extLst>
          </p:cNvPr>
          <p:cNvSpPr txBox="1">
            <a:spLocks/>
          </p:cNvSpPr>
          <p:nvPr/>
        </p:nvSpPr>
        <p:spPr>
          <a:xfrm>
            <a:off x="6161190" y="4553999"/>
            <a:ext cx="5694810" cy="1692771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['my head is on the wrong end!',</a:t>
            </a:r>
          </a:p>
          <a:p>
            <a:r>
              <a:rPr lang="en-US" sz="2200" dirty="0"/>
              <a:t> 'my body seems on place', </a:t>
            </a:r>
          </a:p>
          <a:p>
            <a:r>
              <a:rPr lang="en-US" sz="2200" dirty="0"/>
              <a:t>'my tail']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AD05B9F8-1F8B-441E-9597-900229D88E2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Right Arrow 2"/>
          <p:cNvSpPr/>
          <p:nvPr/>
        </p:nvSpPr>
        <p:spPr bwMode="auto">
          <a:xfrm>
            <a:off x="5574684" y="5197884"/>
            <a:ext cx="405000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929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10484" y="1929329"/>
            <a:ext cx="5052348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tail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body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head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meerkat = [head, body, tail]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print(meerkat)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Strange Zoo</a:t>
            </a:r>
          </a:p>
        </p:txBody>
      </p:sp>
      <p:sp>
        <p:nvSpPr>
          <p:cNvPr id="5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2" y="1196126"/>
            <a:ext cx="5328850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First variant</a:t>
            </a: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5639334" y="1196126"/>
            <a:ext cx="5328850" cy="518562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0" indent="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Second variant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5639334" y="1929329"/>
            <a:ext cx="5053397" cy="35706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tail = input()</a:t>
            </a:r>
          </a:p>
          <a:p>
            <a:r>
              <a:rPr lang="en-US" dirty="0"/>
              <a:t>body = input()</a:t>
            </a:r>
          </a:p>
          <a:p>
            <a:r>
              <a:rPr lang="en-US" dirty="0"/>
              <a:t>head = input()</a:t>
            </a:r>
          </a:p>
          <a:p>
            <a:r>
              <a:rPr lang="en-US" dirty="0"/>
              <a:t>meerkat = [tail, body, head]</a:t>
            </a:r>
          </a:p>
          <a:p>
            <a:r>
              <a:rPr lang="en-US" dirty="0">
                <a:solidFill>
                  <a:schemeClr val="bg1"/>
                </a:solidFill>
              </a:rPr>
              <a:t>meerkat[0], meerkat[2] =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meerkat[2], meerkat[0]</a:t>
            </a:r>
          </a:p>
          <a:p>
            <a:r>
              <a:rPr lang="en-US" dirty="0"/>
              <a:t>print(meerkat)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9518839" y="4895353"/>
            <a:ext cx="2347784" cy="153233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way for swapping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elements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DC050EBB-B069-4200-968E-FE25BA1CA1F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42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Definition and Usage</a:t>
            </a:r>
          </a:p>
          <a:p>
            <a:r>
              <a:rPr lang="en-US" dirty="0"/>
              <a:t>Storing Data</a:t>
            </a:r>
          </a:p>
          <a:p>
            <a:r>
              <a:rPr lang="en-US" dirty="0"/>
              <a:t>Creating Lists</a:t>
            </a:r>
          </a:p>
          <a:p>
            <a:r>
              <a:rPr lang="en-US" dirty="0"/>
              <a:t>Accessing Elements</a:t>
            </a:r>
          </a:p>
          <a:p>
            <a:r>
              <a:rPr lang="en-US" dirty="0"/>
              <a:t>List Manipulations</a:t>
            </a:r>
          </a:p>
          <a:p>
            <a:r>
              <a:rPr lang="en-US" dirty="0"/>
              <a:t>Looping through Lists</a:t>
            </a:r>
          </a:p>
          <a:p>
            <a:r>
              <a:rPr lang="en-US" dirty="0"/>
              <a:t>Searching in Lists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9BDF9E8-2CA0-432B-B50C-13D0FACB0DF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07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4EB82-5D00-4560-AA89-D4FDAE34584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Lists Manipulation</a:t>
            </a:r>
          </a:p>
        </p:txBody>
      </p:sp>
      <p:pic>
        <p:nvPicPr>
          <p:cNvPr id="1026" name="Picture 2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298" y="1289542"/>
            <a:ext cx="2739403" cy="273940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395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append</a:t>
            </a:r>
            <a:r>
              <a:rPr lang="en-US" dirty="0"/>
              <a:t> function to add a new element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64759" y="2085848"/>
            <a:ext cx="8314485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empty_list = []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empty_list.</a:t>
            </a:r>
            <a:r>
              <a:rPr lang="en-US" dirty="0">
                <a:solidFill>
                  <a:schemeClr val="bg1"/>
                </a:solidFill>
              </a:rPr>
              <a:t>append</a:t>
            </a:r>
            <a:r>
              <a:rPr lang="en-US" dirty="0"/>
              <a:t>(2)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empty_list.</a:t>
            </a:r>
            <a:r>
              <a:rPr lang="en-US" dirty="0">
                <a:solidFill>
                  <a:schemeClr val="bg1"/>
                </a:solidFill>
              </a:rPr>
              <a:t>append</a:t>
            </a:r>
            <a:r>
              <a:rPr lang="en-US" dirty="0"/>
              <a:t>(3)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print(empty_list)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[2, 3]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to a List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0B03707-2445-4091-A0B3-22B15F5DF70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32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remove</a:t>
            </a:r>
            <a:r>
              <a:rPr lang="en-US" dirty="0"/>
              <a:t> function to remove a particular element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5331" y="2011707"/>
            <a:ext cx="10961435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list_of_numbers = [1, 2, 3, 4, 5]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list_of_numbers.</a:t>
            </a:r>
            <a:r>
              <a:rPr lang="en-US" dirty="0">
                <a:solidFill>
                  <a:schemeClr val="bg1"/>
                </a:solidFill>
              </a:rPr>
              <a:t>remove</a:t>
            </a:r>
            <a:r>
              <a:rPr lang="en-US" dirty="0"/>
              <a:t>(3)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list_of_numbers.</a:t>
            </a:r>
            <a:r>
              <a:rPr lang="en-US" dirty="0">
                <a:solidFill>
                  <a:schemeClr val="bg1"/>
                </a:solidFill>
              </a:rPr>
              <a:t>remove</a:t>
            </a:r>
            <a:r>
              <a:rPr lang="en-US" dirty="0"/>
              <a:t>(1)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print(list_of_numbers)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[2, 4, 5]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from a List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626F3B5-5C7C-482B-B6D7-5B0C307D561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3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a program, which: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Reads a single number </a:t>
            </a:r>
            <a:r>
              <a:rPr lang="en-US" b="1" dirty="0">
                <a:solidFill>
                  <a:schemeClr val="bg1"/>
                </a:solidFill>
              </a:rPr>
              <a:t>n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Reads on the next </a:t>
            </a:r>
            <a:r>
              <a:rPr lang="en-US" b="1" dirty="0">
                <a:solidFill>
                  <a:schemeClr val="bg1"/>
                </a:solidFill>
              </a:rPr>
              <a:t>n </a:t>
            </a:r>
            <a:r>
              <a:rPr lang="en-US" dirty="0"/>
              <a:t>lines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courses names and adds them to a list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Prints the resulting list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Courses 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11F8E95-7CB1-4C08-8DC3-655BAA964FF2}"/>
              </a:ext>
            </a:extLst>
          </p:cNvPr>
          <p:cNvSpPr txBox="1">
            <a:spLocks/>
          </p:cNvSpPr>
          <p:nvPr/>
        </p:nvSpPr>
        <p:spPr>
          <a:xfrm>
            <a:off x="921000" y="4619701"/>
            <a:ext cx="2159903" cy="1692771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2</a:t>
            </a:r>
          </a:p>
          <a:p>
            <a:r>
              <a:rPr lang="en-US" sz="2200" dirty="0"/>
              <a:t>PB Python</a:t>
            </a:r>
          </a:p>
          <a:p>
            <a:r>
              <a:rPr lang="en-US" sz="2200" dirty="0"/>
              <a:t>PF Python</a:t>
            </a:r>
            <a:endParaRPr lang="bg-BG" sz="2200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611F8E95-7CB1-4C08-8DC3-655BAA964FF2}"/>
              </a:ext>
            </a:extLst>
          </p:cNvPr>
          <p:cNvSpPr txBox="1">
            <a:spLocks/>
          </p:cNvSpPr>
          <p:nvPr/>
        </p:nvSpPr>
        <p:spPr>
          <a:xfrm>
            <a:off x="4431000" y="5049000"/>
            <a:ext cx="4819138" cy="707886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/>
              <a:t>['PB Python', 'PF Python</a:t>
            </a:r>
            <a:r>
              <a:rPr lang="en-US" sz="2200" dirty="0" smtClean="0"/>
              <a:t>']</a:t>
            </a:r>
            <a:endParaRPr lang="en-US" sz="22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B6A4F241-1D43-4FC2-BCBC-E64B1A4C4F8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Right Arrow 2"/>
          <p:cNvSpPr/>
          <p:nvPr/>
        </p:nvSpPr>
        <p:spPr bwMode="auto">
          <a:xfrm>
            <a:off x="3485951" y="5200443"/>
            <a:ext cx="540000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073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24667" y="1500962"/>
            <a:ext cx="6370403" cy="378831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n = int(input())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courses = </a:t>
            </a:r>
            <a:r>
              <a:rPr lang="en-US" sz="2600" dirty="0">
                <a:solidFill>
                  <a:schemeClr val="bg1"/>
                </a:solidFill>
              </a:rPr>
              <a:t>[]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for n in range(n):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    current_course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    courses.</a:t>
            </a:r>
            <a:r>
              <a:rPr lang="en-US" sz="2600" dirty="0">
                <a:solidFill>
                  <a:schemeClr val="bg1"/>
                </a:solidFill>
              </a:rPr>
              <a:t>append</a:t>
            </a:r>
            <a:r>
              <a:rPr lang="en-US" sz="2600" dirty="0"/>
              <a:t>(current_course)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print(courses)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Courses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3DE79AC-BFC6-4887-AD75-AE21D9918F5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000" y="3339000"/>
            <a:ext cx="2710793" cy="271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108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7044D-354A-4280-8FA6-153E8BC6863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Looping Through Lists</a:t>
            </a:r>
          </a:p>
        </p:txBody>
      </p:sp>
      <p:pic>
        <p:nvPicPr>
          <p:cNvPr id="5122" name="Picture 2" descr="Ð ÐµÐ·ÑÐ»ÑÐ°Ñ Ñ Ð¸Ð·Ð¾Ð±ÑÐ°Ð¶ÐµÐ½Ð¸Ðµ Ð·Ð° looping png"/>
          <p:cNvPicPr>
            <a:picLocks noChangeAspect="1" noChangeArrowheads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399" y="832021"/>
            <a:ext cx="3731869" cy="373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62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There are </a:t>
            </a:r>
            <a:r>
              <a:rPr lang="en-US" b="1" dirty="0">
                <a:solidFill>
                  <a:schemeClr val="bg1"/>
                </a:solidFill>
              </a:rPr>
              <a:t>two ways </a:t>
            </a:r>
            <a:r>
              <a:rPr lang="en-US" dirty="0"/>
              <a:t>you can loop through a list 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 loops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Iterating over the elements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1066419" lvl="1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1066419" lvl="1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Using generated list 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range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903607" y="2629546"/>
            <a:ext cx="8479290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 = ["dog", "cat", "fish"]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for </a:t>
            </a:r>
            <a:r>
              <a:rPr lang="en-US" dirty="0">
                <a:solidFill>
                  <a:schemeClr val="bg1"/>
                </a:solidFill>
              </a:rPr>
              <a:t>element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in</a:t>
            </a:r>
            <a:r>
              <a:rPr lang="en-US" dirty="0">
                <a:solidFill>
                  <a:schemeClr val="bg1"/>
                </a:solidFill>
              </a:rPr>
              <a:t> my_list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print(element, end=" ") </a:t>
            </a:r>
            <a:r>
              <a:rPr lang="en-US" i="1" dirty="0">
                <a:solidFill>
                  <a:schemeClr val="accent2"/>
                </a:solidFill>
              </a:rPr>
              <a:t># dog cat fish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for Loop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903606" y="5228586"/>
            <a:ext cx="8479291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 </a:t>
            </a:r>
            <a:r>
              <a:rPr lang="en-US" dirty="0">
                <a:solidFill>
                  <a:schemeClr val="bg1"/>
                </a:solidFill>
              </a:rPr>
              <a:t>index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in</a:t>
            </a:r>
            <a:r>
              <a:rPr lang="en-US" dirty="0">
                <a:solidFill>
                  <a:schemeClr val="bg1"/>
                </a:solidFill>
              </a:rPr>
              <a:t> range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len(my_list)</a:t>
            </a:r>
            <a:r>
              <a:rPr lang="en-US" dirty="0">
                <a:solidFill>
                  <a:schemeClr val="tx1"/>
                </a:solidFill>
              </a:rPr>
              <a:t>)</a:t>
            </a:r>
            <a:r>
              <a:rPr lang="en-US" dirty="0"/>
              <a:t>:</a:t>
            </a:r>
          </a:p>
          <a:p>
            <a:r>
              <a:rPr lang="en-US" dirty="0"/>
              <a:t>   print(my_list[index], end=" ") </a:t>
            </a:r>
            <a:r>
              <a:rPr lang="en-US" i="1" dirty="0">
                <a:solidFill>
                  <a:schemeClr val="accent2"/>
                </a:solidFill>
              </a:rPr>
              <a:t># dog cat fish 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B53514F-C091-4C26-AF53-456E495D072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1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also 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loops to iterate through a list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We 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pop</a:t>
            </a:r>
            <a:r>
              <a:rPr lang="en-US" dirty="0"/>
              <a:t> function to remove the first element each </a:t>
            </a:r>
            <a:br>
              <a:rPr lang="en-US" dirty="0"/>
            </a:br>
            <a:r>
              <a:rPr lang="en-US" dirty="0"/>
              <a:t>iteration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We iterate until the list is not empty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90405" y="4225932"/>
            <a:ext cx="5676973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 = ["dog", "cat", "fish"]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while </a:t>
            </a:r>
            <a:r>
              <a:rPr lang="en-US" dirty="0">
                <a:solidFill>
                  <a:schemeClr val="bg1"/>
                </a:solidFill>
              </a:rPr>
              <a:t>len</a:t>
            </a:r>
            <a:r>
              <a:rPr lang="en-US" dirty="0"/>
              <a:t>(my_list) </a:t>
            </a:r>
            <a:r>
              <a:rPr lang="en-US" dirty="0">
                <a:solidFill>
                  <a:schemeClr val="bg1"/>
                </a:solidFill>
              </a:rPr>
              <a:t>&gt; 0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print(my_list</a:t>
            </a:r>
            <a:r>
              <a:rPr lang="en-US" dirty="0">
                <a:solidFill>
                  <a:schemeClr val="bg1"/>
                </a:solidFill>
              </a:rPr>
              <a:t>[0]</a:t>
            </a:r>
            <a:r>
              <a:rPr lang="en-US" dirty="0"/>
              <a:t>, end=" 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my_list.</a:t>
            </a:r>
            <a:r>
              <a:rPr lang="en-US" dirty="0">
                <a:solidFill>
                  <a:schemeClr val="bg1"/>
                </a:solidFill>
              </a:rPr>
              <a:t>pop(0)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While Loop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129668" y="4225932"/>
            <a:ext cx="5809322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my_list = ["dog", "cat", "fish"]</a:t>
            </a:r>
          </a:p>
          <a:p>
            <a:r>
              <a:rPr lang="en-US" dirty="0"/>
              <a:t>while </a:t>
            </a:r>
            <a:r>
              <a:rPr lang="en-US" dirty="0">
                <a:solidFill>
                  <a:schemeClr val="bg1"/>
                </a:solidFill>
              </a:rPr>
              <a:t>len</a:t>
            </a:r>
            <a:r>
              <a:rPr lang="en-US" dirty="0"/>
              <a:t>(my_list) </a:t>
            </a:r>
            <a:r>
              <a:rPr lang="en-US" dirty="0">
                <a:solidFill>
                  <a:schemeClr val="bg1"/>
                </a:solidFill>
              </a:rPr>
              <a:t>&gt; 0</a:t>
            </a:r>
            <a:r>
              <a:rPr lang="en-US" dirty="0"/>
              <a:t>:</a:t>
            </a:r>
          </a:p>
          <a:p>
            <a:r>
              <a:rPr lang="en-US" dirty="0"/>
              <a:t>   print(my_list.</a:t>
            </a:r>
            <a:r>
              <a:rPr lang="en-US" dirty="0">
                <a:solidFill>
                  <a:schemeClr val="bg1"/>
                </a:solidFill>
              </a:rPr>
              <a:t>pop(0)</a:t>
            </a:r>
            <a:r>
              <a:rPr lang="en-US" dirty="0"/>
              <a:t>, end=" ")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8780930" y="5689782"/>
            <a:ext cx="2335477" cy="105560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returns the element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AE24554-D382-4303-8415-3EB1E752A6E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46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uiExpand="1" build="p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910883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be given a number </a:t>
            </a:r>
            <a:r>
              <a:rPr lang="en-US" b="1" dirty="0">
                <a:solidFill>
                  <a:schemeClr val="bg1"/>
                </a:solidFill>
              </a:rPr>
              <a:t>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On the next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lines you will receive </a:t>
            </a:r>
            <a:r>
              <a:rPr lang="en-US" b="1" dirty="0">
                <a:solidFill>
                  <a:schemeClr val="bg1"/>
                </a:solidFill>
              </a:rPr>
              <a:t>integers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and print </a:t>
            </a:r>
            <a:r>
              <a:rPr lang="en-US" b="1" dirty="0">
                <a:solidFill>
                  <a:schemeClr val="bg1"/>
                </a:solidFill>
              </a:rPr>
              <a:t>two lists</a:t>
            </a:r>
            <a:r>
              <a:rPr lang="en-US" dirty="0"/>
              <a:t>: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One with all the </a:t>
            </a:r>
            <a:r>
              <a:rPr lang="en-US" b="1" dirty="0">
                <a:solidFill>
                  <a:schemeClr val="bg1"/>
                </a:solidFill>
              </a:rPr>
              <a:t>positives (including 0)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One with all the </a:t>
            </a:r>
            <a:r>
              <a:rPr lang="en-US" b="1" dirty="0">
                <a:solidFill>
                  <a:schemeClr val="bg1"/>
                </a:solidFill>
              </a:rPr>
              <a:t>negatives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Finally print the following: </a:t>
            </a:r>
            <a:r>
              <a:rPr lang="en-US" sz="2800" b="1" dirty="0">
                <a:latin typeface="Consolas" panose="020B0609020204030204" pitchFamily="49" charset="0"/>
              </a:rPr>
              <a:t>"Count of positives: {count_positives}. Sum of negatives: {sum_of_negatives}"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List Statistics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FEE66FB-1AD5-4581-8720-6229799F96D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11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04589" y="1459773"/>
            <a:ext cx="10667065" cy="437745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n = int(input())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positives = []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negatives = []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for n in range(n):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</a:t>
            </a:r>
            <a:r>
              <a:rPr lang="en-US" i="1" dirty="0">
                <a:solidFill>
                  <a:schemeClr val="accent2"/>
                </a:solidFill>
              </a:rPr>
              <a:t># Read the number and add it to the corresponding list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Print the positive numbers list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Print the negative numbers list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Print the statistics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List Statistics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165D670-6139-4EFE-8C85-6A94423E782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40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900DB-CA7D-48F2-8DA5-FFD4FC9282D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List Definition and Usage</a:t>
            </a:r>
          </a:p>
        </p:txBody>
      </p:sp>
      <p:pic>
        <p:nvPicPr>
          <p:cNvPr id="1026" name="Picture 2" descr="Ð ÐµÐ·ÑÐ»ÑÐ°Ñ Ñ Ð¸Ð·Ð¾Ð±ÑÐ°Ð¶ÐµÐ½Ð¸Ðµ Ð·Ð° list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263" y="1242969"/>
            <a:ext cx="2859473" cy="2859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066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A46DD-024E-4EC8-937E-D1A8623D5EC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Searching for Elements</a:t>
            </a:r>
          </a:p>
        </p:txBody>
      </p:sp>
      <p:pic>
        <p:nvPicPr>
          <p:cNvPr id="4098" name="Picture 2" descr="Ð ÐµÐ·ÑÐ»ÑÐ°Ñ Ñ Ð¸Ð·Ð¾Ð±ÑÐ°Ð¶ÐµÐ½Ð¸Ðµ Ð·Ð° search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110" y="1161535"/>
            <a:ext cx="3856466" cy="3856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863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the keyword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dirty="0"/>
              <a:t>" to check if an element is in a list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Usually the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dirty="0"/>
              <a:t>" keyword is used 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if-else</a:t>
            </a:r>
            <a:r>
              <a:rPr lang="en-US" dirty="0"/>
              <a:t> statements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22423" y="2242366"/>
            <a:ext cx="7424799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 = [1, 2, 3, 4]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if 3 </a:t>
            </a:r>
            <a:r>
              <a:rPr lang="en-US" dirty="0">
                <a:solidFill>
                  <a:schemeClr val="bg1"/>
                </a:solidFill>
              </a:rPr>
              <a:t>in</a:t>
            </a:r>
            <a:r>
              <a:rPr lang="en-US" dirty="0"/>
              <a:t> my_list: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print("The number 3 is in the list")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Keyword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21D8AFC-F36F-46CC-8D27-D680BDE3E61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0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not in</a:t>
            </a:r>
            <a:r>
              <a:rPr lang="en-US" dirty="0"/>
              <a:t>" keywords are used to check if an element is </a:t>
            </a:r>
            <a:r>
              <a:rPr lang="en-US" b="1" dirty="0"/>
              <a:t>NOT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in a list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not in</a:t>
            </a:r>
            <a:r>
              <a:rPr lang="en-US" dirty="0"/>
              <a:t>" keywords are also mainly used 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if-else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statements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22375" y="2621308"/>
            <a:ext cx="10961435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 = [1, 2, 3, 4]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if 5 </a:t>
            </a:r>
            <a:r>
              <a:rPr lang="en-US" dirty="0">
                <a:solidFill>
                  <a:schemeClr val="bg1"/>
                </a:solidFill>
              </a:rPr>
              <a:t>not in </a:t>
            </a:r>
            <a:r>
              <a:rPr lang="en-US" dirty="0"/>
              <a:t>my_list: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print("The number 5 is not in the list")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in Keywords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8C6DDFD-A02A-4F94-BDE0-F3B68F8D29D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011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You will receive a number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and a </a:t>
            </a:r>
            <a:r>
              <a:rPr lang="en-US" b="1" dirty="0">
                <a:solidFill>
                  <a:schemeClr val="bg1"/>
                </a:solidFill>
              </a:rPr>
              <a:t>word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On the next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lines you will be given some </a:t>
            </a:r>
            <a:r>
              <a:rPr lang="en-US" b="1" dirty="0">
                <a:solidFill>
                  <a:schemeClr val="bg1"/>
                </a:solidFill>
              </a:rPr>
              <a:t>strings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them in a list and </a:t>
            </a: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them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Then </a:t>
            </a:r>
            <a:r>
              <a:rPr lang="en-US" b="1" dirty="0">
                <a:solidFill>
                  <a:schemeClr val="bg1"/>
                </a:solidFill>
              </a:rPr>
              <a:t>filter</a:t>
            </a:r>
            <a:r>
              <a:rPr lang="en-US" dirty="0"/>
              <a:t> out only the strings that </a:t>
            </a:r>
            <a:r>
              <a:rPr lang="en-US" b="1" dirty="0">
                <a:solidFill>
                  <a:schemeClr val="bg1"/>
                </a:solidFill>
              </a:rPr>
              <a:t>include</a:t>
            </a:r>
            <a:r>
              <a:rPr lang="en-US" dirty="0"/>
              <a:t> the given </a:t>
            </a:r>
            <a:r>
              <a:rPr lang="en-US" b="1" dirty="0">
                <a:solidFill>
                  <a:schemeClr val="bg1"/>
                </a:solidFill>
              </a:rPr>
              <a:t>word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the list again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Search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039C22C-FA14-43C1-AAFC-E264E48D7D7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39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947868" y="1358500"/>
            <a:ext cx="6296263" cy="5297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n = int(input())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word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strings = []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for i in range(n):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  current_string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  strings.append(current_string)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print(strings)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for i in range(len(strings) - 1, -1, -1):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  if word </a:t>
            </a:r>
            <a:r>
              <a:rPr lang="en-US" sz="2000" dirty="0">
                <a:solidFill>
                  <a:schemeClr val="bg1"/>
                </a:solidFill>
              </a:rPr>
              <a:t>not in </a:t>
            </a:r>
            <a:r>
              <a:rPr lang="en-US" sz="2000" dirty="0"/>
              <a:t>strings[i]: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      strings.</a:t>
            </a:r>
            <a:r>
              <a:rPr lang="en-US" sz="2000" dirty="0">
                <a:solidFill>
                  <a:schemeClr val="bg1"/>
                </a:solidFill>
              </a:rPr>
              <a:t>remove</a:t>
            </a:r>
            <a:r>
              <a:rPr lang="en-US" sz="2000" dirty="0"/>
              <a:t>(strings[i])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print(strings)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Search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B851125-9081-4F91-A532-10B09B6904A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26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5" y="1220839"/>
            <a:ext cx="11811097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receive a single number </a:t>
            </a:r>
            <a:r>
              <a:rPr lang="en-US" b="1" dirty="0">
                <a:solidFill>
                  <a:schemeClr val="bg1"/>
                </a:solidFill>
              </a:rPr>
              <a:t>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On the next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lines you will receive </a:t>
            </a:r>
            <a:r>
              <a:rPr lang="en-US" b="1" dirty="0">
                <a:solidFill>
                  <a:schemeClr val="bg1"/>
                </a:solidFill>
              </a:rPr>
              <a:t>integers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After that you will be given one of the following </a:t>
            </a:r>
            <a:r>
              <a:rPr lang="en-US" b="1" dirty="0">
                <a:solidFill>
                  <a:schemeClr val="bg1"/>
                </a:solidFill>
              </a:rPr>
              <a:t>commands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even, odd, negative, positive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Filter all the numbers that </a:t>
            </a:r>
            <a:r>
              <a:rPr lang="en-US" b="1" dirty="0">
                <a:solidFill>
                  <a:schemeClr val="bg1"/>
                </a:solidFill>
              </a:rPr>
              <a:t>fit</a:t>
            </a:r>
            <a:r>
              <a:rPr lang="en-US" dirty="0"/>
              <a:t> in the category (</a:t>
            </a:r>
            <a:r>
              <a:rPr lang="en-US" b="1" dirty="0">
                <a:solidFill>
                  <a:schemeClr val="bg1"/>
                </a:solidFill>
              </a:rPr>
              <a:t>0</a:t>
            </a:r>
            <a:r>
              <a:rPr lang="en-US" dirty="0"/>
              <a:t> counts as a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positive and even</a:t>
            </a:r>
            <a:r>
              <a:rPr lang="en-US" dirty="0"/>
              <a:t>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result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Numbers Filter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A9452F2-2861-413B-BABD-A9C58128995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41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647187" y="1539000"/>
            <a:ext cx="6897625" cy="481994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n = int(input())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numbers = []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filtered = []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for i in range(n):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  current_number = int(input())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  numbers.append(current_number)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command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if command == "even":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  </a:t>
            </a:r>
            <a:r>
              <a:rPr lang="en-US" sz="2000" i="1" dirty="0">
                <a:solidFill>
                  <a:schemeClr val="accent2"/>
                </a:solidFill>
              </a:rPr>
              <a:t># Add the even numbers to filtered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i="1" dirty="0">
                <a:solidFill>
                  <a:schemeClr val="accent2"/>
                </a:solidFill>
              </a:rPr>
              <a:t># Implement the other cases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Numbers Filter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2F4EDF8-9DFC-4C6E-9FBE-1BEFB3A79BD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815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F9B993-3126-43A2-B11E-8A3D244E74B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67201" y="629976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8670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82522" y="1596445"/>
            <a:ext cx="8159178" cy="480075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We learned:</a:t>
            </a:r>
          </a:p>
          <a:p>
            <a:pPr lvl="1">
              <a:lnSpc>
                <a:spcPct val="130000"/>
              </a:lnSpc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What lists are in python</a:t>
            </a:r>
          </a:p>
          <a:p>
            <a:pPr lvl="1">
              <a:lnSpc>
                <a:spcPct val="130000"/>
              </a:lnSpc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How to create lists</a:t>
            </a:r>
          </a:p>
          <a:p>
            <a:pPr lvl="1">
              <a:lnSpc>
                <a:spcPct val="130000"/>
              </a:lnSpc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How to add and remove elements from lists</a:t>
            </a:r>
          </a:p>
          <a:p>
            <a:pPr lvl="1">
              <a:lnSpc>
                <a:spcPct val="130000"/>
              </a:lnSpc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How to loop through lists and access its </a:t>
            </a:r>
            <a:br>
              <a:rPr lang="en-US" sz="3000" dirty="0">
                <a:solidFill>
                  <a:schemeClr val="bg2"/>
                </a:solidFill>
                <a:latin typeface="+mj-lt"/>
              </a:rPr>
            </a:br>
            <a:r>
              <a:rPr lang="en-US" sz="3000" dirty="0">
                <a:solidFill>
                  <a:schemeClr val="bg2"/>
                </a:solidFill>
                <a:latin typeface="+mj-lt"/>
              </a:rPr>
              <a:t>elements</a:t>
            </a: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FB8658A2-9446-4A5A-9034-D9FBA80B96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7616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65730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001000" y="1121143"/>
            <a:ext cx="10129234" cy="5546589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list</a:t>
            </a:r>
            <a:r>
              <a:rPr lang="en-US" dirty="0"/>
              <a:t> is a </a:t>
            </a:r>
            <a:r>
              <a:rPr lang="en-US" b="1" dirty="0">
                <a:solidFill>
                  <a:schemeClr val="bg1"/>
                </a:solidFill>
              </a:rPr>
              <a:t>collection</a:t>
            </a:r>
            <a:r>
              <a:rPr lang="en-US" dirty="0"/>
              <a:t> which is </a:t>
            </a:r>
            <a:r>
              <a:rPr lang="en-US" b="1" dirty="0">
                <a:solidFill>
                  <a:schemeClr val="bg1"/>
                </a:solidFill>
              </a:rPr>
              <a:t>index supported</a:t>
            </a:r>
            <a:r>
              <a:rPr lang="en-US" b="1" dirty="0"/>
              <a:t> </a:t>
            </a:r>
            <a:r>
              <a:rPr lang="en-US" dirty="0"/>
              <a:t>and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changeable </a:t>
            </a:r>
            <a:r>
              <a:rPr lang="en-US" b="1" dirty="0"/>
              <a:t>(</a:t>
            </a:r>
            <a:r>
              <a:rPr lang="en-US" b="1" dirty="0">
                <a:solidFill>
                  <a:schemeClr val="bg1"/>
                </a:solidFill>
              </a:rPr>
              <a:t>mutable</a:t>
            </a:r>
            <a:r>
              <a:rPr lang="en-US" b="1" dirty="0"/>
              <a:t>)</a:t>
            </a:r>
            <a:endParaRPr lang="en-US" dirty="0"/>
          </a:p>
          <a:p>
            <a:r>
              <a:rPr lang="en-US" dirty="0"/>
              <a:t>It allows duplicate members</a:t>
            </a:r>
          </a:p>
          <a:p>
            <a:r>
              <a:rPr lang="en-US" dirty="0"/>
              <a:t>In Python lists are written with square brackets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64017" y="4868561"/>
            <a:ext cx="7908324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list_example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400" b="1" dirty="0">
                <a:latin typeface="Consolas" panose="020B0609020204030204" pitchFamily="49" charset="0"/>
              </a:rPr>
              <a:t>"apple", "banana", "cherry"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5631703" y="4195469"/>
            <a:ext cx="2288053" cy="578882"/>
          </a:xfrm>
          <a:prstGeom prst="wedgeRoundRectCallout">
            <a:avLst>
              <a:gd name="adj1" fmla="val -38189"/>
              <a:gd name="adj2" fmla="val 872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Element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408FF26-C8E7-458B-8D2A-50867414DCC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80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6BF213B9-649A-408F-B3AB-98B146FCF5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0970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163CE576-DCCD-4CC9-B1DC-DA4F4F1549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6042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56E7A47-81E5-479F-BB7A-60F430DC5BE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38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4D8A579-EC59-4194-B3FE-B6F7D7843F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9897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in Programming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14325" y="1121143"/>
            <a:ext cx="10321675" cy="5546589"/>
          </a:xfrm>
        </p:spPr>
        <p:txBody>
          <a:bodyPr/>
          <a:lstStyle/>
          <a:p>
            <a:r>
              <a:rPr lang="en-US" dirty="0"/>
              <a:t>Lists are very useful for storing </a:t>
            </a:r>
            <a:r>
              <a:rPr lang="en-US" b="1" dirty="0">
                <a:solidFill>
                  <a:schemeClr val="bg1"/>
                </a:solidFill>
              </a:rPr>
              <a:t>multiple elements</a:t>
            </a:r>
          </a:p>
          <a:p>
            <a:r>
              <a:rPr lang="en-US" dirty="0"/>
              <a:t>They can </a:t>
            </a:r>
            <a:r>
              <a:rPr lang="en-US" b="1" dirty="0">
                <a:solidFill>
                  <a:schemeClr val="bg1"/>
                </a:solidFill>
              </a:rPr>
              <a:t>expand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shrink</a:t>
            </a:r>
          </a:p>
          <a:p>
            <a:r>
              <a:rPr lang="en-US" dirty="0"/>
              <a:t>In Python a single list can store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elements</a:t>
            </a:r>
            <a:r>
              <a:rPr lang="en-US" dirty="0"/>
              <a:t> with </a:t>
            </a:r>
            <a:r>
              <a:rPr lang="bg-BG" dirty="0"/>
              <a:t/>
            </a:r>
            <a:br>
              <a:rPr lang="bg-BG" dirty="0"/>
            </a:br>
            <a:r>
              <a:rPr lang="en-US" b="1" dirty="0">
                <a:solidFill>
                  <a:schemeClr val="bg1"/>
                </a:solidFill>
              </a:rPr>
              <a:t>different data types</a:t>
            </a:r>
          </a:p>
          <a:p>
            <a:r>
              <a:rPr lang="en-US" dirty="0"/>
              <a:t>Lists are the </a:t>
            </a:r>
            <a:r>
              <a:rPr lang="en-US" b="1" dirty="0">
                <a:solidFill>
                  <a:schemeClr val="bg1"/>
                </a:solidFill>
              </a:rPr>
              <a:t>basis</a:t>
            </a:r>
            <a:r>
              <a:rPr lang="en-US" dirty="0"/>
              <a:t> for the other abstract data types </a:t>
            </a:r>
            <a:br>
              <a:rPr lang="en-US" dirty="0"/>
            </a:br>
            <a:r>
              <a:rPr lang="en-US" dirty="0"/>
              <a:t>like </a:t>
            </a:r>
            <a:r>
              <a:rPr lang="en-US" b="1" dirty="0">
                <a:solidFill>
                  <a:schemeClr val="bg1"/>
                </a:solidFill>
              </a:rPr>
              <a:t>ques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stacks</a:t>
            </a:r>
            <a:r>
              <a:rPr lang="en-US" dirty="0"/>
              <a:t> and their variations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AF2B8213-8166-4EBF-BC54-AE2BE6F4A15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76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E0A17-528F-412F-BF47-931CB2A49E7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Storing Data</a:t>
            </a:r>
          </a:p>
        </p:txBody>
      </p:sp>
      <p:pic>
        <p:nvPicPr>
          <p:cNvPr id="2050" name="Picture 2" descr="Ð ÐµÐ·ÑÐ»ÑÐ°Ñ Ñ Ð¸Ð·Ð¾Ð±ÑÐ°Ð¶ÐµÐ½Ð¸Ðµ Ð·Ð° data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454" y="1293341"/>
            <a:ext cx="2735091" cy="2735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27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that a</a:t>
            </a:r>
            <a:r>
              <a:rPr lang="en-US" b="1" dirty="0">
                <a:solidFill>
                  <a:schemeClr val="bg1"/>
                </a:solidFill>
              </a:rPr>
              <a:t> list </a:t>
            </a:r>
            <a:r>
              <a:rPr lang="en-US" dirty="0"/>
              <a:t>in python can store can be </a:t>
            </a:r>
            <a:br>
              <a:rPr lang="en-US" dirty="0"/>
            </a:br>
            <a:r>
              <a:rPr lang="en-US" dirty="0"/>
              <a:t>any other data type like:</a:t>
            </a:r>
          </a:p>
          <a:p>
            <a:pPr lvl="1"/>
            <a:r>
              <a:rPr lang="en-US" dirty="0"/>
              <a:t>numbers</a:t>
            </a:r>
          </a:p>
          <a:p>
            <a:pPr lvl="1"/>
            <a:r>
              <a:rPr lang="en-US" dirty="0"/>
              <a:t>strings</a:t>
            </a:r>
          </a:p>
          <a:p>
            <a:pPr lvl="1"/>
            <a:r>
              <a:rPr lang="en-US" dirty="0"/>
              <a:t>objects</a:t>
            </a:r>
          </a:p>
          <a:p>
            <a:pPr lvl="1"/>
            <a:r>
              <a:rPr lang="en-US" dirty="0"/>
              <a:t>other lists</a:t>
            </a:r>
          </a:p>
          <a:p>
            <a:pPr lvl="1"/>
            <a:r>
              <a:rPr lang="en-US" dirty="0"/>
              <a:t>mixed data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 Python Lists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6E68E94-8125-4930-ADDE-354ABF0EB22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74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42288" y="1759725"/>
            <a:ext cx="8803711" cy="61821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todo_list = ["Do the dishes", "Clean my room</a:t>
            </a:r>
            <a:r>
              <a:rPr lang="en-US" sz="2600" dirty="0" smtClean="0"/>
              <a:t>"]</a:t>
            </a:r>
            <a:endParaRPr lang="bg-BG" sz="26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42287" y="3575724"/>
            <a:ext cx="8803711" cy="61821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favourite_numbers = [7, 21, 65]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42288" y="5203092"/>
            <a:ext cx="8803709" cy="61821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random_list = [7, "Peter", 9.99]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8402595" y="1415281"/>
            <a:ext cx="2454876" cy="578882"/>
          </a:xfrm>
          <a:prstGeom prst="wedgeRoundRectCallout">
            <a:avLst>
              <a:gd name="adj1" fmla="val -20162"/>
              <a:gd name="adj2" fmla="val 463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of strings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8402595" y="3024004"/>
            <a:ext cx="2454876" cy="578882"/>
          </a:xfrm>
          <a:prstGeom prst="wedgeRoundRectCallout">
            <a:avLst>
              <a:gd name="adj1" fmla="val -20162"/>
              <a:gd name="adj2" fmla="val 463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of integers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8402595" y="4558055"/>
            <a:ext cx="2454876" cy="1055608"/>
          </a:xfrm>
          <a:prstGeom prst="wedgeRoundRectCallout">
            <a:avLst>
              <a:gd name="adj1" fmla="val -20162"/>
              <a:gd name="adj2" fmla="val 463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of mixed data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B54761F-A7A3-43BA-8810-BB823F0E87C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36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 uiExpand="1" build="p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F26CA-E8EA-4935-AE52-1209529437A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Creating Lists</a:t>
            </a:r>
          </a:p>
        </p:txBody>
      </p:sp>
      <p:pic>
        <p:nvPicPr>
          <p:cNvPr id="3074" name="Picture 2" descr="Ð ÐµÐ·ÑÐ»ÑÐ°Ñ Ñ Ð¸Ð·Ð¾Ð±ÑÐ°Ð¶ÐµÐ½Ð¸Ðµ Ð·Ð° list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193" y="1170889"/>
            <a:ext cx="2933614" cy="2933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70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3417</TotalTime>
  <Words>1670</Words>
  <Application>Microsoft Office PowerPoint</Application>
  <PresentationFormat>Widescreen</PresentationFormat>
  <Paragraphs>333</Paragraphs>
  <Slides>43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맑은 고딕</vt:lpstr>
      <vt:lpstr>Arial</vt:lpstr>
      <vt:lpstr>Calibri</vt:lpstr>
      <vt:lpstr>Consolas</vt:lpstr>
      <vt:lpstr>Malgun Gothic (Body)</vt:lpstr>
      <vt:lpstr>Wingdings</vt:lpstr>
      <vt:lpstr>Wingdings 2</vt:lpstr>
      <vt:lpstr>SoftUni</vt:lpstr>
      <vt:lpstr>Lists Basics</vt:lpstr>
      <vt:lpstr>Table of Contents</vt:lpstr>
      <vt:lpstr>List Definition and Usage</vt:lpstr>
      <vt:lpstr>Definition</vt:lpstr>
      <vt:lpstr>Usage in Programming</vt:lpstr>
      <vt:lpstr>Storing Data</vt:lpstr>
      <vt:lpstr>Data in Python Lists</vt:lpstr>
      <vt:lpstr>Examples</vt:lpstr>
      <vt:lpstr>Creating Lists</vt:lpstr>
      <vt:lpstr>Creating Lists</vt:lpstr>
      <vt:lpstr>Splitting Strings to List</vt:lpstr>
      <vt:lpstr>Joining Lists into a String</vt:lpstr>
      <vt:lpstr>The Range Function</vt:lpstr>
      <vt:lpstr>Examples</vt:lpstr>
      <vt:lpstr>Accessing Elements</vt:lpstr>
      <vt:lpstr>Using Indices</vt:lpstr>
      <vt:lpstr>Using the "-" Sign</vt:lpstr>
      <vt:lpstr>Problem: Strange Zoo</vt:lpstr>
      <vt:lpstr>Solution: Strange Zoo</vt:lpstr>
      <vt:lpstr>Lists Manipulation</vt:lpstr>
      <vt:lpstr>Adding to a List</vt:lpstr>
      <vt:lpstr>Removing from a List</vt:lpstr>
      <vt:lpstr>Problem: Courses </vt:lpstr>
      <vt:lpstr>Solution: Courses</vt:lpstr>
      <vt:lpstr>Looping Through Lists</vt:lpstr>
      <vt:lpstr>Using for Loop</vt:lpstr>
      <vt:lpstr>Using While Loop</vt:lpstr>
      <vt:lpstr>Problem: List Statistics</vt:lpstr>
      <vt:lpstr>Solution: List Statistics</vt:lpstr>
      <vt:lpstr>Searching for Elements</vt:lpstr>
      <vt:lpstr>In Keyword</vt:lpstr>
      <vt:lpstr>Not in Keywords</vt:lpstr>
      <vt:lpstr>Problem: Search</vt:lpstr>
      <vt:lpstr>Solution: Search</vt:lpstr>
      <vt:lpstr>Problem: Numbers Filter</vt:lpstr>
      <vt:lpstr>Solution: Numbers Filter</vt:lpstr>
      <vt:lpstr>Live Exercises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Fundamentas Python - Lists Basic</dc:title>
  <dc:subject>Software Development</dc:subject>
  <dc:creator>Software University</dc:creator>
  <cp:keywords>python fundamentals; python;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Rайчо Rайчо</cp:lastModifiedBy>
  <cp:revision>13</cp:revision>
  <dcterms:created xsi:type="dcterms:W3CDTF">2018-05-23T13:08:44Z</dcterms:created>
  <dcterms:modified xsi:type="dcterms:W3CDTF">2020-11-11T09:32:26Z</dcterms:modified>
  <cp:category>Python Fundamentals Course @ SoftUni: https://softuni.bg/trainings/2442/python-fundamentals-september-2019</cp:category>
</cp:coreProperties>
</file>