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9" r:id="rId18"/>
    <p:sldId id="320" r:id="rId19"/>
    <p:sldId id="321" r:id="rId20"/>
    <p:sldId id="329" r:id="rId21"/>
    <p:sldId id="330" r:id="rId22"/>
    <p:sldId id="331" r:id="rId23"/>
    <p:sldId id="332" r:id="rId24"/>
    <p:sldId id="324" r:id="rId25"/>
    <p:sldId id="325" r:id="rId26"/>
    <p:sldId id="326" r:id="rId27"/>
    <p:sldId id="333" r:id="rId28"/>
    <p:sldId id="334" r:id="rId29"/>
    <p:sldId id="335" r:id="rId30"/>
    <p:sldId id="279" r:id="rId31"/>
    <p:sldId id="280" r:id="rId32"/>
    <p:sldId id="401" r:id="rId33"/>
    <p:sldId id="336" r:id="rId34"/>
    <p:sldId id="337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40B626-4304-4EE8-8DE1-0BFA8CC81767}">
          <p14:sldIdLst>
            <p14:sldId id="256"/>
            <p14:sldId id="257"/>
            <p14:sldId id="258"/>
          </p14:sldIdLst>
        </p14:section>
        <p14:section name="Dictionary Definition" id="{66811CED-812C-4B67-AF73-C37FC56731F0}">
          <p14:sldIdLst>
            <p14:sldId id="302"/>
            <p14:sldId id="303"/>
            <p14:sldId id="304"/>
          </p14:sldIdLst>
        </p14:section>
        <p14:section name="Keys and Values" id="{14CC2643-A3C1-4809-849A-69B09173D2FD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Iterating Through Dictionaries" id="{6465223E-F095-4EB6-B090-904893484776}">
          <p14:sldIdLst>
            <p14:sldId id="311"/>
            <p14:sldId id="312"/>
            <p14:sldId id="313"/>
            <p14:sldId id="314"/>
          </p14:sldIdLst>
        </p14:section>
        <p14:section name="Existance in DIctionaries" id="{62F4445D-4787-4084-A003-CA974ED974FC}">
          <p14:sldIdLst>
            <p14:sldId id="319"/>
            <p14:sldId id="320"/>
            <p14:sldId id="321"/>
            <p14:sldId id="329"/>
            <p14:sldId id="330"/>
            <p14:sldId id="331"/>
            <p14:sldId id="332"/>
          </p14:sldIdLst>
        </p14:section>
        <p14:section name="Dictionary Methods" id="{04DCE856-8D7E-48BC-A116-92EFB6448D22}">
          <p14:sldIdLst>
            <p14:sldId id="324"/>
            <p14:sldId id="325"/>
            <p14:sldId id="326"/>
          </p14:sldIdLst>
        </p14:section>
        <p14:section name="Sorting" id="{F9F8DDD9-365E-449A-A2A7-0A16EDF462CF}">
          <p14:sldIdLst>
            <p14:sldId id="333"/>
            <p14:sldId id="334"/>
            <p14:sldId id="335"/>
          </p14:sldIdLst>
        </p14:section>
        <p14:section name="Live Exercises" id="{74F10BDD-806D-492B-BF48-3F805CE16CA5}">
          <p14:sldIdLst>
            <p14:sldId id="279"/>
          </p14:sldIdLst>
        </p14:section>
        <p14:section name="Conclusion" id="{E9233A90-0E8C-4684-A0A3-68B97F995305}">
          <p14:sldIdLst>
            <p14:sldId id="280"/>
            <p14:sldId id="401"/>
            <p14:sldId id="336"/>
            <p14:sldId id="33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ED0CD-DA73-4DCC-A8E8-F2C4B67F69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863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5CD566-8D76-46EE-A810-FF3FD8ED1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5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AFA6AE-FCC7-4F10-9DD8-DA88BEBD9C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81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20467-9BFA-4059-8534-27539514E7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981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AA39BEE-DA0B-4086-8F97-210776D44D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05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5148E39-C252-447A-A96D-F8B9F3EFC6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6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63431-15C0-40DD-9665-CC4213D26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845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FBA562-D3EA-489C-A171-A94C12802C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29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8" y="1911096"/>
            <a:ext cx="2619277" cy="26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8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Dictionary are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add </a:t>
            </a:r>
            <a:r>
              <a:rPr lang="en-US" b="1" dirty="0">
                <a:solidFill>
                  <a:schemeClr val="bg1"/>
                </a:solidFill>
              </a:rPr>
              <a:t>new items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value of existing items </a:t>
            </a:r>
            <a:br>
              <a:rPr lang="en-US" dirty="0"/>
            </a:br>
            <a:r>
              <a:rPr lang="en-US" dirty="0"/>
              <a:t>using assignment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key is already present, value gets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, else a new </a:t>
            </a:r>
            <a:br>
              <a:rPr lang="en-US" dirty="0"/>
            </a:br>
            <a:r>
              <a:rPr lang="en-US" dirty="0"/>
              <a:t>pair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70731" y="4583662"/>
            <a:ext cx="7193693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</a:t>
            </a:r>
            <a:r>
              <a:rPr lang="en-US" dirty="0"/>
              <a:t> = {'</a:t>
            </a:r>
            <a:r>
              <a:rPr lang="en-US" dirty="0" err="1"/>
              <a:t>name':'Jack</a:t>
            </a:r>
            <a:r>
              <a:rPr lang="en-US" dirty="0"/>
              <a:t>', 'age': 26}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</a:t>
            </a:r>
            <a:r>
              <a:rPr lang="en-US" dirty="0"/>
              <a:t>['age'] = 27   </a:t>
            </a:r>
            <a:r>
              <a:rPr lang="en-US" i="1" dirty="0">
                <a:solidFill>
                  <a:schemeClr val="accent2"/>
                </a:solidFill>
              </a:rPr>
              <a:t># update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my_dict</a:t>
            </a:r>
            <a:r>
              <a:rPr lang="en-US" dirty="0"/>
              <a:t>['age']) </a:t>
            </a:r>
            <a:r>
              <a:rPr lang="en-US" i="1" dirty="0">
                <a:solidFill>
                  <a:schemeClr val="accent2"/>
                </a:solidFill>
              </a:rPr>
              <a:t># 27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6F6B87-AB47-4DFC-B4F1-D01BD1BE85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line containing some </a:t>
            </a:r>
            <a:r>
              <a:rPr lang="en-US" b="1" dirty="0">
                <a:solidFill>
                  <a:schemeClr val="bg1"/>
                </a:solidFill>
              </a:rPr>
              <a:t>food(keys)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quantities(values)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will be separated by a single space (the first element is </a:t>
            </a:r>
            <a:br>
              <a:rPr lang="en-US" dirty="0"/>
            </a:br>
            <a:r>
              <a:rPr lang="en-US" dirty="0"/>
              <a:t>the key, the second – the value and so 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it on the console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67305" y="4610251"/>
            <a:ext cx="594096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bread 10 butter 4 sugar 9 jam 12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Bakery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04699" y="5847932"/>
            <a:ext cx="87416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{'bread': 10, 'butter': 4, 'sugar': 9, 'jam': 12}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84077" y="5322265"/>
            <a:ext cx="307419" cy="38404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808D69-9A17-4206-B77D-017C213870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2171" y="1638451"/>
            <a:ext cx="7065677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elements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bakery = {}  </a:t>
            </a:r>
            <a:r>
              <a:rPr lang="en-US" i="1" dirty="0">
                <a:solidFill>
                  <a:schemeClr val="accent2"/>
                </a:solidFill>
              </a:rPr>
              <a:t># bakery = </a:t>
            </a:r>
            <a:r>
              <a:rPr lang="en-US" i="1" dirty="0" err="1">
                <a:solidFill>
                  <a:schemeClr val="accent2"/>
                </a:solidFill>
              </a:rPr>
              <a:t>dict</a:t>
            </a:r>
            <a:r>
              <a:rPr lang="en-US" i="1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(elements),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 = elements[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= elements[</a:t>
            </a:r>
            <a:r>
              <a:rPr lang="en-US" dirty="0" err="1"/>
              <a:t>i</a:t>
            </a:r>
            <a:r>
              <a:rPr lang="en-US" dirty="0"/>
              <a:t> + 1]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bakery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print(bakery)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Bakery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FF9F6C-10A2-464F-9F20-C87792E8FB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8C2-69E8-433D-896E-1952856D2A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Iterating Through Dictionaries</a:t>
            </a:r>
          </a:p>
        </p:txBody>
      </p:sp>
      <p:pic>
        <p:nvPicPr>
          <p:cNvPr id="5122" name="Picture 2" descr="Ð ÐµÐ·ÑÐ»ÑÐ°Ñ Ñ Ð¸Ð·Ð¾Ð±ÑÐ°Ð¶ÐµÐ½Ð¸Ðµ Ð·Ð° repeat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1014983"/>
            <a:ext cx="3216085" cy="32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keys()</a:t>
            </a:r>
            <a:r>
              <a:rPr lang="en-US" b="1" dirty="0"/>
              <a:t> </a:t>
            </a:r>
            <a:r>
              <a:rPr lang="en-US" dirty="0"/>
              <a:t>method to get all the keys from a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Changing the values by iterating through the keys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34151" y="1927744"/>
            <a:ext cx="7349141" cy="15759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for </a:t>
            </a:r>
            <a:r>
              <a:rPr lang="en-US" sz="2200" dirty="0">
                <a:solidFill>
                  <a:schemeClr val="bg1"/>
                </a:solidFill>
              </a:rPr>
              <a:t>key in </a:t>
            </a:r>
            <a:r>
              <a:rPr lang="en-US" sz="2200" dirty="0" err="1"/>
              <a:t>squares</a:t>
            </a:r>
            <a:r>
              <a:rPr lang="en-US" sz="2200" dirty="0" err="1">
                <a:solidFill>
                  <a:schemeClr val="bg1"/>
                </a:solidFill>
              </a:rPr>
              <a:t>.keys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r>
              <a:rPr lang="en-US" sz="22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print(key, end=" ") </a:t>
            </a:r>
            <a:r>
              <a:rPr lang="en-US" sz="2200" i="1" dirty="0">
                <a:solidFill>
                  <a:schemeClr val="accent2"/>
                </a:solidFill>
              </a:rPr>
              <a:t># 1 2 3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Keys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34151" y="4663549"/>
            <a:ext cx="7349141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squares = {1: 1, 2: 4, 3: 9}</a:t>
            </a:r>
          </a:p>
          <a:p>
            <a:r>
              <a:rPr lang="en-US" sz="2200" dirty="0"/>
              <a:t>for </a:t>
            </a:r>
            <a:r>
              <a:rPr lang="en-US" sz="2200" dirty="0">
                <a:solidFill>
                  <a:schemeClr val="bg1"/>
                </a:solidFill>
              </a:rPr>
              <a:t>key in </a:t>
            </a:r>
            <a:r>
              <a:rPr lang="en-US" sz="2200" dirty="0" err="1"/>
              <a:t>squares</a:t>
            </a:r>
            <a:r>
              <a:rPr lang="en-US" sz="2200" dirty="0" err="1">
                <a:solidFill>
                  <a:schemeClr val="bg1"/>
                </a:solidFill>
              </a:rPr>
              <a:t>.keys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r>
              <a:rPr lang="en-US" sz="2200" dirty="0"/>
              <a:t>:</a:t>
            </a:r>
          </a:p>
          <a:p>
            <a:r>
              <a:rPr lang="en-US" sz="2200" dirty="0"/>
              <a:t>   squares[key] </a:t>
            </a:r>
            <a:r>
              <a:rPr lang="en-US" sz="2200" dirty="0">
                <a:solidFill>
                  <a:schemeClr val="bg1"/>
                </a:solidFill>
              </a:rPr>
              <a:t>*=</a:t>
            </a:r>
            <a:r>
              <a:rPr lang="en-US" sz="2200" dirty="0"/>
              <a:t> 2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# {1: 2, 2: 8, 3: 18}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2207EB-D264-4666-B96D-ACE447F0F3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values()</a:t>
            </a:r>
            <a:r>
              <a:rPr lang="en-US" dirty="0"/>
              <a:t> method to get all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keys to get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635" y="2028002"/>
            <a:ext cx="7723997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Values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34155" y="4748830"/>
            <a:ext cx="734914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squares = {1: 1, 2: 4, 3: 9}</a:t>
            </a:r>
          </a:p>
          <a:p>
            <a:r>
              <a:rPr lang="en-US" dirty="0"/>
              <a:t>for key in </a:t>
            </a:r>
            <a:r>
              <a:rPr lang="en-US" dirty="0" err="1"/>
              <a:t>squares.keys</a:t>
            </a:r>
            <a:r>
              <a:rPr lang="en-US" dirty="0"/>
              <a:t>():</a:t>
            </a:r>
          </a:p>
          <a:p>
            <a:r>
              <a:rPr lang="en-US" dirty="0"/>
              <a:t>   print(squares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69D12D8-82DA-4AC0-9E2D-DA63AA55F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(key, value) pairs (tuples will be covered in </a:t>
            </a:r>
            <a:br>
              <a:rPr lang="en-US" dirty="0"/>
            </a:br>
            <a:r>
              <a:rPr lang="en-US" dirty="0"/>
              <a:t>the advanced course)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items()</a:t>
            </a:r>
            <a:r>
              <a:rPr lang="en-US" dirty="0"/>
              <a:t> method to iterate through key-value pairs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8833" y="3506446"/>
            <a:ext cx="7998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(key, value)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items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f"Key</a:t>
            </a:r>
            <a:r>
              <a:rPr lang="en-US" dirty="0"/>
              <a:t>: {key}, Value: {value}")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Using Items()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911142-6253-408F-A40F-F45AE71EE8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FE84-4E11-4CAF-B861-6DC6BDD29B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Existence in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057" y="1377433"/>
            <a:ext cx="168988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153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in keyword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3565" y="1986993"/>
            <a:ext cx="7441322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</a:t>
            </a:r>
            <a:r>
              <a:rPr lang="en-US" dirty="0"/>
              <a:t>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my_dict</a:t>
            </a:r>
            <a:r>
              <a:rPr lang="en-US" dirty="0"/>
              <a:t>[name])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Key Existence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565" y="3959955"/>
            <a:ext cx="744132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my_dict</a:t>
            </a:r>
            <a:r>
              <a:rPr lang="en-US" dirty="0"/>
              <a:t> = {'name': 'Peter', 'age': 22}</a:t>
            </a:r>
          </a:p>
          <a:p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r>
              <a:rPr lang="en-US" dirty="0"/>
              <a:t>   print(</a:t>
            </a:r>
            <a:r>
              <a:rPr lang="en-US" dirty="0" err="1"/>
              <a:t>my_dict</a:t>
            </a:r>
            <a:r>
              <a:rPr lang="en-US" dirty="0"/>
              <a:t>[name])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22052-E94D-49C4-9263-6D427D6288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check if a value exists by using the </a:t>
            </a:r>
            <a:r>
              <a:rPr lang="en-US" b="1" dirty="0">
                <a:latin typeface="Consolas" panose="020B0609020204030204" pitchFamily="49" charset="0"/>
              </a:rPr>
              <a:t>values()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8851" y="2637782"/>
            <a:ext cx="802620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</a:t>
            </a:r>
            <a:r>
              <a:rPr lang="en-US" dirty="0"/>
              <a:t>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22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print("22 is a value in the dictionary")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22 is a value in the dictionary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Value Existence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4A2923-8B7B-486D-B6D1-AD45165395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Dictionary Definition</a:t>
            </a:r>
          </a:p>
          <a:p>
            <a:r>
              <a:rPr lang="en-US" sz="3200" dirty="0"/>
              <a:t>Keys and Values</a:t>
            </a:r>
          </a:p>
          <a:p>
            <a:r>
              <a:rPr lang="en-US" sz="3200" dirty="0"/>
              <a:t>Iterating through Dictionaries</a:t>
            </a:r>
          </a:p>
          <a:p>
            <a:r>
              <a:rPr lang="en-US" sz="3200" dirty="0"/>
              <a:t>Existence in Dictionaries</a:t>
            </a:r>
          </a:p>
          <a:p>
            <a:r>
              <a:rPr lang="en-US" sz="3200" dirty="0"/>
              <a:t>Dictionary Methods</a:t>
            </a:r>
            <a:endParaRPr lang="bg-BG" sz="3200" dirty="0"/>
          </a:p>
          <a:p>
            <a:r>
              <a:rPr lang="en-US" sz="3200" dirty="0"/>
              <a:t>Sorting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E35052-9FBB-4CC9-9697-5E8F7DA7ED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 of products and 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line you will be given products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for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each product, you have </a:t>
            </a:r>
            <a:r>
              <a:rPr lang="en-US" b="1" dirty="0">
                <a:solidFill>
                  <a:schemeClr val="bg1"/>
                </a:solidFill>
              </a:rPr>
              <a:t>2 possibilities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have it, print </a:t>
            </a:r>
            <a:r>
              <a:rPr lang="en-US" b="1" dirty="0">
                <a:latin typeface="Consolas" panose="020B0609020204030204" pitchFamily="49" charset="0"/>
              </a:rPr>
              <a:t>"We have {quantity} of {product} left"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print </a:t>
            </a:r>
            <a:r>
              <a:rPr lang="en-US" b="1" dirty="0">
                <a:latin typeface="Consolas" panose="020B0609020204030204" pitchFamily="49" charset="0"/>
              </a:rPr>
              <a:t>"Sorry, we don't have {product}"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400D6F-62E8-49B2-A73D-8C02C5745E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1933" y="1506625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elements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bakery = {}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Fill in the products in the dictionary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searched_products</a:t>
            </a:r>
            <a:r>
              <a:rPr lang="en-US" dirty="0"/>
              <a:t>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product in </a:t>
            </a:r>
            <a:r>
              <a:rPr lang="en-US" dirty="0" err="1"/>
              <a:t>searched_products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product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bakery: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print(</a:t>
            </a:r>
            <a:r>
              <a:rPr lang="en-US" dirty="0" err="1"/>
              <a:t>f"We</a:t>
            </a:r>
            <a:r>
              <a:rPr lang="en-US" dirty="0"/>
              <a:t> have {bakery[product]} of {product} left")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print(</a:t>
            </a:r>
            <a:r>
              <a:rPr lang="en-US" dirty="0" err="1"/>
              <a:t>f"Sorry</a:t>
            </a:r>
            <a:r>
              <a:rPr lang="en-US" dirty="0"/>
              <a:t>, we don't have {product}")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67FC60-6A2B-453A-AAD7-9C846FAFCC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/>
              <a:t> pairs on separate lines separated </a:t>
            </a:r>
            <a:br>
              <a:rPr lang="en-US" sz="3000" dirty="0"/>
            </a:br>
            <a:r>
              <a:rPr lang="en-US" sz="3000" dirty="0"/>
              <a:t>by </a:t>
            </a:r>
            <a:r>
              <a:rPr lang="en-US" sz="3000" b="1" dirty="0">
                <a:latin typeface="Consolas" panose="020B0609020204030204" pitchFamily="49" charset="0"/>
              </a:rPr>
              <a:t>": "</a:t>
            </a:r>
            <a:r>
              <a:rPr lang="en-US" sz="3000" dirty="0"/>
              <a:t> until you receive the command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Sometimes you may receive a product </a:t>
            </a:r>
            <a:r>
              <a:rPr lang="en-US" sz="3000" b="1" dirty="0">
                <a:solidFill>
                  <a:schemeClr val="bg1"/>
                </a:solidFill>
              </a:rPr>
              <a:t>more than once</a:t>
            </a:r>
            <a:r>
              <a:rPr lang="en-US" sz="3000" dirty="0"/>
              <a:t>. In that case add up the </a:t>
            </a:r>
            <a:r>
              <a:rPr lang="en-US" sz="3000" b="1" dirty="0">
                <a:solidFill>
                  <a:schemeClr val="bg1"/>
                </a:solidFill>
              </a:rPr>
              <a:t>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When you receive the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  <a:r>
              <a:rPr lang="en-US" sz="3000" dirty="0"/>
              <a:t> command, print the output as in the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Statistics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4609" y="4163094"/>
            <a:ext cx="2108819" cy="22745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4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cheese: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ham: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statistics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257800" y="5067300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6522" y="4085428"/>
            <a:ext cx="322892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Products in stock:</a:t>
            </a:r>
          </a:p>
          <a:p>
            <a:r>
              <a:rPr lang="en-US" sz="1400" dirty="0"/>
              <a:t>- bread: 5</a:t>
            </a:r>
          </a:p>
          <a:p>
            <a:r>
              <a:rPr lang="en-US" sz="1400" dirty="0"/>
              <a:t>- cheese: 2</a:t>
            </a:r>
          </a:p>
          <a:p>
            <a:r>
              <a:rPr lang="en-US" sz="1400" dirty="0"/>
              <a:t>- ham: 1</a:t>
            </a:r>
          </a:p>
          <a:p>
            <a:r>
              <a:rPr lang="en-US" sz="1400" dirty="0"/>
              <a:t>Total Products: 3</a:t>
            </a:r>
          </a:p>
          <a:p>
            <a:r>
              <a:rPr lang="en-US" sz="1400" dirty="0"/>
              <a:t>Total Quantity: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5259" y="1441933"/>
            <a:ext cx="10843292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products = {}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command != "statistics":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    # split the command and get the product and the quantity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product not in products: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products[product]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products[product] += quantity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TODO: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0628-B9B5-4279-B447-38358E2D45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 Methods</a:t>
            </a:r>
          </a:p>
        </p:txBody>
      </p:sp>
      <p:pic>
        <p:nvPicPr>
          <p:cNvPr id="614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44" y="1017374"/>
            <a:ext cx="3185984" cy="3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clear()</a:t>
            </a:r>
            <a:r>
              <a:rPr lang="en-US" dirty="0"/>
              <a:t> – removes all the elements from the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copy()</a:t>
            </a:r>
            <a:r>
              <a:rPr lang="en-US" dirty="0"/>
              <a:t> – returns a copy of the dictionary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587" y="2031643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</a:t>
            </a:r>
            <a:r>
              <a:rPr lang="en-US" dirty="0"/>
              <a:t>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my_dict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1586" y="4785407"/>
            <a:ext cx="9653429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my_dict</a:t>
            </a:r>
            <a:r>
              <a:rPr lang="en-US" dirty="0"/>
              <a:t> = {1: 'apple', 2: 'banana'}</a:t>
            </a:r>
          </a:p>
          <a:p>
            <a:r>
              <a:rPr lang="en-US" dirty="0"/>
              <a:t>print(</a:t>
            </a:r>
            <a:r>
              <a:rPr lang="en-US" dirty="0" err="1"/>
              <a:t>my_dict.copy</a:t>
            </a:r>
            <a:r>
              <a:rPr lang="en-US" dirty="0"/>
              <a:t>()) </a:t>
            </a:r>
            <a:r>
              <a:rPr lang="en-US" i="1" dirty="0">
                <a:solidFill>
                  <a:schemeClr val="accent2"/>
                </a:solidFill>
              </a:rPr>
              <a:t># {1: 'apple', 2: 'banana'}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0FB759-9AFF-4AD2-BC68-E76A9CBEC2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pop()</a:t>
            </a:r>
            <a:r>
              <a:rPr lang="en-US" dirty="0"/>
              <a:t> – removes the specific item from the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popitem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– removes the item that was last inserted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587" y="2031643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</a:t>
            </a:r>
            <a:r>
              <a:rPr lang="en-US" dirty="0"/>
              <a:t>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apple =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(1) </a:t>
            </a:r>
            <a:r>
              <a:rPr lang="en-US" i="1" dirty="0">
                <a:solidFill>
                  <a:schemeClr val="accent2"/>
                </a:solidFill>
              </a:rPr>
              <a:t># 'apple'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my_dict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{2: 'banana'}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1586" y="4785407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my_dict</a:t>
            </a:r>
            <a:r>
              <a:rPr lang="en-US" dirty="0"/>
              <a:t> = {1: 'apple', 2: 'banana'}</a:t>
            </a:r>
          </a:p>
          <a:p>
            <a:r>
              <a:rPr lang="en-US" dirty="0"/>
              <a:t>print(</a:t>
            </a:r>
            <a:r>
              <a:rPr lang="en-US" dirty="0" err="1"/>
              <a:t>my_dict.popitem</a:t>
            </a:r>
            <a:r>
              <a:rPr lang="en-US" dirty="0"/>
              <a:t>()) </a:t>
            </a:r>
            <a:r>
              <a:rPr lang="en-US" i="1" dirty="0">
                <a:solidFill>
                  <a:schemeClr val="accent2"/>
                </a:solidFill>
              </a:rPr>
              <a:t># (2: 'banana')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# {1: 'apple'}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3835D74-C99F-4F87-9D52-6077F86F40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957D-5551-4533-9748-E0F15B8B56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pic>
        <p:nvPicPr>
          <p:cNvPr id="1026" name="Picture 2" descr="Ð ÐµÐ·ÑÐ»ÑÐ°Ñ Ñ Ð¸Ð·Ð¾Ð±ÑÐ°Ð¶ÐµÐ½Ð¸Ðµ Ð·Ð° sorting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31" y="1302737"/>
            <a:ext cx="2676138" cy="26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/>
              <a:t> method sorts the elements of a given </a:t>
            </a:r>
            <a:br>
              <a:rPr lang="en-US" dirty="0"/>
            </a:br>
            <a:r>
              <a:rPr lang="en-US" dirty="0" err="1"/>
              <a:t>iterable</a:t>
            </a:r>
            <a:r>
              <a:rPr lang="en-US" dirty="0"/>
              <a:t> - Ascending or Descending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of </a:t>
            </a:r>
            <a:r>
              <a:rPr lang="en-US" b="1" dirty="0">
                <a:latin typeface="Consolas" panose="020B0609020204030204" pitchFamily="49" charset="0"/>
              </a:rPr>
              <a:t>sorted()</a:t>
            </a:r>
            <a:r>
              <a:rPr lang="en-US" dirty="0"/>
              <a:t> method 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iterable</a:t>
            </a:r>
            <a:r>
              <a:rPr lang="en-US" dirty="0"/>
              <a:t> - sequence or collection or any iterator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(Optional) - If true, the sorted list is reversed (or sorted in Descending order)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(Optional) - function that serves as a key for the </a:t>
            </a:r>
            <a:br>
              <a:rPr lang="en-US" dirty="0"/>
            </a:br>
            <a:r>
              <a:rPr lang="en-US" dirty="0"/>
              <a:t>sort 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6000" y="3128337"/>
            <a:ext cx="5985000" cy="601325"/>
          </a:xfrm>
        </p:spPr>
        <p:txBody>
          <a:bodyPr>
            <a:normAutofit/>
          </a:bodyPr>
          <a:lstStyle/>
          <a:p>
            <a:r>
              <a:rPr lang="en-US" dirty="0"/>
              <a:t>sorted(</a:t>
            </a:r>
            <a:r>
              <a:rPr lang="en-US" dirty="0" err="1"/>
              <a:t>iterable</a:t>
            </a:r>
            <a:r>
              <a:rPr lang="en-US" dirty="0"/>
              <a:t>[, key][, reverse])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Sorted() Method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en-US" dirty="0"/>
              <a:t> functions in the </a:t>
            </a:r>
            <a:r>
              <a:rPr lang="en-US" b="1" dirty="0">
                <a:latin typeface="Consolas" panose="020B0609020204030204" pitchFamily="49" charset="0"/>
              </a:rPr>
              <a:t>sort()</a:t>
            </a:r>
            <a:r>
              <a:rPr lang="en-US" dirty="0"/>
              <a:t> method as in the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filter()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map()</a:t>
            </a:r>
            <a:r>
              <a:rPr lang="en-US" dirty="0"/>
              <a:t> functions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With the </a:t>
            </a:r>
            <a:r>
              <a:rPr lang="en-US" b="1" dirty="0">
                <a:latin typeface="Consolas" panose="020B0609020204030204" pitchFamily="49" charset="0"/>
              </a:rPr>
              <a:t>sort()</a:t>
            </a:r>
            <a:r>
              <a:rPr lang="en-US" dirty="0"/>
              <a:t> method you pass the lambda function as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7731" y="3372239"/>
            <a:ext cx="10961435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</a:t>
            </a:r>
            <a:r>
              <a:rPr lang="en-US" dirty="0"/>
              <a:t>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sorted_dict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/>
              <a:t>my_dict</a:t>
            </a:r>
            <a:r>
              <a:rPr lang="en-US" dirty="0" err="1">
                <a:solidFill>
                  <a:schemeClr val="bg1"/>
                </a:solidFill>
              </a:rPr>
              <a:t>.items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x[1]</a:t>
            </a:r>
            <a:r>
              <a:rPr lang="en-US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{'George': 18, 'Peter': 21,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with reverse=True -&gt; {'John': 45, 'Peter': 21, 'George': 18}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Lambdas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 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415591-14C6-4790-A95B-238DC145A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52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F5733-D0B8-405A-AFF9-751B8C09B1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8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b="1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what dictionaries are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</a:rPr>
              <a:t>how to create dictionaries</a:t>
            </a:r>
            <a:endParaRPr lang="en-US" sz="3000" b="1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what keys and values are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how to iterate through dictionaries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additional dictionary methods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75F261-51DD-4F8C-88A6-BCEE35AA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61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884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FFBBF22D-2573-4407-9A37-AF49A8B31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772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63EDBB-60EC-43D1-BDEC-FB7F668BD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647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0D2CBE-E206-4548-8B69-4D9E331A95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0C9470-E1FC-4BFD-8319-75AF28E29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1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1728-AB68-4C58-ACDD-89B77F8A01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</a:t>
            </a:r>
          </a:p>
        </p:txBody>
      </p:sp>
      <p:pic>
        <p:nvPicPr>
          <p:cNvPr id="2052" name="Picture 4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81" y="1484321"/>
            <a:ext cx="2388637" cy="23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50630A9-E8C2-48CD-BCE1-60CE3DA6E9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24327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2124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Python a dictionary is an </a:t>
            </a:r>
            <a:r>
              <a:rPr lang="en-US" b="1" dirty="0">
                <a:solidFill>
                  <a:schemeClr val="bg1"/>
                </a:solidFill>
              </a:rPr>
              <a:t>unordered collection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items</a:t>
            </a:r>
          </a:p>
          <a:p>
            <a:pPr>
              <a:buClr>
                <a:schemeClr val="tx1"/>
              </a:buClr>
            </a:pPr>
            <a:r>
              <a:rPr lang="en-US" dirty="0"/>
              <a:t>While other data types have only value as an </a:t>
            </a:r>
            <a:br>
              <a:rPr lang="en-US" dirty="0"/>
            </a:br>
            <a:r>
              <a:rPr lang="en-US" dirty="0"/>
              <a:t>element, a dictionary has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can be of any data type and </a:t>
            </a:r>
            <a:r>
              <a:rPr lang="en-US" b="1" dirty="0">
                <a:solidFill>
                  <a:schemeClr val="bg1"/>
                </a:solidFill>
              </a:rPr>
              <a:t>can repeat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must be of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type and must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unique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77E8F2-17C7-4159-95BF-0CE45A2243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 dictionary is as simple as placing items </a:t>
            </a:r>
            <a:br>
              <a:rPr lang="en-US" dirty="0"/>
            </a:br>
            <a:r>
              <a:rPr lang="en-US" dirty="0"/>
              <a:t>inside curly braces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  <a:r>
              <a:rPr lang="en-US" dirty="0"/>
              <a:t> separated by comma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1000" y="2747577"/>
            <a:ext cx="6059766" cy="1750324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empty dictionary</a:t>
            </a:r>
          </a:p>
          <a:p>
            <a:r>
              <a:rPr lang="en-US" dirty="0" err="1"/>
              <a:t>my_dict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{}</a:t>
            </a:r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dictionary with integer keys</a:t>
            </a:r>
          </a:p>
          <a:p>
            <a:r>
              <a:rPr lang="en-US" dirty="0" err="1"/>
              <a:t>my_dict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'apple'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2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'ball'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00765" y="4698588"/>
            <a:ext cx="1828800" cy="546499"/>
          </a:xfrm>
          <a:prstGeom prst="wedgeRoundRectCallout">
            <a:avLst>
              <a:gd name="adj1" fmla="val 38167"/>
              <a:gd name="adj2" fmla="val -91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695765" y="4695885"/>
            <a:ext cx="1828800" cy="546499"/>
          </a:xfrm>
          <a:prstGeom prst="wedgeRoundRectCallout">
            <a:avLst>
              <a:gd name="adj1" fmla="val -28833"/>
              <a:gd name="adj2" fmla="val -91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4A9-24D0-4F49-BACC-A5663D2F36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Keys and Values</a:t>
            </a:r>
          </a:p>
        </p:txBody>
      </p:sp>
      <p:pic>
        <p:nvPicPr>
          <p:cNvPr id="3074" name="Picture 2" descr="Ð ÐµÐ·ÑÐ»ÑÐ°Ñ Ñ Ð¸Ð·Ð¾Ð±ÑÐ°Ð¶ÐµÐ½Ð¸Ðµ Ð·Ð° ke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78" y="1237805"/>
            <a:ext cx="2785555" cy="278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67411"/>
            <a:ext cx="10129234" cy="5546589"/>
          </a:xfrm>
        </p:spPr>
        <p:txBody>
          <a:bodyPr/>
          <a:lstStyle/>
          <a:p>
            <a:r>
              <a:rPr lang="en-US" dirty="0"/>
              <a:t>While indexing is used with other container types to access values, dictionary uses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r>
              <a:rPr lang="en-US" dirty="0"/>
              <a:t>Key can be used either inside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 or </a:t>
            </a:r>
            <a:br>
              <a:rPr lang="en-US" dirty="0"/>
            </a:br>
            <a:r>
              <a:rPr lang="en-US" dirty="0"/>
              <a:t>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dirty="0"/>
              <a:t> method</a:t>
            </a:r>
          </a:p>
          <a:p>
            <a:r>
              <a:rPr lang="en-US" dirty="0"/>
              <a:t>The difference while using get() is that it returns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instead of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dirty="0"/>
              <a:t>, if the key is not found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6320A3-8278-4840-9403-1A108F47A1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E25FC-19AB-4EBF-AF44-CA83795DD6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539000"/>
            <a:ext cx="7004766" cy="2912758"/>
          </a:xfrm>
        </p:spPr>
        <p:txBody>
          <a:bodyPr/>
          <a:lstStyle/>
          <a:p>
            <a:r>
              <a:rPr lang="en-US" dirty="0" err="1"/>
              <a:t>my_dict</a:t>
            </a:r>
            <a:r>
              <a:rPr lang="en-US" dirty="0"/>
              <a:t> = {'</a:t>
            </a:r>
            <a:r>
              <a:rPr lang="en-US" dirty="0" err="1"/>
              <a:t>name':'Jack</a:t>
            </a:r>
            <a:r>
              <a:rPr lang="en-US" dirty="0"/>
              <a:t>', 'age': 26}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Output: Jack</a:t>
            </a:r>
          </a:p>
          <a:p>
            <a:r>
              <a:rPr lang="en-US" dirty="0"/>
              <a:t>print(</a:t>
            </a:r>
            <a:r>
              <a:rPr lang="en-US" dirty="0" err="1"/>
              <a:t>my_dict</a:t>
            </a:r>
            <a:r>
              <a:rPr lang="en-US" dirty="0">
                <a:solidFill>
                  <a:schemeClr val="bg1"/>
                </a:solidFill>
              </a:rPr>
              <a:t>['</a:t>
            </a:r>
            <a:r>
              <a:rPr lang="en-US" dirty="0"/>
              <a:t>name</a:t>
            </a:r>
            <a:r>
              <a:rPr lang="en-US" dirty="0">
                <a:solidFill>
                  <a:schemeClr val="bg1"/>
                </a:solidFill>
              </a:rPr>
              <a:t>']</a:t>
            </a:r>
            <a:r>
              <a:rPr lang="en-US" dirty="0"/>
              <a:t>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Output: 26</a:t>
            </a:r>
          </a:p>
          <a:p>
            <a:r>
              <a:rPr lang="en-US" dirty="0"/>
              <a:t>print(</a:t>
            </a:r>
            <a:r>
              <a:rPr lang="en-US" dirty="0" err="1"/>
              <a:t>my_dict</a:t>
            </a:r>
            <a:r>
              <a:rPr lang="en-US" dirty="0" err="1">
                <a:solidFill>
                  <a:schemeClr val="bg1"/>
                </a:solidFill>
              </a:rPr>
              <a:t>.get</a:t>
            </a:r>
            <a:r>
              <a:rPr lang="en-US" dirty="0"/>
              <a:t>('age'))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i="1" dirty="0" err="1">
                <a:solidFill>
                  <a:schemeClr val="accent2"/>
                </a:solidFill>
              </a:rPr>
              <a:t>my_dict.get</a:t>
            </a:r>
            <a:r>
              <a:rPr lang="en-US" i="1" dirty="0">
                <a:solidFill>
                  <a:schemeClr val="accent2"/>
                </a:solidFill>
              </a:rPr>
              <a:t>('address') -&gt; None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i="1" dirty="0" err="1">
                <a:solidFill>
                  <a:schemeClr val="accent2"/>
                </a:solidFill>
              </a:rPr>
              <a:t>my_dict</a:t>
            </a:r>
            <a:r>
              <a:rPr lang="en-US" i="1" dirty="0">
                <a:solidFill>
                  <a:schemeClr val="accent2"/>
                </a:solidFill>
              </a:rPr>
              <a:t>['address']     -&gt; </a:t>
            </a:r>
            <a:r>
              <a:rPr lang="en-US" i="1" dirty="0" err="1">
                <a:solidFill>
                  <a:schemeClr val="accent2"/>
                </a:solidFill>
              </a:rPr>
              <a:t>KeyError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0E990E-67FB-4950-A177-543DC9C63F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3264</TotalTime>
  <Words>1730</Words>
  <Application>Microsoft Office PowerPoint</Application>
  <PresentationFormat>Widescreen</PresentationFormat>
  <Paragraphs>271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Dictionaries</vt:lpstr>
      <vt:lpstr>Table of Contents</vt:lpstr>
      <vt:lpstr>Have a Question?</vt:lpstr>
      <vt:lpstr>Dictionary</vt:lpstr>
      <vt:lpstr>Definition</vt:lpstr>
      <vt:lpstr>Examples</vt:lpstr>
      <vt:lpstr>Keys and Values</vt:lpstr>
      <vt:lpstr>What is a Key?</vt:lpstr>
      <vt:lpstr>Example</vt:lpstr>
      <vt:lpstr>Change Values</vt:lpstr>
      <vt:lpstr>Problem: Bakery</vt:lpstr>
      <vt:lpstr>Solution: Bakery</vt:lpstr>
      <vt:lpstr>Iterating Through Dictionaries</vt:lpstr>
      <vt:lpstr>Iterating Through Keys</vt:lpstr>
      <vt:lpstr>Iterating Through Values</vt:lpstr>
      <vt:lpstr>Iterating Using Items()</vt:lpstr>
      <vt:lpstr>Existence in Dictionary</vt:lpstr>
      <vt:lpstr>Check for Key Existence</vt:lpstr>
      <vt:lpstr>Check for Value Existence</vt:lpstr>
      <vt:lpstr>Problem: Stock</vt:lpstr>
      <vt:lpstr>Solution: Stock</vt:lpstr>
      <vt:lpstr>Problem: Statistics</vt:lpstr>
      <vt:lpstr>Solution: Statistics</vt:lpstr>
      <vt:lpstr>Dictionary Methods</vt:lpstr>
      <vt:lpstr>Dictionary Methods (1)</vt:lpstr>
      <vt:lpstr>Dictionary Methods (2)</vt:lpstr>
      <vt:lpstr>Sorting</vt:lpstr>
      <vt:lpstr>The Sorted() Method</vt:lpstr>
      <vt:lpstr>Using Lambdas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Dictionaries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5</cp:revision>
  <dcterms:created xsi:type="dcterms:W3CDTF">2018-05-23T13:08:44Z</dcterms:created>
  <dcterms:modified xsi:type="dcterms:W3CDTF">2020-03-04T12:53:03Z</dcterms:modified>
  <cp:category>Python Fundamentals Course @ SoftUni: https://softuni.bg/trainings/2442/python-fundamentals-september-2019</cp:category>
</cp:coreProperties>
</file>