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9" r:id="rId14"/>
    <p:sldId id="520" r:id="rId15"/>
    <p:sldId id="510" r:id="rId16"/>
    <p:sldId id="504" r:id="rId17"/>
    <p:sldId id="506" r:id="rId18"/>
    <p:sldId id="507" r:id="rId19"/>
    <p:sldId id="518" r:id="rId20"/>
    <p:sldId id="508" r:id="rId21"/>
    <p:sldId id="509" r:id="rId22"/>
    <p:sldId id="512" r:id="rId23"/>
    <p:sldId id="349" r:id="rId24"/>
    <p:sldId id="513" r:id="rId25"/>
    <p:sldId id="517" r:id="rId26"/>
    <p:sldId id="5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9"/>
            <p14:sldId id="520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18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517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214" autoAdjust="0"/>
  </p:normalViewPr>
  <p:slideViewPr>
    <p:cSldViewPr showGuides="1">
      <p:cViewPr>
        <p:scale>
          <a:sx n="75" d="100"/>
          <a:sy n="75" d="100"/>
        </p:scale>
        <p:origin x="1205" y="21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960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079000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604836" y="1578607"/>
            <a:ext cx="7549090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 math import log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number = int(input())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base = input()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if base == "natural":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    print(f"{log(number):.2f}")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else: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    print(f"{log(number, int(base)):.2f}")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200" b="1" dirty="0">
                <a:latin typeface="Calibri"/>
                <a:cs typeface="Calibri"/>
              </a:rPr>
              <a:t>pip</a:t>
            </a:r>
            <a:endParaRPr lang="en-US" sz="32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ea typeface="+mn-lt"/>
                <a:cs typeface="+mn-lt"/>
              </a:rPr>
              <a:t>In PyCharm you</a:t>
            </a:r>
            <a:r>
              <a:rPr lang="bg-BG" sz="3200" dirty="0">
                <a:latin typeface="Calibri"/>
                <a:cs typeface="Calibri"/>
              </a:rPr>
              <a:t> have </a:t>
            </a:r>
            <a:r>
              <a:rPr lang="bg-BG" sz="3200" b="1" dirty="0">
                <a:latin typeface="Calibri"/>
                <a:cs typeface="Calibri"/>
              </a:rPr>
              <a:t>pip </a:t>
            </a:r>
            <a:r>
              <a:rPr lang="bg-BG" sz="3200" dirty="0">
                <a:latin typeface="Calibri"/>
                <a:cs typeface="Calibri"/>
              </a:rPr>
              <a:t>already installed, so you can jump straight to installing them</a:t>
            </a:r>
            <a:endParaRPr lang="bg-BG" sz="32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bg-BG" sz="32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0" y="29449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63" y="29408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Requirements file</a:t>
            </a:r>
            <a:r>
              <a:rPr lang="en-GB" sz="3600" dirty="0"/>
              <a:t> is just a list of pip install arguments placed in a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You should </a:t>
            </a:r>
            <a:r>
              <a:rPr lang="en-GB" sz="3600" b="1" dirty="0">
                <a:solidFill>
                  <a:schemeClr val="bg1"/>
                </a:solidFill>
              </a:rPr>
              <a:t>not rely </a:t>
            </a:r>
            <a:r>
              <a:rPr lang="en-GB" sz="3600" dirty="0"/>
              <a:t>on the items in the file being </a:t>
            </a:r>
            <a:r>
              <a:rPr lang="en-GB" sz="3600" b="1" dirty="0">
                <a:solidFill>
                  <a:schemeClr val="bg1"/>
                </a:solidFill>
              </a:rPr>
              <a:t>installed</a:t>
            </a:r>
            <a:r>
              <a:rPr lang="en-GB" sz="3600" b="1" dirty="0"/>
              <a:t> </a:t>
            </a:r>
            <a:r>
              <a:rPr lang="en-GB" sz="3600" dirty="0"/>
              <a:t>by</a:t>
            </a:r>
            <a:r>
              <a:rPr lang="en-GB" sz="3600" b="1" dirty="0"/>
              <a:t> </a:t>
            </a:r>
            <a:r>
              <a:rPr lang="en-GB" sz="3600" dirty="0"/>
              <a:t>pip in </a:t>
            </a:r>
            <a:r>
              <a:rPr lang="en-GB" sz="3600" b="1" dirty="0">
                <a:solidFill>
                  <a:schemeClr val="bg1"/>
                </a:solidFill>
              </a:rPr>
              <a:t>any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endParaRPr lang="en-US" sz="3950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01B21-AC41-47B4-B847-FA8DDF03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52" y="3924000"/>
            <a:ext cx="5135495" cy="203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8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800" dirty="0"/>
              <a:t>Т</a:t>
            </a:r>
            <a:r>
              <a:rPr lang="en-GB" sz="3800" dirty="0"/>
              <a:t>here are </a:t>
            </a:r>
            <a:r>
              <a:rPr lang="en-GB" sz="3800" b="1" dirty="0">
                <a:solidFill>
                  <a:schemeClr val="bg1"/>
                </a:solidFill>
              </a:rPr>
              <a:t>4 common uses</a:t>
            </a:r>
            <a:r>
              <a:rPr lang="en-GB" sz="3800" dirty="0"/>
              <a:t> of Requirements files</a:t>
            </a:r>
            <a:r>
              <a:rPr lang="bg-BG" sz="38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hold the result from pip freeze</a:t>
            </a:r>
            <a:r>
              <a:rPr lang="bg-BG" sz="3600" dirty="0"/>
              <a:t> </a:t>
            </a:r>
            <a:endParaRPr lang="en-GB" sz="3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force pip to properly resolve dependencies</a:t>
            </a:r>
            <a:endParaRPr lang="bg-BG" sz="3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force pip to install an alternate version of a sub-dependency</a:t>
            </a:r>
            <a:endParaRPr lang="bg-BG" sz="3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override a dependency with a local patch that lives in version control</a:t>
            </a:r>
            <a:endParaRPr lang="bg-BG" sz="36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r>
              <a:rPr lang="bg-BG" dirty="0"/>
              <a:t> – </a:t>
            </a:r>
            <a:r>
              <a:rPr lang="en-GB" dirty="0"/>
              <a:t>common uses</a:t>
            </a:r>
            <a:endParaRPr lang="en-US" sz="3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7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350" dirty="0">
                <a:cs typeface="Calibri"/>
              </a:rPr>
              <a:t>Termcolor</a:t>
            </a:r>
          </a:p>
          <a:p>
            <a:pPr marL="456565" indent="-456565"/>
            <a:endParaRPr lang="bg-BG" sz="3350" dirty="0">
              <a:cs typeface="Calibri"/>
            </a:endParaRPr>
          </a:p>
          <a:p>
            <a:pPr marL="456565" indent="-456565"/>
            <a:endParaRPr lang="bg-BG" sz="3350" dirty="0">
              <a:cs typeface="Calibri"/>
            </a:endParaRPr>
          </a:p>
          <a:p>
            <a:pPr marL="0" indent="0">
              <a:buNone/>
            </a:pPr>
            <a:endParaRPr lang="bg-BG" sz="3350" dirty="0">
              <a:cs typeface="Calibri"/>
            </a:endParaRPr>
          </a:p>
          <a:p>
            <a:pPr marL="456565" indent="-456565"/>
            <a:r>
              <a:rPr lang="bg-BG" sz="335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3638" y="4687968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from pyfiglet import figlet_format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text =figlet_format("Python",font="isometric1")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02585" y="2742932"/>
            <a:ext cx="8491235" cy="3320497"/>
          </a:xfrm>
        </p:spPr>
        <p:txBody>
          <a:bodyPr/>
          <a:lstStyle/>
          <a:p>
            <a:r>
              <a:rPr lang="bg-BG" sz="2400" dirty="0">
                <a:latin typeface="Consolas"/>
              </a:rPr>
              <a:t>from pyfiglet import figlet_format</a:t>
            </a:r>
            <a:br>
              <a:rPr lang="bg-BG" sz="2400" dirty="0"/>
            </a:br>
            <a:br>
              <a:rPr lang="bg-BG" sz="2400" dirty="0"/>
            </a:br>
            <a:r>
              <a:rPr lang="bg-BG" sz="2400" dirty="0">
                <a:latin typeface="Consolas"/>
              </a:rPr>
              <a:t>def print_art(msg):</a:t>
            </a:r>
            <a:br>
              <a:rPr lang="bg-BG" sz="2400" dirty="0"/>
            </a:br>
            <a:r>
              <a:rPr lang="bg-BG" sz="2400" dirty="0">
                <a:latin typeface="Consolas"/>
              </a:rPr>
              <a:t>    ascii_art = figlet_format(msg)</a:t>
            </a:r>
            <a:br>
              <a:rPr lang="bg-BG" sz="2400" dirty="0"/>
            </a:br>
            <a:r>
              <a:rPr lang="bg-BG" sz="2400" dirty="0">
                <a:latin typeface="Consolas"/>
              </a:rPr>
              <a:t>    print(ascii_art)</a:t>
            </a:r>
            <a:br>
              <a:rPr lang="bg-BG" sz="2400" dirty="0"/>
            </a:br>
            <a:br>
              <a:rPr lang="bg-BG" sz="2400" dirty="0"/>
            </a:br>
            <a:r>
              <a:rPr lang="bg-BG" sz="2400" dirty="0">
                <a:latin typeface="Consolas"/>
              </a:rPr>
              <a:t>msg = input("What would you like to print? ")</a:t>
            </a:r>
            <a:br>
              <a:rPr lang="bg-BG" sz="2400" dirty="0"/>
            </a:br>
            <a:r>
              <a:rPr lang="bg-BG" sz="2400" dirty="0">
                <a:latin typeface="Consolas"/>
              </a:rPr>
              <a:t>print_art(msg)</a:t>
            </a:r>
            <a:endParaRPr lang="bg-BG" sz="2400" dirty="0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Using the </a:t>
            </a:r>
            <a:r>
              <a:rPr lang="en-US" sz="3350" b="1" dirty="0" err="1">
                <a:ea typeface="+mn-lt"/>
                <a:cs typeface="+mn-lt"/>
              </a:rPr>
              <a:t>pyfiglet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package, write a program that </a:t>
            </a:r>
            <a:r>
              <a:rPr lang="en-US" sz="3350" b="1" dirty="0">
                <a:ea typeface="+mn-lt"/>
                <a:cs typeface="+mn-lt"/>
              </a:rPr>
              <a:t>encrypts given words</a:t>
            </a:r>
            <a:r>
              <a:rPr lang="en-US" sz="3350" dirty="0">
                <a:ea typeface="+mn-lt"/>
                <a:cs typeface="+mn-lt"/>
              </a:rPr>
              <a:t> by using the characters: "-|_/\()" to structure the word</a:t>
            </a:r>
            <a:endParaRPr lang="bg-BG" sz="3350" b="1" dirty="0">
              <a:ea typeface="+mn-lt"/>
              <a:cs typeface="+mn-lt"/>
            </a:endParaRPr>
          </a:p>
          <a:p>
            <a:endParaRPr lang="en-US" sz="33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cs typeface="Calibri"/>
              </a:rPr>
              <a:t>Any </a:t>
            </a:r>
            <a:r>
              <a:rPr lang="en-US" sz="3200" b="1" dirty="0">
                <a:latin typeface="+mj-lt"/>
                <a:cs typeface="Calibri"/>
              </a:rPr>
              <a:t>.</a:t>
            </a:r>
            <a:r>
              <a:rPr lang="en-US" sz="3200" b="1" dirty="0" err="1">
                <a:latin typeface="+mj-lt"/>
                <a:cs typeface="Calibri"/>
              </a:rPr>
              <a:t>py</a:t>
            </a:r>
            <a:r>
              <a:rPr lang="en-US" sz="3200" dirty="0">
                <a:latin typeface="+mj-lt"/>
                <a:cs typeface="Calibri"/>
              </a:rPr>
              <a:t> 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cs typeface="Calibri"/>
              </a:rPr>
              <a:t>In </a:t>
            </a:r>
            <a:r>
              <a:rPr lang="en-US" sz="3200" dirty="0" err="1">
                <a:latin typeface="+mj-lt"/>
                <a:cs typeface="Calibri"/>
              </a:rPr>
              <a:t>PyCharm</a:t>
            </a:r>
            <a:r>
              <a:rPr lang="en-US" sz="3200" dirty="0">
                <a:latin typeface="+mj-lt"/>
                <a:cs typeface="Calibri"/>
              </a:rPr>
              <a:t> there is a separate option to create a package(module)</a:t>
            </a:r>
            <a:endParaRPr lang="en-US" sz="3200" dirty="0">
              <a:latin typeface="Consolas"/>
              <a:cs typeface="Calibri"/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§"/>
            </a:pPr>
            <a:endParaRPr lang="en-US" sz="32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3" y="2579684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D1D8-3D97-4741-8EFA-25DF95C2F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any folder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 by just adding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file  in the folder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file </a:t>
            </a:r>
            <a:r>
              <a:rPr lang="en-US" b="1" dirty="0">
                <a:solidFill>
                  <a:schemeClr val="bg1"/>
                </a:solidFill>
              </a:rPr>
              <a:t>can be empty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77BA9-B858-4985-AE8A-3227A149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EFBF8-FB1A-4B0D-AD14-881885F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file in a module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B8A1B-68F9-4140-A336-41DE894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339000"/>
            <a:ext cx="10281000" cy="2488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7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cs typeface="Calibri"/>
              </a:rPr>
              <a:t>1.  Definition</a:t>
            </a:r>
          </a:p>
          <a:p>
            <a:pPr marL="746433" lvl="1" indent="-457200">
              <a:lnSpc>
                <a:spcPts val="4000"/>
              </a:lnSpc>
              <a:buFont typeface="Wingdings"/>
              <a:buChar char="§"/>
            </a:pPr>
            <a:r>
              <a:rPr lang="en-US" sz="3150" dirty="0">
                <a:cs typeface="Calibri"/>
              </a:rPr>
              <a:t>Where are modules stored?</a:t>
            </a:r>
          </a:p>
          <a:p>
            <a:pPr marL="746433" lvl="1" indent="-457200">
              <a:lnSpc>
                <a:spcPts val="4000"/>
              </a:lnSpc>
              <a:buFont typeface="Wingdings"/>
              <a:buChar char="§"/>
            </a:pPr>
            <a:r>
              <a:rPr lang="en-US" sz="3150" dirty="0">
                <a:cs typeface="Calibri"/>
              </a:rPr>
              <a:t>Why use them?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cs typeface="Calibri"/>
              </a:rPr>
              <a:t>2.  Built-in modules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ea typeface="+mn-lt"/>
                <a:cs typeface="+mn-lt"/>
              </a:rPr>
              <a:t>3.  External 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sz="3150" dirty="0">
                <a:cs typeface="Calibri"/>
              </a:rPr>
              <a:t>PIP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solidFill>
                  <a:srgbClr val="234465"/>
                </a:solidFill>
                <a:cs typeface="Calibri"/>
              </a:rPr>
              <a:t>4.  Custom 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350" dirty="0">
                <a:ea typeface="+mn-lt"/>
                <a:cs typeface="+mn-lt"/>
              </a:rPr>
              <a:t>Create a module for printing a triangle</a:t>
            </a:r>
            <a:endParaRPr lang="en-US" sz="335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350" dirty="0">
                <a:ea typeface="+mn-lt"/>
                <a:cs typeface="+mn-lt"/>
              </a:rPr>
              <a:t>You will receive an integer number which is the size of the triangle</a:t>
            </a:r>
            <a:endParaRPr lang="bg-BG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2242" y="3614196"/>
            <a:ext cx="1177753" cy="213934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1 2 3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449550" y="3152283"/>
            <a:ext cx="112615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/>
              <a:t>1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1 2 3 4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716232" y="4404341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524237" y="4542192"/>
            <a:ext cx="429657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95198" y="4542191"/>
            <a:ext cx="476004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724427" y="4135521"/>
            <a:ext cx="4010138" cy="18223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triangle import *</a:t>
            </a:r>
            <a:br>
              <a:rPr lang="bg-BG" sz="2400" b="1" dirty="0">
                <a:latin typeface="Consolas"/>
              </a:rPr>
            </a:b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size = int(input())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print_triangle(size)</a:t>
            </a:r>
            <a:endParaRPr lang="bg-BG" b="1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09397313-3A4F-4B30-813C-C42BDA2DB6E5}"/>
              </a:ext>
            </a:extLst>
          </p:cNvPr>
          <p:cNvSpPr txBox="1"/>
          <p:nvPr/>
        </p:nvSpPr>
        <p:spPr>
          <a:xfrm>
            <a:off x="724427" y="1527078"/>
            <a:ext cx="806135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def </a:t>
            </a:r>
            <a:r>
              <a:rPr lang="en-US" sz="2400" b="1" dirty="0" err="1">
                <a:latin typeface="Consolas" panose="020B0609020204030204" pitchFamily="49" charset="0"/>
              </a:rPr>
              <a:t>print_triangle</a:t>
            </a:r>
            <a:r>
              <a:rPr lang="en-US" sz="2400" b="1" dirty="0">
                <a:latin typeface="Consolas" panose="020B0609020204030204" pitchFamily="49" charset="0"/>
              </a:rPr>
              <a:t>(size):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for row in range(1, size + 2):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print(*[col for col in range(1, row)])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for row in range(size, 0, -1):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print(*[col for col in range(1, row)])</a:t>
            </a:r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350" dirty="0">
                <a:ea typeface="+mn-lt"/>
                <a:cs typeface="+mn-lt"/>
              </a:rPr>
              <a:t>A </a:t>
            </a:r>
            <a:r>
              <a:rPr lang="en-US" sz="3350" b="1" dirty="0">
                <a:solidFill>
                  <a:schemeClr val="bg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module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350" dirty="0">
                <a:cs typeface="Calibri"/>
              </a:rPr>
              <a:t>There are a couple of ways to </a:t>
            </a:r>
            <a:r>
              <a:rPr lang="en-US" sz="335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import</a:t>
            </a:r>
            <a:r>
              <a:rPr lang="en-US" sz="335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35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35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326000" y="3834000"/>
            <a:ext cx="644736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767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>
                <a:ea typeface="+mn-lt"/>
                <a:cs typeface="+mn-lt"/>
              </a:rPr>
              <a:t>Simply put, a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is a file consisting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of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Python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code</a:t>
            </a:r>
            <a:endParaRPr lang="bg-BG" sz="3350" dirty="0">
              <a:ea typeface="+mn-lt"/>
              <a:cs typeface="+mn-lt"/>
            </a:endParaRPr>
          </a:p>
          <a:p>
            <a:pPr marL="989965" lvl="1" indent="-380365"/>
            <a:r>
              <a:rPr lang="en-US" sz="3150" dirty="0">
                <a:cs typeface="Calibri" panose="020F0502020204030204"/>
              </a:rPr>
              <a:t>They are stored in </a:t>
            </a:r>
            <a:r>
              <a:rPr lang="en-US" sz="315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150" dirty="0">
                <a:ea typeface="+mn-lt"/>
                <a:cs typeface="+mn-lt"/>
              </a:rPr>
              <a:t>A 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1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150" dirty="0">
                <a:ea typeface="+mn-lt"/>
                <a:cs typeface="+mn-lt"/>
              </a:rPr>
              <a:t>is a collection of Python modules</a:t>
            </a:r>
            <a:endParaRPr lang="en-US" sz="315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35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15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150" dirty="0">
                <a:ea typeface="+mn-lt"/>
                <a:cs typeface="+mn-lt"/>
              </a:rPr>
              <a:t>Reuse code across multiple files by importing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are modules ?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75496" y="3515740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The Python interpreter has a number of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350" dirty="0">
                <a:ea typeface="+mn-lt"/>
                <a:cs typeface="+mn-lt"/>
              </a:rPr>
              <a:t> modules</a:t>
            </a:r>
            <a:endParaRPr lang="en-US" sz="335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In order to call them we use the keyword -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import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Definition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645218" y="5084864"/>
            <a:ext cx="9260782" cy="97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350" dirty="0">
                <a:latin typeface="Consolas"/>
              </a:rPr>
              <a:t>math import </a:t>
            </a:r>
            <a:r>
              <a:rPr lang="af-ZA" sz="2350" dirty="0">
                <a:solidFill>
                  <a:schemeClr val="bg1"/>
                </a:solidFill>
                <a:latin typeface="Consolas"/>
              </a:rPr>
              <a:t>*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645218" y="3132922"/>
            <a:ext cx="9260782" cy="1357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350" dirty="0">
                <a:latin typeface="Consolas"/>
              </a:rPr>
              <a:t>from random import choice</a:t>
            </a:r>
            <a:r>
              <a:rPr lang="af-ZA" sz="235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35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350" dirty="0">
                <a:latin typeface="Consolas"/>
              </a:rPr>
              <a:t> shuffle as mix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gimme_one(["coke", "steak", "chips"])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mix(["coke", "steak", "chips"])</a:t>
            </a:r>
            <a:endParaRPr lang="af-ZA" sz="235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645218" y="1578075"/>
            <a:ext cx="9260782" cy="9601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import random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350" dirty="0" err="1">
                <a:latin typeface="Consolas"/>
              </a:rPr>
              <a:t>module_name</a:t>
            </a:r>
            <a:endParaRPr lang="en-US" sz="2350" dirty="0"/>
          </a:p>
          <a:p>
            <a:r>
              <a:rPr lang="en-US" sz="2350" dirty="0" err="1">
                <a:latin typeface="Consolas"/>
              </a:rPr>
              <a:t>module_name.randint</a:t>
            </a:r>
            <a:r>
              <a:rPr lang="en-US" sz="2350" dirty="0">
                <a:latin typeface="Consolas"/>
              </a:rPr>
              <a:t>(1, 10)</a:t>
            </a:r>
            <a:endParaRPr lang="en-US" sz="235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0620" y="4693622"/>
            <a:ext cx="1537100" cy="975946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10</a:t>
            </a:r>
            <a:endParaRPr lang="bg-BG" sz="2400" dirty="0"/>
          </a:p>
          <a:p>
            <a:r>
              <a:rPr lang="bg-BG" sz="2400" dirty="0">
                <a:latin typeface="Consolas"/>
              </a:rPr>
              <a:t>natural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2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You will receive </a:t>
            </a:r>
            <a:r>
              <a:rPr lang="en-US" sz="3200" dirty="0">
                <a:solidFill>
                  <a:schemeClr val="bg1"/>
                </a:solidFill>
                <a:latin typeface="+mj-lt"/>
                <a:cs typeface="Calibri"/>
              </a:rPr>
              <a:t>2 </a:t>
            </a:r>
            <a:r>
              <a:rPr lang="en-US" sz="32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Format the result up to the 2nd decimal digit and print it</a:t>
            </a:r>
            <a:endParaRPr lang="en-US" sz="3200" dirty="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3574508" y="500712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4259067" y="4881828"/>
            <a:ext cx="15371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>
                <a:latin typeface="Consolas"/>
              </a:rPr>
              <a:t>2.30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1184</Words>
  <Application>Microsoft Office PowerPoint</Application>
  <PresentationFormat>Widescreen</PresentationFormat>
  <Paragraphs>183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Arial,Sans-Serif</vt:lpstr>
      <vt:lpstr>Wingdings,Sans-Serif</vt:lpstr>
      <vt:lpstr>Arial</vt:lpstr>
      <vt:lpstr>Calibri</vt:lpstr>
      <vt:lpstr>Consolas</vt:lpstr>
      <vt:lpstr>Wingdings</vt:lpstr>
      <vt:lpstr>Wingdings 2</vt:lpstr>
      <vt:lpstr>SoftUni</vt:lpstr>
      <vt:lpstr>Modules</vt:lpstr>
      <vt:lpstr>Table of Contents</vt:lpstr>
      <vt:lpstr>Have a Question?</vt:lpstr>
      <vt:lpstr>What are modules?</vt:lpstr>
      <vt:lpstr>What are modules ?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Requirements files</vt:lpstr>
      <vt:lpstr>Requirements files – common uses</vt:lpstr>
      <vt:lpstr>Some External Modules</vt:lpstr>
      <vt:lpstr>Problem: ASCII Art</vt:lpstr>
      <vt:lpstr>Custom Modules</vt:lpstr>
      <vt:lpstr>Creating a module (Through PyCharm)</vt:lpstr>
      <vt:lpstr>The __init__ file in a module</vt:lpstr>
      <vt:lpstr>Problem: Triangle </vt:lpstr>
      <vt:lpstr>Solution: Triangle 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27</cp:revision>
  <dcterms:created xsi:type="dcterms:W3CDTF">2018-05-23T13:08:44Z</dcterms:created>
  <dcterms:modified xsi:type="dcterms:W3CDTF">2020-06-15T09:12:49Z</dcterms:modified>
  <cp:category>computer programming;programming;software development;software engineering</cp:category>
</cp:coreProperties>
</file>