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74" r:id="rId5"/>
    <p:sldId id="276" r:id="rId6"/>
    <p:sldId id="492" r:id="rId7"/>
    <p:sldId id="514" r:id="rId8"/>
    <p:sldId id="515" r:id="rId9"/>
    <p:sldId id="494" r:id="rId10"/>
    <p:sldId id="495" r:id="rId11"/>
    <p:sldId id="516" r:id="rId12"/>
    <p:sldId id="496" r:id="rId13"/>
    <p:sldId id="499" r:id="rId14"/>
    <p:sldId id="500" r:id="rId15"/>
    <p:sldId id="517" r:id="rId16"/>
    <p:sldId id="518" r:id="rId17"/>
    <p:sldId id="497" r:id="rId18"/>
    <p:sldId id="513" r:id="rId19"/>
    <p:sldId id="504" r:id="rId20"/>
    <p:sldId id="505" r:id="rId21"/>
    <p:sldId id="507" r:id="rId22"/>
    <p:sldId id="508" r:id="rId23"/>
    <p:sldId id="509" r:id="rId24"/>
    <p:sldId id="510" r:id="rId25"/>
    <p:sldId id="511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 Objects" id="{544C585E-0F26-49C1-ACDD-3B9AB7137462}">
          <p14:sldIdLst>
            <p14:sldId id="514"/>
            <p14:sldId id="515"/>
          </p14:sldIdLst>
        </p14:section>
        <p14:section name="Instance Objects" id="{1BD3C67C-9CD6-46A9-8A91-89E91EF20347}">
          <p14:sldIdLst>
            <p14:sldId id="494"/>
            <p14:sldId id="495"/>
            <p14:sldId id="516"/>
            <p14:sldId id="496"/>
            <p14:sldId id="499"/>
          </p14:sldIdLst>
        </p14:section>
        <p14:section name="Method Objects" id="{5A5F5C5F-385D-4F28-9BEC-36861D263097}">
          <p14:sldIdLst>
            <p14:sldId id="500"/>
            <p14:sldId id="517"/>
            <p14:sldId id="518"/>
            <p14:sldId id="497"/>
            <p14:sldId id="513"/>
          </p14:sldIdLst>
        </p14:section>
        <p14:section name="Class and Instance Vriables" id="{5C01ED17-3EF1-4D47-83E7-AE8E9E6C108A}">
          <p14:sldIdLst>
            <p14:sldId id="504"/>
            <p14:sldId id="505"/>
            <p14:sldId id="507"/>
            <p14:sldId id="508"/>
            <p14:sldId id="509"/>
            <p14:sldId id="510"/>
            <p14:sldId id="511"/>
          </p14:sldIdLst>
        </p14:section>
        <p14:section name="Conclusion" id="{7D32E3DF-1A08-4833-9DA6-C32B88FF8FC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138A-6BB2-1AF8-C37F-25E24BF3F62D}" v="8" dt="2020-03-06T12:05:02.875"/>
    <p1510:client id="{84053605-6B3E-3183-6DA0-A9CC3AF23AAB}" v="161" dt="2020-03-04T09:17:26.905"/>
    <p1510:client id="{ABB3031F-6E52-4C18-A5F4-AD6CABE7F7AC}" v="6" dt="2020-03-06T12:07:26.3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Instances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CCE2A-E6C2-4F73-BD87-54F1491DA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1000" y="4414786"/>
            <a:ext cx="4162500" cy="2240714"/>
          </a:xfrm>
        </p:spPr>
        <p:txBody>
          <a:bodyPr/>
          <a:lstStyle/>
          <a:p>
            <a:r>
              <a:rPr lang="en-GB" sz="1800" dirty="0"/>
              <a:t>class MyClass:</a:t>
            </a:r>
          </a:p>
          <a:p>
            <a:r>
              <a:rPr lang="en-GB" sz="1800" dirty="0"/>
              <a:t>    number = 743</a:t>
            </a:r>
          </a:p>
          <a:p>
            <a:endParaRPr lang="en-GB" sz="1800" dirty="0"/>
          </a:p>
          <a:p>
            <a:r>
              <a:rPr lang="en-GB" sz="1800" dirty="0"/>
              <a:t>    def say_hello(self):</a:t>
            </a:r>
          </a:p>
          <a:p>
            <a:r>
              <a:rPr lang="en-GB" sz="1800" dirty="0"/>
              <a:t>        return 'Hello'</a:t>
            </a:r>
          </a:p>
          <a:p>
            <a:endParaRPr lang="en-GB" sz="1800" dirty="0"/>
          </a:p>
          <a:p>
            <a:r>
              <a:rPr lang="en-GB" sz="1800" dirty="0"/>
              <a:t>x = MyClass()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103890"/>
            <a:ext cx="11462030" cy="565336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400" dirty="0"/>
              <a:t>A method is a function that belongs to an object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400" dirty="0"/>
              <a:t>All </a:t>
            </a:r>
            <a:r>
              <a:rPr lang="en-US" sz="3400" b="1" dirty="0">
                <a:solidFill>
                  <a:schemeClr val="bg1"/>
                </a:solidFill>
              </a:rPr>
              <a:t>attributes</a:t>
            </a:r>
            <a:r>
              <a:rPr lang="en-US" sz="3400" dirty="0"/>
              <a:t> of a class that are function objects define corresponding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of its </a:t>
            </a:r>
            <a:r>
              <a:rPr lang="en-US" sz="3400" b="1" dirty="0">
                <a:solidFill>
                  <a:schemeClr val="bg1"/>
                </a:solidFill>
              </a:rPr>
              <a:t>instances</a:t>
            </a:r>
          </a:p>
          <a:p>
            <a:pPr marL="1180719" lvl="1" indent="-571500">
              <a:buFont typeface="Wingdings" panose="05000000000000000000" pitchFamily="2" charset="2"/>
              <a:buChar char="§"/>
            </a:pP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valid</a:t>
            </a:r>
            <a:r>
              <a:rPr lang="en-GB" sz="3200" dirty="0"/>
              <a:t> method reference: </a:t>
            </a:r>
            <a:r>
              <a:rPr lang="en-GB" sz="3200" b="1" dirty="0">
                <a:solidFill>
                  <a:schemeClr val="bg1"/>
                </a:solidFill>
              </a:rPr>
              <a:t>x.say_hello</a:t>
            </a:r>
          </a:p>
          <a:p>
            <a:pPr marL="1180719" lvl="1" indent="-571500">
              <a:buFont typeface="Wingdings" panose="05000000000000000000" pitchFamily="2" charset="2"/>
              <a:buChar char="§"/>
            </a:pP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invalid</a:t>
            </a:r>
            <a:r>
              <a:rPr lang="en-GB" sz="3200" dirty="0"/>
              <a:t> method reference: </a:t>
            </a:r>
            <a:r>
              <a:rPr lang="en-GB" sz="3200" b="1" dirty="0">
                <a:solidFill>
                  <a:schemeClr val="bg1"/>
                </a:solidFill>
              </a:rPr>
              <a:t>x.number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020F26-B24B-41EA-9B78-52E68C11E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What exactly happens when a method is called?</a:t>
            </a:r>
            <a:r>
              <a:rPr lang="bg-BG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x.</a:t>
            </a:r>
            <a:r>
              <a:rPr lang="en-GB" sz="3600" b="1" dirty="0">
                <a:solidFill>
                  <a:schemeClr val="bg1"/>
                </a:solidFill>
              </a:rPr>
              <a:t>say_hello</a:t>
            </a:r>
            <a:r>
              <a:rPr lang="en-US" sz="3600" b="1" dirty="0">
                <a:solidFill>
                  <a:schemeClr val="bg1"/>
                </a:solidFill>
              </a:rPr>
              <a:t>() </a:t>
            </a:r>
          </a:p>
          <a:p>
            <a:pPr marL="900112" lvl="1" indent="-457200"/>
            <a:r>
              <a:rPr lang="en-GB" sz="3400" dirty="0"/>
              <a:t>the  method was called </a:t>
            </a:r>
            <a:r>
              <a:rPr lang="en-GB" sz="3400" b="1" dirty="0">
                <a:solidFill>
                  <a:schemeClr val="bg1"/>
                </a:solidFill>
              </a:rPr>
              <a:t>without an argument</a:t>
            </a:r>
            <a:r>
              <a:rPr lang="en-GB" sz="3400" dirty="0"/>
              <a:t>, even though the function definition for </a:t>
            </a:r>
            <a:r>
              <a:rPr lang="en-GB" sz="3400" b="1" dirty="0">
                <a:solidFill>
                  <a:schemeClr val="bg1"/>
                </a:solidFill>
              </a:rPr>
              <a:t>say_hello() </a:t>
            </a:r>
            <a:r>
              <a:rPr lang="en-GB" sz="3400" dirty="0"/>
              <a:t>specified an argument</a:t>
            </a:r>
            <a:endParaRPr lang="bg-BG" sz="3400" dirty="0"/>
          </a:p>
          <a:p>
            <a:pPr marL="900112" lvl="1" indent="-4572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the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function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When we reference a valid </a:t>
            </a:r>
            <a:r>
              <a:rPr lang="en-GB" b="1" dirty="0">
                <a:solidFill>
                  <a:schemeClr val="bg1"/>
                </a:solidFill>
              </a:rPr>
              <a:t>class attribute</a:t>
            </a:r>
            <a:r>
              <a:rPr lang="en-GB" dirty="0"/>
              <a:t> that is a function object a method object is created by </a:t>
            </a:r>
            <a:r>
              <a:rPr lang="en-GB" b="1" dirty="0">
                <a:solidFill>
                  <a:schemeClr val="bg1"/>
                </a:solidFill>
              </a:rPr>
              <a:t>packing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instance object </a:t>
            </a:r>
            <a:r>
              <a:rPr lang="en-GB" dirty="0"/>
              <a:t>and the </a:t>
            </a:r>
            <a:r>
              <a:rPr lang="en-GB" b="1" dirty="0">
                <a:solidFill>
                  <a:schemeClr val="bg1"/>
                </a:solidFill>
              </a:rPr>
              <a:t>function object</a:t>
            </a:r>
            <a:endParaRPr lang="en-GB" dirty="0"/>
          </a:p>
          <a:p>
            <a:pPr marL="457200" indent="-457200"/>
            <a:r>
              <a:rPr lang="en-GB" sz="3400" dirty="0"/>
              <a:t>If </a:t>
            </a:r>
            <a:r>
              <a:rPr lang="en-GB" dirty="0"/>
              <a:t>the method object is called </a:t>
            </a:r>
            <a:r>
              <a:rPr lang="en-GB" b="1" dirty="0">
                <a:solidFill>
                  <a:schemeClr val="bg1"/>
                </a:solidFill>
              </a:rPr>
              <a:t>with</a:t>
            </a:r>
            <a:r>
              <a:rPr lang="en-GB" dirty="0"/>
              <a:t> an </a:t>
            </a:r>
            <a:r>
              <a:rPr lang="en-GB" b="1" dirty="0">
                <a:solidFill>
                  <a:schemeClr val="bg1"/>
                </a:solidFill>
              </a:rPr>
              <a:t>argument list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new argument list </a:t>
            </a:r>
            <a:r>
              <a:rPr lang="en-GB" dirty="0"/>
              <a:t>is constructed from the instance object and the argument list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  <a:r>
              <a:rPr lang="bg-BG" dirty="0"/>
              <a:t> </a:t>
            </a:r>
            <a:r>
              <a:rPr lang="en-GB" dirty="0"/>
              <a:t>Definition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and Instance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unique to each instance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variables</a:t>
            </a:r>
            <a:r>
              <a:rPr lang="en-US" dirty="0"/>
              <a:t> are for attributes and methods that are shared by all instances 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Shared data can have surprising effects with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EC21-2017-467A-BCF0-CDC619273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69000"/>
            <a:ext cx="10739766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tricks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2200" dirty="0"/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endParaRPr lang="en-US" sz="2200" dirty="0"/>
          </a:p>
          <a:p>
            <a:r>
              <a:rPr lang="en-US" sz="2200" dirty="0"/>
              <a:t>    def add_trick(self, trick):</a:t>
            </a:r>
          </a:p>
          <a:p>
            <a:r>
              <a:rPr lang="en-US" sz="2200" dirty="0"/>
              <a:t>        self.tricks.append(trick)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/>
              <a:t>d.add_trick('roll over')</a:t>
            </a:r>
          </a:p>
          <a:p>
            <a:r>
              <a:rPr lang="en-US" sz="2200" dirty="0"/>
              <a:t>e.add_trick('play dead')</a:t>
            </a:r>
          </a:p>
          <a:p>
            <a:r>
              <a:rPr lang="en-US" sz="2200" dirty="0"/>
              <a:t>print(d.tricks)    </a:t>
            </a:r>
            <a:r>
              <a:rPr lang="en-US" sz="2200" i="1" dirty="0">
                <a:solidFill>
                  <a:schemeClr val="accent2"/>
                </a:solidFill>
              </a:rPr>
              <a:t># shared by all dogs ['roll over', 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Misleading results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D0A937-5F0C-4F9D-828D-505D43BF3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307018"/>
            <a:ext cx="9715595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self.tricks = []   </a:t>
            </a:r>
            <a:r>
              <a:rPr lang="en-US" sz="22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200" dirty="0"/>
          </a:p>
          <a:p>
            <a:r>
              <a:rPr lang="en-US" sz="2200" dirty="0"/>
              <a:t>    def add_trick(self, trick):</a:t>
            </a:r>
          </a:p>
          <a:p>
            <a:r>
              <a:rPr lang="en-US" sz="2200" dirty="0"/>
              <a:t>        self.tricks.append(trick)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/>
              <a:t>d.add_trick('roll over')</a:t>
            </a:r>
          </a:p>
          <a:p>
            <a:r>
              <a:rPr lang="en-US" sz="2200" dirty="0"/>
              <a:t>e.add_trick('play dead')</a:t>
            </a:r>
          </a:p>
          <a:p>
            <a:r>
              <a:rPr lang="en-US" sz="2200" dirty="0"/>
              <a:t>print(d.tricks)            </a:t>
            </a:r>
            <a:r>
              <a:rPr lang="en-US" sz="22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200" dirty="0"/>
              <a:t>print(e.tricks)            </a:t>
            </a:r>
            <a:r>
              <a:rPr lang="en-US" sz="22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Correct results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 Objects</a:t>
            </a:r>
            <a:endParaRPr lang="bg-BG" dirty="0"/>
          </a:p>
          <a:p>
            <a:r>
              <a:rPr lang="en-US" dirty="0"/>
              <a:t>Instance Objects</a:t>
            </a:r>
          </a:p>
          <a:p>
            <a:r>
              <a:rPr lang="en-US" dirty="0"/>
              <a:t>Method Objects</a:t>
            </a:r>
          </a:p>
          <a:p>
            <a:r>
              <a:rPr lang="en-US" dirty="0"/>
              <a:t>Class and Instance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99DB2-A730-4AD6-8F64-24C02ABDFA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49000"/>
            <a:ext cx="10949531" cy="4850147"/>
          </a:xfrm>
        </p:spPr>
        <p:txBody>
          <a:bodyPr/>
          <a:lstStyle/>
          <a:p>
            <a:r>
              <a:rPr lang="en-US" dirty="0"/>
              <a:t>class Dog:</a:t>
            </a:r>
          </a:p>
          <a:p>
            <a:r>
              <a:rPr lang="en-US" dirty="0"/>
              <a:t>    kind = 'canine'  </a:t>
            </a:r>
            <a:r>
              <a:rPr lang="en-US" i="1" dirty="0">
                <a:solidFill>
                  <a:schemeClr val="accent2"/>
                </a:solidFill>
              </a:rPr>
              <a:t># class variable shared by all instances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def __init__(self, name):</a:t>
            </a:r>
          </a:p>
          <a:p>
            <a:r>
              <a:rPr lang="en-US" dirty="0"/>
              <a:t>        self.name = name</a:t>
            </a:r>
          </a:p>
          <a:p>
            <a:endParaRPr lang="en-US" dirty="0"/>
          </a:p>
          <a:p>
            <a:r>
              <a:rPr lang="en-US" dirty="0"/>
              <a:t>d = Dog('Fido')</a:t>
            </a:r>
          </a:p>
          <a:p>
            <a:r>
              <a:rPr lang="en-US" dirty="0"/>
              <a:t>e = Dog('Buddy')</a:t>
            </a:r>
          </a:p>
          <a:p>
            <a:r>
              <a:rPr lang="en-US" dirty="0"/>
              <a:t>print(d.kind)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print(e.kind)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print(d.name)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d 'Fido'</a:t>
            </a:r>
          </a:p>
          <a:p>
            <a:r>
              <a:rPr lang="en-US" dirty="0"/>
              <a:t>print(e.name)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e 'Buddy'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3E30D7-44E4-4409-B5C0-D4368EB2C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223262"/>
            <a:ext cx="7515000" cy="5533988"/>
          </a:xfrm>
        </p:spPr>
        <p:txBody>
          <a:bodyPr/>
          <a:lstStyle/>
          <a:p>
            <a:r>
              <a:rPr lang="en-US" sz="2200" dirty="0"/>
              <a:t>class Vet:</a:t>
            </a:r>
          </a:p>
          <a:p>
            <a:r>
              <a:rPr lang="en-US" sz="2200" dirty="0"/>
              <a:t>    animals = []</a:t>
            </a:r>
          </a:p>
          <a:p>
            <a:r>
              <a:rPr lang="en-US" sz="2200" dirty="0"/>
              <a:t>    space = 5</a:t>
            </a:r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self.animals = []</a:t>
            </a:r>
          </a:p>
          <a:p>
            <a:endParaRPr lang="en-US" sz="2200" dirty="0"/>
          </a:p>
          <a:p>
            <a:r>
              <a:rPr lang="en-US" sz="2200" dirty="0"/>
              <a:t>    def register_animal(self, animal_name):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   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    def unregister_animal(self, animal_name):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  <a:p>
            <a:endParaRPr lang="en-US" sz="2200" dirty="0"/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854000"/>
            <a:ext cx="7335365" cy="4543194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000" b="1" dirty="0"/>
              <a:t> </a:t>
            </a:r>
            <a:r>
              <a:rPr lang="en-US" sz="30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000" y="4014000"/>
            <a:ext cx="5985000" cy="1980000"/>
          </a:xfrm>
        </p:spPr>
        <p:txBody>
          <a:bodyPr/>
          <a:lstStyle/>
          <a:p>
            <a:r>
              <a:rPr lang="en-GB" sz="2000" dirty="0"/>
              <a:t>class Example:</a:t>
            </a:r>
          </a:p>
          <a:p>
            <a:r>
              <a:rPr lang="en-GB" sz="2000" dirty="0"/>
              <a:t>	text = 'Hello'</a:t>
            </a:r>
          </a:p>
          <a:p>
            <a:endParaRPr lang="en-GB" sz="2000" dirty="0"/>
          </a:p>
          <a:p>
            <a:r>
              <a:rPr lang="en-GB" sz="2000" dirty="0"/>
              <a:t>Example.text</a:t>
            </a:r>
            <a:r>
              <a:rPr lang="en-GB" sz="2000" dirty="0">
                <a:solidFill>
                  <a:schemeClr val="accent2"/>
                </a:solidFill>
              </a:rPr>
              <a:t>	# attribute reference</a:t>
            </a:r>
            <a:endParaRPr lang="en-GB" sz="2000" dirty="0"/>
          </a:p>
          <a:p>
            <a:r>
              <a:rPr lang="en-GB" sz="2000" dirty="0"/>
              <a:t>x = Example()	</a:t>
            </a:r>
            <a:r>
              <a:rPr lang="en-GB" sz="2000" dirty="0">
                <a:solidFill>
                  <a:schemeClr val="accent2"/>
                </a:solidFill>
              </a:rPr>
              <a:t># instantiation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Class objects support two kinds of operations</a:t>
            </a:r>
            <a:r>
              <a:rPr lang="bg-BG" dirty="0"/>
              <a:t>:</a:t>
            </a:r>
            <a:endParaRPr lang="en-GB" sz="2998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2998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GB" sz="3200" dirty="0"/>
              <a:t>can be addressed with object.attribute_name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class instantiation uses function 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7249" y="4104000"/>
            <a:ext cx="6957501" cy="2142290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George = Person("George", 25)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individual object of a certain class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dirty="0"/>
              <a:t>The instantiation operation</a:t>
            </a:r>
            <a:r>
              <a:rPr lang="bg-BG" dirty="0"/>
              <a:t> </a:t>
            </a:r>
            <a:r>
              <a:rPr lang="en-GB" dirty="0"/>
              <a:t>creates an </a:t>
            </a:r>
            <a:r>
              <a:rPr lang="en-GB" b="1" dirty="0">
                <a:solidFill>
                  <a:schemeClr val="bg1"/>
                </a:solidFill>
              </a:rPr>
              <a:t>empty</a:t>
            </a:r>
            <a:r>
              <a:rPr lang="en-GB" dirty="0"/>
              <a:t> object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Т</a:t>
            </a:r>
            <a:r>
              <a:rPr lang="en-GB" dirty="0"/>
              <a:t>o create objects with instances customized to a specific initial state</a:t>
            </a:r>
            <a:r>
              <a:rPr lang="bg-BG" dirty="0"/>
              <a:t>, </a:t>
            </a:r>
            <a:r>
              <a:rPr lang="en-GB" dirty="0"/>
              <a:t>we can define a </a:t>
            </a:r>
            <a:r>
              <a:rPr lang="en-GB" b="1" dirty="0">
                <a:solidFill>
                  <a:schemeClr val="bg1"/>
                </a:solidFill>
              </a:rPr>
              <a:t>special method</a:t>
            </a:r>
            <a:r>
              <a:rPr lang="en-GB" dirty="0"/>
              <a:t> named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/>
          <a:lstStyle/>
          <a:p>
            <a:r>
              <a:rPr lang="en-GB" sz="3600" dirty="0"/>
              <a:t>The only operations understood by instance objects are </a:t>
            </a:r>
            <a:r>
              <a:rPr lang="en-GB" sz="3600" b="1" dirty="0">
                <a:solidFill>
                  <a:schemeClr val="bg1"/>
                </a:solidFill>
              </a:rPr>
              <a:t>attribute references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There are two kinds of valid attribute names</a:t>
            </a:r>
            <a:r>
              <a:rPr lang="bg-BG" sz="3600" dirty="0"/>
              <a:t>:</a:t>
            </a:r>
            <a:endParaRPr lang="en-GB" sz="3600" dirty="0"/>
          </a:p>
          <a:p>
            <a:pPr lvl="1"/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  <a:p>
            <a:pPr lvl="1"/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1000" y="2964965"/>
            <a:ext cx="7155000" cy="369053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400" dirty="0">
                <a:latin typeface="Consolas"/>
              </a:rPr>
              <a:t>class Laptop:</a:t>
            </a:r>
          </a:p>
          <a:p>
            <a:r>
              <a:rPr lang="en-US" sz="2400" dirty="0">
                <a:latin typeface="Consolas"/>
              </a:rPr>
              <a:t>    def __init__(self, model, brand):</a:t>
            </a:r>
          </a:p>
          <a:p>
            <a:r>
              <a:rPr lang="en-US" sz="2400" dirty="0">
                <a:latin typeface="Consolas"/>
              </a:rPr>
              <a:t>        self.model = model</a:t>
            </a:r>
          </a:p>
          <a:p>
            <a:r>
              <a:rPr lang="en-US" sz="2400" dirty="0">
                <a:latin typeface="Consolas"/>
              </a:rPr>
              <a:t>        self.brand = brand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laptop = Laptop("Swift", "Acer")</a:t>
            </a:r>
          </a:p>
          <a:p>
            <a:r>
              <a:rPr lang="en-US" sz="2400" dirty="0">
                <a:latin typeface="Consolas"/>
              </a:rPr>
              <a:t>laptop.ram = 8</a:t>
            </a:r>
          </a:p>
          <a:p>
            <a:r>
              <a:rPr lang="en-US" sz="2400" dirty="0">
                <a:latin typeface="Consolas"/>
              </a:rPr>
              <a:t>print(laptop.ram)</a:t>
            </a:r>
          </a:p>
          <a:p>
            <a:r>
              <a:rPr lang="en-US" sz="2400" dirty="0">
                <a:latin typeface="Consolas"/>
              </a:rPr>
              <a:t>del laptop.ram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Data attributes do not need to be </a:t>
            </a:r>
            <a:r>
              <a:rPr lang="en-GB" b="1" dirty="0">
                <a:solidFill>
                  <a:schemeClr val="bg1"/>
                </a:solidFill>
              </a:rPr>
              <a:t>declared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dirty="0"/>
              <a:t>like </a:t>
            </a:r>
            <a:r>
              <a:rPr lang="en-GB" b="1" dirty="0">
                <a:solidFill>
                  <a:schemeClr val="bg1"/>
                </a:solidFill>
              </a:rPr>
              <a:t>local variables </a:t>
            </a:r>
            <a:r>
              <a:rPr lang="en-GB" dirty="0"/>
              <a:t>they spring into existence when they are first </a:t>
            </a:r>
            <a:r>
              <a:rPr lang="en-GB" b="1" dirty="0">
                <a:solidFill>
                  <a:schemeClr val="bg1"/>
                </a:solidFill>
              </a:rPr>
              <a:t>assigned</a:t>
            </a:r>
            <a:r>
              <a:rPr lang="en-GB" dirty="0"/>
              <a:t> to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048203" y="5503654"/>
            <a:ext cx="4314410" cy="1066913"/>
          </a:xfrm>
          <a:prstGeom prst="wedgeRoundRectCallout">
            <a:avLst>
              <a:gd name="adj1" fmla="val -19816"/>
              <a:gd name="adj2" fmla="val 5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print 8 without leaving a trace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1455</Words>
  <Application>Microsoft Office PowerPoint</Application>
  <PresentationFormat>Widescreen</PresentationFormat>
  <Paragraphs>225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1_SoftUni</vt:lpstr>
      <vt:lpstr>Classes and Instances</vt:lpstr>
      <vt:lpstr>Table of Contents</vt:lpstr>
      <vt:lpstr>Have a Question?</vt:lpstr>
      <vt:lpstr>Class Objects</vt:lpstr>
      <vt:lpstr>Class Objects</vt:lpstr>
      <vt:lpstr>Instance Objects</vt:lpstr>
      <vt:lpstr>Instance Objects</vt:lpstr>
      <vt:lpstr>Instance Objects</vt:lpstr>
      <vt:lpstr>Data Attributes</vt:lpstr>
      <vt:lpstr>Methods</vt:lpstr>
      <vt:lpstr>Method Objects</vt:lpstr>
      <vt:lpstr>Method Objects</vt:lpstr>
      <vt:lpstr>Method Objects Definition</vt:lpstr>
      <vt:lpstr>Problem: Smartphone</vt:lpstr>
      <vt:lpstr>Solution: Smartphone</vt:lpstr>
      <vt:lpstr>Class and Instance Variables</vt:lpstr>
      <vt:lpstr>Class and Instance Variables</vt:lpstr>
      <vt:lpstr>Example: Misleading results</vt:lpstr>
      <vt:lpstr>Example: Correct results</vt:lpstr>
      <vt:lpstr>Example: Good Practice</vt:lpstr>
      <vt:lpstr>Problem: Vet </vt:lpstr>
      <vt:lpstr>Solution: Vet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151</cp:revision>
  <dcterms:created xsi:type="dcterms:W3CDTF">2018-05-23T13:08:44Z</dcterms:created>
  <dcterms:modified xsi:type="dcterms:W3CDTF">2020-10-27T06:41:02Z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