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2"/>
  </p:notesMasterIdLst>
  <p:handoutMasterIdLst>
    <p:handoutMasterId r:id="rId33"/>
  </p:handoutMasterIdLst>
  <p:sldIdLst>
    <p:sldId id="274" r:id="rId5"/>
    <p:sldId id="276" r:id="rId6"/>
    <p:sldId id="492" r:id="rId7"/>
    <p:sldId id="494" r:id="rId8"/>
    <p:sldId id="495" r:id="rId9"/>
    <p:sldId id="523" r:id="rId10"/>
    <p:sldId id="524" r:id="rId11"/>
    <p:sldId id="525" r:id="rId12"/>
    <p:sldId id="517" r:id="rId13"/>
    <p:sldId id="518" r:id="rId14"/>
    <p:sldId id="519" r:id="rId15"/>
    <p:sldId id="513" r:id="rId16"/>
    <p:sldId id="514" r:id="rId17"/>
    <p:sldId id="521" r:id="rId18"/>
    <p:sldId id="500" r:id="rId19"/>
    <p:sldId id="520" r:id="rId20"/>
    <p:sldId id="515" r:id="rId21"/>
    <p:sldId id="516" r:id="rId22"/>
    <p:sldId id="504" r:id="rId23"/>
    <p:sldId id="505" r:id="rId24"/>
    <p:sldId id="506" r:id="rId25"/>
    <p:sldId id="507" r:id="rId26"/>
    <p:sldId id="508" r:id="rId27"/>
    <p:sldId id="349" r:id="rId28"/>
    <p:sldId id="401" r:id="rId29"/>
    <p:sldId id="493" r:id="rId30"/>
    <p:sldId id="4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549A003-7512-4385-837C-388197224825}">
          <p14:sldIdLst>
            <p14:sldId id="274"/>
            <p14:sldId id="276"/>
            <p14:sldId id="492"/>
          </p14:sldIdLst>
        </p14:section>
        <p14:section name="Encapsulation Definition" id="{F13DEF42-9B6E-4281-AF43-1A6243FE09EB}">
          <p14:sldIdLst>
            <p14:sldId id="494"/>
            <p14:sldId id="495"/>
            <p14:sldId id="523"/>
            <p14:sldId id="524"/>
            <p14:sldId id="525"/>
            <p14:sldId id="517"/>
            <p14:sldId id="518"/>
            <p14:sldId id="519"/>
            <p14:sldId id="513"/>
            <p14:sldId id="514"/>
            <p14:sldId id="521"/>
          </p14:sldIdLst>
        </p14:section>
        <p14:section name="Private Methods" id="{E9F70D20-09F4-4E24-8402-10F096939A16}">
          <p14:sldIdLst>
            <p14:sldId id="500"/>
            <p14:sldId id="520"/>
            <p14:sldId id="515"/>
            <p14:sldId id="516"/>
          </p14:sldIdLst>
        </p14:section>
        <p14:section name="Private Variables" id="{5AB5310A-8B15-4934-BF18-20A4C77BBD78}">
          <p14:sldIdLst>
            <p14:sldId id="504"/>
            <p14:sldId id="505"/>
            <p14:sldId id="506"/>
            <p14:sldId id="507"/>
            <p14:sldId id="508"/>
          </p14:sldIdLst>
        </p14:section>
        <p14:section name="Conclusion" id="{DE487CF3-7A0A-4A37-BF55-6A081EEF5164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BA3251-CD8B-71A5-096A-FDFAB2F24770}" v="4" dt="2020-03-11T11:10:02.047"/>
    <p1510:client id="{9D383E85-9F26-66C1-26DD-8E942F6BEE69}" v="583" dt="2020-03-09T13:28:01.600"/>
    <p1510:client id="{AD657EDE-943D-6A86-61A3-CF8FFE7D7856}" v="1" dt="2020-03-11T09:35:21.921"/>
    <p1510:client id="{B1D4E88B-BEA4-F4CF-E486-C482053CBD2A}" v="63" dt="2020-03-09T15:05:12.31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9BA989-D6FE-4CC7-8515-0DFC69E80B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380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74AF73-3E71-4F02-8210-E2E1652963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5316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957D8BB-BE16-4C37-8B00-04A219C1BC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1740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ECB915-0F58-4300-AE08-8C86C51694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916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9B5DD7E-5CF1-4BC8-94C4-EF1EFC63BE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6046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D6A6FD-2B32-4C2C-BEAA-485842C249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786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41CF8685-529A-4490-8792-68656FCB1F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962750FA-BA37-4EF1-AF09-961CAA298C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9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E37BB79-872B-4D0C-BD3E-FC1438130A4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225E4D7-E916-4911-A834-87743A6EE6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5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BCF87042-6E2E-49E3-B398-BD3116224AE3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889C317C-3FA4-4655-8FE4-26493A3246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A101413C-9576-456C-B688-C0CABEAB297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F2B00CA9-F5E1-42FB-91C9-DEEF2A014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CEB6363-ED59-47CD-9AC5-86BE00C75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72B0EC67-7C2A-476E-A1FB-9D93210472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37D5CEB3-97AC-4004-A160-B47E070DF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1017F69-6DC6-4C0D-BC6C-517AE911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4A51463-1CD0-4D42-BC09-9C0211F28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0CFBFF43-9CCE-480E-8544-C36731AAB86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B069E640-317F-489B-95A8-1E6A8FD28E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A44F3E4-461B-48FC-B909-83D8F4EB2DF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09F34AD6-43AC-48B0-846D-EA645C13132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1391005B-7DD3-4A3A-9E74-5D411D37EB3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C89FC9A-ED4E-4188-94C5-BCF35029FA6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F4DCBC65-C4F7-4523-AB96-AAB17A16C7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08EC700-9F71-458F-A38F-FCCB8F6C18D4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154BB45-78DE-410B-B0AD-5BD1FFCE1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D2D3203-40E4-4BF4-AF08-5AA57AFC059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003EA1E8-5B6D-4CE2-B442-326FA06027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5F14CE2-F1F2-47D9-935E-53809D70256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4185A2DD-A54E-4D32-B546-4B6915811B6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24A2E0BE-4F3D-4BB0-96F3-4DC9299A691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656B7F6F-E050-4C57-917E-32C16A5C43D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4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5276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A46A1586-9E27-474A-8A22-5125300E3F8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E1881191-9793-462D-ADAD-7023F208DF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6677B0CB-484B-4DAA-B039-5D598AD4F5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5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B53F363-2617-45BD-927F-3BB8865CC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247EAAF8-5619-4AE1-8BF5-D90762082732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DE1E5D9E-A613-4EDE-83A3-6393F2F4C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5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11803FE-8201-40B0-8029-0C725C6D574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92390EE-DD99-4D5F-A3BF-2AD1D45C77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9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67BFAD9-41D0-47A6-93D7-6F5E22430BA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8EAB146-09B0-4CA0-BFF6-7719043678F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2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64ED003-23EA-4830-9205-29BB246AB41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A6B6888-854A-493D-A86F-EBE2332D3A1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9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74E637EF-E64A-43B2-B733-DEB4B5C87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8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0/Python-OOP/05-Encapsulation/05-Encapsulation-Lab.docx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C8A646-EACA-45B8-BA3C-4F6142FEF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Benefits of Encapsulation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0" y="2486184"/>
            <a:ext cx="1866247" cy="186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8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224000"/>
            <a:ext cx="11811097" cy="553325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dirty="0"/>
              <a:t>To make a method or variable </a:t>
            </a:r>
            <a:r>
              <a:rPr lang="en-GB" sz="3200" b="1" dirty="0">
                <a:solidFill>
                  <a:schemeClr val="bg1"/>
                </a:solidFill>
              </a:rPr>
              <a:t>private</a:t>
            </a:r>
            <a:r>
              <a:rPr lang="en-GB" sz="3200" dirty="0"/>
              <a:t> you can do it by </a:t>
            </a:r>
            <a:r>
              <a:rPr lang="en-GB" sz="3200" b="1" dirty="0">
                <a:solidFill>
                  <a:schemeClr val="bg1"/>
                </a:solidFill>
              </a:rPr>
              <a:t>prefixing</a:t>
            </a:r>
            <a:r>
              <a:rPr lang="en-GB" sz="3200" dirty="0"/>
              <a:t> it with </a:t>
            </a:r>
            <a:r>
              <a:rPr lang="en-GB" sz="3200" b="1" dirty="0">
                <a:solidFill>
                  <a:schemeClr val="bg1"/>
                </a:solidFill>
              </a:rPr>
              <a:t>double underscores</a:t>
            </a:r>
            <a:endParaRPr lang="en-GB" sz="32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</a:t>
            </a:r>
            <a:r>
              <a:rPr lang="en-GB" sz="3200" dirty="0"/>
              <a:t>t is still possible to </a:t>
            </a:r>
            <a:r>
              <a:rPr lang="en-GB" sz="3200" b="1" dirty="0">
                <a:solidFill>
                  <a:schemeClr val="bg1"/>
                </a:solidFill>
              </a:rPr>
              <a:t>access</a:t>
            </a:r>
            <a:r>
              <a:rPr lang="en-GB" sz="3200" dirty="0"/>
              <a:t> the </a:t>
            </a:r>
            <a:r>
              <a:rPr lang="en-GB" sz="3200" b="1" dirty="0">
                <a:solidFill>
                  <a:schemeClr val="bg1"/>
                </a:solidFill>
              </a:rPr>
              <a:t>private</a:t>
            </a:r>
            <a:r>
              <a:rPr lang="en-GB" sz="3200" dirty="0"/>
              <a:t> variables/ methods </a:t>
            </a:r>
            <a:r>
              <a:rPr lang="en-GB" sz="3200" b="1" dirty="0">
                <a:solidFill>
                  <a:schemeClr val="bg1"/>
                </a:solidFill>
              </a:rPr>
              <a:t>from outside </a:t>
            </a:r>
            <a:r>
              <a:rPr lang="en-GB" sz="3200" dirty="0"/>
              <a:t>the class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134AE-4FCA-400F-9FAC-D20229D96F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2549" y="3829925"/>
            <a:ext cx="5363451" cy="2660125"/>
          </a:xfrm>
        </p:spPr>
        <p:txBody>
          <a:bodyPr/>
          <a:lstStyle/>
          <a:p>
            <a:r>
              <a:rPr lang="en-GB" sz="1900" dirty="0"/>
              <a:t>class Person:</a:t>
            </a:r>
          </a:p>
          <a:p>
            <a:r>
              <a:rPr lang="en-GB" sz="1900" dirty="0"/>
              <a:t>    def __init__(self, name, age=0):</a:t>
            </a:r>
          </a:p>
          <a:p>
            <a:r>
              <a:rPr lang="en-GB" sz="1900" dirty="0"/>
              <a:t>        self.name = name</a:t>
            </a:r>
          </a:p>
          <a:p>
            <a:r>
              <a:rPr lang="en-GB" sz="1900" dirty="0"/>
              <a:t>        self.__age = age</a:t>
            </a:r>
          </a:p>
          <a:p>
            <a:endParaRPr lang="en-GB" sz="1900" dirty="0"/>
          </a:p>
          <a:p>
            <a:r>
              <a:rPr lang="en-GB" sz="1900" dirty="0"/>
              <a:t>    def info(self):</a:t>
            </a:r>
          </a:p>
          <a:p>
            <a:r>
              <a:rPr lang="en-GB" sz="1900" dirty="0"/>
              <a:t>        print(self.name)</a:t>
            </a:r>
          </a:p>
          <a:p>
            <a:r>
              <a:rPr lang="en-GB" sz="1900" dirty="0"/>
              <a:t>        print(self.__age)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Double underscore (private)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7C8D35-B795-4C94-9BB1-A0AB1A0CAC5F}"/>
              </a:ext>
            </a:extLst>
          </p:cNvPr>
          <p:cNvSpPr txBox="1">
            <a:spLocks/>
          </p:cNvSpPr>
          <p:nvPr/>
        </p:nvSpPr>
        <p:spPr>
          <a:xfrm>
            <a:off x="6345981" y="3829924"/>
            <a:ext cx="5574701" cy="26601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900" dirty="0"/>
              <a:t>person = Person('Peter', 25)</a:t>
            </a:r>
          </a:p>
          <a:p>
            <a:r>
              <a:rPr lang="en-GB" sz="1900" i="1" dirty="0">
                <a:solidFill>
                  <a:schemeClr val="accent2"/>
                </a:solidFill>
              </a:rPr>
              <a:t># accessing data using the class method</a:t>
            </a:r>
          </a:p>
          <a:p>
            <a:r>
              <a:rPr lang="en-GB" sz="1900" dirty="0"/>
              <a:t>person.info()	</a:t>
            </a:r>
            <a:r>
              <a:rPr lang="en-GB" sz="1900" dirty="0">
                <a:solidFill>
                  <a:schemeClr val="accent2"/>
                </a:solidFill>
              </a:rPr>
              <a:t># Peter # 25</a:t>
            </a:r>
          </a:p>
          <a:p>
            <a:r>
              <a:rPr lang="en-GB" sz="1900" i="1" dirty="0">
                <a:solidFill>
                  <a:schemeClr val="accent2"/>
                </a:solidFill>
              </a:rPr>
              <a:t># accessing data directly from outside</a:t>
            </a:r>
          </a:p>
          <a:p>
            <a:r>
              <a:rPr lang="en-GB" sz="1900" dirty="0"/>
              <a:t>print(person.name)	 </a:t>
            </a:r>
            <a:r>
              <a:rPr lang="en-GB" sz="1900" dirty="0">
                <a:solidFill>
                  <a:schemeClr val="accent2"/>
                </a:solidFill>
              </a:rPr>
              <a:t># Peter</a:t>
            </a:r>
          </a:p>
          <a:p>
            <a:r>
              <a:rPr lang="en-GB" sz="1900" dirty="0"/>
              <a:t>print(person.__age) </a:t>
            </a:r>
            <a:r>
              <a:rPr lang="en-GB" sz="1900" dirty="0">
                <a:solidFill>
                  <a:schemeClr val="accent2"/>
                </a:solidFill>
              </a:rPr>
              <a:t># AttributeError: 'Person' object has no attribute '__age'</a:t>
            </a:r>
          </a:p>
        </p:txBody>
      </p:sp>
    </p:spTree>
    <p:extLst>
      <p:ext uri="{BB962C8B-B14F-4D97-AF65-F5344CB8AC3E}">
        <p14:creationId xmlns:p14="http://schemas.microsoft.com/office/powerpoint/2010/main" val="79572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0817" y="2829800"/>
            <a:ext cx="4860000" cy="3825700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__init__(self, name, age=0):</a:t>
            </a:r>
          </a:p>
          <a:p>
            <a:r>
              <a:rPr lang="en-GB" sz="1600" dirty="0"/>
              <a:t>        self.name = name</a:t>
            </a:r>
          </a:p>
          <a:p>
            <a:r>
              <a:rPr lang="en-GB" sz="1600" dirty="0"/>
              <a:t>        self.__age = age</a:t>
            </a:r>
          </a:p>
          <a:p>
            <a:endParaRPr lang="en-GB" sz="1600" dirty="0"/>
          </a:p>
          <a:p>
            <a:r>
              <a:rPr lang="en-GB" sz="1600" dirty="0"/>
              <a:t>    def info(self):</a:t>
            </a:r>
          </a:p>
          <a:p>
            <a:r>
              <a:rPr lang="en-GB" sz="1600" dirty="0"/>
              <a:t>        print(self.name)</a:t>
            </a:r>
          </a:p>
          <a:p>
            <a:r>
              <a:rPr lang="en-GB" sz="1600" dirty="0"/>
              <a:t>        print(self.__age)</a:t>
            </a:r>
          </a:p>
          <a:p>
            <a:endParaRPr lang="en-GB" sz="1600" dirty="0"/>
          </a:p>
          <a:p>
            <a:r>
              <a:rPr lang="en-GB" sz="1600" dirty="0"/>
              <a:t>    def get_age(self):</a:t>
            </a:r>
          </a:p>
          <a:p>
            <a:r>
              <a:rPr lang="en-GB" sz="1600" dirty="0"/>
              <a:t>        print(self.__age)</a:t>
            </a:r>
          </a:p>
          <a:p>
            <a:endParaRPr lang="en-GB" sz="1600" dirty="0"/>
          </a:p>
          <a:p>
            <a:r>
              <a:rPr lang="en-GB" sz="1600" dirty="0"/>
              <a:t>    def set_age(self, age):</a:t>
            </a:r>
          </a:p>
          <a:p>
            <a:r>
              <a:rPr lang="en-GB" sz="1600" dirty="0"/>
              <a:t>        self.__age = 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dirty="0"/>
              <a:t>To </a:t>
            </a:r>
            <a:r>
              <a:rPr lang="en-GB" sz="3200" b="1" dirty="0">
                <a:solidFill>
                  <a:schemeClr val="bg1"/>
                </a:solidFill>
              </a:rPr>
              <a:t>access and change </a:t>
            </a:r>
            <a:r>
              <a:rPr lang="en-GB" sz="3200" dirty="0"/>
              <a:t>private variables, accessor (</a:t>
            </a:r>
            <a:r>
              <a:rPr lang="en-GB" sz="3200" b="1" dirty="0">
                <a:solidFill>
                  <a:schemeClr val="bg1"/>
                </a:solidFill>
              </a:rPr>
              <a:t>getter</a:t>
            </a:r>
            <a:r>
              <a:rPr lang="en-GB" sz="3200" dirty="0"/>
              <a:t>) and mutators(</a:t>
            </a:r>
            <a:r>
              <a:rPr lang="en-GB" sz="3200" b="1" dirty="0">
                <a:solidFill>
                  <a:schemeClr val="bg1"/>
                </a:solidFill>
              </a:rPr>
              <a:t>setter</a:t>
            </a:r>
            <a:r>
              <a:rPr lang="en-GB" sz="3200" dirty="0"/>
              <a:t>) </a:t>
            </a:r>
            <a:r>
              <a:rPr lang="en-GB" sz="3200" b="1" dirty="0">
                <a:solidFill>
                  <a:schemeClr val="bg1"/>
                </a:solidFill>
              </a:rPr>
              <a:t>methods</a:t>
            </a:r>
            <a:r>
              <a:rPr lang="en-GB" sz="3200" dirty="0"/>
              <a:t> should be used, as they are part of the class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Getter and setter 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ADA42CF-D65F-490A-8B46-CE0C3851D85C}"/>
              </a:ext>
            </a:extLst>
          </p:cNvPr>
          <p:cNvSpPr txBox="1">
            <a:spLocks/>
          </p:cNvSpPr>
          <p:nvPr/>
        </p:nvSpPr>
        <p:spPr>
          <a:xfrm>
            <a:off x="6035182" y="2844000"/>
            <a:ext cx="5265000" cy="31117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person = Person('Peter', 25)</a:t>
            </a:r>
          </a:p>
          <a:p>
            <a:endParaRPr lang="en-GB" sz="2000" dirty="0"/>
          </a:p>
          <a:p>
            <a:r>
              <a:rPr lang="en-GB" sz="2000" i="1" dirty="0">
                <a:solidFill>
                  <a:schemeClr val="accent2"/>
                </a:solidFill>
              </a:rPr>
              <a:t># accessing data using class method</a:t>
            </a:r>
          </a:p>
          <a:p>
            <a:r>
              <a:rPr lang="en-GB" sz="2000" dirty="0"/>
              <a:t>person.info()	</a:t>
            </a:r>
            <a:r>
              <a:rPr lang="en-GB" sz="2000" dirty="0">
                <a:solidFill>
                  <a:schemeClr val="accent2"/>
                </a:solidFill>
              </a:rPr>
              <a:t># Peter</a:t>
            </a:r>
          </a:p>
          <a:p>
            <a:r>
              <a:rPr lang="en-GB" sz="2000" dirty="0"/>
              <a:t>		</a:t>
            </a:r>
            <a:r>
              <a:rPr lang="en-GB" sz="2000" dirty="0">
                <a:solidFill>
                  <a:schemeClr val="accent2"/>
                </a:solidFill>
              </a:rPr>
              <a:t># 25</a:t>
            </a:r>
          </a:p>
          <a:p>
            <a:endParaRPr lang="en-GB" sz="2000" dirty="0">
              <a:solidFill>
                <a:schemeClr val="accent2"/>
              </a:solidFill>
            </a:endParaRPr>
          </a:p>
          <a:p>
            <a:r>
              <a:rPr lang="en-GB" sz="2000" i="1" dirty="0">
                <a:solidFill>
                  <a:schemeClr val="accent2"/>
                </a:solidFill>
              </a:rPr>
              <a:t># changing age using setter</a:t>
            </a:r>
          </a:p>
          <a:p>
            <a:r>
              <a:rPr lang="en-GB" sz="2000" dirty="0"/>
              <a:t>person.set_age(26)</a:t>
            </a:r>
          </a:p>
          <a:p>
            <a:r>
              <a:rPr lang="en-GB" sz="2000" dirty="0"/>
              <a:t>person.get_age()	</a:t>
            </a:r>
            <a:r>
              <a:rPr lang="en-GB" sz="2000" dirty="0">
                <a:solidFill>
                  <a:schemeClr val="accent2"/>
                </a:solidFill>
              </a:rPr>
              <a:t># 26</a:t>
            </a:r>
          </a:p>
        </p:txBody>
      </p:sp>
    </p:spTree>
    <p:extLst>
      <p:ext uri="{BB962C8B-B14F-4D97-AF65-F5344CB8AC3E}">
        <p14:creationId xmlns:p14="http://schemas.microsoft.com/office/powerpoint/2010/main" val="244942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4016" y="4682934"/>
            <a:ext cx="5361984" cy="1362846"/>
          </a:xfrm>
        </p:spPr>
        <p:txBody>
          <a:bodyPr/>
          <a:lstStyle/>
          <a:p>
            <a:r>
              <a:rPr lang="en-US" dirty="0"/>
              <a:t>person = Person("George", 32)</a:t>
            </a:r>
          </a:p>
          <a:p>
            <a:r>
              <a:rPr lang="en-US" dirty="0"/>
              <a:t>print(person.get_name())</a:t>
            </a:r>
          </a:p>
          <a:p>
            <a:r>
              <a:rPr lang="en-US" dirty="0"/>
              <a:t>print(person.get_age())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class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. Upon initialization it should receive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private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dirty="0"/>
              <a:t> attributes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get_name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get_age</a:t>
            </a:r>
            <a:r>
              <a:rPr lang="en-US" dirty="0"/>
              <a:t> methods to return the values of the private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303523" y="5194570"/>
            <a:ext cx="515566" cy="4182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026612" y="4867824"/>
            <a:ext cx="1364388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George</a:t>
            </a:r>
          </a:p>
          <a:p>
            <a:r>
              <a:rPr lang="en-US" dirty="0"/>
              <a:t>32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F923F47-C13C-4404-A584-FF9BB7545E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FCDCED-38AD-4F2A-887C-B988C4B676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539000"/>
            <a:ext cx="6615000" cy="4820075"/>
          </a:xfrm>
        </p:spPr>
        <p:txBody>
          <a:bodyPr/>
          <a:lstStyle/>
          <a:p>
            <a:r>
              <a:rPr lang="en-US" sz="2600" dirty="0"/>
              <a:t>class Person:</a:t>
            </a:r>
          </a:p>
          <a:p>
            <a:r>
              <a:rPr lang="en-US" sz="2600" dirty="0"/>
              <a:t>    def __init__(self, name, age):</a:t>
            </a:r>
          </a:p>
          <a:p>
            <a:r>
              <a:rPr lang="en-US" sz="2600" dirty="0"/>
              <a:t>        self.</a:t>
            </a:r>
            <a:r>
              <a:rPr lang="en-US" sz="2600" dirty="0">
                <a:solidFill>
                  <a:schemeClr val="bg1"/>
                </a:solidFill>
              </a:rPr>
              <a:t>__name</a:t>
            </a:r>
            <a:r>
              <a:rPr lang="en-US" sz="2600" dirty="0"/>
              <a:t> = name</a:t>
            </a:r>
          </a:p>
          <a:p>
            <a:r>
              <a:rPr lang="en-US" sz="2600" dirty="0"/>
              <a:t>        self.</a:t>
            </a:r>
            <a:r>
              <a:rPr lang="en-US" sz="2600" dirty="0">
                <a:solidFill>
                  <a:schemeClr val="bg1"/>
                </a:solidFill>
              </a:rPr>
              <a:t>__age</a:t>
            </a:r>
            <a:r>
              <a:rPr lang="en-US" sz="2600" dirty="0"/>
              <a:t> = age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get_name(self):</a:t>
            </a:r>
          </a:p>
          <a:p>
            <a:r>
              <a:rPr lang="en-US" sz="2600" dirty="0"/>
              <a:t>        return self.__name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get_age(self):</a:t>
            </a:r>
          </a:p>
          <a:p>
            <a:r>
              <a:rPr lang="en-US" sz="2600" dirty="0"/>
              <a:t>        return self.__age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26421C-FF32-4ECD-8520-A19CE7F11A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2829800"/>
            <a:ext cx="3870000" cy="3825700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__init__(self, age=0):</a:t>
            </a:r>
          </a:p>
          <a:p>
            <a:r>
              <a:rPr lang="en-GB" sz="1600" dirty="0"/>
              <a:t>        self.age = age</a:t>
            </a:r>
          </a:p>
          <a:p>
            <a:endParaRPr lang="en-GB" sz="1600" dirty="0"/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bg1"/>
                </a:solidFill>
              </a:rPr>
              <a:t>@property</a:t>
            </a:r>
          </a:p>
          <a:p>
            <a:r>
              <a:rPr lang="en-GB" sz="1600" dirty="0"/>
              <a:t>    def age(self):</a:t>
            </a:r>
          </a:p>
          <a:p>
            <a:r>
              <a:rPr lang="en-GB" sz="1600" dirty="0"/>
              <a:t>        return self.__age</a:t>
            </a:r>
          </a:p>
          <a:p>
            <a:r>
              <a:rPr lang="en-GB" sz="1600" dirty="0"/>
              <a:t>    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bg1"/>
                </a:solidFill>
              </a:rPr>
              <a:t>@age.setter</a:t>
            </a:r>
          </a:p>
          <a:p>
            <a:r>
              <a:rPr lang="en-GB" sz="1600" dirty="0"/>
              <a:t>    def age(self, age):</a:t>
            </a:r>
          </a:p>
          <a:p>
            <a:r>
              <a:rPr lang="en-GB" sz="1600" dirty="0"/>
              <a:t>        if age &lt; 18:</a:t>
            </a:r>
          </a:p>
          <a:p>
            <a:r>
              <a:rPr lang="en-GB" sz="1600" dirty="0"/>
              <a:t>            self.__age = 18</a:t>
            </a:r>
          </a:p>
          <a:p>
            <a:r>
              <a:rPr lang="en-GB" sz="1600" dirty="0"/>
              <a:t>        else:</a:t>
            </a:r>
          </a:p>
          <a:p>
            <a:r>
              <a:rPr lang="en-GB" sz="1600" dirty="0"/>
              <a:t>            self.__age = 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000" dirty="0"/>
              <a:t>The "pythonic" way of defining </a:t>
            </a:r>
            <a:r>
              <a:rPr lang="en-GB" sz="3000" b="1" dirty="0">
                <a:solidFill>
                  <a:schemeClr val="bg1"/>
                </a:solidFill>
              </a:rPr>
              <a:t>getters and setters </a:t>
            </a:r>
            <a:r>
              <a:rPr lang="en-GB" sz="3000" dirty="0"/>
              <a:t>is using </a:t>
            </a:r>
            <a:r>
              <a:rPr lang="en-GB" sz="3000" b="1" dirty="0">
                <a:solidFill>
                  <a:schemeClr val="bg1"/>
                </a:solidFill>
              </a:rPr>
              <a:t>properties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800" dirty="0"/>
              <a:t>By defining properties, you can </a:t>
            </a:r>
            <a:r>
              <a:rPr lang="en-GB" sz="2800" b="1" dirty="0">
                <a:solidFill>
                  <a:schemeClr val="bg1"/>
                </a:solidFill>
              </a:rPr>
              <a:t>change</a:t>
            </a:r>
            <a:r>
              <a:rPr lang="en-GB" sz="2800" dirty="0"/>
              <a:t> the </a:t>
            </a:r>
            <a:r>
              <a:rPr lang="en-GB" sz="2800" b="1" dirty="0">
                <a:solidFill>
                  <a:schemeClr val="bg1"/>
                </a:solidFill>
              </a:rPr>
              <a:t>internal implementation </a:t>
            </a:r>
            <a:r>
              <a:rPr lang="en-GB" sz="2800" dirty="0"/>
              <a:t>of a class without affecting the program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Getters and Setters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A5C9694-3DDF-4A41-8CE1-A6E2DFA2F75A}"/>
              </a:ext>
            </a:extLst>
          </p:cNvPr>
          <p:cNvSpPr txBox="1">
            <a:spLocks/>
          </p:cNvSpPr>
          <p:nvPr/>
        </p:nvSpPr>
        <p:spPr>
          <a:xfrm>
            <a:off x="5691000" y="4058566"/>
            <a:ext cx="4860000" cy="13681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person = Person(25)</a:t>
            </a:r>
          </a:p>
          <a:p>
            <a:r>
              <a:rPr lang="en-GB" sz="1800" dirty="0"/>
              <a:t>print(person.age)	</a:t>
            </a:r>
            <a:r>
              <a:rPr lang="en-GB" sz="1800" dirty="0">
                <a:solidFill>
                  <a:schemeClr val="accent2"/>
                </a:solidFill>
              </a:rPr>
              <a:t># 25</a:t>
            </a:r>
          </a:p>
          <a:p>
            <a:r>
              <a:rPr lang="en-GB" sz="1800" dirty="0"/>
              <a:t>person.age = 10</a:t>
            </a:r>
          </a:p>
          <a:p>
            <a:r>
              <a:rPr lang="en-GB" sz="1800" dirty="0"/>
              <a:t>print(person.age)	</a:t>
            </a:r>
            <a:r>
              <a:rPr lang="en-GB" sz="1800" dirty="0">
                <a:solidFill>
                  <a:schemeClr val="accent2"/>
                </a:solidFill>
              </a:rPr>
              <a:t># 18</a:t>
            </a:r>
          </a:p>
        </p:txBody>
      </p:sp>
    </p:spTree>
    <p:extLst>
      <p:ext uri="{BB962C8B-B14F-4D97-AF65-F5344CB8AC3E}">
        <p14:creationId xmlns:p14="http://schemas.microsoft.com/office/powerpoint/2010/main" val="405180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F20F-F9E5-4B3B-9DA7-1918246449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Private Methods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76096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16000" y="3039596"/>
            <a:ext cx="4365000" cy="3050103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__init__(self):</a:t>
            </a:r>
          </a:p>
          <a:p>
            <a:r>
              <a:rPr lang="en-GB" sz="1600" dirty="0"/>
              <a:t>        self.first_name = 'Peter'</a:t>
            </a:r>
          </a:p>
          <a:p>
            <a:r>
              <a:rPr lang="en-GB" sz="1600" dirty="0"/>
              <a:t>        self.last_name = 'Parker'</a:t>
            </a:r>
          </a:p>
          <a:p>
            <a:endParaRPr lang="en-GB" sz="1600" dirty="0"/>
          </a:p>
          <a:p>
            <a:r>
              <a:rPr lang="en-GB" sz="1600" dirty="0"/>
              <a:t>    def __full_name(self):</a:t>
            </a:r>
          </a:p>
          <a:p>
            <a:r>
              <a:rPr lang="en-GB" sz="1600" dirty="0"/>
              <a:t>        return f'{self.first_name} {self.last_name}'</a:t>
            </a:r>
          </a:p>
          <a:p>
            <a:endParaRPr lang="en-GB" sz="1600" dirty="0"/>
          </a:p>
          <a:p>
            <a:r>
              <a:rPr lang="en-GB" sz="1600" dirty="0"/>
              <a:t>    def info(self):</a:t>
            </a:r>
          </a:p>
          <a:p>
            <a:r>
              <a:rPr lang="en-GB" sz="1600" dirty="0"/>
              <a:t>        return self.__full_name()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269000"/>
            <a:ext cx="11679314" cy="14850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/>
              <a:t>A </a:t>
            </a:r>
            <a:r>
              <a:rPr lang="en-GB" sz="3200" b="1" dirty="0">
                <a:solidFill>
                  <a:schemeClr val="bg1"/>
                </a:solidFill>
              </a:rPr>
              <a:t>private</a:t>
            </a:r>
            <a:r>
              <a:rPr lang="en-GB" sz="3200" dirty="0"/>
              <a:t> method is a </a:t>
            </a:r>
            <a:r>
              <a:rPr lang="en-GB" sz="3200" b="1" dirty="0">
                <a:solidFill>
                  <a:schemeClr val="bg1"/>
                </a:solidFill>
              </a:rPr>
              <a:t>class method </a:t>
            </a:r>
            <a:r>
              <a:rPr lang="en-GB" sz="3200" dirty="0"/>
              <a:t>that should only be called from </a:t>
            </a:r>
            <a:r>
              <a:rPr lang="en-GB" sz="3200" b="1" dirty="0">
                <a:solidFill>
                  <a:schemeClr val="bg1"/>
                </a:solidFill>
              </a:rPr>
              <a:t>inside the class</a:t>
            </a:r>
            <a:r>
              <a:rPr lang="en-GB" sz="3200" dirty="0"/>
              <a:t> where it is defined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/>
              <a:t>To define a private method prefix the name with </a:t>
            </a:r>
            <a:r>
              <a:rPr lang="en-GB" sz="3200" b="1" dirty="0">
                <a:solidFill>
                  <a:schemeClr val="bg1"/>
                </a:solidFill>
              </a:rPr>
              <a:t>double underscore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Methods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E7DDF0A-C1A8-4E97-A0DB-40E1152582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A7FD1D3-D1FB-469A-B3E2-613EE60B403C}"/>
              </a:ext>
            </a:extLst>
          </p:cNvPr>
          <p:cNvSpPr txBox="1">
            <a:spLocks/>
          </p:cNvSpPr>
          <p:nvPr/>
        </p:nvSpPr>
        <p:spPr>
          <a:xfrm>
            <a:off x="5498030" y="3944458"/>
            <a:ext cx="6255000" cy="1240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person = Person()</a:t>
            </a:r>
          </a:p>
          <a:p>
            <a:r>
              <a:rPr lang="en-GB" sz="1600" dirty="0"/>
              <a:t>print(person.info())	</a:t>
            </a:r>
            <a:r>
              <a:rPr lang="en-GB" sz="1600" dirty="0">
                <a:solidFill>
                  <a:schemeClr val="accent2"/>
                </a:solidFill>
              </a:rPr>
              <a:t>              # Peter Parker</a:t>
            </a:r>
            <a:endParaRPr lang="en-GB" sz="1600" dirty="0"/>
          </a:p>
          <a:p>
            <a:r>
              <a:rPr lang="en-GB" sz="1600" dirty="0"/>
              <a:t>print(person.__full_name())	   </a:t>
            </a:r>
            <a:r>
              <a:rPr lang="en-GB" sz="1600" dirty="0">
                <a:solidFill>
                  <a:schemeClr val="accent2"/>
                </a:solidFill>
              </a:rPr>
              <a:t># AttributeError</a:t>
            </a:r>
          </a:p>
          <a:p>
            <a:r>
              <a:rPr lang="en-GB" sz="1600" dirty="0"/>
              <a:t>print(person._Person__full_name())  </a:t>
            </a:r>
            <a:r>
              <a:rPr lang="en-GB" sz="1600" dirty="0">
                <a:solidFill>
                  <a:schemeClr val="accent2"/>
                </a:solidFill>
              </a:rPr>
              <a:t># Peter Parker</a:t>
            </a:r>
          </a:p>
        </p:txBody>
      </p:sp>
    </p:spTree>
    <p:extLst>
      <p:ext uri="{BB962C8B-B14F-4D97-AF65-F5344CB8AC3E}">
        <p14:creationId xmlns:p14="http://schemas.microsoft.com/office/powerpoint/2010/main" val="393616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5175" y="3249000"/>
            <a:ext cx="9176308" cy="2912758"/>
          </a:xfrm>
        </p:spPr>
        <p:txBody>
          <a:bodyPr/>
          <a:lstStyle/>
          <a:p>
            <a:r>
              <a:rPr lang="en-US" dirty="0"/>
              <a:t>mails = ["gmail", "softuni"]</a:t>
            </a:r>
          </a:p>
          <a:p>
            <a:r>
              <a:rPr lang="en-US" dirty="0"/>
              <a:t>domains = ["com", "bg"]</a:t>
            </a:r>
          </a:p>
          <a:p>
            <a:r>
              <a:rPr lang="en-US" dirty="0"/>
              <a:t>email_validator = EmailValidator(6, mails, domains)</a:t>
            </a:r>
          </a:p>
          <a:p>
            <a:r>
              <a:rPr lang="en-US" dirty="0"/>
              <a:t>print(email_validator.validate("pe77er@gmail.com"))</a:t>
            </a:r>
          </a:p>
          <a:p>
            <a:r>
              <a:rPr lang="en-US" dirty="0"/>
              <a:t>print(email_validator.validate("georgios@gmail.net"))</a:t>
            </a:r>
          </a:p>
          <a:p>
            <a:r>
              <a:rPr lang="en-US" dirty="0"/>
              <a:t>print(email_validator.validate("stamatito@abv.net"))</a:t>
            </a:r>
          </a:p>
          <a:p>
            <a:r>
              <a:rPr lang="en-US" dirty="0"/>
              <a:t>print(email_validator.validate("abv@softuni.bg"))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710598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class as described in the problem description: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Test your class with the provided test code or with your own examples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Validator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0650428" y="3821369"/>
            <a:ext cx="1130395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9828541" y="4502179"/>
            <a:ext cx="544828" cy="4064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ECF355-1083-4FEA-91FC-7D3B84ED66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1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B0B909-F5D9-42BA-85AC-424F8EA4B8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1" y="1359000"/>
            <a:ext cx="9270000" cy="5237625"/>
          </a:xfrm>
        </p:spPr>
        <p:txBody>
          <a:bodyPr/>
          <a:lstStyle/>
          <a:p>
            <a:r>
              <a:rPr lang="en-US" dirty="0"/>
              <a:t>class EmailValidator:</a:t>
            </a:r>
          </a:p>
          <a:p>
            <a:r>
              <a:rPr lang="en-US" dirty="0"/>
              <a:t>    def __init__(self, min_length, mails,  domains):</a:t>
            </a:r>
          </a:p>
          <a:p>
            <a:r>
              <a:rPr lang="en-US" dirty="0"/>
              <a:t>        self.min_length = min_length</a:t>
            </a:r>
          </a:p>
          <a:p>
            <a:r>
              <a:rPr lang="en-US" dirty="0"/>
              <a:t>        self.mails = mails</a:t>
            </a:r>
          </a:p>
          <a:p>
            <a:r>
              <a:rPr lang="en-US" dirty="0"/>
              <a:t>        self.domains = domains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__validate_name</a:t>
            </a:r>
            <a:r>
              <a:rPr lang="en-US" dirty="0"/>
              <a:t>(self, name):</a:t>
            </a:r>
          </a:p>
          <a:p>
            <a:r>
              <a:rPr lang="en-US" dirty="0"/>
              <a:t>        return len(name) &gt;= self.min_length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__validate_mail</a:t>
            </a:r>
            <a:r>
              <a:rPr lang="en-US" dirty="0"/>
              <a:t>(self, mail):</a:t>
            </a:r>
          </a:p>
          <a:p>
            <a:r>
              <a:rPr lang="en-US" dirty="0"/>
              <a:t>        return mail in self.mails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__validate_domain</a:t>
            </a:r>
            <a:r>
              <a:rPr lang="en-US" dirty="0"/>
              <a:t>(self, domain):</a:t>
            </a:r>
          </a:p>
          <a:p>
            <a:r>
              <a:rPr lang="en-US" dirty="0"/>
              <a:t>        return domain in self.domains</a:t>
            </a:r>
          </a:p>
          <a:p>
            <a:r>
              <a:rPr lang="en-US" dirty="0"/>
              <a:t>    def validate(self, email):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en-US" dirty="0">
                <a:solidFill>
                  <a:schemeClr val="accent2"/>
                </a:solidFill>
              </a:rPr>
              <a:t>TODO</a:t>
            </a:r>
            <a:r>
              <a:rPr lang="en-US" i="1" dirty="0">
                <a:solidFill>
                  <a:schemeClr val="accent2"/>
                </a:solidFill>
              </a:rPr>
              <a:t>: Implement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Email Validator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CD7692-86C6-40AB-AA53-7DA275F707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1E33-4083-4382-9E2D-2BD34EBC1A3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Private Variables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0255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 Definition</a:t>
            </a:r>
          </a:p>
          <a:p>
            <a:r>
              <a:rPr lang="en-US" dirty="0"/>
              <a:t>Getters and Setters</a:t>
            </a:r>
          </a:p>
          <a:p>
            <a:r>
              <a:rPr lang="en-US" dirty="0"/>
              <a:t>Private Methods</a:t>
            </a:r>
          </a:p>
          <a:p>
            <a:r>
              <a:rPr lang="en-US" dirty="0"/>
              <a:t>Private Variables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0DF056-4EAF-42DF-B697-D4F5FCC5B4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6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945000" cy="5546589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private variable </a:t>
            </a:r>
            <a:r>
              <a:rPr lang="en-US" dirty="0"/>
              <a:t>can only be changed within a class method</a:t>
            </a:r>
            <a:endParaRPr lang="bg-BG" dirty="0"/>
          </a:p>
          <a:p>
            <a:r>
              <a:rPr lang="en-GB" dirty="0"/>
              <a:t>Double underscore prefixed to a variable makes it </a:t>
            </a:r>
            <a:r>
              <a:rPr lang="en-GB" b="1" dirty="0">
                <a:solidFill>
                  <a:schemeClr val="bg1"/>
                </a:solidFill>
              </a:rPr>
              <a:t>private </a:t>
            </a:r>
            <a:r>
              <a:rPr lang="en-GB" dirty="0"/>
              <a:t>or</a:t>
            </a:r>
            <a:r>
              <a:rPr lang="en-GB" b="1" dirty="0">
                <a:solidFill>
                  <a:schemeClr val="bg1"/>
                </a:solidFill>
              </a:rPr>
              <a:t> non-public</a:t>
            </a:r>
            <a:r>
              <a:rPr lang="en-GB" dirty="0"/>
              <a:t> </a:t>
            </a:r>
            <a:endParaRPr lang="bg-BG" dirty="0"/>
          </a:p>
          <a:p>
            <a:r>
              <a:rPr lang="en-US" dirty="0"/>
              <a:t>Objects can hold </a:t>
            </a:r>
            <a:r>
              <a:rPr lang="en-US" b="1" dirty="0">
                <a:solidFill>
                  <a:schemeClr val="bg1"/>
                </a:solidFill>
              </a:rPr>
              <a:t>crucial data </a:t>
            </a:r>
            <a:r>
              <a:rPr lang="en-US" dirty="0"/>
              <a:t>and you do not want that data to be changeable from anywhere in the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B9E9C4-D314-420D-84D3-3B44523E12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2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D01584-2F99-4741-B45D-6346166F51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000" y="1283836"/>
            <a:ext cx="4995862" cy="5364000"/>
          </a:xfrm>
        </p:spPr>
        <p:txBody>
          <a:bodyPr/>
          <a:lstStyle/>
          <a:p>
            <a:r>
              <a:rPr lang="en-US" sz="2000" dirty="0"/>
              <a:t>class Car:</a:t>
            </a:r>
          </a:p>
          <a:p>
            <a:r>
              <a:rPr lang="en-US" sz="2000" dirty="0"/>
              <a:t>    def __init__(self):</a:t>
            </a:r>
          </a:p>
          <a:p>
            <a:r>
              <a:rPr lang="en-US" sz="2000" dirty="0"/>
              <a:t>        self.__max_speed = 200</a:t>
            </a:r>
          </a:p>
          <a:p>
            <a:r>
              <a:rPr lang="en-US" sz="2000" dirty="0"/>
              <a:t>     </a:t>
            </a:r>
          </a:p>
          <a:p>
            <a:r>
              <a:rPr lang="en-US" sz="2000" dirty="0"/>
              <a:t>    def drive(self):</a:t>
            </a:r>
          </a:p>
          <a:p>
            <a:r>
              <a:rPr lang="en-US" sz="2000" dirty="0"/>
              <a:t>        print('driving max speed ' + str(self.__max_speed))</a:t>
            </a:r>
          </a:p>
          <a:p>
            <a:endParaRPr lang="en-US" sz="2000" dirty="0"/>
          </a:p>
          <a:p>
            <a:r>
              <a:rPr lang="en-US" sz="2000" dirty="0"/>
              <a:t>red_car = Car()</a:t>
            </a:r>
          </a:p>
          <a:p>
            <a:r>
              <a:rPr lang="en-US" sz="2000" dirty="0"/>
              <a:t>red_car.drive()</a:t>
            </a:r>
            <a:endParaRPr lang="en-US" sz="2000" i="1" dirty="0">
              <a:solidFill>
                <a:schemeClr val="accent2"/>
              </a:solidFill>
            </a:endParaRPr>
          </a:p>
          <a:p>
            <a:r>
              <a:rPr lang="en-US" sz="2000" dirty="0"/>
              <a:t>red_car.__max_speed = 10  </a:t>
            </a:r>
            <a:r>
              <a:rPr lang="en-US" sz="2000" i="1" dirty="0">
                <a:solidFill>
                  <a:schemeClr val="accent2"/>
                </a:solidFill>
              </a:rPr>
              <a:t># won't change because it is private</a:t>
            </a:r>
          </a:p>
          <a:p>
            <a:r>
              <a:rPr lang="en-US" sz="2000" dirty="0"/>
              <a:t>red_car.drive()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Private Variables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CC2A4B3-7B1F-4135-9F3F-FB527B33BA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E7DC4CB-48F9-418F-854F-07C645E8472E}"/>
              </a:ext>
            </a:extLst>
          </p:cNvPr>
          <p:cNvSpPr txBox="1">
            <a:spLocks/>
          </p:cNvSpPr>
          <p:nvPr/>
        </p:nvSpPr>
        <p:spPr>
          <a:xfrm>
            <a:off x="5511000" y="1270942"/>
            <a:ext cx="5635595" cy="53768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class Car:</a:t>
            </a:r>
          </a:p>
          <a:p>
            <a:r>
              <a:rPr lang="en-GB" sz="1600" dirty="0"/>
              <a:t>    def __init__(self):</a:t>
            </a:r>
          </a:p>
          <a:p>
            <a:r>
              <a:rPr lang="en-GB" sz="1600" dirty="0"/>
              <a:t>        self.max_speed = 200</a:t>
            </a:r>
          </a:p>
          <a:p>
            <a:endParaRPr lang="en-GB" sz="1600" dirty="0"/>
          </a:p>
          <a:p>
            <a:r>
              <a:rPr lang="en-GB" sz="1600" dirty="0"/>
              <a:t>    def drive(self):</a:t>
            </a:r>
          </a:p>
          <a:p>
            <a:r>
              <a:rPr lang="en-GB" sz="1600" dirty="0"/>
              <a:t>        print('driving max speed ' + str(self.max_speed))</a:t>
            </a:r>
          </a:p>
          <a:p>
            <a:endParaRPr lang="en-GB" sz="1600" dirty="0"/>
          </a:p>
          <a:p>
            <a:r>
              <a:rPr lang="en-GB" sz="1600" dirty="0"/>
              <a:t>    @property</a:t>
            </a:r>
          </a:p>
          <a:p>
            <a:r>
              <a:rPr lang="en-GB" sz="1600" dirty="0"/>
              <a:t>    def max_speed(self):</a:t>
            </a:r>
          </a:p>
          <a:p>
            <a:r>
              <a:rPr lang="en-GB" sz="1600" dirty="0"/>
              <a:t>        return self.__max_speed</a:t>
            </a:r>
          </a:p>
          <a:p>
            <a:endParaRPr lang="en-GB" sz="1600" dirty="0"/>
          </a:p>
          <a:p>
            <a:r>
              <a:rPr lang="en-GB" sz="1600" dirty="0"/>
              <a:t>    @max_speed.setter</a:t>
            </a:r>
          </a:p>
          <a:p>
            <a:r>
              <a:rPr lang="en-GB" sz="1600" dirty="0"/>
              <a:t>    def max_speed(self, value):</a:t>
            </a:r>
          </a:p>
          <a:p>
            <a:r>
              <a:rPr lang="en-GB" sz="1600" dirty="0"/>
              <a:t>        self.__max_speed = value</a:t>
            </a:r>
          </a:p>
          <a:p>
            <a:endParaRPr lang="en-GB" sz="1600" dirty="0"/>
          </a:p>
          <a:p>
            <a:r>
              <a:rPr lang="en-GB" sz="1600" dirty="0"/>
              <a:t>red_car = Car()</a:t>
            </a:r>
          </a:p>
          <a:p>
            <a:r>
              <a:rPr lang="en-GB" sz="1600" dirty="0"/>
              <a:t>red_car.drive() </a:t>
            </a:r>
            <a:r>
              <a:rPr lang="en-GB" sz="1600" i="1" dirty="0">
                <a:solidFill>
                  <a:schemeClr val="accent2"/>
                </a:solidFill>
              </a:rPr>
              <a:t># driving max speed 200</a:t>
            </a:r>
          </a:p>
          <a:p>
            <a:r>
              <a:rPr lang="en-GB" sz="1600" dirty="0"/>
              <a:t>red_car.max_speed = 10 </a:t>
            </a:r>
            <a:r>
              <a:rPr lang="en-GB" sz="1600" i="1" dirty="0">
                <a:solidFill>
                  <a:schemeClr val="accent2"/>
                </a:solidFill>
              </a:rPr>
              <a:t># changes the speed</a:t>
            </a:r>
          </a:p>
          <a:p>
            <a:r>
              <a:rPr lang="en-GB" sz="1600" dirty="0"/>
              <a:t>red_car.drive() </a:t>
            </a:r>
            <a:r>
              <a:rPr lang="en-GB" sz="1600" i="1" dirty="0">
                <a:solidFill>
                  <a:schemeClr val="accent2"/>
                </a:solidFill>
              </a:rPr>
              <a:t># driving max speed 10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B4D113-D7A6-4765-99C1-CFFD007C8754}"/>
              </a:ext>
            </a:extLst>
          </p:cNvPr>
          <p:cNvSpPr/>
          <p:nvPr/>
        </p:nvSpPr>
        <p:spPr bwMode="auto">
          <a:xfrm>
            <a:off x="9111000" y="1404000"/>
            <a:ext cx="2925000" cy="76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the private variable with getters/setters</a:t>
            </a:r>
          </a:p>
        </p:txBody>
      </p:sp>
    </p:spTree>
    <p:extLst>
      <p:ext uri="{BB962C8B-B14F-4D97-AF65-F5344CB8AC3E}">
        <p14:creationId xmlns:p14="http://schemas.microsoft.com/office/powerpoint/2010/main" val="262214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class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Mammal</a:t>
            </a:r>
            <a:r>
              <a:rPr lang="en-US" dirty="0"/>
              <a:t>. Upon initialization it should receive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sound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private class attribute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kingdom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 "animals"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three more instance methods: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make_sound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- returns "{name} makes {sound}"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get_kingdom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- returns the private </a:t>
            </a:r>
            <a:r>
              <a:rPr lang="en-US" b="1" dirty="0">
                <a:solidFill>
                  <a:schemeClr val="bg1"/>
                </a:solidFill>
              </a:rPr>
              <a:t>kingdom</a:t>
            </a:r>
            <a:r>
              <a:rPr lang="en-US" dirty="0"/>
              <a:t> attribute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info()</a:t>
            </a:r>
            <a:r>
              <a:rPr lang="en-US" dirty="0"/>
              <a:t> - returns "{name} is of type {type}"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Mammal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400C184-2BEA-444E-8A19-0553E61668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4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032ED1-8E98-4495-B81F-EFD492B6CC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328494"/>
            <a:ext cx="8550000" cy="5178506"/>
          </a:xfrm>
        </p:spPr>
        <p:txBody>
          <a:bodyPr/>
          <a:lstStyle/>
          <a:p>
            <a:r>
              <a:rPr lang="en-US" sz="2200" dirty="0"/>
              <a:t>class Mammal: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__kingdom</a:t>
            </a:r>
            <a:r>
              <a:rPr lang="en-US" sz="2200" dirty="0"/>
              <a:t> = 'animals'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__init__(self, name, type, sound):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make_sound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f"{self.name} makes {</a:t>
            </a:r>
            <a:r>
              <a:rPr lang="en-US" sz="2200" dirty="0" err="1"/>
              <a:t>self.sound</a:t>
            </a:r>
            <a:r>
              <a:rPr lang="en-US" sz="2200" dirty="0"/>
              <a:t>}"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get_kingdom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</a:t>
            </a:r>
            <a:r>
              <a:rPr lang="en-US" sz="2200" dirty="0" err="1">
                <a:solidFill>
                  <a:schemeClr val="bg1"/>
                </a:solidFill>
              </a:rPr>
              <a:t>Mammal.__kingdom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info(self):</a:t>
            </a:r>
          </a:p>
          <a:p>
            <a:r>
              <a:rPr lang="en-US" sz="2200" dirty="0"/>
              <a:t>        return f"{self.name} is of type {</a:t>
            </a:r>
            <a:r>
              <a:rPr lang="en-US" sz="2200" dirty="0" err="1"/>
              <a:t>self.type</a:t>
            </a:r>
            <a:r>
              <a:rPr lang="en-US" sz="2200" dirty="0"/>
              <a:t>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Mammal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CB25951-BE93-47B0-AB60-C6D16502F5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3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07B3CD4-8050-4D5D-88A7-3677A3C56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 vert="horz" lIns="108000" tIns="36000" rIns="108000" bIns="36000" rtlCol="0" anchor="t"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Encapsulation</a:t>
            </a:r>
            <a:r>
              <a:rPr lang="en-US" sz="3200" dirty="0"/>
              <a:t> is restricting access to methods and variables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private variable </a:t>
            </a:r>
            <a:r>
              <a:rPr lang="en-US" sz="3200" dirty="0">
                <a:solidFill>
                  <a:schemeClr val="bg2"/>
                </a:solidFill>
              </a:rPr>
              <a:t>can only be changed within a class</a:t>
            </a:r>
          </a:p>
          <a:p>
            <a:pPr marL="457200" indent="-457200">
              <a:buClr>
                <a:schemeClr val="bg2"/>
              </a:buClr>
              <a:buFont typeface="Wingdings,Sans-Serif" panose="05000000000000000000" pitchFamily="2" charset="2"/>
            </a:pPr>
            <a:r>
              <a:rPr lang="en-US" sz="3200" dirty="0">
                <a:ea typeface="+mn-lt"/>
                <a:cs typeface="+mn-lt"/>
              </a:rPr>
              <a:t>The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property decorator</a:t>
            </a:r>
            <a:r>
              <a:rPr lang="en-US" sz="3200" dirty="0">
                <a:ea typeface="+mn-lt"/>
                <a:cs typeface="+mn-lt"/>
              </a:rPr>
              <a:t> is the </a:t>
            </a:r>
            <a:r>
              <a:rPr lang="en-US" sz="3200" dirty="0"/>
              <a:t>pythonic way of using getters and setters</a:t>
            </a:r>
            <a:endParaRPr lang="en-US" sz="3200" dirty="0">
              <a:ea typeface="+mn-lt"/>
              <a:cs typeface="+mn-lt"/>
            </a:endParaRPr>
          </a:p>
          <a:p>
            <a:pPr marL="0" indent="0">
              <a:lnSpc>
                <a:spcPct val="130000"/>
              </a:lnSpc>
              <a:buClr>
                <a:schemeClr val="bg2"/>
              </a:buClr>
              <a:buNone/>
            </a:pPr>
            <a:endParaRPr lang="en-US" sz="32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7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8555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4392938-5FFF-42F3-AF67-82CA2970B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C0366F-10D3-4CB4-82F5-7C55EDA0E3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003854B-57F8-417B-A109-1ACDF9EADA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9939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08CD-2B4F-4EC8-AB28-1524DC90128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Encapsulation Definition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12283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3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855000" cy="5385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Encapsulation</a:t>
            </a:r>
            <a:r>
              <a:rPr lang="en-GB" sz="3600" dirty="0"/>
              <a:t> is an essential aspect of object-oriented programming</a:t>
            </a:r>
            <a:endParaRPr lang="en-GB" sz="3600" b="1" dirty="0"/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Encapsulation</a:t>
            </a:r>
            <a:r>
              <a:rPr lang="en-GB" sz="3600" dirty="0"/>
              <a:t> is the packing of data and functions into a single component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Allows us to put </a:t>
            </a:r>
            <a:r>
              <a:rPr lang="en-GB" sz="3600" b="1" dirty="0">
                <a:solidFill>
                  <a:schemeClr val="bg1"/>
                </a:solidFill>
              </a:rPr>
              <a:t>restrictions</a:t>
            </a:r>
            <a:r>
              <a:rPr lang="en-GB" sz="3600" dirty="0"/>
              <a:t> and can </a:t>
            </a:r>
            <a:r>
              <a:rPr lang="en-GB" sz="3600" b="1" dirty="0">
                <a:solidFill>
                  <a:schemeClr val="bg1"/>
                </a:solidFill>
              </a:rPr>
              <a:t>prevent the accidental modification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/>
              <a:t>of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Encapsulation?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7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855000" cy="5385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With encapsulation we can </a:t>
            </a:r>
            <a:r>
              <a:rPr lang="en-GB" sz="3600" b="1" dirty="0">
                <a:solidFill>
                  <a:schemeClr val="bg1"/>
                </a:solidFill>
              </a:rPr>
              <a:t>hide information</a:t>
            </a:r>
            <a:endParaRPr lang="en-GB" sz="3600" b="1" dirty="0"/>
          </a:p>
          <a:p>
            <a:pPr>
              <a:buClr>
                <a:schemeClr val="tx1"/>
              </a:buClr>
            </a:pPr>
            <a:r>
              <a:rPr lang="en-GB" sz="3600" dirty="0"/>
              <a:t>This means delimiting the internal interface and attributing from the external world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The </a:t>
            </a:r>
            <a:r>
              <a:rPr lang="en-GB" sz="3400" b="1" dirty="0">
                <a:solidFill>
                  <a:schemeClr val="bg1"/>
                </a:solidFill>
              </a:rPr>
              <a:t>benefits</a:t>
            </a:r>
            <a:r>
              <a:rPr lang="en-GB" sz="3400" dirty="0"/>
              <a:t> of information hiding are:</a:t>
            </a:r>
          </a:p>
          <a:p>
            <a:pPr lvl="2">
              <a:buClr>
                <a:schemeClr val="tx1"/>
              </a:buClr>
            </a:pPr>
            <a:r>
              <a:rPr lang="en-GB" sz="3200" dirty="0"/>
              <a:t>reducing system complexity</a:t>
            </a:r>
          </a:p>
          <a:p>
            <a:pPr lvl="2">
              <a:buClr>
                <a:schemeClr val="tx1"/>
              </a:buClr>
            </a:pPr>
            <a:r>
              <a:rPr lang="en-GB" sz="3200" dirty="0"/>
              <a:t>increasing robustness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Encapsulation?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9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765000" cy="5385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Python implements weak encapsulation. This means it is </a:t>
            </a:r>
            <a:r>
              <a:rPr lang="en-GB" sz="3600" b="1" dirty="0">
                <a:solidFill>
                  <a:schemeClr val="bg1"/>
                </a:solidFill>
              </a:rPr>
              <a:t>performed by convention </a:t>
            </a:r>
            <a:r>
              <a:rPr lang="en-GB" sz="3600" dirty="0"/>
              <a:t>rather than being enforced by the language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In Python there are </a:t>
            </a:r>
            <a:r>
              <a:rPr lang="en-GB" sz="3600" b="1" dirty="0">
                <a:solidFill>
                  <a:schemeClr val="bg1"/>
                </a:solidFill>
              </a:rPr>
              <a:t>no access modifiers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/>
              <a:t>and everything written with in the class (methods and variables) are </a:t>
            </a:r>
            <a:r>
              <a:rPr lang="en-GB" sz="3600" b="1" dirty="0">
                <a:solidFill>
                  <a:schemeClr val="bg1"/>
                </a:solidFill>
              </a:rPr>
              <a:t>public by default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Encapsulation in Python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1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855000" cy="5385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How to control access</a:t>
            </a:r>
            <a:r>
              <a:rPr lang="bg-BG" sz="3600" dirty="0"/>
              <a:t>?</a:t>
            </a:r>
            <a:endParaRPr lang="en-GB" sz="3600" dirty="0"/>
          </a:p>
          <a:p>
            <a:pPr lvl="1">
              <a:buClr>
                <a:schemeClr val="tx1"/>
              </a:buClr>
            </a:pPr>
            <a:r>
              <a:rPr lang="en-GB" sz="3400" dirty="0"/>
              <a:t>Using </a:t>
            </a:r>
            <a:r>
              <a:rPr lang="en-GB" sz="3400" b="1" dirty="0">
                <a:solidFill>
                  <a:schemeClr val="bg1"/>
                </a:solidFill>
              </a:rPr>
              <a:t>single underscore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Using </a:t>
            </a:r>
            <a:r>
              <a:rPr lang="en-GB" sz="3400" b="1" dirty="0">
                <a:solidFill>
                  <a:schemeClr val="bg1"/>
                </a:solidFill>
              </a:rPr>
              <a:t>double underscore </a:t>
            </a:r>
            <a:r>
              <a:rPr lang="en-GB" sz="3400" dirty="0"/>
              <a:t>(making it private)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Using </a:t>
            </a:r>
            <a:r>
              <a:rPr lang="en-GB" sz="3400" b="1" dirty="0">
                <a:solidFill>
                  <a:schemeClr val="bg1"/>
                </a:solidFill>
              </a:rPr>
              <a:t>getter and setter methods </a:t>
            </a:r>
            <a:r>
              <a:rPr lang="en-GB" sz="3400" dirty="0"/>
              <a:t>to access private variables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modifiers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9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947A-1599-4AA6-B9A8-ED564F76CD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3789000"/>
            <a:ext cx="5940000" cy="2788621"/>
          </a:xfrm>
        </p:spPr>
        <p:txBody>
          <a:bodyPr/>
          <a:lstStyle/>
          <a:p>
            <a:r>
              <a:rPr lang="en-GB" sz="2000" dirty="0"/>
              <a:t>class Person:</a:t>
            </a:r>
          </a:p>
          <a:p>
            <a:r>
              <a:rPr lang="en-GB" sz="2000" dirty="0"/>
              <a:t>    def __init__(self, name, age=0):</a:t>
            </a:r>
          </a:p>
          <a:p>
            <a:r>
              <a:rPr lang="en-GB" sz="2000" dirty="0"/>
              <a:t>        self.name = name</a:t>
            </a:r>
          </a:p>
          <a:p>
            <a:r>
              <a:rPr lang="en-GB" sz="2000" dirty="0"/>
              <a:t>        self._age = age</a:t>
            </a:r>
          </a:p>
          <a:p>
            <a:endParaRPr lang="en-GB" sz="2000" dirty="0"/>
          </a:p>
          <a:p>
            <a:r>
              <a:rPr lang="en-GB" sz="2000" dirty="0"/>
              <a:t>person = Person('Peter', 25)</a:t>
            </a:r>
          </a:p>
          <a:p>
            <a:r>
              <a:rPr lang="en-GB" sz="2000" dirty="0"/>
              <a:t>print(person.name)	</a:t>
            </a:r>
            <a:r>
              <a:rPr lang="en-GB" sz="2000" dirty="0">
                <a:solidFill>
                  <a:schemeClr val="accent2"/>
                </a:solidFill>
              </a:rPr>
              <a:t># Peter</a:t>
            </a:r>
          </a:p>
          <a:p>
            <a:r>
              <a:rPr lang="en-GB" sz="2000" dirty="0"/>
              <a:t>print(person._age)	</a:t>
            </a:r>
            <a:r>
              <a:rPr lang="en-GB" sz="2000" dirty="0">
                <a:solidFill>
                  <a:schemeClr val="accent2"/>
                </a:solidFill>
              </a:rPr>
              <a:t># 25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224000"/>
            <a:ext cx="11811097" cy="553325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dirty="0"/>
              <a:t>Using a single leading underscore is merely a </a:t>
            </a:r>
            <a:r>
              <a:rPr lang="en-GB" sz="3200" b="1" dirty="0">
                <a:solidFill>
                  <a:schemeClr val="bg1"/>
                </a:solidFill>
              </a:rPr>
              <a:t>convention</a:t>
            </a:r>
            <a:endParaRPr lang="en-GB" sz="32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dirty="0"/>
              <a:t>A name prefixed with an underscore should be treated as a </a:t>
            </a:r>
            <a:r>
              <a:rPr lang="en-GB" sz="3200" b="1" dirty="0">
                <a:solidFill>
                  <a:schemeClr val="bg1"/>
                </a:solidFill>
              </a:rPr>
              <a:t>non-public</a:t>
            </a:r>
            <a:r>
              <a:rPr lang="en-GB" sz="3200" dirty="0"/>
              <a:t> method/ variable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dirty="0"/>
              <a:t>It </a:t>
            </a:r>
            <a:r>
              <a:rPr lang="en-GB" sz="3200" b="1" dirty="0">
                <a:solidFill>
                  <a:schemeClr val="bg1"/>
                </a:solidFill>
              </a:rPr>
              <a:t>does n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GB" sz="3200" b="1" dirty="0">
                <a:solidFill>
                  <a:schemeClr val="bg1"/>
                </a:solidFill>
              </a:rPr>
              <a:t>t make </a:t>
            </a:r>
            <a:r>
              <a:rPr lang="en-GB" sz="3200" dirty="0"/>
              <a:t>any variable or method </a:t>
            </a:r>
            <a:r>
              <a:rPr lang="en-GB" sz="3200" b="1" dirty="0">
                <a:solidFill>
                  <a:schemeClr val="bg1"/>
                </a:solidFill>
              </a:rPr>
              <a:t>private or protected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underscore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6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8E0857-04D4-49FA-A1FB-EF5EB6AFDB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1EAE22-B8FE-47BA-91EF-F45D45A3B5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073C2E-3A7B-4826-AF42-186145355C90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purl.org/dc/elements/1.1/"/>
    <ds:schemaRef ds:uri="b1da4528-fe13-414f-b133-a49aeaaa47fa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3890</TotalTime>
  <Words>1905</Words>
  <Application>Microsoft Office PowerPoint</Application>
  <PresentationFormat>Widescreen</PresentationFormat>
  <Paragraphs>287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Wingdings,Sans-Serif</vt:lpstr>
      <vt:lpstr>1_SoftUni</vt:lpstr>
      <vt:lpstr>Encapsulation</vt:lpstr>
      <vt:lpstr>Table of Contents</vt:lpstr>
      <vt:lpstr>Have a Question?</vt:lpstr>
      <vt:lpstr>Encapsulation Definition</vt:lpstr>
      <vt:lpstr>What is Encapsulation?</vt:lpstr>
      <vt:lpstr>What is Encapsulation?</vt:lpstr>
      <vt:lpstr>Encapsulation in Python</vt:lpstr>
      <vt:lpstr>Access modifiers</vt:lpstr>
      <vt:lpstr>Single underscore</vt:lpstr>
      <vt:lpstr>Double underscore (private)</vt:lpstr>
      <vt:lpstr>Getter and setter methods</vt:lpstr>
      <vt:lpstr>Problem: Person</vt:lpstr>
      <vt:lpstr>Solution: Person</vt:lpstr>
      <vt:lpstr>Getters and Setters</vt:lpstr>
      <vt:lpstr>Private Methods</vt:lpstr>
      <vt:lpstr>Private Methods</vt:lpstr>
      <vt:lpstr>Problem: Email Validator</vt:lpstr>
      <vt:lpstr>Solution: Email Validator</vt:lpstr>
      <vt:lpstr>Private Variables</vt:lpstr>
      <vt:lpstr>Definition and Usage</vt:lpstr>
      <vt:lpstr>Example: Private Variables</vt:lpstr>
      <vt:lpstr>Problem: Mammal</vt:lpstr>
      <vt:lpstr>Solution: Mammal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Encapsulation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333</cp:revision>
  <dcterms:created xsi:type="dcterms:W3CDTF">2018-05-23T13:08:44Z</dcterms:created>
  <dcterms:modified xsi:type="dcterms:W3CDTF">2020-10-28T07:38:19Z</dcterms:modified>
  <cp:category>programming; computer programming; software development; web development; 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