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64"/>
  </p:notesMasterIdLst>
  <p:handoutMasterIdLst>
    <p:handoutMasterId r:id="rId65"/>
  </p:handoutMasterIdLst>
  <p:sldIdLst>
    <p:sldId id="503" r:id="rId2"/>
    <p:sldId id="276" r:id="rId3"/>
    <p:sldId id="492" r:id="rId4"/>
    <p:sldId id="509" r:id="rId5"/>
    <p:sldId id="508" r:id="rId6"/>
    <p:sldId id="507" r:id="rId7"/>
    <p:sldId id="1134" r:id="rId8"/>
    <p:sldId id="1135" r:id="rId9"/>
    <p:sldId id="266" r:id="rId10"/>
    <p:sldId id="1137" r:id="rId11"/>
    <p:sldId id="1140" r:id="rId12"/>
    <p:sldId id="525" r:id="rId13"/>
    <p:sldId id="524" r:id="rId14"/>
    <p:sldId id="280" r:id="rId15"/>
    <p:sldId id="523" r:id="rId16"/>
    <p:sldId id="527" r:id="rId17"/>
    <p:sldId id="522" r:id="rId18"/>
    <p:sldId id="526" r:id="rId19"/>
    <p:sldId id="529" r:id="rId20"/>
    <p:sldId id="515" r:id="rId21"/>
    <p:sldId id="514" r:id="rId22"/>
    <p:sldId id="513" r:id="rId23"/>
    <p:sldId id="512" r:id="rId24"/>
    <p:sldId id="517" r:id="rId25"/>
    <p:sldId id="265" r:id="rId26"/>
    <p:sldId id="305" r:id="rId27"/>
    <p:sldId id="306" r:id="rId28"/>
    <p:sldId id="1141" r:id="rId29"/>
    <p:sldId id="335" r:id="rId30"/>
    <p:sldId id="1144" r:id="rId31"/>
    <p:sldId id="1145" r:id="rId32"/>
    <p:sldId id="1147" r:id="rId33"/>
    <p:sldId id="528" r:id="rId34"/>
    <p:sldId id="292" r:id="rId35"/>
    <p:sldId id="289" r:id="rId36"/>
    <p:sldId id="336" r:id="rId37"/>
    <p:sldId id="337" r:id="rId38"/>
    <p:sldId id="293" r:id="rId39"/>
    <p:sldId id="307" r:id="rId40"/>
    <p:sldId id="338" r:id="rId41"/>
    <p:sldId id="1146" r:id="rId42"/>
    <p:sldId id="303" r:id="rId43"/>
    <p:sldId id="304" r:id="rId44"/>
    <p:sldId id="328" r:id="rId45"/>
    <p:sldId id="308" r:id="rId46"/>
    <p:sldId id="1148" r:id="rId47"/>
    <p:sldId id="339" r:id="rId48"/>
    <p:sldId id="316" r:id="rId49"/>
    <p:sldId id="317" r:id="rId50"/>
    <p:sldId id="310" r:id="rId51"/>
    <p:sldId id="311" r:id="rId52"/>
    <p:sldId id="312" r:id="rId53"/>
    <p:sldId id="313" r:id="rId54"/>
    <p:sldId id="318" r:id="rId55"/>
    <p:sldId id="314" r:id="rId56"/>
    <p:sldId id="496" r:id="rId57"/>
    <p:sldId id="521" r:id="rId58"/>
    <p:sldId id="401" r:id="rId59"/>
    <p:sldId id="1149" r:id="rId60"/>
    <p:sldId id="1150" r:id="rId61"/>
    <p:sldId id="493" r:id="rId62"/>
    <p:sldId id="405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Data Management" id="{66DCFE1F-60FD-44F2-BE82-706DDBC14898}">
          <p14:sldIdLst>
            <p14:sldId id="509"/>
            <p14:sldId id="508"/>
            <p14:sldId id="507"/>
            <p14:sldId id="1134"/>
            <p14:sldId id="1135"/>
          </p14:sldIdLst>
        </p14:section>
        <p14:section name="Database Engine" id="{C3D7EEEF-376B-45B7-9D8F-E72B289139F7}">
          <p14:sldIdLst>
            <p14:sldId id="266"/>
            <p14:sldId id="1137"/>
            <p14:sldId id="1140"/>
          </p14:sldIdLst>
        </p14:section>
        <p14:section name="Table Relations" id="{389E7C67-F4D8-4686-809F-D8E1C77A33D6}">
          <p14:sldIdLst>
            <p14:sldId id="525"/>
            <p14:sldId id="524"/>
            <p14:sldId id="280"/>
            <p14:sldId id="523"/>
            <p14:sldId id="527"/>
            <p14:sldId id="522"/>
            <p14:sldId id="526"/>
            <p14:sldId id="529"/>
          </p14:sldIdLst>
        </p14:section>
        <p14:section name="SQL" id="{1824802F-A716-42F1-8689-426078057632}">
          <p14:sldIdLst>
            <p14:sldId id="515"/>
            <p14:sldId id="514"/>
            <p14:sldId id="513"/>
            <p14:sldId id="512"/>
            <p14:sldId id="517"/>
          </p14:sldIdLst>
        </p14:section>
        <p14:section name="PostgreSQL" id="{728CA0CE-E62F-4D8E-9F1F-7EFA8A739EB1}">
          <p14:sldIdLst>
            <p14:sldId id="265"/>
            <p14:sldId id="305"/>
            <p14:sldId id="306"/>
            <p14:sldId id="1141"/>
            <p14:sldId id="335"/>
            <p14:sldId id="1144"/>
            <p14:sldId id="1145"/>
            <p14:sldId id="1147"/>
          </p14:sldIdLst>
        </p14:section>
        <p14:section name="Data Types" id="{FE4E31FB-5D18-4A6C-835A-2D0E7DCC51A1}">
          <p14:sldIdLst>
            <p14:sldId id="528"/>
            <p14:sldId id="292"/>
            <p14:sldId id="289"/>
            <p14:sldId id="336"/>
            <p14:sldId id="337"/>
            <p14:sldId id="293"/>
            <p14:sldId id="307"/>
            <p14:sldId id="338"/>
          </p14:sldIdLst>
        </p14:section>
        <p14:section name="Basic SQL Commands" id="{487382C6-6F4B-4A05-9DA1-527AC06CDCB4}">
          <p14:sldIdLst>
            <p14:sldId id="1146"/>
            <p14:sldId id="303"/>
            <p14:sldId id="304"/>
            <p14:sldId id="328"/>
            <p14:sldId id="308"/>
            <p14:sldId id="1148"/>
            <p14:sldId id="339"/>
            <p14:sldId id="316"/>
            <p14:sldId id="317"/>
            <p14:sldId id="310"/>
            <p14:sldId id="311"/>
            <p14:sldId id="312"/>
            <p14:sldId id="313"/>
            <p14:sldId id="318"/>
            <p14:sldId id="314"/>
            <p14:sldId id="496"/>
          </p14:sldIdLst>
        </p14:section>
        <p14:section name="Conclusion" id="{E19D07F1-86E2-47E9-B2AB-7ADC4F89DC12}">
          <p14:sldIdLst>
            <p14:sldId id="521"/>
            <p14:sldId id="401"/>
            <p14:sldId id="1149"/>
            <p14:sldId id="1150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997C7-58AD-0645-0D56-127888716579}" v="218" dt="2020-03-02T10:26:30.156"/>
    <p1510:client id="{97E1B466-1EF2-6786-ED1E-442E7BF15003}" v="694" dt="2020-02-24T11:30:57.310"/>
    <p1510:client id="{ACC232DE-2511-49A3-B33B-FD78A94CD8E3}" v="22" dt="2019-12-04T16:40:36.347"/>
    <p1510:client id="{D80BFC58-FBE7-4D37-FC60-8FBA66B0E078}" v="112" dt="2020-03-02T10:08:41.289"/>
    <p1510:client id="{E83330A1-921C-42B9-F893-100020A17175}" v="141" dt="2020-02-24T10:32:19.98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92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80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9962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2170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60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97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37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94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77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4769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it looks</a:t>
            </a:r>
            <a:r>
              <a:rPr lang="en-US" baseline="0" dirty="0"/>
              <a:t> one database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9FEB95B-1EC9-4156-ADB8-AF3F1F6675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0435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37D7EF2-BFEF-49DA-9677-1BA377F834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210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6782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3008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196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899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6AA4EA7A-119C-4849-AC0C-6C035DAFAA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AB69EB05-D6EE-468D-900B-1D8588EC227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2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4621594-B56D-40F2-A076-63B1150DC60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7D39B4-1CE4-4B4A-BC04-76C717ADB5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5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9A9A936-2B2B-49A2-B7B0-627B67D62983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2E4D7F9B-F356-4179-ADEE-39356011E0EA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7764AE2D-4DAB-4269-AF04-A5640BC63F16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3E1AF8FD-04B6-4518-9053-838C9DFD8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F9ADE1B-3E94-405A-A2D1-9E8A157C5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D1258FC3-EFB0-4640-8DDC-B6FF371F7F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B3CF970-50F3-4DC1-809E-78EA2771D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2884B789-1D09-48EC-A3B9-BA6E07A91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F0B5D4A-19BA-41FA-B6E4-8C891D84C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D8260A0D-A2F3-4CA7-BE7A-C0DE7F1603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43142F0C-6433-4CC1-A702-A8FA05B252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B724ECE5-D75C-443D-A45F-A0DBF2071E5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230D146-FEEC-4222-B716-2945C876DA6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72D021D-DAA4-4146-9C8E-B50FA8CC6E67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C2B0A35-B877-45C0-A18F-F9E4C7329827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ECF4763-2990-485A-A245-63580FFEB5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718DED4-77DA-4768-A24C-1A294D8861E7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E43522F-E935-4E1C-9C50-BEF69E2CA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418E08D8-6689-48F0-8D82-6EC3CC13951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4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3752999-0497-45A4-9546-9DD79911EC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9D0C4C55-B3C0-4C82-9AD8-42D01A23EBD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E8F2BEC4-3150-4A0B-AAF0-575F9328AC8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2598961F-61DE-4DAB-AACA-AB46E8E2951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E88CEB1A-ECCB-4D97-A807-60D5BB0795C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5860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8F53B740-C320-49D8-8E0E-F13934DA714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2689F0FD-6B69-4653-8655-EF07DCB35E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9887DA0-1B1D-4694-8D71-582A437A79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4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31097FE-5911-4106-A581-BBE6A61F58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0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A8FC6C3-4DAF-4319-8FDD-7B66133A6DD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18739351-DDD5-4164-A22C-503D467357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7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3612B1C-B202-493D-9A12-51B0E17862F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84C0DC2-AB95-488B-99DB-84C9FE015B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1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1511013-FE69-4AAB-BE73-413320ADF73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0F8B08F4-60E8-4EA8-9A3F-F2BC58690A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5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166A669B-70AF-47B3-87E4-F3F2EC99FC4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29F96F4-8662-497A-A39E-CF13E4BA5D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6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2B9D5E60-17C1-4F74-AC87-F82F8540FB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4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postgresql.org/download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57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52.jpg"/><Relationship Id="rId21" Type="http://schemas.openxmlformats.org/officeDocument/2006/relationships/image" Target="../media/image61.png"/><Relationship Id="rId7" Type="http://schemas.openxmlformats.org/officeDocument/2006/relationships/image" Target="../media/image54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59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56.png"/><Relationship Id="rId5" Type="http://schemas.openxmlformats.org/officeDocument/2006/relationships/image" Target="../media/image53.png"/><Relationship Id="rId15" Type="http://schemas.openxmlformats.org/officeDocument/2006/relationships/image" Target="../media/image58.png"/><Relationship Id="rId23" Type="http://schemas.openxmlformats.org/officeDocument/2006/relationships/image" Target="../media/image62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6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55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hyperlink" Target="https://www.youtube.com/c/CodeItUpwithIvo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hyperlink" Target="https://softuni.bg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>
                <a:cs typeface="Calibri"/>
              </a:rPr>
              <a:t>PostgreSQL Introduction</a:t>
            </a:r>
            <a:endParaRPr lang="en-US" dirty="0"/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802B82A-691D-44D6-9332-2EBD7C15F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029" y="2142066"/>
            <a:ext cx="2178756" cy="217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 Flow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512960" y="203399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Clients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3336853" y="2655701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TextBox 10"/>
          <p:cNvSpPr txBox="1"/>
          <p:nvPr/>
        </p:nvSpPr>
        <p:spPr>
          <a:xfrm>
            <a:off x="3336853" y="20340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Query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7670161" y="2655701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TextBox 17"/>
          <p:cNvSpPr txBox="1"/>
          <p:nvPr/>
        </p:nvSpPr>
        <p:spPr>
          <a:xfrm>
            <a:off x="7670161" y="20340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Access</a:t>
            </a:r>
          </a:p>
        </p:txBody>
      </p:sp>
      <p:sp>
        <p:nvSpPr>
          <p:cNvPr id="21" name="Arrow: Right 20"/>
          <p:cNvSpPr/>
          <p:nvPr/>
        </p:nvSpPr>
        <p:spPr>
          <a:xfrm flipH="1">
            <a:off x="7670161" y="4349960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Right 21"/>
          <p:cNvSpPr/>
          <p:nvPr/>
        </p:nvSpPr>
        <p:spPr>
          <a:xfrm flipH="1">
            <a:off x="3332360" y="4349960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7670161" y="496744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32360" y="496744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818260" y="2033999"/>
            <a:ext cx="2646334" cy="3288702"/>
            <a:chOff x="5071343" y="2121498"/>
            <a:chExt cx="2646334" cy="328870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485" y="2787349"/>
              <a:ext cx="2318051" cy="2318051"/>
            </a:xfrm>
            <a:prstGeom prst="rect">
              <a:avLst/>
            </a:prstGeom>
          </p:spPr>
        </p:pic>
        <p:sp>
          <p:nvSpPr>
            <p:cNvPr id="26" name="Rectangle: Rounded Corners 25"/>
            <p:cNvSpPr/>
            <p:nvPr/>
          </p:nvSpPr>
          <p:spPr>
            <a:xfrm>
              <a:off x="5071343" y="2121498"/>
              <a:ext cx="2646334" cy="32887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Engine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123560" y="2033999"/>
            <a:ext cx="2646334" cy="3288702"/>
            <a:chOff x="9288227" y="2121498"/>
            <a:chExt cx="2646334" cy="328870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051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5248" y="2963782"/>
              <a:ext cx="1741902" cy="1741902"/>
            </a:xfrm>
            <a:prstGeom prst="rect">
              <a:avLst/>
            </a:prstGeom>
            <a:noFill/>
          </p:spPr>
        </p:pic>
        <p:sp>
          <p:nvSpPr>
            <p:cNvPr id="27" name="Rectangle: Rounded Corners 26"/>
            <p:cNvSpPr/>
            <p:nvPr/>
          </p:nvSpPr>
          <p:spPr>
            <a:xfrm>
              <a:off x="9288227" y="2121498"/>
              <a:ext cx="2646334" cy="32887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Database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55" y="2412775"/>
            <a:ext cx="2531150" cy="2531150"/>
          </a:xfrm>
          <a:prstGeom prst="rect">
            <a:avLst/>
          </a:prstGeom>
        </p:spPr>
      </p:pic>
      <p:sp>
        <p:nvSpPr>
          <p:cNvPr id="28" name="Slide Number">
            <a:extLst>
              <a:ext uri="{FF2B5EF4-FFF2-40B4-BE49-F238E27FC236}">
                <a16:creationId xmlns:a16="http://schemas.microsoft.com/office/drawing/2014/main" id="{03D1F677-55D9-4A69-9103-09CBCFE80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294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7" grpId="0" animBg="1"/>
      <p:bldP spid="18" grpId="0"/>
      <p:bldP spid="21" grpId="0" animBg="1"/>
      <p:bldP spid="22" grpId="0" animBg="1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table is the main </a:t>
            </a:r>
            <a:r>
              <a:rPr lang="en-US" b="1" dirty="0">
                <a:solidFill>
                  <a:schemeClr val="bg1"/>
                </a:solidFill>
              </a:rPr>
              <a:t>building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of any database</a:t>
            </a:r>
          </a:p>
          <a:p>
            <a:pPr>
              <a:spcBef>
                <a:spcPts val="27600"/>
              </a:spcBef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is called a </a:t>
            </a:r>
            <a:r>
              <a:rPr lang="en-US" b="1" dirty="0">
                <a:solidFill>
                  <a:schemeClr val="bg1"/>
                </a:solidFill>
              </a:rPr>
              <a:t>record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entity</a:t>
            </a:r>
          </a:p>
          <a:p>
            <a:r>
              <a:rPr lang="en-US" dirty="0"/>
              <a:t>Columns (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) define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data they contain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 Elements</a:t>
            </a:r>
            <a:endParaRPr lang="bg-BG" dirty="0"/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809971"/>
              </p:ext>
            </p:extLst>
          </p:nvPr>
        </p:nvGraphicFramePr>
        <p:xfrm>
          <a:off x="2046000" y="2574000"/>
          <a:ext cx="8923911" cy="2415745"/>
        </p:xfrm>
        <a:graphic>
          <a:graphicData uri="http://schemas.openxmlformats.org/drawingml/2006/table">
            <a:tbl>
              <a:tblPr/>
              <a:tblGrid>
                <a:gridCol w="214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CustomerID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77727" y="4393342"/>
            <a:ext cx="1160292" cy="609716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1848642" y="3503845"/>
            <a:ext cx="9258300" cy="673099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4058442" y="2424344"/>
            <a:ext cx="2870200" cy="2679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664575" y="1804219"/>
            <a:ext cx="1588686" cy="609716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4058442" y="3516544"/>
            <a:ext cx="2870200" cy="647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706892" y="5159444"/>
            <a:ext cx="1064032" cy="609716"/>
          </a:xfrm>
          <a:prstGeom prst="wedgeRoundRectCallout">
            <a:avLst>
              <a:gd name="adj1" fmla="val -133489"/>
              <a:gd name="adj2" fmla="val -180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D0FB9DD-3796-41D7-8515-ED0F61013B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303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Relational Database Model in Action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Table Relations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719451" y="1471005"/>
            <a:ext cx="2599318" cy="2325819"/>
            <a:chOff x="3957377" y="1324586"/>
            <a:chExt cx="3805662" cy="3405231"/>
          </a:xfrm>
        </p:grpSpPr>
        <p:sp>
          <p:nvSpPr>
            <p:cNvPr id="4" name="Овал 3"/>
            <p:cNvSpPr/>
            <p:nvPr/>
          </p:nvSpPr>
          <p:spPr>
            <a:xfrm>
              <a:off x="6502844" y="2667000"/>
              <a:ext cx="201168" cy="201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256212" y="264947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957377" y="1324586"/>
              <a:ext cx="3805662" cy="3405231"/>
              <a:chOff x="3957377" y="1324586"/>
              <a:chExt cx="3805662" cy="3405231"/>
            </a:xfrm>
          </p:grpSpPr>
          <p:sp>
            <p:nvSpPr>
              <p:cNvPr id="3" name="Облаковидно 2"/>
              <p:cNvSpPr/>
              <p:nvPr/>
            </p:nvSpPr>
            <p:spPr>
              <a:xfrm>
                <a:off x="5010314" y="1324586"/>
                <a:ext cx="2057400" cy="1308064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957377" y="1496470"/>
                <a:ext cx="3805662" cy="3233347"/>
                <a:chOff x="3957377" y="1496470"/>
                <a:chExt cx="3805662" cy="3233347"/>
              </a:xfrm>
            </p:grpSpPr>
            <p:pic>
              <p:nvPicPr>
                <p:cNvPr id="1028" name="Picture 4" descr="Image result for tab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57377" y="2863489"/>
                  <a:ext cx="2053062" cy="1733287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4" descr="Image result for tab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239" y="2864205"/>
                  <a:ext cx="2209800" cy="1865612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4" name="Picture 10" descr="Image result for hearth animated lov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239" y="1496470"/>
                  <a:ext cx="971550" cy="971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36508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Relationships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between tables are based on </a:t>
            </a:r>
            <a:r>
              <a:rPr lang="bg-BG" dirty="0"/>
              <a:t>                 </a:t>
            </a:r>
            <a:r>
              <a:rPr lang="en-US" dirty="0"/>
              <a:t>interconnections:</a:t>
            </a:r>
            <a:r>
              <a:rPr lang="bg-BG" dirty="0"/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PRIMARY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FOREIGN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endParaRPr lang="bg-BG" b="1" dirty="0">
              <a:solidFill>
                <a:srgbClr val="FFA000"/>
              </a:solidFill>
              <a:latin typeface="Consolas" panose="020B0609020204030204" pitchFamily="49" charset="0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  <a:r>
              <a:rPr lang="bg-BG" dirty="0"/>
              <a:t> </a:t>
            </a: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9708738" y="3449046"/>
            <a:ext cx="157261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/>
              <a:t>countries</a:t>
            </a:r>
            <a:endParaRPr lang="bg-BG" sz="2800" b="1" dirty="0"/>
          </a:p>
        </p:txBody>
      </p:sp>
      <p:sp>
        <p:nvSpPr>
          <p:cNvPr id="18" name="TextBox 12"/>
          <p:cNvSpPr txBox="1"/>
          <p:nvPr/>
        </p:nvSpPr>
        <p:spPr>
          <a:xfrm>
            <a:off x="4341934" y="2961615"/>
            <a:ext cx="110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7317501" y="4263748"/>
            <a:ext cx="1657197" cy="384453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>
            <a:off x="7265559" y="4788466"/>
            <a:ext cx="1709139" cy="12135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7287563" y="5181600"/>
            <a:ext cx="1687135" cy="16502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7315201" y="5334000"/>
            <a:ext cx="1659497" cy="30480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7287563" y="5691901"/>
            <a:ext cx="1691387" cy="403149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418164" y="2559497"/>
            <a:ext cx="1923770" cy="524718"/>
          </a:xfrm>
          <a:prstGeom prst="wedgeRoundRectCallout">
            <a:avLst>
              <a:gd name="adj1" fmla="val -12487"/>
              <a:gd name="adj2" fmla="val 11417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047455" y="2559497"/>
            <a:ext cx="1923770" cy="524718"/>
          </a:xfrm>
          <a:prstGeom prst="wedgeRoundRectCallout">
            <a:avLst>
              <a:gd name="adj1" fmla="val -34499"/>
              <a:gd name="adj2" fmla="val 11940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8576188" y="2880848"/>
            <a:ext cx="192377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8233092" y="6230649"/>
            <a:ext cx="2157179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Relationships</a:t>
            </a:r>
          </a:p>
        </p:txBody>
      </p:sp>
      <p:graphicFrame>
        <p:nvGraphicFramePr>
          <p:cNvPr id="21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513105"/>
              </p:ext>
            </p:extLst>
          </p:nvPr>
        </p:nvGraphicFramePr>
        <p:xfrm>
          <a:off x="2703947" y="3581401"/>
          <a:ext cx="4380956" cy="28177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96854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0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country_id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Sofia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Varna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Munich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Berlin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Moscow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857746"/>
              </p:ext>
            </p:extLst>
          </p:nvPr>
        </p:nvGraphicFramePr>
        <p:xfrm>
          <a:off x="9184112" y="4032320"/>
          <a:ext cx="2390915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747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63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3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Bulgaria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Germany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Russia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195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Split Related Data?</a:t>
            </a:r>
          </a:p>
        </p:txBody>
      </p:sp>
      <p:graphicFrame>
        <p:nvGraphicFramePr>
          <p:cNvPr id="6" name="Group 49"/>
          <p:cNvGraphicFramePr>
            <a:graphicFrameLocks/>
          </p:cNvGraphicFramePr>
          <p:nvPr/>
        </p:nvGraphicFramePr>
        <p:xfrm>
          <a:off x="249991" y="3886200"/>
          <a:ext cx="11692021" cy="2325624"/>
        </p:xfrm>
        <a:graphic>
          <a:graphicData uri="http://schemas.openxmlformats.org/drawingml/2006/table">
            <a:tbl>
              <a:tblPr/>
              <a:tblGrid>
                <a:gridCol w="1954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414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2091256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  <a:gridCol w="180553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  <a:gridCol w="1426411">
                  <a:extLst>
                    <a:ext uri="{9D8B030D-6E8A-4147-A177-3AD203B41FA5}">
                      <a16:colId xmlns:a16="http://schemas.microsoft.com/office/drawing/2014/main" val="3199884399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s/n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price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07/16/2016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 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Oil Pump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OP147-0623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69.90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07/16/2016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 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Accessory Belt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AB544-1648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149.99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 Thorne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Wiper Fluid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WF000-0001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99.90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00317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07/18/2016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 Walters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Oil Pump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OP147-0623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69.90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49"/>
          <p:cNvGraphicFramePr>
            <a:graphicFrameLocks/>
          </p:cNvGraphicFramePr>
          <p:nvPr/>
        </p:nvGraphicFramePr>
        <p:xfrm>
          <a:off x="246000" y="1560576"/>
          <a:ext cx="8280000" cy="18684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registered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email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05/02/2016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drivers@mail.cx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Thorne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11/23/2015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walters_michael@mail.cx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/>
          </p:cNvGraphicFramePr>
          <p:nvPr/>
        </p:nvGraphicFramePr>
        <p:xfrm>
          <a:off x="8526000" y="1560576"/>
          <a:ext cx="3420000" cy="1868424"/>
        </p:xfrm>
        <a:graphic>
          <a:graphicData uri="http://schemas.openxmlformats.org/drawingml/2006/table">
            <a:tbl>
              <a:tblPr/>
              <a:tblGrid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email2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david@homedomain.cx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619418" y="949576"/>
            <a:ext cx="2696568" cy="677820"/>
          </a:xfrm>
          <a:prstGeom prst="wedgeRoundRectCallout">
            <a:avLst>
              <a:gd name="adj1" fmla="val 22514"/>
              <a:gd name="adj2" fmla="val 16942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Empty records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09445" y="2973119"/>
            <a:ext cx="3986441" cy="677820"/>
          </a:xfrm>
          <a:prstGeom prst="wedgeRoundRectCallout">
            <a:avLst>
              <a:gd name="adj1" fmla="val 42716"/>
              <a:gd name="adj2" fmla="val 12718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Redundant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39BB77-4EDB-478C-8549-59154F8C08BA}"/>
              </a:ext>
            </a:extLst>
          </p:cNvPr>
          <p:cNvSpPr/>
          <p:nvPr/>
        </p:nvSpPr>
        <p:spPr>
          <a:xfrm>
            <a:off x="8523618" y="2513538"/>
            <a:ext cx="3419856" cy="9144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B2C3CA-C766-4918-82AB-B5E6EC949219}"/>
              </a:ext>
            </a:extLst>
          </p:cNvPr>
          <p:cNvSpPr/>
          <p:nvPr/>
        </p:nvSpPr>
        <p:spPr>
          <a:xfrm>
            <a:off x="246576" y="4383956"/>
            <a:ext cx="6373368" cy="91440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4975E8-AF0B-49CF-90D2-5983B31C3DCB}"/>
              </a:ext>
            </a:extLst>
          </p:cNvPr>
          <p:cNvSpPr/>
          <p:nvPr/>
        </p:nvSpPr>
        <p:spPr>
          <a:xfrm>
            <a:off x="6619419" y="4383025"/>
            <a:ext cx="5320211" cy="45252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1AF777-AEF9-4DFF-B92D-54895EBE9545}"/>
              </a:ext>
            </a:extLst>
          </p:cNvPr>
          <p:cNvSpPr/>
          <p:nvPr/>
        </p:nvSpPr>
        <p:spPr>
          <a:xfrm>
            <a:off x="6619419" y="5753171"/>
            <a:ext cx="5320210" cy="45627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420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498428" cy="5276048"/>
          </a:xfrm>
        </p:spPr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</a:rPr>
              <a:t>foreign key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is an </a:t>
            </a:r>
            <a:r>
              <a:rPr lang="en-US" sz="3200" b="1" dirty="0">
                <a:solidFill>
                  <a:srgbClr val="FFA000"/>
                </a:solidFill>
              </a:rPr>
              <a:t>identifier</a:t>
            </a:r>
            <a:r>
              <a:rPr lang="en-US" sz="3200" dirty="0"/>
              <a:t> of a record located in another table</a:t>
            </a:r>
            <a:r>
              <a:rPr lang="bg-BG" sz="3200" dirty="0"/>
              <a:t> </a:t>
            </a:r>
            <a:r>
              <a:rPr lang="en-US" sz="3200" dirty="0"/>
              <a:t>(usually its primary key)</a:t>
            </a:r>
            <a:endParaRPr lang="bg-BG" sz="3200" dirty="0"/>
          </a:p>
          <a:p>
            <a:r>
              <a:rPr lang="en-US" sz="3200" dirty="0"/>
              <a:t>By using relationships, we </a:t>
            </a:r>
            <a:r>
              <a:rPr lang="en-US" sz="3200" b="1" dirty="0">
                <a:solidFill>
                  <a:schemeClr val="bg1"/>
                </a:solidFill>
              </a:rPr>
              <a:t>avoid repeating data </a:t>
            </a:r>
            <a:r>
              <a:rPr lang="en-US" sz="3200" dirty="0"/>
              <a:t>in the database</a:t>
            </a:r>
            <a:r>
              <a:rPr lang="bg-BG" sz="3200" dirty="0"/>
              <a:t> </a:t>
            </a:r>
            <a:endParaRPr lang="en-US" sz="3200" dirty="0"/>
          </a:p>
          <a:p>
            <a:r>
              <a:rPr lang="en-US" sz="3200" dirty="0"/>
              <a:t>Relationships have</a:t>
            </a:r>
            <a:r>
              <a:rPr lang="bg-BG" sz="3200" dirty="0"/>
              <a:t> </a:t>
            </a:r>
            <a:r>
              <a:rPr lang="en-US" sz="3200" dirty="0"/>
              <a:t>multiplicity</a:t>
            </a:r>
            <a:r>
              <a:rPr lang="bg-BG" sz="3200" dirty="0"/>
              <a:t>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One-to-many</a:t>
            </a:r>
            <a:r>
              <a:rPr lang="bg-BG" sz="3000" dirty="0"/>
              <a:t> – </a:t>
            </a:r>
            <a:r>
              <a:rPr lang="en-US" sz="3000" dirty="0"/>
              <a:t>e.g., mountains</a:t>
            </a:r>
            <a:r>
              <a:rPr lang="bg-BG" sz="3000" dirty="0"/>
              <a:t> / </a:t>
            </a:r>
            <a:r>
              <a:rPr lang="en-US" sz="3000" dirty="0"/>
              <a:t>peaks</a:t>
            </a:r>
            <a:endParaRPr lang="bg-BG" sz="3000" dirty="0"/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Many-to-many</a:t>
            </a:r>
            <a:r>
              <a:rPr lang="bg-BG" sz="3000" dirty="0"/>
              <a:t> – </a:t>
            </a:r>
            <a:r>
              <a:rPr lang="en-US" sz="3000" dirty="0"/>
              <a:t>e.g., student</a:t>
            </a:r>
            <a:r>
              <a:rPr lang="bg-BG" sz="3000" dirty="0"/>
              <a:t> / </a:t>
            </a:r>
            <a:r>
              <a:rPr lang="en-US" sz="3000" dirty="0"/>
              <a:t>course</a:t>
            </a:r>
            <a:endParaRPr lang="bg-BG" sz="3000" dirty="0"/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One-to-one</a:t>
            </a:r>
            <a:r>
              <a:rPr lang="en-US" sz="3000" dirty="0"/>
              <a:t> – e.g., example</a:t>
            </a:r>
            <a:r>
              <a:rPr lang="bg-BG" sz="3000" dirty="0"/>
              <a:t> </a:t>
            </a:r>
            <a:r>
              <a:rPr lang="en-US" sz="3000" dirty="0"/>
              <a:t>driver</a:t>
            </a:r>
            <a:r>
              <a:rPr lang="bg-BG" sz="3000" dirty="0"/>
              <a:t> / </a:t>
            </a:r>
            <a:r>
              <a:rPr lang="en-US" sz="3000" dirty="0"/>
              <a:t>car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48187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sp>
        <p:nvSpPr>
          <p:cNvPr id="13" name="TextBox 12"/>
          <p:cNvSpPr txBox="1"/>
          <p:nvPr/>
        </p:nvSpPr>
        <p:spPr>
          <a:xfrm>
            <a:off x="2003588" y="2649759"/>
            <a:ext cx="77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9371" y="2649759"/>
            <a:ext cx="1207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4800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4030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5600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3334031" y="4779239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rgbClr val="FFA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808903"/>
              </p:ext>
            </p:extLst>
          </p:nvPr>
        </p:nvGraphicFramePr>
        <p:xfrm>
          <a:off x="667910" y="3240621"/>
          <a:ext cx="3840147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6575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7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car_id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166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1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865233"/>
              </p:ext>
            </p:extLst>
          </p:nvPr>
        </p:nvGraphicFramePr>
        <p:xfrm>
          <a:off x="7315201" y="3287589"/>
          <a:ext cx="4144947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5902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39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166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01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sp>
        <p:nvSpPr>
          <p:cNvPr id="13" name="TextBox 12"/>
          <p:cNvSpPr txBox="1"/>
          <p:nvPr/>
        </p:nvSpPr>
        <p:spPr>
          <a:xfrm>
            <a:off x="2037421" y="2662572"/>
            <a:ext cx="17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Mountains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10600" y="2596890"/>
            <a:ext cx="1014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4630" y="216513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790344" y="2165132"/>
            <a:ext cx="1923770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2430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2125900" y="4393080"/>
            <a:ext cx="7498824" cy="1691237"/>
            <a:chOff x="1338788" y="4121521"/>
            <a:chExt cx="7498824" cy="1691237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rgbClr val="FFA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418012" y="5227983"/>
              <a:ext cx="18288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Relation</a:t>
              </a:r>
              <a:endParaRPr lang="en-US" sz="2800" dirty="0"/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9837762"/>
              </p:ext>
            </p:extLst>
          </p:nvPr>
        </p:nvGraphicFramePr>
        <p:xfrm>
          <a:off x="1143000" y="3253840"/>
          <a:ext cx="4114800" cy="990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mountain_id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Caucasus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345790"/>
              </p:ext>
            </p:extLst>
          </p:nvPr>
        </p:nvGraphicFramePr>
        <p:xfrm>
          <a:off x="7216569" y="3253841"/>
          <a:ext cx="3802186" cy="14789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92386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peak_id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mountain_id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66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067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328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  <a:endParaRPr lang="bg-BG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34000" y="2882469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4000" y="3415869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7366" y="1691903"/>
            <a:ext cx="176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0766" y="1657026"/>
            <a:ext cx="1360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projects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4000" y="2882469"/>
            <a:ext cx="1655642" cy="38100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38692" y="4062868"/>
            <a:ext cx="311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employees_projects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rot="16200000" flipH="1">
            <a:off x="1989555" y="3360327"/>
            <a:ext cx="2061818" cy="2796157"/>
          </a:xfrm>
          <a:prstGeom prst="bentConnector2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9010370" y="3632816"/>
            <a:ext cx="1143000" cy="2061818"/>
          </a:xfrm>
          <a:prstGeom prst="bentConnector2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14630" y="1251152"/>
            <a:ext cx="1923770" cy="524718"/>
          </a:xfrm>
          <a:prstGeom prst="wedgeRoundRectCallout">
            <a:avLst>
              <a:gd name="adj1" fmla="val -2855"/>
              <a:gd name="adj2" fmla="val 10674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6925174" y="1232434"/>
            <a:ext cx="1923770" cy="524718"/>
          </a:xfrm>
          <a:prstGeom prst="wedgeRoundRectCallout">
            <a:avLst>
              <a:gd name="adj1" fmla="val -2344"/>
              <a:gd name="adj2" fmla="val 1029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2362201" y="3842607"/>
            <a:ext cx="2190029" cy="524718"/>
          </a:xfrm>
          <a:prstGeom prst="wedgeRoundRectCallout">
            <a:avLst>
              <a:gd name="adj1" fmla="val 44700"/>
              <a:gd name="adj2" fmla="val 11081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graphicFrame>
        <p:nvGraphicFramePr>
          <p:cNvPr id="20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040215"/>
              </p:ext>
            </p:extLst>
          </p:nvPr>
        </p:nvGraphicFramePr>
        <p:xfrm>
          <a:off x="990245" y="2236062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employee_id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044267"/>
              </p:ext>
            </p:extLst>
          </p:nvPr>
        </p:nvGraphicFramePr>
        <p:xfrm>
          <a:off x="4552230" y="4658448"/>
          <a:ext cx="4320530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13109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0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2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employee_id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project_id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9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498">
                <a:tc>
                  <a:txBody>
                    <a:bodyPr/>
                    <a:lstStyle/>
                    <a:p>
                      <a:pPr algn="l"/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en-GB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bg-BG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24</a:t>
                      </a:r>
                      <a:endParaRPr kumimoji="1" lang="en-GB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  <a:tr h="435498">
                <a:tc>
                  <a:txBody>
                    <a:bodyPr/>
                    <a:lstStyle/>
                    <a:p>
                      <a:pPr algn="l"/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40</a:t>
                      </a:r>
                      <a:endParaRPr kumimoji="1" lang="en-GB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b="0" dirty="0"/>
                        <a:t>24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325321"/>
                  </a:ext>
                </a:extLst>
              </a:tr>
            </a:tbl>
          </a:graphicData>
        </a:graphic>
      </p:graphicFrame>
      <p:graphicFrame>
        <p:nvGraphicFramePr>
          <p:cNvPr id="2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038843"/>
              </p:ext>
            </p:extLst>
          </p:nvPr>
        </p:nvGraphicFramePr>
        <p:xfrm>
          <a:off x="7380846" y="2204398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8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project_id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754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 animBg="1"/>
      <p:bldP spid="24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D48ED470-70EE-4438-B8CD-584784D4AB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C0530347-B002-4DC2-B284-F7110D25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Junction Tables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A76178B6-8582-4DFC-A096-D43B435DB6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227507"/>
              </p:ext>
            </p:extLst>
          </p:nvPr>
        </p:nvGraphicFramePr>
        <p:xfrm>
          <a:off x="786000" y="2017776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student_id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Peter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George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sp>
        <p:nvSpPr>
          <p:cNvPr id="6" name="TextBox 12">
            <a:extLst>
              <a:ext uri="{FF2B5EF4-FFF2-40B4-BE49-F238E27FC236}">
                <a16:creationId xmlns:a16="http://schemas.microsoft.com/office/drawing/2014/main" id="{67B549BC-F678-484C-AC03-636C94DCFF9C}"/>
              </a:ext>
            </a:extLst>
          </p:cNvPr>
          <p:cNvSpPr txBox="1"/>
          <p:nvPr/>
        </p:nvSpPr>
        <p:spPr>
          <a:xfrm>
            <a:off x="1983441" y="1425735"/>
            <a:ext cx="144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students</a:t>
            </a:r>
          </a:p>
        </p:txBody>
      </p:sp>
      <p:graphicFrame>
        <p:nvGraphicFramePr>
          <p:cNvPr id="8" name="Group 49">
            <a:extLst>
              <a:ext uri="{FF2B5EF4-FFF2-40B4-BE49-F238E27FC236}">
                <a16:creationId xmlns:a16="http://schemas.microsoft.com/office/drawing/2014/main" id="{90865A85-3FC7-400B-BF40-143F8D1A56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80894"/>
              </p:ext>
            </p:extLst>
          </p:nvPr>
        </p:nvGraphicFramePr>
        <p:xfrm>
          <a:off x="6366000" y="2020788"/>
          <a:ext cx="4066749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41717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25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classroom_id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number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sp>
        <p:nvSpPr>
          <p:cNvPr id="9" name="TextBox 12">
            <a:extLst>
              <a:ext uri="{FF2B5EF4-FFF2-40B4-BE49-F238E27FC236}">
                <a16:creationId xmlns:a16="http://schemas.microsoft.com/office/drawing/2014/main" id="{CA6303F0-8695-4C0C-A609-06A904F04C62}"/>
              </a:ext>
            </a:extLst>
          </p:cNvPr>
          <p:cNvSpPr txBox="1"/>
          <p:nvPr/>
        </p:nvSpPr>
        <p:spPr>
          <a:xfrm>
            <a:off x="7500410" y="1428747"/>
            <a:ext cx="1797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classrooms</a:t>
            </a:r>
          </a:p>
        </p:txBody>
      </p:sp>
      <p:graphicFrame>
        <p:nvGraphicFramePr>
          <p:cNvPr id="10" name="Group 49">
            <a:extLst>
              <a:ext uri="{FF2B5EF4-FFF2-40B4-BE49-F238E27FC236}">
                <a16:creationId xmlns:a16="http://schemas.microsoft.com/office/drawing/2014/main" id="{9D458B9E-216E-4283-BFA1-C385E6B8AD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773865"/>
              </p:ext>
            </p:extLst>
          </p:nvPr>
        </p:nvGraphicFramePr>
        <p:xfrm>
          <a:off x="1670999" y="4509000"/>
          <a:ext cx="8235001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2500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3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5001">
                  <a:extLst>
                    <a:ext uri="{9D8B030D-6E8A-4147-A177-3AD203B41FA5}">
                      <a16:colId xmlns:a16="http://schemas.microsoft.com/office/drawing/2014/main" val="1819349273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student_id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classroom_id</a:t>
                      </a: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pk_student_classroom</a:t>
                      </a: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176631"/>
                  </a:ext>
                </a:extLst>
              </a:tr>
            </a:tbl>
          </a:graphicData>
        </a:graphic>
      </p:graphicFrame>
      <p:sp>
        <p:nvSpPr>
          <p:cNvPr id="11" name="TextBox 12">
            <a:extLst>
              <a:ext uri="{FF2B5EF4-FFF2-40B4-BE49-F238E27FC236}">
                <a16:creationId xmlns:a16="http://schemas.microsoft.com/office/drawing/2014/main" id="{DACAD694-DF86-4365-B88D-A93186CBC130}"/>
              </a:ext>
            </a:extLst>
          </p:cNvPr>
          <p:cNvSpPr txBox="1"/>
          <p:nvPr/>
        </p:nvSpPr>
        <p:spPr>
          <a:xfrm>
            <a:off x="4071000" y="3929515"/>
            <a:ext cx="2955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student_classroom</a:t>
            </a:r>
            <a:endParaRPr lang="en-US" sz="2800" dirty="0"/>
          </a:p>
        </p:txBody>
      </p:sp>
      <p:sp>
        <p:nvSpPr>
          <p:cNvPr id="12" name="Правоъгълник: със заоблени ъгли 11">
            <a:extLst>
              <a:ext uri="{FF2B5EF4-FFF2-40B4-BE49-F238E27FC236}">
                <a16:creationId xmlns:a16="http://schemas.microsoft.com/office/drawing/2014/main" id="{F6A53073-DF9F-4B5E-8C8E-B1DC9BE124FE}"/>
              </a:ext>
            </a:extLst>
          </p:cNvPr>
          <p:cNvSpPr/>
          <p:nvPr/>
        </p:nvSpPr>
        <p:spPr bwMode="auto">
          <a:xfrm>
            <a:off x="8796000" y="5552076"/>
            <a:ext cx="2835000" cy="110342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Combination of the 2 ids</a:t>
            </a:r>
          </a:p>
        </p:txBody>
      </p:sp>
    </p:spTree>
    <p:extLst>
      <p:ext uri="{BB962C8B-B14F-4D97-AF65-F5344CB8AC3E}">
        <p14:creationId xmlns:p14="http://schemas.microsoft.com/office/powerpoint/2010/main" val="353904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/>
            <a:r>
              <a:rPr lang="en-US" dirty="0"/>
              <a:t>Data Management</a:t>
            </a:r>
          </a:p>
          <a:p>
            <a:pPr marL="513715" indent="-513715"/>
            <a:r>
              <a:rPr lang="en-US" dirty="0"/>
              <a:t>Data Engine</a:t>
            </a:r>
          </a:p>
          <a:p>
            <a:pPr marL="513715" indent="-513715"/>
            <a:r>
              <a:rPr lang="en-US" dirty="0"/>
              <a:t>Table Relations</a:t>
            </a:r>
          </a:p>
          <a:p>
            <a:pPr marL="513715" indent="-513715"/>
            <a:r>
              <a:rPr lang="en-US" dirty="0">
                <a:ea typeface="+mn-lt"/>
                <a:cs typeface="+mn-lt"/>
              </a:rPr>
              <a:t>Structured Query Language</a:t>
            </a:r>
          </a:p>
          <a:p>
            <a:pPr marL="513715" indent="-513715"/>
            <a:r>
              <a:rPr lang="en-US" dirty="0">
                <a:ea typeface="+mn-lt"/>
                <a:cs typeface="+mn-lt"/>
              </a:rPr>
              <a:t>PostgreSQL</a:t>
            </a:r>
          </a:p>
          <a:p>
            <a:pPr marL="513715" indent="-513715"/>
            <a:r>
              <a:rPr lang="en-US" dirty="0">
                <a:cs typeface="Calibri"/>
              </a:rPr>
              <a:t>Data Types</a:t>
            </a:r>
          </a:p>
          <a:p>
            <a:pPr marL="513715" indent="-513715"/>
            <a:r>
              <a:rPr lang="en-US" dirty="0">
                <a:cs typeface="Calibri"/>
              </a:rPr>
              <a:t>Basic SQL Commands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 algn="ctr"/>
            <a:r>
              <a:rPr lang="en-US"/>
              <a:t>Structured Query Language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6B81FDE-3AD6-43AE-8525-1D8DD31AD4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66" y="1815794"/>
            <a:ext cx="2838330" cy="1593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862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4"/>
            <a:ext cx="11754058" cy="5310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Programming </a:t>
            </a:r>
            <a:r>
              <a:rPr lang="en-US" dirty="0"/>
              <a:t>language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>
              <a:buClr>
                <a:schemeClr val="tx1"/>
              </a:buClr>
            </a:pPr>
            <a:r>
              <a:rPr lang="en-US" dirty="0"/>
              <a:t>Designed for </a:t>
            </a:r>
            <a:r>
              <a:rPr lang="en-US" b="1" dirty="0">
                <a:solidFill>
                  <a:schemeClr val="bg1"/>
                </a:solidFill>
              </a:rPr>
              <a:t>managing</a:t>
            </a:r>
            <a:r>
              <a:rPr lang="en-US" dirty="0"/>
              <a:t> data in a </a:t>
            </a:r>
            <a:r>
              <a:rPr lang="en-US" b="1" dirty="0">
                <a:solidFill>
                  <a:schemeClr val="bg1"/>
                </a:solidFill>
              </a:rPr>
              <a:t>relational </a:t>
            </a:r>
            <a:r>
              <a:rPr lang="en-US" dirty="0"/>
              <a:t>database</a:t>
            </a:r>
          </a:p>
          <a:p>
            <a:pPr>
              <a:buClr>
                <a:schemeClr val="tx1"/>
              </a:buClr>
            </a:pPr>
            <a:r>
              <a:rPr lang="en-US" dirty="0"/>
              <a:t>Used to communicate with the Engine</a:t>
            </a:r>
          </a:p>
          <a:p>
            <a:r>
              <a:rPr lang="en-US" dirty="0"/>
              <a:t>Developed at </a:t>
            </a:r>
            <a:r>
              <a:rPr lang="en-US" sz="3200" b="1" dirty="0">
                <a:solidFill>
                  <a:schemeClr val="bg1"/>
                </a:solidFill>
              </a:rPr>
              <a:t>IBM</a:t>
            </a:r>
            <a:r>
              <a:rPr lang="en-US" dirty="0"/>
              <a:t> in the early 1970s</a:t>
            </a:r>
          </a:p>
          <a:p>
            <a:pPr lvl="1"/>
            <a:r>
              <a:rPr lang="en-US" dirty="0"/>
              <a:t>Introduces the concept of accessing </a:t>
            </a:r>
            <a:r>
              <a:rPr lang="en-US" b="1" dirty="0">
                <a:solidFill>
                  <a:schemeClr val="bg1"/>
                </a:solidFill>
              </a:rPr>
              <a:t>many records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one single command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Eliminates</a:t>
            </a:r>
            <a:r>
              <a:rPr lang="en-US" dirty="0"/>
              <a:t> the need to specify </a:t>
            </a:r>
            <a:r>
              <a:rPr lang="en-US" b="1" dirty="0">
                <a:solidFill>
                  <a:schemeClr val="bg1"/>
                </a:solidFill>
              </a:rPr>
              <a:t>how</a:t>
            </a:r>
            <a:r>
              <a:rPr lang="en-US" dirty="0"/>
              <a:t> to reach a record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(1)</a:t>
            </a:r>
          </a:p>
        </p:txBody>
      </p:sp>
    </p:spTree>
    <p:extLst>
      <p:ext uri="{BB962C8B-B14F-4D97-AF65-F5344CB8AC3E}">
        <p14:creationId xmlns:p14="http://schemas.microsoft.com/office/powerpoint/2010/main" val="274126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352" y="1170929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Subdivided into several language elements</a:t>
            </a:r>
          </a:p>
          <a:p>
            <a:pPr lvl="1"/>
            <a:r>
              <a:rPr lang="en-US" dirty="0"/>
              <a:t>Queries</a:t>
            </a:r>
          </a:p>
          <a:p>
            <a:pPr lvl="1"/>
            <a:r>
              <a:rPr lang="en-US" dirty="0"/>
              <a:t>Clauses</a:t>
            </a:r>
          </a:p>
          <a:p>
            <a:pPr lvl="1"/>
            <a:r>
              <a:rPr lang="en-US" dirty="0"/>
              <a:t>Expressions</a:t>
            </a:r>
          </a:p>
          <a:p>
            <a:pPr lvl="1"/>
            <a:r>
              <a:rPr lang="en-US" dirty="0"/>
              <a:t>Predicates</a:t>
            </a:r>
          </a:p>
          <a:p>
            <a:pPr lvl="1"/>
            <a:r>
              <a:rPr lang="en-US" dirty="0"/>
              <a:t>Statements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CE34E5D-07C7-46EE-B2B7-FBCA70784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77" y="2937783"/>
            <a:ext cx="53721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salary = salary * 0.1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job_title = "Cashier";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8433575-CD66-474D-A005-026B4267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419" y="1944470"/>
            <a:ext cx="2420825" cy="677820"/>
          </a:xfrm>
          <a:prstGeom prst="wedgeRoundRectCallout">
            <a:avLst>
              <a:gd name="adj1" fmla="val 37449"/>
              <a:gd name="adj2" fmla="val 7684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Update clause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86828410-B075-4528-9FAD-1D46D7B99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0407" y="1984541"/>
            <a:ext cx="2094434" cy="677820"/>
          </a:xfrm>
          <a:prstGeom prst="wedgeRoundRectCallout">
            <a:avLst>
              <a:gd name="adj1" fmla="val -47822"/>
              <a:gd name="adj2" fmla="val 11309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Expression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4C42807-DCB9-47C3-95F4-68680DC3A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536" y="4348540"/>
            <a:ext cx="1992691" cy="677820"/>
          </a:xfrm>
          <a:prstGeom prst="wedgeRoundRectCallout">
            <a:avLst>
              <a:gd name="adj1" fmla="val 60961"/>
              <a:gd name="adj2" fmla="val -6006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Predicate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6B301A8-526B-4958-BA2D-E7CF95AFD36E}"/>
              </a:ext>
            </a:extLst>
          </p:cNvPr>
          <p:cNvSpPr/>
          <p:nvPr/>
        </p:nvSpPr>
        <p:spPr>
          <a:xfrm rot="10800000">
            <a:off x="5502855" y="2936078"/>
            <a:ext cx="208358" cy="1292662"/>
          </a:xfrm>
          <a:prstGeom prst="righ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10ABB0AB-6BED-4756-920B-9E48E7ECA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772" y="3636823"/>
            <a:ext cx="1798091" cy="677820"/>
          </a:xfrm>
          <a:prstGeom prst="wedgeRoundRectCallout">
            <a:avLst>
              <a:gd name="adj1" fmla="val 59106"/>
              <a:gd name="adj2" fmla="val -3791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Statement</a:t>
            </a:r>
          </a:p>
        </p:txBody>
      </p:sp>
      <p:sp>
        <p:nvSpPr>
          <p:cNvPr id="14" name="Rectangle: Rounded Corners 23"/>
          <p:cNvSpPr/>
          <p:nvPr/>
        </p:nvSpPr>
        <p:spPr>
          <a:xfrm>
            <a:off x="8315555" y="3380978"/>
            <a:ext cx="2280933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: Rounded Corners 23"/>
          <p:cNvSpPr/>
          <p:nvPr/>
        </p:nvSpPr>
        <p:spPr>
          <a:xfrm>
            <a:off x="6965374" y="3810000"/>
            <a:ext cx="3778827" cy="395173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102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7" grpId="0" animBg="1"/>
      <p:bldP spid="18" grpId="0" animBg="1"/>
      <p:bldP spid="19" grpId="0" animBg="1"/>
      <p:bldP spid="14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Logically divided in four sections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Definition </a:t>
            </a:r>
            <a:r>
              <a:rPr lang="en-US" dirty="0"/>
              <a:t>– describe the structure of our data</a:t>
            </a:r>
          </a:p>
          <a:p>
            <a:pPr lvl="2">
              <a:buClr>
                <a:srgbClr val="234465"/>
              </a:buClr>
            </a:pPr>
            <a:r>
              <a:rPr lang="en-US" dirty="0"/>
              <a:t>CREATE, ALTER, DROP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Manipulation </a:t>
            </a:r>
            <a:r>
              <a:rPr lang="en-US" dirty="0"/>
              <a:t>– store and retrieve data</a:t>
            </a:r>
          </a:p>
          <a:p>
            <a:pPr lvl="2">
              <a:buClr>
                <a:srgbClr val="234465"/>
              </a:buClr>
            </a:pPr>
            <a:r>
              <a:rPr lang="en-US" dirty="0"/>
              <a:t>SELECT, INSERT, UPDATE, DELETE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Control </a:t>
            </a:r>
            <a:r>
              <a:rPr lang="en-US" dirty="0"/>
              <a:t>– define who can access the data</a:t>
            </a:r>
          </a:p>
          <a:p>
            <a:pPr lvl="2">
              <a:buClr>
                <a:srgbClr val="234465"/>
              </a:buClr>
            </a:pPr>
            <a:r>
              <a:rPr lang="en-US" dirty="0"/>
              <a:t>GRANT, REVOKE, DENY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Transaction Control </a:t>
            </a:r>
            <a:r>
              <a:rPr lang="en-US" dirty="0"/>
              <a:t>– bundle operations and allow rollback </a:t>
            </a:r>
          </a:p>
          <a:p>
            <a:pPr lvl="2">
              <a:buClr>
                <a:srgbClr val="234465"/>
              </a:buClr>
            </a:pPr>
            <a:r>
              <a:rPr lang="en-US" dirty="0"/>
              <a:t>COMMIT, ROLLBACK, SAVE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(3)</a:t>
            </a:r>
          </a:p>
        </p:txBody>
      </p:sp>
    </p:spTree>
    <p:extLst>
      <p:ext uri="{BB962C8B-B14F-4D97-AF65-F5344CB8AC3E}">
        <p14:creationId xmlns:p14="http://schemas.microsoft.com/office/powerpoint/2010/main" val="255336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FC012B-9A9F-4ED3-AC3E-15722AC2B9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NoSQL</a:t>
            </a:r>
            <a:r>
              <a:rPr lang="en-US" sz="3350" dirty="0">
                <a:ea typeface="+mn-lt"/>
                <a:cs typeface="+mn-lt"/>
              </a:rPr>
              <a:t>: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Non-relational database system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Dynamic Schema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Suited for hierarchical data storage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Horizontally 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cs typeface="Calibri"/>
              </a:rPr>
              <a:t>SQL</a:t>
            </a:r>
            <a:r>
              <a:rPr lang="en-US" sz="3350" dirty="0">
                <a:cs typeface="Calibri"/>
              </a:rPr>
              <a:t>:</a:t>
            </a:r>
          </a:p>
          <a:p>
            <a:pPr lvl="1" indent="-360045"/>
            <a:r>
              <a:rPr lang="en-US" sz="3150" dirty="0">
                <a:cs typeface="Calibri"/>
              </a:rPr>
              <a:t>Relational database management system</a:t>
            </a:r>
          </a:p>
          <a:p>
            <a:pPr lvl="1" indent="-360045"/>
            <a:r>
              <a:rPr lang="en-US" sz="3150" dirty="0">
                <a:cs typeface="Calibri"/>
              </a:rPr>
              <a:t>Predefined Schema</a:t>
            </a:r>
          </a:p>
          <a:p>
            <a:pPr lvl="1" indent="-360045"/>
            <a:r>
              <a:rPr lang="en-US" sz="3150" dirty="0">
                <a:cs typeface="Calibri"/>
              </a:rPr>
              <a:t>Suited for complex queries</a:t>
            </a:r>
          </a:p>
          <a:p>
            <a:pPr lvl="1" indent="-360045"/>
            <a:r>
              <a:rPr lang="en-US" sz="3150" dirty="0">
                <a:cs typeface="Calibri"/>
              </a:rPr>
              <a:t>Vertically scalable</a:t>
            </a:r>
          </a:p>
          <a:p>
            <a:pPr lvl="1" indent="-360045"/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SQL vs 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PostgreSQL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449000"/>
            <a:ext cx="2475000" cy="255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9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O</a:t>
            </a:r>
            <a:r>
              <a:rPr lang="en-US" dirty="0">
                <a:latin typeface="+mj-lt"/>
              </a:rPr>
              <a:t>bject–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dirty="0">
                <a:latin typeface="+mj-lt"/>
              </a:rPr>
              <a:t>elational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D</a:t>
            </a:r>
            <a:r>
              <a:rPr lang="en-US" dirty="0">
                <a:latin typeface="+mj-lt"/>
              </a:rPr>
              <a:t>atabase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M</a:t>
            </a:r>
            <a:r>
              <a:rPr lang="en-US" dirty="0">
                <a:latin typeface="+mj-lt"/>
              </a:rPr>
              <a:t>anagement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S</a:t>
            </a:r>
            <a:r>
              <a:rPr lang="en-US" dirty="0">
                <a:latin typeface="+mj-lt"/>
              </a:rPr>
              <a:t>ystem (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ORDBMS</a:t>
            </a:r>
            <a:r>
              <a:rPr lang="en-US" dirty="0">
                <a:latin typeface="+mj-lt"/>
              </a:rPr>
              <a:t>)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Widely used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pen-source</a:t>
            </a:r>
            <a:r>
              <a:rPr lang="en-US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ross-platform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system</a:t>
            </a: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PostgreSQL?</a:t>
            </a:r>
            <a:endParaRPr lang="bg-BG" dirty="0"/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2FDC0F60-ACAC-4586-9613-B0A419F24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000" y="3204000"/>
            <a:ext cx="8834018" cy="30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611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First DBMS that implements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multi-version concurrency control feature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Able to add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custom functions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Designed to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extensible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Defining custom data types, plugins, etc.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Very active community</a:t>
            </a:r>
            <a:endParaRPr lang="bg-BG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PostgreSQL stand out?</a:t>
            </a:r>
          </a:p>
        </p:txBody>
      </p:sp>
    </p:spTree>
    <p:extLst>
      <p:ext uri="{BB962C8B-B14F-4D97-AF65-F5344CB8AC3E}">
        <p14:creationId xmlns:p14="http://schemas.microsoft.com/office/powerpoint/2010/main" val="2758688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1000" y="1196125"/>
            <a:ext cx="11627498" cy="5201066"/>
          </a:xfrm>
        </p:spPr>
        <p:txBody>
          <a:bodyPr>
            <a:normAutofit/>
          </a:bodyPr>
          <a:lstStyle/>
          <a:p>
            <a:r>
              <a:rPr lang="en-US" dirty="0"/>
              <a:t>Download </a:t>
            </a:r>
            <a:r>
              <a:rPr lang="en-US" b="1" dirty="0">
                <a:solidFill>
                  <a:schemeClr val="bg1"/>
                </a:solidFill>
              </a:rPr>
              <a:t>PostgreSQL 14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PgAdmin</a:t>
            </a:r>
            <a:r>
              <a:rPr lang="en-US" b="1" dirty="0">
                <a:solidFill>
                  <a:schemeClr val="bg1"/>
                </a:solidFill>
              </a:rPr>
              <a:t> 4</a:t>
            </a:r>
            <a:endParaRPr lang="en-US" sz="3200" dirty="0"/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Installation</a:t>
            </a:r>
            <a:endParaRPr lang="bg-BG" dirty="0"/>
          </a:p>
        </p:txBody>
      </p:sp>
      <p:sp>
        <p:nvSpPr>
          <p:cNvPr id="15" name="Rectangle 14">
            <a:hlinkClick r:id="rId2"/>
          </p:cNvPr>
          <p:cNvSpPr>
            <a:spLocks noChangeArrowheads="1"/>
          </p:cNvSpPr>
          <p:nvPr/>
        </p:nvSpPr>
        <p:spPr bwMode="auto">
          <a:xfrm>
            <a:off x="1963055" y="2237260"/>
            <a:ext cx="826588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u="sng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https://www.postgresql.org/download/</a:t>
            </a:r>
            <a:endParaRPr lang="en-US" sz="2800" b="1" u="sng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4171B12-957B-4389-9D10-9E8D08489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EC0496-BE5E-462A-B131-0DFFB7C7F7C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00" y="3796658"/>
            <a:ext cx="2475000" cy="255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1842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7D71B4-B6DE-4DDA-8B18-56607649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Database in </a:t>
            </a:r>
            <a:r>
              <a:rPr lang="en-US" dirty="0" err="1"/>
              <a:t>pgAdmin</a:t>
            </a:r>
            <a:r>
              <a:rPr lang="en-US" dirty="0"/>
              <a:t> 4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43472-DF76-42EA-891A-7DE5EAAF7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000" y="1134000"/>
            <a:ext cx="4275000" cy="2806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0EDC10-38C6-46B7-B6F8-FC44A83CF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000" y="2889000"/>
            <a:ext cx="3539870" cy="3708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6F1CD6FF-1A05-47C5-BF1B-EA1F62616823}"/>
              </a:ext>
            </a:extLst>
          </p:cNvPr>
          <p:cNvSpPr/>
          <p:nvPr/>
        </p:nvSpPr>
        <p:spPr bwMode="auto">
          <a:xfrm flipV="1">
            <a:off x="7041000" y="2124000"/>
            <a:ext cx="2385000" cy="593673"/>
          </a:xfrm>
          <a:prstGeom prst="bentUpArrow">
            <a:avLst>
              <a:gd name="adj1" fmla="val 28983"/>
              <a:gd name="adj2" fmla="val 28572"/>
              <a:gd name="adj3" fmla="val 3839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707B71B-74BB-4ADA-9C72-54DC636F96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0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9AD28B0-F390-4CFF-94ED-C47DF498B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1134000"/>
            <a:ext cx="9010598" cy="5561125"/>
          </a:xfrm>
        </p:spPr>
        <p:txBody>
          <a:bodyPr>
            <a:normAutofit/>
          </a:bodyPr>
          <a:lstStyle/>
          <a:p>
            <a:r>
              <a:rPr lang="en-US" sz="3400" dirty="0"/>
              <a:t>Right click on the Database/ Schemas/ Tables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7D71B4-B6DE-4DDA-8B18-56607649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Table (1)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43472-DF76-42EA-891A-7DE5EAAF7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9613" y="3190724"/>
            <a:ext cx="4767774" cy="3303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0EDC10-38C6-46B7-B6F8-FC44A83CF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2581" y="1909258"/>
            <a:ext cx="3287630" cy="3828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6F1CD6FF-1A05-47C5-BF1B-EA1F62616823}"/>
              </a:ext>
            </a:extLst>
          </p:cNvPr>
          <p:cNvSpPr/>
          <p:nvPr/>
        </p:nvSpPr>
        <p:spPr bwMode="auto">
          <a:xfrm rot="16200000" flipV="1">
            <a:off x="5975944" y="1355628"/>
            <a:ext cx="610709" cy="2657009"/>
          </a:xfrm>
          <a:prstGeom prst="bentUpArrow">
            <a:avLst>
              <a:gd name="adj1" fmla="val 28983"/>
              <a:gd name="adj2" fmla="val 28572"/>
              <a:gd name="adj3" fmla="val 3839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D74361D-DDE4-463A-BD22-C44C022E9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7D71B4-B6DE-4DDA-8B18-56607649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Table (2)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EDC10-38C6-46B7-B6F8-FC44A83CF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6000" y="1944000"/>
            <a:ext cx="7658627" cy="418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6BB921-F358-40A9-BDBA-3F312829C3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1134000"/>
            <a:ext cx="9010598" cy="5561125"/>
          </a:xfrm>
        </p:spPr>
        <p:txBody>
          <a:bodyPr>
            <a:normAutofit/>
          </a:bodyPr>
          <a:lstStyle/>
          <a:p>
            <a:r>
              <a:rPr lang="en-US" sz="3400" dirty="0"/>
              <a:t>Create columns in the table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FF7A90-2E95-41AB-9E34-8DD9059138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7D71B4-B6DE-4DDA-8B18-56607649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View/ Edit Data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EDC10-38C6-46B7-B6F8-FC44A83CF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3500" y="2259000"/>
            <a:ext cx="4170000" cy="39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09CC82-15D6-422D-96CC-81F0D85523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1134000"/>
            <a:ext cx="9720000" cy="5561125"/>
          </a:xfrm>
        </p:spPr>
        <p:txBody>
          <a:bodyPr>
            <a:normAutofit/>
          </a:bodyPr>
          <a:lstStyle/>
          <a:p>
            <a:r>
              <a:rPr lang="en-US" sz="3400" dirty="0"/>
              <a:t>Right click on the created table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example_table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9B9697-2F02-4E7D-A684-9DE977633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2512" y="2259000"/>
            <a:ext cx="3270193" cy="39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1DF3E46-9173-4F93-82C5-30D867EAA457}"/>
              </a:ext>
            </a:extLst>
          </p:cNvPr>
          <p:cNvSpPr/>
          <p:nvPr/>
        </p:nvSpPr>
        <p:spPr bwMode="auto">
          <a:xfrm>
            <a:off x="7041000" y="3712062"/>
            <a:ext cx="58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A6DE6B6-4D46-483A-AFB2-355D6763FF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3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Data Types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89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558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CHARACTER/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CHAR</a:t>
            </a:r>
            <a:r>
              <a:rPr lang="en-US" sz="3400" noProof="1"/>
              <a:t>[(M)]</a:t>
            </a: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Fixed-length e.g., CHAR(30)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CHAR without the length specifier (m) is the same as CHAR(1)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CHARACTER VARYING/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VARCHAR</a:t>
            </a:r>
            <a:r>
              <a:rPr lang="en-US" sz="3400" noProof="1">
                <a:cs typeface="Consolas" pitchFamily="49" charset="0"/>
              </a:rPr>
              <a:t>[(N)]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Variable-length with limit e.g., VARCHAR(30)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VARCHAR without (n) </a:t>
            </a:r>
            <a:r>
              <a:rPr lang="en-US" dirty="0"/>
              <a:t>can store a string with unlimited length</a:t>
            </a:r>
            <a:endParaRPr lang="en-US" sz="3200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TEXT</a:t>
            </a:r>
            <a:r>
              <a:rPr lang="en-US" sz="3400" noProof="1"/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Stores strings of any length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303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43000"/>
            <a:ext cx="11804822" cy="5364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+mj-lt"/>
              </a:rPr>
              <a:t>Integer types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SMALLINT, INTEGER/INT, BIGINT</a:t>
            </a:r>
            <a:endParaRPr lang="bg-BG" sz="3200" noProof="1"/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Arbitrary Precision Numbers</a:t>
            </a:r>
            <a:endParaRPr lang="bg-BG" sz="3400" b="1" dirty="0">
              <a:solidFill>
                <a:schemeClr val="bg1"/>
              </a:solidFill>
              <a:latin typeface="+mj-lt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DECIMAL, NUMERIC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Floating-Point Types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REAL, DOUBLE PRECISION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+mj-lt"/>
              </a:rPr>
              <a:t>Serial Types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SMALLSERIAL, SERIAL, BIGSERIAL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D9E3A7B-33B8-4153-A1D6-30EC3D337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000" y="1216694"/>
            <a:ext cx="3613771" cy="1201753"/>
          </a:xfrm>
          <a:prstGeom prst="wedgeRoundRectCallout">
            <a:avLst>
              <a:gd name="adj1" fmla="val -61987"/>
              <a:gd name="adj2" fmla="val 11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type INTEGER/INT is the common choice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8657BA8-41C3-4E75-BCE9-1808E42DB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000" y="2629045"/>
            <a:ext cx="3613771" cy="1201753"/>
          </a:xfrm>
          <a:prstGeom prst="wedgeRoundRectCallout">
            <a:avLst>
              <a:gd name="adj1" fmla="val -61987"/>
              <a:gd name="adj2" fmla="val -119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Recommended for storing quantities where exactness is required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404DE54B-7732-476C-80F9-BF2DCCEF7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000" y="5453747"/>
            <a:ext cx="3613771" cy="1201753"/>
          </a:xfrm>
          <a:prstGeom prst="wedgeRoundRectCallout">
            <a:avLst>
              <a:gd name="adj1" fmla="val -60372"/>
              <a:gd name="adj2" fmla="val -111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for creating unique identifier columns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AA9B09B9-DAA0-4994-89F5-0D4823741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000" y="4041396"/>
            <a:ext cx="3613771" cy="1201753"/>
          </a:xfrm>
          <a:prstGeom prst="wedgeRoundRectCallout">
            <a:avLst>
              <a:gd name="adj1" fmla="val -60911"/>
              <a:gd name="adj2" fmla="val 74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Storing and retrieving a value might show a slight difference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88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75F211-F5C5-484A-B1EB-6D6521163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C4FBDB-2B3E-4234-B3D3-8F178A16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Query Tool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266DB-A5C5-4E93-9E59-3F5A68262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00" y="1494000"/>
            <a:ext cx="3503774" cy="4311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A6C7B5-9E1C-4A3E-894F-89413A5B1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000" y="2349000"/>
            <a:ext cx="5174818" cy="243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73455FB-5E90-436B-8490-64C57E556D97}"/>
              </a:ext>
            </a:extLst>
          </p:cNvPr>
          <p:cNvSpPr/>
          <p:nvPr/>
        </p:nvSpPr>
        <p:spPr bwMode="auto">
          <a:xfrm>
            <a:off x="5912887" y="3361500"/>
            <a:ext cx="58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A6E3A06-23BC-4503-8AD6-66B6E549202F}"/>
              </a:ext>
            </a:extLst>
          </p:cNvPr>
          <p:cNvSpPr/>
          <p:nvPr/>
        </p:nvSpPr>
        <p:spPr bwMode="auto">
          <a:xfrm>
            <a:off x="8883734" y="4374000"/>
            <a:ext cx="2610000" cy="1080000"/>
          </a:xfrm>
          <a:prstGeom prst="wedgeRoundRectCallout">
            <a:avLst>
              <a:gd name="adj1" fmla="val -35330"/>
              <a:gd name="adj2" fmla="val -769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SQL here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059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138287-2DC7-4689-8CC4-C056E7FFF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C1DF05-F4B4-446A-A4DE-59F0FD5535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6000" y="1629000"/>
            <a:ext cx="8444766" cy="4075191"/>
          </a:xfrm>
        </p:spPr>
        <p:txBody>
          <a:bodyPr/>
          <a:lstStyle/>
          <a:p>
            <a:r>
              <a:rPr lang="en-US" dirty="0"/>
              <a:t>CREATE TABLE department (</a:t>
            </a:r>
          </a:p>
          <a:p>
            <a:r>
              <a:rPr lang="en-US" dirty="0"/>
              <a:t>	</a:t>
            </a:r>
            <a:r>
              <a:rPr lang="en-US" dirty="0" err="1"/>
              <a:t>dep_id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SERIAL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dep_name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VARCHAR (20)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dep_location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VARCHAR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CREATE TABLE manager (</a:t>
            </a:r>
          </a:p>
          <a:p>
            <a:r>
              <a:rPr lang="en-US" dirty="0"/>
              <a:t>	</a:t>
            </a:r>
            <a:r>
              <a:rPr lang="en-US" dirty="0" err="1"/>
              <a:t>man_id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SERIAL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man_name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VARCHAR (15)</a:t>
            </a:r>
          </a:p>
          <a:p>
            <a:r>
              <a:rPr lang="en-US" dirty="0"/>
              <a:t>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01B868-30A2-4FBD-9480-F282D915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(1)</a:t>
            </a:r>
            <a:endParaRPr lang="bg-BG" dirty="0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0FF4BA95-8037-4FAA-BD6A-EA451A242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000" y="5805970"/>
            <a:ext cx="2362200" cy="533400"/>
          </a:xfrm>
          <a:prstGeom prst="wedgeRoundRectCallout">
            <a:avLst>
              <a:gd name="adj1" fmla="val 34515"/>
              <a:gd name="adj2" fmla="val -1420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8A166936-6AE1-4637-B660-D28C6AC9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168" y="5892587"/>
            <a:ext cx="1799663" cy="457200"/>
          </a:xfrm>
          <a:prstGeom prst="wedgeRoundRectCallout">
            <a:avLst>
              <a:gd name="adj1" fmla="val -40930"/>
              <a:gd name="adj2" fmla="val -16351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218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4960" y="1151122"/>
            <a:ext cx="11804822" cy="53558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DATE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for values with a date part but </a:t>
            </a:r>
            <a:r>
              <a:rPr lang="en-US" sz="3400" b="1" dirty="0">
                <a:solidFill>
                  <a:schemeClr val="bg1"/>
                </a:solidFill>
              </a:rPr>
              <a:t>no time part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2016-06-23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TIME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400" b="1" noProof="1">
                <a:cs typeface="Consolas" pitchFamily="49" charset="0"/>
              </a:rPr>
              <a:t>- </a:t>
            </a:r>
            <a:r>
              <a:rPr lang="en-US" sz="3400" noProof="1">
                <a:cs typeface="Consolas" pitchFamily="49" charset="0"/>
              </a:rPr>
              <a:t>for values with time but 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no date part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14:01:10</a:t>
            </a:r>
            <a:endParaRPr lang="en-US" sz="3200" b="1" noProof="1">
              <a:solidFill>
                <a:schemeClr val="bg1"/>
              </a:solidFill>
              <a:ea typeface="+mj-ea"/>
              <a:cs typeface="+mj-cs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TIMESTAMP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both date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/>
              <a:t> time parts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2020-10-05 14:01:10</a:t>
            </a: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TIMESTAMPTZ</a:t>
            </a:r>
            <a:r>
              <a:rPr lang="en-US" sz="3400" b="1" noProof="1"/>
              <a:t> -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both date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/>
              <a:t> time parts </a:t>
            </a:r>
            <a:r>
              <a:rPr lang="en-US" sz="3400" b="1" dirty="0">
                <a:solidFill>
                  <a:schemeClr val="bg1"/>
                </a:solidFill>
              </a:rPr>
              <a:t>with time zone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2020-10-05 14:01:10+02:00</a:t>
            </a: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en-US" sz="26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Types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61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Primary Key</a:t>
            </a:r>
          </a:p>
          <a:p>
            <a:endParaRPr lang="en-US" sz="3000" dirty="0"/>
          </a:p>
          <a:p>
            <a:r>
              <a:rPr lang="en-US" sz="3400" dirty="0"/>
              <a:t>Foreign Key</a:t>
            </a:r>
          </a:p>
          <a:p>
            <a:endParaRPr lang="en-US" sz="3000" dirty="0"/>
          </a:p>
          <a:p>
            <a:r>
              <a:rPr lang="en-US" sz="3400" dirty="0"/>
              <a:t>Unique constraint – no repeating values in entire table</a:t>
            </a:r>
            <a:endParaRPr lang="bg-BG" sz="3400" dirty="0"/>
          </a:p>
          <a:p>
            <a:endParaRPr lang="bg-BG" sz="3000" dirty="0"/>
          </a:p>
          <a:p>
            <a:r>
              <a:rPr lang="en-US" sz="3400" dirty="0"/>
              <a:t>Default value – if not specified (otherwise set to </a:t>
            </a:r>
            <a:r>
              <a:rPr lang="en-US" sz="3400" dirty="0">
                <a:latin typeface="Consolas" panose="020B0609020204030204" pitchFamily="49" charset="0"/>
              </a:rPr>
              <a:t>NULL</a:t>
            </a:r>
            <a:r>
              <a:rPr lang="en-US" sz="3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 Properties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1000" y="1852450"/>
            <a:ext cx="87750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SERIAL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1000" y="3238447"/>
            <a:ext cx="8775000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fk_column_name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REFERENCES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parent_table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1000" y="4603669"/>
            <a:ext cx="87750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VARCHAR(50)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UNIQUE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1000" y="5989666"/>
            <a:ext cx="87750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balance DECIMAL(10,2)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DEFAULT 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425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When Do We Need a Database?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Management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139" y="1676401"/>
            <a:ext cx="2961724" cy="209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8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5C8C96-957B-4164-810B-F853D3AD5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B110C6-07F7-4DFB-83C9-B682F691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bg-BG" dirty="0"/>
              <a:t>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24A17B-B652-4511-8570-1407114750AF}"/>
              </a:ext>
            </a:extLst>
          </p:cNvPr>
          <p:cNvSpPr txBox="1">
            <a:spLocks/>
          </p:cNvSpPr>
          <p:nvPr/>
        </p:nvSpPr>
        <p:spPr>
          <a:xfrm>
            <a:off x="786000" y="1585143"/>
            <a:ext cx="10620000" cy="44626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TABLE task (</a:t>
            </a:r>
          </a:p>
          <a:p>
            <a:r>
              <a:rPr lang="en-US" dirty="0"/>
              <a:t>	</a:t>
            </a:r>
            <a:r>
              <a:rPr lang="en-US" dirty="0" err="1"/>
              <a:t>task_id</a:t>
            </a:r>
            <a:r>
              <a:rPr lang="en-US" dirty="0"/>
              <a:t> SERIAL </a:t>
            </a:r>
            <a:r>
              <a:rPr lang="en-US" dirty="0">
                <a:solidFill>
                  <a:schemeClr val="bg1"/>
                </a:solidFill>
              </a:rPr>
              <a:t>PRIMARY KEY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manager_id</a:t>
            </a:r>
            <a:r>
              <a:rPr lang="en-US" dirty="0"/>
              <a:t> INT,</a:t>
            </a:r>
          </a:p>
          <a:p>
            <a:r>
              <a:rPr lang="en-US" dirty="0"/>
              <a:t>	</a:t>
            </a:r>
            <a:r>
              <a:rPr lang="en-US" dirty="0" err="1"/>
              <a:t>dep_id</a:t>
            </a:r>
            <a:r>
              <a:rPr lang="en-US" dirty="0"/>
              <a:t> INT,</a:t>
            </a:r>
          </a:p>
          <a:p>
            <a:r>
              <a:rPr lang="en-US" dirty="0"/>
              <a:t>	</a:t>
            </a:r>
            <a:r>
              <a:rPr lang="en-US" dirty="0" err="1"/>
              <a:t>task_title</a:t>
            </a:r>
            <a:r>
              <a:rPr lang="en-US" dirty="0"/>
              <a:t> TEXT </a:t>
            </a:r>
            <a:r>
              <a:rPr lang="en-US" dirty="0">
                <a:solidFill>
                  <a:schemeClr val="bg1"/>
                </a:solidFill>
              </a:rPr>
              <a:t>UNIQUE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start_date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DATE NOT NULL DEFAULT CURRENT_DATE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due_date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DATE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due_time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TIME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manager_id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REFERENCES</a:t>
            </a:r>
            <a:r>
              <a:rPr lang="en-US" dirty="0"/>
              <a:t> manager,</a:t>
            </a:r>
          </a:p>
          <a:p>
            <a:r>
              <a:rPr lang="en-US" dirty="0"/>
              <a:t>	</a:t>
            </a:r>
            <a:r>
              <a:rPr lang="en-US" dirty="0" err="1"/>
              <a:t>dep_id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REFERENCES</a:t>
            </a:r>
            <a:r>
              <a:rPr lang="en-US" dirty="0"/>
              <a:t> department</a:t>
            </a:r>
          </a:p>
          <a:p>
            <a:r>
              <a:rPr lang="en-US" dirty="0"/>
              <a:t>);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4924F110-8FDF-4348-82AE-68D41793B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000" y="2664000"/>
            <a:ext cx="3132234" cy="545296"/>
          </a:xfrm>
          <a:prstGeom prst="wedgeRoundRectCallout">
            <a:avLst>
              <a:gd name="adj1" fmla="val -41776"/>
              <a:gd name="adj2" fmla="val 10667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properties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52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0267A4F-FBD7-464D-9F92-8C3E740E641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Create, Read, Update, Delete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65DF5-70B1-4F75-AAE9-91A38C1CCA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SQL Commands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4323AB-A705-402C-A750-DF361CF3E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1899000"/>
            <a:ext cx="3015000" cy="16316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</a:t>
            </a: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 (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email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 NOT NULL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first_name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last_name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9309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Click on Tools/ Query Tool and the following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Database Using SQL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97860-B21C-4342-B22A-48A1AE4A8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976" y="2079000"/>
            <a:ext cx="3457025" cy="39146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FB2128-3F74-4310-927F-81BC00F54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000" y="2699600"/>
            <a:ext cx="3962400" cy="2962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911434" y="4866873"/>
            <a:ext cx="2527015" cy="556371"/>
          </a:xfrm>
          <a:prstGeom prst="wedgeRoundRectCallout">
            <a:avLst>
              <a:gd name="adj1" fmla="val -28627"/>
              <a:gd name="adj2" fmla="val -7350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Database name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A6CC8D3-DDE2-4C6B-B468-9D7C7AA03648}"/>
              </a:ext>
            </a:extLst>
          </p:cNvPr>
          <p:cNvSpPr/>
          <p:nvPr/>
        </p:nvSpPr>
        <p:spPr bwMode="auto">
          <a:xfrm>
            <a:off x="5734873" y="3631331"/>
            <a:ext cx="722253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89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 Using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0062" y="1999437"/>
            <a:ext cx="7028700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id SERIAL PRIMARY KEY,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email VARCHAR (50) NOT NULL,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first_name VARCHAR (50),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last_name VARCHAR (50)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105401" y="1999438"/>
            <a:ext cx="1400019" cy="563459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41476" y="1269918"/>
            <a:ext cx="1954724" cy="453099"/>
          </a:xfrm>
          <a:prstGeom prst="wedgeRoundRectCallout">
            <a:avLst>
              <a:gd name="adj1" fmla="val -41775"/>
              <a:gd name="adj2" fmla="val 7910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89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505" indent="-357505">
              <a:lnSpc>
                <a:spcPct val="100000"/>
              </a:lnSpc>
            </a:pPr>
            <a:r>
              <a:rPr lang="en-US" sz="3000" dirty="0"/>
              <a:t>The SQL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sz="3000" dirty="0"/>
              <a:t> command</a:t>
            </a:r>
          </a:p>
          <a:p>
            <a:pPr marL="357505" indent="-357505">
              <a:lnSpc>
                <a:spcPct val="100000"/>
              </a:lnSpc>
              <a:spcBef>
                <a:spcPts val="1800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Bulk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can be recorded in a single query, separated by comma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 Using SQL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905001"/>
            <a:ext cx="10820400" cy="49244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(33, 'Paris');</a:t>
            </a: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8108641" y="1169182"/>
            <a:ext cx="2430567" cy="956145"/>
          </a:xfrm>
          <a:prstGeom prst="wedgeRoundRectCallout">
            <a:avLst>
              <a:gd name="adj1" fmla="val -60208"/>
              <a:gd name="adj2" fmla="val 29552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Values for</a:t>
            </a:r>
          </a:p>
          <a:p>
            <a:pPr algn="ctr"/>
            <a:r>
              <a:rPr lang="en-US" sz="2800" b="1" noProof="1">
                <a:solidFill>
                  <a:schemeClr val="bg2"/>
                </a:solidFill>
              </a:rPr>
              <a:t>all columns</a:t>
            </a:r>
            <a:endParaRPr lang="bg-BG" sz="2800" b="1" noProof="1">
              <a:solidFill>
                <a:schemeClr val="bg2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4724401"/>
            <a:ext cx="10820400" cy="1692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employees_projects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(229,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(2</a:t>
            </a:r>
            <a:r>
              <a:rPr lang="bg-BG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(2</a:t>
            </a:r>
            <a:r>
              <a:rPr lang="bg-BG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3), …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2809354"/>
            <a:ext cx="10820400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projects(name, start_date)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('Reflective Jacket',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NOW()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8686800" y="2520154"/>
            <a:ext cx="1676400" cy="1079164"/>
          </a:xfrm>
          <a:prstGeom prst="wedgeRoundRectCallout">
            <a:avLst>
              <a:gd name="adj1" fmla="val -65941"/>
              <a:gd name="adj2" fmla="val -1385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Specify</a:t>
            </a:r>
          </a:p>
          <a:p>
            <a:pPr algn="ctr"/>
            <a:r>
              <a:rPr lang="en-US" sz="2800" b="1" noProof="1">
                <a:solidFill>
                  <a:schemeClr val="bg2"/>
                </a:solidFill>
              </a:rPr>
              <a:t>columns</a:t>
            </a:r>
            <a:endParaRPr lang="bg-BG" sz="28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45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0522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new Database "</a:t>
            </a:r>
            <a:r>
              <a:rPr lang="en-US" dirty="0" err="1"/>
              <a:t>game_bar</a:t>
            </a:r>
            <a:r>
              <a:rPr lang="en-US" dirty="0"/>
              <a:t>"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Tables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– id, first_name, last_name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categories</a:t>
            </a:r>
            <a:r>
              <a:rPr lang="en-US" dirty="0"/>
              <a:t> – id,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products</a:t>
            </a:r>
            <a:r>
              <a:rPr lang="en-US" dirty="0"/>
              <a:t> – id, name, category_id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Data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en-US" dirty="0"/>
              <a:t>Populate the 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table with 3 test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Problems: Create and Insert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400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information from a table</a:t>
            </a:r>
          </a:p>
          <a:p>
            <a:pPr>
              <a:spcBef>
                <a:spcPts val="13200"/>
              </a:spcBef>
            </a:pPr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limit</a:t>
            </a:r>
            <a:r>
              <a:rPr lang="en-US" dirty="0"/>
              <a:t> the columns and number of records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Retrieve/Read Records Using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0999" y="1980517"/>
            <a:ext cx="10517544" cy="5548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30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en-US" sz="30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30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000" b="1" noProof="1">
                <a:latin typeface="Consolas" panose="020B0609020204030204" pitchFamily="49" charset="0"/>
                <a:cs typeface="Arial" panose="020B0604020202020204" pitchFamily="34" charset="0"/>
              </a:rPr>
              <a:t>people;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4327292"/>
            <a:ext cx="10517544" cy="5548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30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first_name, last_name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30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000" b="1" noProof="1"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r>
              <a:rPr lang="en-US" sz="30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LIMIT</a:t>
            </a:r>
            <a:r>
              <a:rPr lang="en-US" sz="30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000" b="1" noProof="1">
                <a:latin typeface="Consolas" panose="020B0609020204030204" pitchFamily="49" charset="0"/>
                <a:cs typeface="Arial" panose="020B0604020202020204" pitchFamily="34" charset="0"/>
              </a:rPr>
              <a:t>5;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52371" y="2863292"/>
            <a:ext cx="2057400" cy="558454"/>
          </a:xfrm>
          <a:prstGeom prst="wedgeRoundRectCallout">
            <a:avLst>
              <a:gd name="adj1" fmla="val -26393"/>
              <a:gd name="adj2" fmla="val -7729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901000" y="5316185"/>
            <a:ext cx="2473515" cy="487322"/>
          </a:xfrm>
          <a:prstGeom prst="wedgeRoundRectCallout">
            <a:avLst>
              <a:gd name="adj1" fmla="val -21145"/>
              <a:gd name="adj2" fmla="val -8439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columns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8244991" y="5388531"/>
            <a:ext cx="3066299" cy="541409"/>
          </a:xfrm>
          <a:prstGeom prst="wedgeRoundRectCallout">
            <a:avLst>
              <a:gd name="adj1" fmla="val 23703"/>
              <a:gd name="adj2" fmla="val -7555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records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12" name="AutoShape 22">
            <a:extLst>
              <a:ext uri="{FF2B5EF4-FFF2-40B4-BE49-F238E27FC236}">
                <a16:creationId xmlns:a16="http://schemas.microsoft.com/office/drawing/2014/main" id="{C6F50AEF-9348-4E7E-B919-21C9EB0C3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804" y="2854770"/>
            <a:ext cx="2057400" cy="554832"/>
          </a:xfrm>
          <a:prstGeom prst="wedgeRoundRectCallout">
            <a:avLst>
              <a:gd name="adj1" fmla="val 17755"/>
              <a:gd name="adj2" fmla="val -78457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* for all</a:t>
            </a:r>
            <a:endParaRPr lang="bg-BG" sz="28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9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C85952-3923-43E9-AC3B-CA10F4A04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5983E5-B13D-41D6-BAD8-2C8E030D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750FEC-8A56-41D0-82B4-4F7F88A0C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2158" y="1404000"/>
            <a:ext cx="3006972" cy="4626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36D5A2-DF0D-46F7-8AF6-C29AD5F11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7459" y="1404000"/>
            <a:ext cx="4865853" cy="4626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1D59CA9-8E2B-4764-9F9D-CB3FEB6DB715}"/>
              </a:ext>
            </a:extLst>
          </p:cNvPr>
          <p:cNvSpPr/>
          <p:nvPr/>
        </p:nvSpPr>
        <p:spPr bwMode="auto">
          <a:xfrm>
            <a:off x="4763144" y="3514556"/>
            <a:ext cx="67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4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259058" cy="5201066"/>
          </a:xfrm>
        </p:spPr>
        <p:txBody>
          <a:bodyPr>
            <a:normAutofit/>
          </a:bodyPr>
          <a:lstStyle/>
          <a:p>
            <a:r>
              <a:rPr lang="en-US" sz="3400" dirty="0"/>
              <a:t>Deleting structures is called </a:t>
            </a:r>
            <a:r>
              <a:rPr lang="en-US" sz="3400" b="1" dirty="0">
                <a:solidFill>
                  <a:schemeClr val="bg1"/>
                </a:solidFill>
              </a:rPr>
              <a:t>dropping</a:t>
            </a:r>
          </a:p>
          <a:p>
            <a:pPr lvl="1"/>
            <a:r>
              <a:rPr lang="en-US" sz="3200" dirty="0"/>
              <a:t>You can drop </a:t>
            </a:r>
            <a:r>
              <a:rPr lang="en-US" sz="3200" b="1" dirty="0">
                <a:solidFill>
                  <a:schemeClr val="bg1"/>
                </a:solidFill>
              </a:rPr>
              <a:t>keys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3BE6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3BE6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tables</a:t>
            </a:r>
            <a:r>
              <a:rPr lang="en-US" sz="3200" dirty="0">
                <a:solidFill>
                  <a:srgbClr val="F3BE60"/>
                </a:solidFill>
              </a:rPr>
              <a:t> </a:t>
            </a:r>
            <a:r>
              <a:rPr lang="en-US" sz="3200" dirty="0"/>
              <a:t>and entire </a:t>
            </a:r>
            <a:r>
              <a:rPr lang="en-US" sz="3200" b="1" dirty="0">
                <a:solidFill>
                  <a:schemeClr val="bg1"/>
                </a:solidFill>
              </a:rPr>
              <a:t>databases</a:t>
            </a:r>
          </a:p>
          <a:p>
            <a:r>
              <a:rPr lang="en-US" sz="3400" dirty="0"/>
              <a:t>Deleting all data in a table is called </a:t>
            </a:r>
            <a:r>
              <a:rPr lang="en-US" sz="3400" b="1" dirty="0">
                <a:solidFill>
                  <a:schemeClr val="bg1"/>
                </a:solidFill>
              </a:rPr>
              <a:t>truncating</a:t>
            </a:r>
          </a:p>
          <a:p>
            <a:r>
              <a:rPr lang="en-US" sz="3400" dirty="0"/>
              <a:t>Both actions </a:t>
            </a:r>
            <a:r>
              <a:rPr lang="en-US" sz="3400" b="1" dirty="0">
                <a:solidFill>
                  <a:schemeClr val="bg1"/>
                </a:solidFill>
              </a:rPr>
              <a:t>cannot be undone </a:t>
            </a:r>
            <a:r>
              <a:rPr lang="en-US" sz="3400" dirty="0"/>
              <a:t>– use with caution!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from Database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993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delete all the entries in a table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a table – delete data and structure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entire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4824" y="2057401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TRUNCATE TABLE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389200" y="2352319"/>
            <a:ext cx="2271600" cy="498012"/>
          </a:xfrm>
          <a:prstGeom prst="wedgeRoundRectCallout">
            <a:avLst>
              <a:gd name="adj1" fmla="val -62407"/>
              <a:gd name="adj2" fmla="val -5107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4824" y="3868891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TABLE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920940" y="4057897"/>
            <a:ext cx="1905000" cy="635396"/>
          </a:xfrm>
          <a:prstGeom prst="wedgeRoundRectCallout">
            <a:avLst>
              <a:gd name="adj1" fmla="val -82506"/>
              <a:gd name="adj2" fmla="val -2983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44824" y="5480296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DATABASE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soft_uni;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924800" y="4989390"/>
            <a:ext cx="2590800" cy="629871"/>
          </a:xfrm>
          <a:prstGeom prst="wedgeRoundRectCallout">
            <a:avLst>
              <a:gd name="adj1" fmla="val -69070"/>
              <a:gd name="adj2" fmla="val 5541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371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35B9BC-5281-407B-8BDE-FD3FE3B5EA8E}"/>
              </a:ext>
            </a:extLst>
          </p:cNvPr>
          <p:cNvSpPr/>
          <p:nvPr/>
        </p:nvSpPr>
        <p:spPr>
          <a:xfrm>
            <a:off x="1676400" y="1493221"/>
            <a:ext cx="3823666" cy="4740279"/>
          </a:xfrm>
          <a:prstGeom prst="rect">
            <a:avLst/>
          </a:prstGeom>
          <a:solidFill>
            <a:srgbClr val="E9EBEF">
              <a:alpha val="36000"/>
            </a:srgbClr>
          </a:solidFill>
          <a:ln w="12700"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60785-6C90-408A-AB02-D094BFA68345}"/>
              </a:ext>
            </a:extLst>
          </p:cNvPr>
          <p:cNvSpPr txBox="1"/>
          <p:nvPr/>
        </p:nvSpPr>
        <p:spPr>
          <a:xfrm>
            <a:off x="2435898" y="1571151"/>
            <a:ext cx="2304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SALES RECEIPT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68168-4055-4C9C-AD59-4E718C67B5B6}"/>
              </a:ext>
            </a:extLst>
          </p:cNvPr>
          <p:cNvSpPr txBox="1"/>
          <p:nvPr/>
        </p:nvSpPr>
        <p:spPr>
          <a:xfrm>
            <a:off x="3214041" y="2126184"/>
            <a:ext cx="2083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Date: 07/16/2016</a:t>
            </a:r>
          </a:p>
          <a:p>
            <a:pPr algn="r"/>
            <a:r>
              <a:rPr lang="en-US" sz="2000" dirty="0"/>
              <a:t>Order#:[00315]</a:t>
            </a:r>
          </a:p>
          <a:p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7187F-C24F-423B-9C0C-39BFA1A493FD}"/>
              </a:ext>
            </a:extLst>
          </p:cNvPr>
          <p:cNvSpPr txBox="1"/>
          <p:nvPr/>
        </p:nvSpPr>
        <p:spPr>
          <a:xfrm>
            <a:off x="1749744" y="3069433"/>
            <a:ext cx="367888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Customer: David Rivers</a:t>
            </a:r>
          </a:p>
          <a:p>
            <a:r>
              <a:rPr lang="en-US" dirty="0"/>
              <a:t>Product: Oil Pump</a:t>
            </a:r>
          </a:p>
          <a:p>
            <a:r>
              <a:rPr lang="en-US" dirty="0"/>
              <a:t>S/N: OP147-0623</a:t>
            </a:r>
          </a:p>
          <a:p>
            <a:endParaRPr lang="en-US" dirty="0"/>
          </a:p>
          <a:p>
            <a:r>
              <a:rPr lang="en-US" dirty="0"/>
              <a:t>Unit Price:	</a:t>
            </a:r>
            <a:r>
              <a:rPr lang="en-US" b="1" dirty="0"/>
              <a:t>69.90</a:t>
            </a:r>
          </a:p>
          <a:p>
            <a:r>
              <a:rPr lang="en-US" dirty="0"/>
              <a:t>Qty:		</a:t>
            </a:r>
            <a:r>
              <a:rPr lang="en-US" b="1" dirty="0"/>
              <a:t>1</a:t>
            </a:r>
          </a:p>
          <a:p>
            <a:endParaRPr lang="en-US" dirty="0"/>
          </a:p>
          <a:p>
            <a:r>
              <a:rPr lang="en-US" b="1" dirty="0"/>
              <a:t>Total:</a:t>
            </a:r>
            <a:r>
              <a:rPr lang="en-US" dirty="0"/>
              <a:t>		</a:t>
            </a:r>
            <a:r>
              <a:rPr lang="en-US" b="1" dirty="0"/>
              <a:t>69.90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0FBE1FC4-994C-4348-A01E-8FDD20671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148" y="1812875"/>
            <a:ext cx="3657600" cy="1426961"/>
          </a:xfrm>
          <a:prstGeom prst="wedgeRoundRectCallout">
            <a:avLst>
              <a:gd name="adj1" fmla="val -21673"/>
              <a:gd name="adj2" fmla="val 48638"/>
              <a:gd name="adj3" fmla="val 16667"/>
            </a:avLst>
          </a:prstGeom>
          <a:solidFill>
            <a:srgbClr val="4F6987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00315 – 07/16/2016</a:t>
            </a:r>
          </a:p>
          <a:p>
            <a:r>
              <a:rPr lang="en-US" dirty="0">
                <a:solidFill>
                  <a:schemeClr val="bg2"/>
                </a:solidFill>
              </a:rPr>
              <a:t>David Rivers</a:t>
            </a:r>
          </a:p>
          <a:p>
            <a:r>
              <a:rPr lang="en-US" dirty="0">
                <a:solidFill>
                  <a:schemeClr val="bg2"/>
                </a:solidFill>
              </a:rPr>
              <a:t>Oil Pump (OP147-0623)</a:t>
            </a:r>
          </a:p>
          <a:p>
            <a:r>
              <a:rPr lang="en-US" dirty="0">
                <a:solidFill>
                  <a:schemeClr val="bg2"/>
                </a:solidFill>
              </a:rPr>
              <a:t>1 x 69.90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FCF2EE9-A90C-4E95-9452-DD7C0902F9AD}"/>
              </a:ext>
            </a:extLst>
          </p:cNvPr>
          <p:cNvSpPr/>
          <p:nvPr/>
        </p:nvSpPr>
        <p:spPr>
          <a:xfrm>
            <a:off x="3352800" y="2173648"/>
            <a:ext cx="1944842" cy="27818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4A8B726-1716-48F4-B01C-9FFDFE6ACBA7}"/>
              </a:ext>
            </a:extLst>
          </p:cNvPr>
          <p:cNvSpPr/>
          <p:nvPr/>
        </p:nvSpPr>
        <p:spPr>
          <a:xfrm>
            <a:off x="3352800" y="2497855"/>
            <a:ext cx="1944842" cy="27818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73A4488-F8FD-4351-B992-20A67CBA62C7}"/>
              </a:ext>
            </a:extLst>
          </p:cNvPr>
          <p:cNvSpPr/>
          <p:nvPr/>
        </p:nvSpPr>
        <p:spPr>
          <a:xfrm>
            <a:off x="2828959" y="3125315"/>
            <a:ext cx="1207594" cy="25289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A34B48A-7988-44B7-8A9F-D615261EC0D9}"/>
              </a:ext>
            </a:extLst>
          </p:cNvPr>
          <p:cNvSpPr/>
          <p:nvPr/>
        </p:nvSpPr>
        <p:spPr>
          <a:xfrm>
            <a:off x="2261088" y="3688975"/>
            <a:ext cx="1207594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1E3634C-239D-42CD-9CCB-819E5DD9A08D}"/>
              </a:ext>
            </a:extLst>
          </p:cNvPr>
          <p:cNvSpPr/>
          <p:nvPr/>
        </p:nvSpPr>
        <p:spPr>
          <a:xfrm>
            <a:off x="3593416" y="4225186"/>
            <a:ext cx="652545" cy="25289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4B4C6E4-8ECE-4AF4-8555-A34E4C3176B9}"/>
              </a:ext>
            </a:extLst>
          </p:cNvPr>
          <p:cNvSpPr/>
          <p:nvPr/>
        </p:nvSpPr>
        <p:spPr>
          <a:xfrm>
            <a:off x="3603296" y="4517901"/>
            <a:ext cx="652545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58C5960-CF65-4CCE-AFBD-15E449C23FF7}"/>
              </a:ext>
            </a:extLst>
          </p:cNvPr>
          <p:cNvSpPr/>
          <p:nvPr/>
        </p:nvSpPr>
        <p:spPr>
          <a:xfrm>
            <a:off x="2620514" y="3417511"/>
            <a:ext cx="973563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158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table can be changed using the keywords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ALTER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1400"/>
              </a:spcBef>
            </a:pPr>
            <a:r>
              <a:rPr lang="en-US" dirty="0"/>
              <a:t>Add new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9862" y="4167991"/>
            <a:ext cx="60991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COLUMN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salary DECIMAL;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4824" y="2274658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411000" y="3032144"/>
            <a:ext cx="2148000" cy="550417"/>
          </a:xfrm>
          <a:prstGeom prst="wedgeRoundRectCallout">
            <a:avLst>
              <a:gd name="adj1" fmla="val -27113"/>
              <a:gd name="adj2" fmla="val -7549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608313" y="5375245"/>
            <a:ext cx="2365376" cy="472110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401000" y="5365915"/>
            <a:ext cx="1828800" cy="472110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Delete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Modify data type of existing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7624" y="4446756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MODIFY COLUMN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email VARCHAR(100);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87624" y="2172037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COLUMN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full_name;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135855" y="1924786"/>
            <a:ext cx="2286000" cy="516143"/>
          </a:xfrm>
          <a:prstGeom prst="wedgeRoundRectCallout">
            <a:avLst>
              <a:gd name="adj1" fmla="val -69167"/>
              <a:gd name="adj2" fmla="val 10747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034343" y="5609744"/>
            <a:ext cx="2751773" cy="439841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135855" y="5609744"/>
            <a:ext cx="2667000" cy="516041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093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1400"/>
              </a:spcBef>
            </a:pPr>
            <a:r>
              <a:rPr lang="en-US" dirty="0"/>
              <a:t>Add primary key to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Add unique constraint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1200" y="198120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(id);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20000" y="1844657"/>
            <a:ext cx="3048000" cy="700710"/>
          </a:xfrm>
          <a:prstGeom prst="wedgeRoundRectCallout">
            <a:avLst>
              <a:gd name="adj1" fmla="val -98298"/>
              <a:gd name="adj2" fmla="val 6397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975768" y="2928168"/>
            <a:ext cx="5378032" cy="987348"/>
          </a:xfrm>
          <a:prstGeom prst="wedgeRoundRectCallout">
            <a:avLst>
              <a:gd name="adj1" fmla="val -58291"/>
              <a:gd name="adj2" fmla="val -2533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(more than one for composite key)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81200" y="455486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fr-FR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uq_email</a:t>
            </a:r>
          </a:p>
          <a:p>
            <a:pPr>
              <a:lnSpc>
                <a:spcPct val="105000"/>
              </a:lnSpc>
            </a:pPr>
            <a:r>
              <a:rPr lang="fr-FR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UNIQUE</a:t>
            </a:r>
            <a:r>
              <a:rPr lang="fr-FR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fr-FR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(email)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858000" y="4260907"/>
            <a:ext cx="3048000" cy="700710"/>
          </a:xfrm>
          <a:prstGeom prst="wedgeRoundRectCallout">
            <a:avLst>
              <a:gd name="adj1" fmla="val -54384"/>
              <a:gd name="adj2" fmla="val 9234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575412" y="5713278"/>
            <a:ext cx="3048000" cy="700710"/>
          </a:xfrm>
          <a:prstGeom prst="wedgeRoundRectCallout">
            <a:avLst>
              <a:gd name="adj1" fmla="val -69167"/>
              <a:gd name="adj2" fmla="val -513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name(s)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8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1400"/>
              </a:spcBef>
            </a:pPr>
            <a:r>
              <a:rPr lang="en-US" sz="3400" dirty="0"/>
              <a:t>Set default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52600" y="3055550"/>
            <a:ext cx="8226424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balance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DEFAULT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800600" y="4181854"/>
            <a:ext cx="2590800" cy="542547"/>
          </a:xfrm>
          <a:prstGeom prst="wedgeRoundRectCallout">
            <a:avLst>
              <a:gd name="adj1" fmla="val -34568"/>
              <a:gd name="adj2" fmla="val -8817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095206" y="2812261"/>
            <a:ext cx="2592388" cy="486572"/>
          </a:xfrm>
          <a:prstGeom prst="wedgeRoundRectCallout">
            <a:avLst>
              <a:gd name="adj1" fmla="val 32759"/>
              <a:gd name="adj2" fmla="val 10305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217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specified constraint </a:t>
            </a:r>
            <a:r>
              <a:rPr lang="en-US" dirty="0"/>
              <a:t>from a table</a:t>
            </a:r>
          </a:p>
          <a:p>
            <a:pPr lvl="1"/>
            <a:r>
              <a:rPr lang="en-US" dirty="0"/>
              <a:t>Primary keys, value constraints and unique fields</a:t>
            </a:r>
          </a:p>
          <a:p>
            <a:pPr>
              <a:spcBef>
                <a:spcPts val="14400"/>
              </a:spcBef>
            </a:pPr>
            <a:r>
              <a:rPr lang="en-US" dirty="0"/>
              <a:t>To remove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DEFAULT</a:t>
            </a:r>
            <a:r>
              <a:rPr lang="en-US" dirty="0"/>
              <a:t> value (if not specified, revert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(5)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4824" y="2819400"/>
            <a:ext cx="60991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b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CONSTRAINT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pk_id;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001000" y="2641206"/>
            <a:ext cx="1905000" cy="459798"/>
          </a:xfrm>
          <a:prstGeom prst="wedgeRoundRectCallout">
            <a:avLst>
              <a:gd name="adj1" fmla="val -81844"/>
              <a:gd name="adj2" fmla="val 371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848600" y="3429001"/>
            <a:ext cx="2819400" cy="464429"/>
          </a:xfrm>
          <a:prstGeom prst="wedgeRoundRectCallout">
            <a:avLst>
              <a:gd name="adj1" fmla="val -64098"/>
              <a:gd name="adj2" fmla="val -271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4824" y="5059427"/>
            <a:ext cx="6099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b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clients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DEFAULT;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696200" y="5923723"/>
            <a:ext cx="2438400" cy="523475"/>
          </a:xfrm>
          <a:prstGeom prst="wedgeRoundRectCallout">
            <a:avLst>
              <a:gd name="adj1" fmla="val -72971"/>
              <a:gd name="adj2" fmla="val -4739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066506" y="5004210"/>
            <a:ext cx="2068095" cy="492985"/>
          </a:xfrm>
          <a:prstGeom prst="wedgeRoundRectCallout">
            <a:avLst>
              <a:gd name="adj1" fmla="val -81844"/>
              <a:gd name="adj2" fmla="val 2428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48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1" y="1196125"/>
            <a:ext cx="12005628" cy="54332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Alter</a:t>
            </a:r>
            <a:r>
              <a:rPr lang="en-US" dirty="0"/>
              <a:t> table</a:t>
            </a:r>
          </a:p>
          <a:p>
            <a:pPr marL="990266" lvl="1" indent="-457200"/>
            <a:r>
              <a:rPr lang="en-US" dirty="0"/>
              <a:t>Add a new column – "</a:t>
            </a:r>
            <a:r>
              <a:rPr lang="en-US" dirty="0" err="1"/>
              <a:t>middle_name</a:t>
            </a:r>
            <a:r>
              <a:rPr lang="en-US" dirty="0"/>
              <a:t>" to the "employees" table</a:t>
            </a:r>
          </a:p>
          <a:p>
            <a:pPr>
              <a:buClr>
                <a:schemeClr val="tx1"/>
              </a:buClr>
            </a:pPr>
            <a:r>
              <a:rPr lang="en-US" dirty="0"/>
              <a:t>Adding </a:t>
            </a:r>
            <a:r>
              <a:rPr lang="en-US" b="1" dirty="0">
                <a:solidFill>
                  <a:schemeClr val="bg1"/>
                </a:solidFill>
              </a:rPr>
              <a:t>Constraints</a:t>
            </a:r>
          </a:p>
          <a:p>
            <a:pPr marL="990266" lvl="1" indent="-457200"/>
            <a:r>
              <a:rPr lang="en-US" dirty="0"/>
              <a:t>Make "</a:t>
            </a:r>
            <a:r>
              <a:rPr lang="en-US" dirty="0" err="1"/>
              <a:t>category_id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foreign key </a:t>
            </a:r>
            <a:r>
              <a:rPr lang="en-US" dirty="0"/>
              <a:t>linked to "id" in the "categories" table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Modifying</a:t>
            </a:r>
            <a:r>
              <a:rPr lang="en-US" dirty="0"/>
              <a:t> Columns</a:t>
            </a:r>
          </a:p>
          <a:p>
            <a:pPr marL="990266" lvl="1" indent="-457200"/>
            <a:r>
              <a:rPr lang="en-US" dirty="0"/>
              <a:t>Change the property "VARCHAR(50)" to "VARCHAR(100)" to the "</a:t>
            </a:r>
            <a:r>
              <a:rPr lang="en-US" dirty="0" err="1"/>
              <a:t>middle_name</a:t>
            </a:r>
            <a:r>
              <a:rPr lang="en-US" dirty="0"/>
              <a:t>" column in "employees"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Problems: Alter Tables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20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800" dirty="0"/>
              <a:t>Writing SQL in </a:t>
            </a:r>
            <a:r>
              <a:rPr lang="en-US" sz="4800" dirty="0" err="1"/>
              <a:t>pgAdmin</a:t>
            </a:r>
            <a:r>
              <a:rPr lang="en-US" sz="4800" dirty="0"/>
              <a:t> 4</a:t>
            </a:r>
            <a:endParaRPr lang="en-US" sz="3950" dirty="0"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199" y="414000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41171" y="1753167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Data Management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Data Engine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Table Relations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Structured Query Language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PostgreSQL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Data Types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Basic SQL Queries</a:t>
            </a:r>
          </a:p>
        </p:txBody>
      </p:sp>
    </p:spTree>
    <p:extLst>
      <p:ext uri="{BB962C8B-B14F-4D97-AF65-F5344CB8AC3E}">
        <p14:creationId xmlns:p14="http://schemas.microsoft.com/office/powerpoint/2010/main" val="329692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(2)</a:t>
            </a:r>
          </a:p>
        </p:txBody>
      </p:sp>
      <p:graphicFrame>
        <p:nvGraphicFramePr>
          <p:cNvPr id="10" name="Group 49">
            <a:extLst>
              <a:ext uri="{FF2B5EF4-FFF2-40B4-BE49-F238E27FC236}">
                <a16:creationId xmlns:a16="http://schemas.microsoft.com/office/drawing/2014/main" id="{7E1592ED-B759-4B90-8835-28C74D22892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91166204"/>
              </p:ext>
            </p:extLst>
          </p:nvPr>
        </p:nvGraphicFramePr>
        <p:xfrm>
          <a:off x="317500" y="5003959"/>
          <a:ext cx="11556999" cy="859536"/>
        </p:xfrm>
        <a:graphic>
          <a:graphicData uri="http://schemas.openxmlformats.org/drawingml/2006/table">
            <a:tbl>
              <a:tblPr/>
              <a:tblGrid>
                <a:gridCol w="116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735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2973669">
                  <a:extLst>
                    <a:ext uri="{9D8B030D-6E8A-4147-A177-3AD203B41FA5}">
                      <a16:colId xmlns:a16="http://schemas.microsoft.com/office/drawing/2014/main" val="1378573508"/>
                    </a:ext>
                  </a:extLst>
                </a:gridCol>
                <a:gridCol w="1997720">
                  <a:extLst>
                    <a:ext uri="{9D8B030D-6E8A-4147-A177-3AD203B41FA5}">
                      <a16:colId xmlns:a16="http://schemas.microsoft.com/office/drawing/2014/main" val="1731450279"/>
                    </a:ext>
                  </a:extLst>
                </a:gridCol>
                <a:gridCol w="1792274">
                  <a:extLst>
                    <a:ext uri="{9D8B030D-6E8A-4147-A177-3AD203B41FA5}">
                      <a16:colId xmlns:a16="http://schemas.microsoft.com/office/drawing/2014/main" val="1760972266"/>
                    </a:ext>
                  </a:extLst>
                </a:gridCol>
                <a:gridCol w="1112221">
                  <a:extLst>
                    <a:ext uri="{9D8B030D-6E8A-4147-A177-3AD203B41FA5}">
                      <a16:colId xmlns:a16="http://schemas.microsoft.com/office/drawing/2014/main" val="1780815459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Order#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S/N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Qty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00315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07/16/2016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David Rivers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Oil Pump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OP147-063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50" y="1828801"/>
            <a:ext cx="3962400" cy="2759529"/>
          </a:xfrm>
          <a:prstGeom prst="rect">
            <a:avLst/>
          </a:prstGeom>
          <a:ln>
            <a:solidFill>
              <a:srgbClr val="234465"/>
            </a:solidFill>
          </a:ln>
        </p:spPr>
      </p:pic>
    </p:spTree>
    <p:extLst>
      <p:ext uri="{BB962C8B-B14F-4D97-AF65-F5344CB8AC3E}">
        <p14:creationId xmlns:p14="http://schemas.microsoft.com/office/powerpoint/2010/main" val="4515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r>
              <a:rPr lang="en-US" dirty="0"/>
              <a:t>Storing data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primary reason to use a Database</a:t>
            </a:r>
          </a:p>
          <a:p>
            <a:r>
              <a:rPr lang="en-US" dirty="0"/>
              <a:t>Flat storage </a:t>
            </a:r>
            <a:r>
              <a:rPr lang="en-US" b="1" dirty="0">
                <a:solidFill>
                  <a:schemeClr val="bg1"/>
                </a:solidFill>
              </a:rPr>
              <a:t>eventually</a:t>
            </a:r>
            <a:r>
              <a:rPr lang="en-US" dirty="0"/>
              <a:t> runs into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  <a:r>
              <a:rPr lang="en-US" dirty="0"/>
              <a:t> with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Ease of updating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Redundancy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(3)</a:t>
            </a:r>
          </a:p>
        </p:txBody>
      </p:sp>
      <p:pic>
        <p:nvPicPr>
          <p:cNvPr id="1026" name="Picture 2" descr="Ð ÐµÐ·ÑÐ»ÑÐ°Ñ Ñ Ð¸Ð·Ð¾Ð±ÑÐ°Ð¶ÐµÐ½Ð¸Ðµ Ð·Ð° folders png">
            <a:extLst>
              <a:ext uri="{FF2B5EF4-FFF2-40B4-BE49-F238E27FC236}">
                <a16:creationId xmlns:a16="http://schemas.microsoft.com/office/drawing/2014/main" id="{FCAAA1D7-556D-4E56-8FD7-1C72A214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81" y="2943433"/>
            <a:ext cx="3629854" cy="337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BDF0AAC-0DE4-4621-8752-D0EB059DC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4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database is an </a:t>
            </a:r>
            <a:r>
              <a:rPr lang="en-US" b="1" dirty="0">
                <a:solidFill>
                  <a:schemeClr val="bg1"/>
                </a:solidFill>
              </a:rPr>
              <a:t>organized</a:t>
            </a:r>
            <a:r>
              <a:rPr lang="en-US" dirty="0"/>
              <a:t> collection of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related</a:t>
            </a:r>
            <a:r>
              <a:rPr lang="en-US" dirty="0"/>
              <a:t> information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imposes </a:t>
            </a:r>
            <a:r>
              <a:rPr lang="en-US" b="1" dirty="0">
                <a:solidFill>
                  <a:schemeClr val="bg1"/>
                </a:solidFill>
              </a:rPr>
              <a:t>rules</a:t>
            </a:r>
            <a:r>
              <a:rPr lang="en-US" dirty="0"/>
              <a:t> on the contained data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user doesn't have </a:t>
            </a:r>
            <a:r>
              <a:rPr lang="en-US" b="1" dirty="0">
                <a:solidFill>
                  <a:schemeClr val="bg1"/>
                </a:solidFill>
              </a:rPr>
              <a:t>direct</a:t>
            </a:r>
            <a:r>
              <a:rPr lang="en-US" dirty="0"/>
              <a:t> access to the stored data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Access to data is usually provided by a </a:t>
            </a:r>
            <a:r>
              <a:rPr lang="en-US" b="1" dirty="0">
                <a:solidFill>
                  <a:schemeClr val="bg1"/>
                </a:solidFill>
              </a:rPr>
              <a:t>DBMS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ata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ase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anagement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ystem 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Provides tools to </a:t>
            </a:r>
            <a:r>
              <a:rPr lang="en-US" b="1" dirty="0">
                <a:solidFill>
                  <a:schemeClr val="bg1"/>
                </a:solidFill>
              </a:rPr>
              <a:t>define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manipulate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retrieve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manage data </a:t>
            </a:r>
            <a:r>
              <a:rPr lang="en-US" dirty="0"/>
              <a:t>in a database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Parses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from the user and takes the </a:t>
            </a:r>
            <a:r>
              <a:rPr lang="en-US" b="1" dirty="0">
                <a:solidFill>
                  <a:schemeClr val="bg1"/>
                </a:solidFill>
              </a:rPr>
              <a:t>appropriate</a:t>
            </a:r>
            <a:r>
              <a:rPr lang="en-US" dirty="0"/>
              <a:t> action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and DBMS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0E160E-CFA6-4434-AE0F-472A358A0A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4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12827" y="1596574"/>
            <a:ext cx="2347876" cy="2362038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Database Engine</a:t>
            </a:r>
          </a:p>
        </p:txBody>
      </p:sp>
    </p:spTree>
    <p:extLst>
      <p:ext uri="{BB962C8B-B14F-4D97-AF65-F5344CB8AC3E}">
        <p14:creationId xmlns:p14="http://schemas.microsoft.com/office/powerpoint/2010/main" val="241229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5385</TotalTime>
  <Words>2897</Words>
  <Application>Microsoft Office PowerPoint</Application>
  <PresentationFormat>Widescreen</PresentationFormat>
  <Paragraphs>672</Paragraphs>
  <Slides>62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Consolas</vt:lpstr>
      <vt:lpstr>Wingdings</vt:lpstr>
      <vt:lpstr>Wingdings 2</vt:lpstr>
      <vt:lpstr>1_SoftUni</vt:lpstr>
      <vt:lpstr>PostgreSQL Introduction</vt:lpstr>
      <vt:lpstr>Table of Contents</vt:lpstr>
      <vt:lpstr>Have a Question?</vt:lpstr>
      <vt:lpstr>Data Management</vt:lpstr>
      <vt:lpstr>Storage vs. Management</vt:lpstr>
      <vt:lpstr>Storage vs. Management (2)</vt:lpstr>
      <vt:lpstr>Storage vs. Management (3)</vt:lpstr>
      <vt:lpstr>Databases and DBMS</vt:lpstr>
      <vt:lpstr>Database Engine</vt:lpstr>
      <vt:lpstr>Database Engine Flow</vt:lpstr>
      <vt:lpstr>Database Table Elements</vt:lpstr>
      <vt:lpstr>Table Relations</vt:lpstr>
      <vt:lpstr>Relationships </vt:lpstr>
      <vt:lpstr>Why Split Related Data?</vt:lpstr>
      <vt:lpstr>Relationships (2)</vt:lpstr>
      <vt:lpstr>One-to-One</vt:lpstr>
      <vt:lpstr>One-to-Many/Many-to-One</vt:lpstr>
      <vt:lpstr>Many-to-Many</vt:lpstr>
      <vt:lpstr>Junction Tables</vt:lpstr>
      <vt:lpstr>Structured Query Language</vt:lpstr>
      <vt:lpstr>Structured Query Language (1)</vt:lpstr>
      <vt:lpstr>Structured Query Language (2)</vt:lpstr>
      <vt:lpstr>Structured Query Language (3)</vt:lpstr>
      <vt:lpstr>SQL vs NoSQL</vt:lpstr>
      <vt:lpstr>PostgreSQL</vt:lpstr>
      <vt:lpstr>What is PostgreSQL?</vt:lpstr>
      <vt:lpstr>What makes PostgreSQL stand out?</vt:lpstr>
      <vt:lpstr>Download and Installation</vt:lpstr>
      <vt:lpstr>Create a New Database in pgAdmin 4</vt:lpstr>
      <vt:lpstr>Create a new Table (1)</vt:lpstr>
      <vt:lpstr>Create a new Table (2)</vt:lpstr>
      <vt:lpstr>View/ Edit Data</vt:lpstr>
      <vt:lpstr>Data Types</vt:lpstr>
      <vt:lpstr>String Types </vt:lpstr>
      <vt:lpstr>Numeric Data Types</vt:lpstr>
      <vt:lpstr>Open the Query Tool</vt:lpstr>
      <vt:lpstr>Example (1)</vt:lpstr>
      <vt:lpstr>Date Types </vt:lpstr>
      <vt:lpstr>Custom Column Properties</vt:lpstr>
      <vt:lpstr>Example (2)</vt:lpstr>
      <vt:lpstr>Basic SQL Commands</vt:lpstr>
      <vt:lpstr>Create a Database Using SQL</vt:lpstr>
      <vt:lpstr>Create a Table Using SQL</vt:lpstr>
      <vt:lpstr>Inserting Data Using SQL</vt:lpstr>
      <vt:lpstr>Problems: Create and Insert</vt:lpstr>
      <vt:lpstr>Retrieve/Read Records Using SQL</vt:lpstr>
      <vt:lpstr>Example</vt:lpstr>
      <vt:lpstr>Deleting from Database</vt:lpstr>
      <vt:lpstr>Dropping and Truncating</vt:lpstr>
      <vt:lpstr>Altering Tables Using SQL (1)</vt:lpstr>
      <vt:lpstr>Altering Tables Using SQL (2)</vt:lpstr>
      <vt:lpstr>Altering Tables Using SQL (3)</vt:lpstr>
      <vt:lpstr>Altering Tables Using SQL (4)</vt:lpstr>
      <vt:lpstr>Altering Tables Using SQL (5)</vt:lpstr>
      <vt:lpstr>Problems: Alter Tables</vt:lpstr>
      <vt:lpstr>Live Demo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Bsics - Database Basics</dc:title>
  <dc:subject>Software Development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296</cp:revision>
  <dcterms:created xsi:type="dcterms:W3CDTF">2018-05-23T13:08:44Z</dcterms:created>
  <dcterms:modified xsi:type="dcterms:W3CDTF">2022-01-18T11:25:48Z</dcterms:modified>
  <cp:category>python, programming, code, softuni</cp:category>
</cp:coreProperties>
</file>