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58"/>
  </p:notesMasterIdLst>
  <p:handoutMasterIdLst>
    <p:handoutMasterId r:id="rId59"/>
  </p:handoutMasterIdLst>
  <p:sldIdLst>
    <p:sldId id="274" r:id="rId5"/>
    <p:sldId id="276" r:id="rId6"/>
    <p:sldId id="492" r:id="rId7"/>
    <p:sldId id="494" r:id="rId8"/>
    <p:sldId id="495" r:id="rId9"/>
    <p:sldId id="557" r:id="rId10"/>
    <p:sldId id="496" r:id="rId11"/>
    <p:sldId id="524" r:id="rId12"/>
    <p:sldId id="512" r:id="rId13"/>
    <p:sldId id="523" r:id="rId14"/>
    <p:sldId id="500" r:id="rId15"/>
    <p:sldId id="501" r:id="rId16"/>
    <p:sldId id="558" r:id="rId17"/>
    <p:sldId id="560" r:id="rId18"/>
    <p:sldId id="525" r:id="rId19"/>
    <p:sldId id="526" r:id="rId20"/>
    <p:sldId id="527" r:id="rId21"/>
    <p:sldId id="529" r:id="rId22"/>
    <p:sldId id="534" r:id="rId23"/>
    <p:sldId id="505" r:id="rId24"/>
    <p:sldId id="506" r:id="rId25"/>
    <p:sldId id="508" r:id="rId26"/>
    <p:sldId id="509" r:id="rId27"/>
    <p:sldId id="510" r:id="rId28"/>
    <p:sldId id="511" r:id="rId29"/>
    <p:sldId id="535" r:id="rId30"/>
    <p:sldId id="537" r:id="rId31"/>
    <p:sldId id="514" r:id="rId32"/>
    <p:sldId id="538" r:id="rId33"/>
    <p:sldId id="539" r:id="rId34"/>
    <p:sldId id="517" r:id="rId35"/>
    <p:sldId id="530" r:id="rId36"/>
    <p:sldId id="531" r:id="rId37"/>
    <p:sldId id="532" r:id="rId38"/>
    <p:sldId id="533" r:id="rId39"/>
    <p:sldId id="518" r:id="rId40"/>
    <p:sldId id="541" r:id="rId41"/>
    <p:sldId id="542" r:id="rId42"/>
    <p:sldId id="544" r:id="rId43"/>
    <p:sldId id="545" r:id="rId44"/>
    <p:sldId id="547" r:id="rId45"/>
    <p:sldId id="548" r:id="rId46"/>
    <p:sldId id="549" r:id="rId47"/>
    <p:sldId id="550" r:id="rId48"/>
    <p:sldId id="551" r:id="rId49"/>
    <p:sldId id="554" r:id="rId50"/>
    <p:sldId id="555" r:id="rId51"/>
    <p:sldId id="349" r:id="rId52"/>
    <p:sldId id="401" r:id="rId53"/>
    <p:sldId id="317" r:id="rId54"/>
    <p:sldId id="316" r:id="rId55"/>
    <p:sldId id="493" r:id="rId56"/>
    <p:sldId id="4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Django Forms" id="{1BD3C67C-9CD6-46A9-8A91-89E91EF20347}">
          <p14:sldIdLst>
            <p14:sldId id="494"/>
            <p14:sldId id="495"/>
            <p14:sldId id="557"/>
            <p14:sldId id="496"/>
            <p14:sldId id="524"/>
            <p14:sldId id="512"/>
            <p14:sldId id="523"/>
          </p14:sldIdLst>
        </p14:section>
        <p14:section name="Built-in widgets" id="{4EE55A00-76F3-451D-88F5-1817AE4C2203}">
          <p14:sldIdLst>
            <p14:sldId id="500"/>
            <p14:sldId id="501"/>
            <p14:sldId id="558"/>
            <p14:sldId id="560"/>
          </p14:sldIdLst>
        </p14:section>
        <p14:section name="Validating Forms" id="{3B109C69-2BB0-43D7-8AFB-5F9E3457090C}">
          <p14:sldIdLst>
            <p14:sldId id="525"/>
            <p14:sldId id="526"/>
            <p14:sldId id="527"/>
            <p14:sldId id="529"/>
          </p14:sldIdLst>
        </p14:section>
        <p14:section name="Django ModelForm class" id="{68CF847F-0472-4641-80A7-64A71C6747D4}">
          <p14:sldIdLst>
            <p14:sldId id="534"/>
            <p14:sldId id="505"/>
            <p14:sldId id="506"/>
            <p14:sldId id="508"/>
            <p14:sldId id="509"/>
            <p14:sldId id="510"/>
            <p14:sldId id="511"/>
            <p14:sldId id="535"/>
          </p14:sldIdLst>
        </p14:section>
        <p14:section name="Validating Model Forms" id="{463CFBD9-A1B5-491E-B044-1181F238DC23}">
          <p14:sldIdLst>
            <p14:sldId id="537"/>
            <p14:sldId id="514"/>
            <p14:sldId id="538"/>
            <p14:sldId id="539"/>
            <p14:sldId id="517"/>
          </p14:sldIdLst>
        </p14:section>
        <p14:section name="Bots and Bot Catchers" id="{E9359502-AA16-4202-AF90-FB036A5DBF16}">
          <p14:sldIdLst>
            <p14:sldId id="530"/>
            <p14:sldId id="531"/>
            <p14:sldId id="532"/>
            <p14:sldId id="533"/>
          </p14:sldIdLst>
        </p14:section>
        <p14:section name="Working with Media Files" id="{A1349043-4B31-4C6C-8B43-13AA31A34FB0}">
          <p14:sldIdLst>
            <p14:sldId id="518"/>
            <p14:sldId id="541"/>
            <p14:sldId id="542"/>
            <p14:sldId id="544"/>
            <p14:sldId id="545"/>
            <p14:sldId id="547"/>
            <p14:sldId id="548"/>
            <p14:sldId id="549"/>
            <p14:sldId id="550"/>
            <p14:sldId id="551"/>
            <p14:sldId id="554"/>
            <p14:sldId id="555"/>
          </p14:sldIdLst>
        </p14:section>
        <p14:section name="Conclusion" id="{7D32E3DF-1A08-4833-9DA6-C32B88FF8FC3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forms/widgets/#built-in-widget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ref/forms/widgets/#built-in-widget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9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4.jpg"/><Relationship Id="rId21" Type="http://schemas.openxmlformats.org/officeDocument/2006/relationships/image" Target="../media/image63.png"/><Relationship Id="rId7" Type="http://schemas.openxmlformats.org/officeDocument/2006/relationships/image" Target="../media/image56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7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Django 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404101"/>
            <a:ext cx="10517030" cy="512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6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Built-in Widgets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553222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Each form field has a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corresponding</a:t>
            </a:r>
            <a:r>
              <a:rPr lang="en-US" sz="3350" dirty="0">
                <a:cs typeface="Calibri"/>
              </a:rPr>
              <a:t> Widget 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Django's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representation </a:t>
            </a:r>
            <a:r>
              <a:rPr lang="en-US" sz="3350" dirty="0">
                <a:cs typeface="Calibri"/>
              </a:rPr>
              <a:t>of an HTML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input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rgbClr val="234465"/>
                </a:solidFill>
                <a:cs typeface="Calibri"/>
                <a:hlinkClick r:id="rId2"/>
              </a:rPr>
              <a:t>Widgets</a:t>
            </a:r>
            <a:r>
              <a:rPr lang="en-US" sz="3350" b="1" dirty="0">
                <a:solidFill>
                  <a:schemeClr val="accent1"/>
                </a:solidFill>
                <a:cs typeface="Calibri"/>
                <a:hlinkClick r:id="rId2"/>
              </a:rPr>
              <a:t>'</a:t>
            </a:r>
            <a:r>
              <a:rPr lang="en-US" sz="3350" dirty="0">
                <a:cs typeface="Calibri"/>
              </a:rPr>
              <a:t> documentation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Types of widgets:</a:t>
            </a: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Textarea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PasswordInput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It handles:</a:t>
            </a: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cs typeface="Calibri"/>
              </a:rPr>
              <a:t>rendering</a:t>
            </a:r>
            <a:r>
              <a:rPr lang="en-US" sz="3150" dirty="0">
                <a:cs typeface="Calibri"/>
              </a:rPr>
              <a:t> of the HTML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extraction</a:t>
            </a:r>
            <a:r>
              <a:rPr lang="en-US" sz="3150" dirty="0">
                <a:ea typeface="+mn-lt"/>
                <a:cs typeface="+mn-lt"/>
              </a:rPr>
              <a:t> of data from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GET/POST dictionary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TextInput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'text'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NumberInput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'number'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EmailInput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'email'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PasswordInput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'password'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(1)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4"/>
            <a:ext cx="11811097" cy="557361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URLInput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</a:t>
            </a:r>
            <a:r>
              <a:rPr lang="en-US" sz="3400" dirty="0" err="1"/>
              <a:t>url</a:t>
            </a:r>
            <a:r>
              <a:rPr lang="en-US" sz="3400" dirty="0"/>
              <a:t>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DateInput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'text'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DateTimeInput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 err="1"/>
              <a:t>input_type</a:t>
            </a:r>
            <a:r>
              <a:rPr lang="en-US" sz="3400" dirty="0"/>
              <a:t>: 'text'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chemeClr val="bg1"/>
                </a:solidFill>
              </a:rPr>
              <a:t>Textarea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Built-in Widgets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72EE4B4-F39D-4951-B3D6-AEDF5F1A1258}"/>
              </a:ext>
            </a:extLst>
          </p:cNvPr>
          <p:cNvSpPr txBox="1">
            <a:spLocks/>
          </p:cNvSpPr>
          <p:nvPr/>
        </p:nvSpPr>
        <p:spPr>
          <a:xfrm>
            <a:off x="1326000" y="6271373"/>
            <a:ext cx="9540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More built-in filters: </a:t>
            </a:r>
            <a:r>
              <a:rPr lang="en-US" sz="1800" dirty="0">
                <a:hlinkClick r:id="rId2"/>
              </a:rPr>
              <a:t>https://docs.djangoproject.com/en/4.0/ref/forms/widgets/#built-in-widgets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29127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Validating Forms</a:t>
            </a: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AAB3B9D-2B25-4F73-8567-62F2C27F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4105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Validation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2871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264D43-8108-403C-9820-672160DC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/>
          <a:stretch/>
        </p:blipFill>
        <p:spPr>
          <a:xfrm>
            <a:off x="2541000" y="4078048"/>
            <a:ext cx="7245960" cy="97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Built-in Validators</a:t>
            </a:r>
            <a:endParaRPr lang="en-US" dirty="0"/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7610D86-BD47-49F5-8AE4-56F865C48568}"/>
              </a:ext>
            </a:extLst>
          </p:cNvPr>
          <p:cNvSpPr/>
          <p:nvPr/>
        </p:nvSpPr>
        <p:spPr>
          <a:xfrm>
            <a:off x="2090880" y="1121040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Collection of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 callable validators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can be used for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reusing validation logic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between different types of fields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9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Django Validators</a:t>
            </a:r>
            <a:endParaRPr lang="en-US" sz="4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DB0D17-49FC-4B12-88BD-F2DDB07450EB}"/>
              </a:ext>
            </a:extLst>
          </p:cNvPr>
          <p:cNvSpPr/>
          <p:nvPr/>
        </p:nvSpPr>
        <p:spPr>
          <a:xfrm>
            <a:off x="141578" y="1369133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</a:rPr>
              <a:t>EmailValidator</a:t>
            </a:r>
            <a:endParaRPr lang="en-US" sz="3400" b="1" spc="-1" dirty="0">
              <a:solidFill>
                <a:schemeClr val="tx2"/>
              </a:solidFill>
              <a:latin typeface="Calibri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URLValidator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MinValueValidator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MaxValueValidator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MinLengthValidator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MaxLengthValidator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RegexValidator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rgbClr val="234465"/>
              </a:solidFill>
              <a:latin typeface="Calibri"/>
              <a:ea typeface="+mn-lt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E2C96-8B25-4B98-8D5C-2CC8D9FD45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Django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258E7-C77F-46A3-8AA3-6C6CAF9669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4E351-C5B8-4223-A4AA-A1F30229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000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Django Forms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Built-in widgets</a:t>
            </a:r>
            <a:endParaRPr lang="en-US" dirty="0">
              <a:cs typeface="Calibri"/>
            </a:endParaRP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Validation Forms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Django </a:t>
            </a:r>
            <a:r>
              <a:rPr lang="en-US" spc="-1" dirty="0" err="1">
                <a:solidFill>
                  <a:srgbClr val="234465"/>
                </a:solidFill>
              </a:rPr>
              <a:t>ModelForm</a:t>
            </a:r>
            <a:r>
              <a:rPr lang="en-US" spc="-1" dirty="0">
                <a:solidFill>
                  <a:srgbClr val="234465"/>
                </a:solidFill>
              </a:rPr>
              <a:t> class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Validating Model Forms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Bots and Bot Catchers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Working with Media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7B422-5384-4096-B9D8-78932CA7F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In most cases when we have a </a:t>
            </a:r>
            <a:r>
              <a:rPr lang="en-US" b="1" dirty="0">
                <a:solidFill>
                  <a:schemeClr val="bg1"/>
                </a:solidFill>
              </a:rPr>
              <a:t>database-driven</a:t>
            </a:r>
            <a:r>
              <a:rPr lang="en-US" dirty="0"/>
              <a:t> app, the forms we create </a:t>
            </a:r>
            <a:r>
              <a:rPr lang="en-US" b="1" dirty="0">
                <a:solidFill>
                  <a:schemeClr val="bg1"/>
                </a:solidFill>
              </a:rPr>
              <a:t>overlap</a:t>
            </a:r>
            <a:r>
              <a:rPr lang="en-US" dirty="0"/>
              <a:t> with our models</a:t>
            </a:r>
          </a:p>
          <a:p>
            <a:r>
              <a:rPr lang="en-US" dirty="0"/>
              <a:t>In this case, we might want to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of our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because we already defined them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CEE3D-BB3C-4D7C-AEAD-0CFB91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ModelForm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41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CD8AA-DC68-4DE1-A0BA-B6C599BB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98B777-2CCC-4D5C-831E-A9A29385A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500" y="1972621"/>
            <a:ext cx="8145000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django.forms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from </a:t>
            </a:r>
            <a:r>
              <a:rPr lang="en-US" dirty="0" err="1"/>
              <a:t>my_app.models</a:t>
            </a:r>
            <a:r>
              <a:rPr lang="en-US" dirty="0"/>
              <a:t> import Book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ModelForm</a:t>
            </a:r>
            <a:r>
              <a:rPr lang="en-US" dirty="0"/>
              <a:t>):</a:t>
            </a:r>
          </a:p>
          <a:p>
            <a:r>
              <a:rPr lang="en-US" dirty="0"/>
              <a:t>    class </a:t>
            </a:r>
            <a:r>
              <a:rPr lang="en-US" dirty="0">
                <a:solidFill>
                  <a:schemeClr val="bg1"/>
                </a:solidFill>
              </a:rPr>
              <a:t>Meta</a:t>
            </a:r>
            <a:r>
              <a:rPr lang="en-US" dirty="0"/>
              <a:t>:</a:t>
            </a:r>
          </a:p>
          <a:p>
            <a:r>
              <a:rPr lang="en-US" dirty="0"/>
              <a:t>        model = Book</a:t>
            </a:r>
          </a:p>
          <a:p>
            <a:r>
              <a:rPr lang="en-US" dirty="0"/>
              <a:t>        fields = ['title', 'pages', 'author']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2AC325-3A7A-4DAD-BA10-5349E90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ModelForm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82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First, we create a simple model called Book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10949531" cy="2912758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Book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2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A0FB3C-2C72-40D7-ADD1-407664A11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create the model form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BCF621-AED6-4F02-B5AA-B16D58BEA2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1469" y="1989000"/>
            <a:ext cx="10949531" cy="4404448"/>
          </a:xfrm>
        </p:spPr>
        <p:txBody>
          <a:bodyPr/>
          <a:lstStyle/>
          <a:p>
            <a:r>
              <a:rPr lang="en-US" sz="2000" dirty="0"/>
              <a:t>from </a:t>
            </a:r>
            <a:r>
              <a:rPr lang="en-US" sz="2000" dirty="0" err="1"/>
              <a:t>django</a:t>
            </a:r>
            <a:r>
              <a:rPr lang="en-US" sz="2000" dirty="0"/>
              <a:t> import forms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app.models</a:t>
            </a:r>
            <a:r>
              <a:rPr lang="en-US" sz="2000" dirty="0"/>
              <a:t> import Book</a:t>
            </a:r>
          </a:p>
          <a:p>
            <a:endParaRPr lang="en-US" sz="2000" dirty="0"/>
          </a:p>
          <a:p>
            <a:r>
              <a:rPr lang="en-US" sz="2000" dirty="0"/>
              <a:t>class </a:t>
            </a:r>
            <a:r>
              <a:rPr lang="en-US" sz="2000" dirty="0" err="1"/>
              <a:t>BookForm</a:t>
            </a:r>
            <a:r>
              <a:rPr lang="en-US" sz="2000" dirty="0"/>
              <a:t>(</a:t>
            </a:r>
            <a:r>
              <a:rPr lang="en-US" sz="2000" dirty="0" err="1"/>
              <a:t>forms.ModelForm</a:t>
            </a:r>
            <a:r>
              <a:rPr lang="en-US" sz="2000" dirty="0"/>
              <a:t>):</a:t>
            </a:r>
          </a:p>
          <a:p>
            <a:r>
              <a:rPr lang="en-US" sz="2000" dirty="0"/>
              <a:t>    class Meta:</a:t>
            </a:r>
          </a:p>
          <a:p>
            <a:r>
              <a:rPr lang="en-US" sz="2000" dirty="0"/>
              <a:t>        model = Book</a:t>
            </a:r>
          </a:p>
          <a:p>
            <a:r>
              <a:rPr lang="en-US" sz="2000" dirty="0"/>
              <a:t>        fields = </a:t>
            </a:r>
            <a:r>
              <a:rPr lang="en-US" sz="2000" dirty="0">
                <a:solidFill>
                  <a:schemeClr val="bg1"/>
                </a:solidFill>
              </a:rPr>
              <a:t>'__all__'</a:t>
            </a:r>
          </a:p>
          <a:p>
            <a:r>
              <a:rPr lang="en-US" sz="2000" dirty="0"/>
              <a:t>        widgets = {</a:t>
            </a:r>
          </a:p>
          <a:p>
            <a:r>
              <a:rPr lang="en-US" sz="2000" dirty="0"/>
              <a:t>            'title':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'pages': </a:t>
            </a:r>
            <a:r>
              <a:rPr lang="en-US" sz="2000" dirty="0" err="1"/>
              <a:t>forms.NumberInput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'author': </a:t>
            </a:r>
            <a:r>
              <a:rPr lang="en-US" sz="2000" dirty="0" err="1"/>
              <a:t>forms.TextInput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'form-control'}),</a:t>
            </a:r>
          </a:p>
          <a:p>
            <a:r>
              <a:rPr lang="en-US" sz="2000" dirty="0"/>
              <a:t>            'description': </a:t>
            </a:r>
            <a:r>
              <a:rPr lang="en-US" sz="2000" dirty="0" err="1"/>
              <a:t>forms.Textarea</a:t>
            </a:r>
            <a:r>
              <a:rPr lang="en-US" sz="2000" dirty="0"/>
              <a:t>(</a:t>
            </a:r>
            <a:r>
              <a:rPr lang="en-US" sz="2000" dirty="0" err="1"/>
              <a:t>attrs</a:t>
            </a:r>
            <a:r>
              <a:rPr lang="en-US" sz="2000" dirty="0"/>
              <a:t>={'class': 'form-control'})</a:t>
            </a:r>
          </a:p>
          <a:p>
            <a:r>
              <a:rPr lang="en-US" sz="2000" dirty="0"/>
              <a:t>        }</a:t>
            </a:r>
            <a:endParaRPr lang="bg-BG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183296-9B26-406A-AF6B-876365ED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Form</a:t>
            </a:r>
            <a:endParaRPr lang="bg-B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ED6AB42-CB65-4054-8D48-528AB25BDF15}"/>
              </a:ext>
            </a:extLst>
          </p:cNvPr>
          <p:cNvSpPr/>
          <p:nvPr/>
        </p:nvSpPr>
        <p:spPr bwMode="auto">
          <a:xfrm>
            <a:off x="5061806" y="3549188"/>
            <a:ext cx="3150000" cy="855000"/>
          </a:xfrm>
          <a:prstGeom prst="wedgeRoundRectCallout">
            <a:avLst>
              <a:gd name="adj1" fmla="val -58399"/>
              <a:gd name="adj2" fmla="val 31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all fields from the model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00F372-8500-46BF-A591-A84AEB1D1749}"/>
              </a:ext>
            </a:extLst>
          </p:cNvPr>
          <p:cNvSpPr/>
          <p:nvPr/>
        </p:nvSpPr>
        <p:spPr bwMode="auto">
          <a:xfrm>
            <a:off x="111000" y="4869000"/>
            <a:ext cx="2381067" cy="882654"/>
          </a:xfrm>
          <a:prstGeom prst="wedgeRoundRectCallout">
            <a:avLst>
              <a:gd name="adj1" fmla="val 39856"/>
              <a:gd name="adj2" fmla="val -706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styling using bootstrap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075191"/>
          </a:xfrm>
        </p:spPr>
        <p:txBody>
          <a:bodyPr/>
          <a:lstStyle/>
          <a:p>
            <a:r>
              <a:rPr lang="en-US" dirty="0"/>
              <a:t>def create(req):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()</a:t>
            </a:r>
          </a:p>
          <a:p>
            <a:r>
              <a:rPr lang="en-US" dirty="0"/>
              <a:t>        return render(req, 'create.html',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</a:t>
            </a:r>
            <a:r>
              <a:rPr lang="en-US" dirty="0" err="1">
                <a:solidFill>
                  <a:schemeClr val="bg1"/>
                </a:solidFill>
              </a:rPr>
              <a:t>save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5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8AAB8-D30E-421D-B871-242FFC85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2C87-2341-4E55-920F-3EA338404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117" y="1764000"/>
            <a:ext cx="9929766" cy="4462669"/>
          </a:xfrm>
        </p:spPr>
        <p:txBody>
          <a:bodyPr/>
          <a:lstStyle/>
          <a:p>
            <a:r>
              <a:rPr lang="en-US" dirty="0"/>
              <a:t>def edit(req, </a:t>
            </a:r>
            <a:r>
              <a:rPr lang="en-US" dirty="0">
                <a:solidFill>
                  <a:schemeClr val="bg1"/>
                </a:solidFill>
              </a:rPr>
              <a:t>id</a:t>
            </a:r>
            <a:r>
              <a:rPr lang="en-US" dirty="0"/>
              <a:t>):</a:t>
            </a:r>
          </a:p>
          <a:p>
            <a:r>
              <a:rPr lang="en-US" dirty="0"/>
              <a:t>    book = </a:t>
            </a:r>
            <a:r>
              <a:rPr lang="en-US" dirty="0" err="1"/>
              <a:t>Book.objects.get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pk=id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req.method</a:t>
            </a:r>
            <a:r>
              <a:rPr lang="en-US" dirty="0"/>
              <a:t> == "GET":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return render(req, 'edit.html', {'form': form})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form = </a:t>
            </a:r>
            <a:r>
              <a:rPr lang="en-US" dirty="0" err="1"/>
              <a:t>BookForm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req.POST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instance=book</a:t>
            </a:r>
            <a:r>
              <a:rPr lang="en-US" dirty="0"/>
              <a:t>)</a:t>
            </a:r>
          </a:p>
          <a:p>
            <a:r>
              <a:rPr lang="en-US" dirty="0"/>
              <a:t>        if </a:t>
            </a:r>
            <a:r>
              <a:rPr lang="en-US" dirty="0" err="1"/>
              <a:t>form.is_valid</a:t>
            </a:r>
            <a:r>
              <a:rPr lang="en-US" dirty="0"/>
              <a:t>():</a:t>
            </a:r>
          </a:p>
          <a:p>
            <a:r>
              <a:rPr lang="en-US" dirty="0"/>
              <a:t>            book = </a:t>
            </a:r>
            <a:r>
              <a:rPr lang="en-US" dirty="0" err="1"/>
              <a:t>form.save</a:t>
            </a:r>
            <a:r>
              <a:rPr lang="en-US" dirty="0"/>
              <a:t>()</a:t>
            </a:r>
          </a:p>
          <a:p>
            <a:r>
              <a:rPr lang="en-US" dirty="0"/>
              <a:t>            </a:t>
            </a:r>
            <a:r>
              <a:rPr lang="en-US" dirty="0" err="1"/>
              <a:t>book.save</a:t>
            </a:r>
            <a:r>
              <a:rPr lang="en-US" dirty="0"/>
              <a:t>()</a:t>
            </a:r>
          </a:p>
          <a:p>
            <a:r>
              <a:rPr lang="en-US" dirty="0"/>
              <a:t>            return redirect('index')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D3850C-7EF0-4597-8722-39A6971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19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A9FDE-9F14-4BE6-B21D-300DF7F1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642303-4513-414A-8116-F418C472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D70AB-C45F-43C6-A29C-6D541465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594" y="1546187"/>
            <a:ext cx="3120616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E7DDC-FEF2-45C1-A9C1-5AD53B1A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0" y="1546187"/>
            <a:ext cx="3097894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AE205-7E59-48FF-832D-B33392F2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049" y="1546187"/>
            <a:ext cx="3512010" cy="363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0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5CD16-5CA7-4F29-99DF-92ECECD5B0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556B8A0-20D4-40B7-90FA-92512E7F3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07" y="1234814"/>
            <a:ext cx="2734186" cy="27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AE48-5C8A-47B7-99B5-C75BB3C13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two ways </a:t>
            </a:r>
            <a:r>
              <a:rPr lang="en-US" dirty="0"/>
              <a:t>to make form validation in </a:t>
            </a:r>
            <a:r>
              <a:rPr lang="en-US" dirty="0" err="1"/>
              <a:t>ModelForm</a:t>
            </a:r>
            <a:endParaRPr lang="en-US" dirty="0"/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</a:p>
          <a:p>
            <a:pPr lvl="1"/>
            <a:r>
              <a:rPr lang="en-US" dirty="0"/>
              <a:t>Validation in the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2C86AB-ED93-4EB5-89B6-C3356FC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Model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9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make form validations, we can override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/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496242"/>
            <a:ext cx="10964766" cy="2912758"/>
          </a:xfrm>
        </p:spPr>
        <p:txBody>
          <a:bodyPr/>
          <a:lstStyle/>
          <a:p>
            <a:r>
              <a:rPr lang="en-US" dirty="0"/>
              <a:t>def clean(self):</a:t>
            </a:r>
            <a:endParaRPr lang="bg-BG" dirty="0"/>
          </a:p>
          <a:p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['pages'], int):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r>
              <a:rPr lang="en-US" dirty="0"/>
              <a:t>('Pages must be a number')</a:t>
            </a:r>
          </a:p>
          <a:p>
            <a:r>
              <a:rPr lang="en-US" dirty="0"/>
              <a:t>    if </a:t>
            </a:r>
            <a:r>
              <a:rPr lang="en-US" dirty="0" err="1"/>
              <a:t>self.</a:t>
            </a:r>
            <a:r>
              <a:rPr lang="en-US" dirty="0" err="1">
                <a:solidFill>
                  <a:schemeClr val="bg1"/>
                </a:solidFill>
              </a:rPr>
              <a:t>cleaned_data</a:t>
            </a:r>
            <a:r>
              <a:rPr lang="en-US" dirty="0"/>
              <a:t>['pages']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    ('Pages cannot be zero or negative')</a:t>
            </a:r>
          </a:p>
          <a:p>
            <a:r>
              <a:rPr lang="en-US" dirty="0"/>
              <a:t>        return </a:t>
            </a:r>
            <a:r>
              <a:rPr lang="en-US" dirty="0" err="1"/>
              <a:t>self.cleaned_data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2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make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validators.py</a:t>
            </a:r>
            <a:r>
              <a:rPr lang="en-US" dirty="0"/>
              <a:t> file that will contain our validation functions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484000"/>
            <a:ext cx="10964766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django.core.exceptions</a:t>
            </a:r>
            <a:r>
              <a:rPr lang="en-US" dirty="0"/>
              <a:t> import </a:t>
            </a:r>
            <a:r>
              <a:rPr lang="en-US" dirty="0" err="1"/>
              <a:t>ValidationError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pages_validator</a:t>
            </a:r>
            <a:r>
              <a:rPr lang="en-US" dirty="0"/>
              <a:t>(value):</a:t>
            </a:r>
          </a:p>
          <a:p>
            <a:r>
              <a:rPr lang="en-US" dirty="0"/>
              <a:t>    if value &lt;= 0:</a:t>
            </a:r>
          </a:p>
          <a:p>
            <a:r>
              <a:rPr lang="en-US" dirty="0"/>
              <a:t>        raise </a:t>
            </a:r>
            <a:r>
              <a:rPr lang="en-US" dirty="0" err="1"/>
              <a:t>ValidationError</a:t>
            </a:r>
            <a:br>
              <a:rPr lang="en-US" dirty="0"/>
            </a:br>
            <a:r>
              <a:rPr lang="en-US" dirty="0"/>
              <a:t>                      ('Pages cannot be zero or negative')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39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14577-13C9-408D-8310-A21616AD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that, we can add the validator in our model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4DCA6-E97E-4840-A1AB-CA72FB1A2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5226A7-5BE1-4A9A-8CEF-9E7170753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8264" y="2034000"/>
            <a:ext cx="10964766" cy="368771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django.db</a:t>
            </a:r>
            <a:r>
              <a:rPr lang="en-US" dirty="0"/>
              <a:t> import models</a:t>
            </a:r>
          </a:p>
          <a:p>
            <a:r>
              <a:rPr lang="en-US" dirty="0"/>
              <a:t>from </a:t>
            </a:r>
            <a:r>
              <a:rPr lang="en-US" dirty="0" err="1"/>
              <a:t>app.validators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class Book(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title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  <a:p>
            <a:r>
              <a:rPr lang="en-US" dirty="0"/>
              <a:t>    pages = </a:t>
            </a:r>
            <a:r>
              <a:rPr lang="en-US" dirty="0" err="1"/>
              <a:t>models.IntegerField</a:t>
            </a:r>
            <a:r>
              <a:rPr lang="en-US" dirty="0"/>
              <a:t>(default=0,   </a:t>
            </a:r>
            <a:br>
              <a:rPr lang="en-US" dirty="0"/>
            </a:br>
            <a:r>
              <a:rPr lang="en-US" dirty="0"/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validators=[</a:t>
            </a:r>
            <a:r>
              <a:rPr lang="en-US" dirty="0" err="1">
                <a:solidFill>
                  <a:schemeClr val="bg1"/>
                </a:solidFill>
              </a:rPr>
              <a:t>pages_validator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</a:t>
            </a:r>
          </a:p>
          <a:p>
            <a:r>
              <a:rPr lang="en-US" dirty="0"/>
              <a:t>    description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=100, default="")</a:t>
            </a:r>
          </a:p>
          <a:p>
            <a:r>
              <a:rPr lang="en-US" dirty="0"/>
              <a:t>    author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53DA54-F560-4BD1-9E72-76D16C87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7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Bots and Bot Catchers</a:t>
            </a:r>
            <a:endParaRPr lang="en-US" dirty="0"/>
          </a:p>
        </p:txBody>
      </p:sp>
      <p:pic>
        <p:nvPicPr>
          <p:cNvPr id="2" name="Picture 2" descr="A picture containing graphics, drawing, clock&#10;&#10;Description generated with very high confidence">
            <a:extLst>
              <a:ext uri="{FF2B5EF4-FFF2-40B4-BE49-F238E27FC236}">
                <a16:creationId xmlns:a16="http://schemas.microsoft.com/office/drawing/2014/main" id="{BECBF46E-53A0-44F7-8A1F-7EE744F3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723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395600" cy="5303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ea typeface="+mn-lt"/>
                <a:cs typeface="+mn-lt"/>
              </a:rPr>
              <a:t>Also called </a:t>
            </a:r>
            <a:r>
              <a:rPr lang="en-US" sz="3400" b="1" spc="-1" dirty="0">
                <a:solidFill>
                  <a:schemeClr val="accent1"/>
                </a:solidFill>
                <a:ea typeface="+mn-lt"/>
                <a:cs typeface="+mn-lt"/>
              </a:rPr>
              <a:t>"web crawlers"</a:t>
            </a:r>
            <a:endParaRPr lang="en-US" sz="3400" b="1" spc="-1" dirty="0">
              <a:solidFill>
                <a:schemeClr val="accent1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Bots </a:t>
            </a:r>
            <a:r>
              <a:rPr lang="en-US" sz="3400" spc="-1" dirty="0">
                <a:solidFill>
                  <a:srgbClr val="234465"/>
                </a:solidFill>
                <a:latin typeface="Calibri"/>
              </a:rPr>
              <a:t>are software application that run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automated scripts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rgbClr val="234465"/>
                </a:solidFill>
                <a:latin typeface="Calibri"/>
                <a:ea typeface="+mn-lt"/>
                <a:cs typeface="+mn-lt"/>
              </a:rPr>
              <a:t>Perform simple and structurally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repetitive tasks</a:t>
            </a:r>
            <a:endParaRPr lang="en-US" dirty="0">
              <a:solidFill>
                <a:schemeClr val="accent1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Indexing a search engine</a:t>
            </a:r>
            <a:endParaRPr lang="en-US" dirty="0">
              <a:solidFill>
                <a:schemeClr val="tx2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Gathering information much faster</a:t>
            </a: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What are bots?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33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What are bots? (2)</a:t>
            </a:r>
            <a:endParaRPr lang="en-US" sz="4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518485-2ACD-43C3-B83B-02B8F12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1702279"/>
            <a:ext cx="8165804" cy="174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9CB8350-60E3-4C70-A0F2-3D3E0E1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9" y="4599000"/>
            <a:ext cx="4288281" cy="66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79B4D78-8053-41E4-A179-D022BA1D2F40}"/>
              </a:ext>
            </a:extLst>
          </p:cNvPr>
          <p:cNvSpPr/>
          <p:nvPr/>
        </p:nvSpPr>
        <p:spPr bwMode="auto">
          <a:xfrm rot="2037082">
            <a:off x="7413947" y="3577680"/>
            <a:ext cx="450000" cy="88632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8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Bot catchers</a:t>
            </a:r>
            <a:endParaRPr lang="en-US" sz="4000" b="1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231B0D8-0715-43FA-B696-E5356C35146C}"/>
              </a:ext>
            </a:extLst>
          </p:cNvPr>
          <p:cNvSpPr/>
          <p:nvPr/>
        </p:nvSpPr>
        <p:spPr>
          <a:xfrm>
            <a:off x="2090880" y="1121040"/>
            <a:ext cx="9395600" cy="1652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User created forms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Used to catch malicious bots on our website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3" descr="A picture containing indoor, table, bird&#10;&#10;Description generated with very high confidence">
            <a:extLst>
              <a:ext uri="{FF2B5EF4-FFF2-40B4-BE49-F238E27FC236}">
                <a16:creationId xmlns:a16="http://schemas.microsoft.com/office/drawing/2014/main" id="{4DA236E7-4156-4FD2-8FEB-A4FF7C51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00" y="2912113"/>
            <a:ext cx="6475406" cy="192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0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Live Demo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Working with Media Files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8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266F-F6DE-4E94-B696-483532664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Media files are </a:t>
            </a:r>
            <a:r>
              <a:rPr lang="en-US" b="1" dirty="0">
                <a:solidFill>
                  <a:schemeClr val="bg1"/>
                </a:solidFill>
              </a:rPr>
              <a:t>pictures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audios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videos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documents</a:t>
            </a:r>
          </a:p>
          <a:p>
            <a:r>
              <a:rPr lang="en-US" dirty="0"/>
              <a:t>Computer programs or applications can read and work with a digital file after it is </a:t>
            </a:r>
            <a:r>
              <a:rPr lang="en-US" b="1" dirty="0">
                <a:solidFill>
                  <a:schemeClr val="bg1"/>
                </a:solidFill>
              </a:rPr>
              <a:t>encoded</a:t>
            </a:r>
            <a:r>
              <a:rPr lang="en-US" dirty="0"/>
              <a:t> during the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process</a:t>
            </a:r>
          </a:p>
          <a:p>
            <a:r>
              <a:rPr lang="en-US" dirty="0"/>
              <a:t>For instance, document formats can be read and edited in word-processing programs like Microsoft 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070537-FFB1-4AF9-A4BA-F4C40A7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Media Files?</a:t>
            </a:r>
          </a:p>
        </p:txBody>
      </p:sp>
    </p:spTree>
    <p:extLst>
      <p:ext uri="{BB962C8B-B14F-4D97-AF65-F5344CB8AC3E}">
        <p14:creationId xmlns:p14="http://schemas.microsoft.com/office/powerpoint/2010/main" val="30255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DE4097-601E-48E8-9DF1-490C10BAE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Photo</a:t>
            </a:r>
            <a:r>
              <a:rPr lang="en-US" dirty="0"/>
              <a:t> file formats: JPEG, GIF, TIFF, BMP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AAC, MP3, WAV, WMA, DOLBY DIGITAL, DTS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music</a:t>
            </a:r>
            <a:r>
              <a:rPr lang="en-US" dirty="0"/>
              <a:t> file formats: AIFF, ASF, FLAC, ADPCM, DSD, LPCM, OGG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file formats: MPEG-1, MPEG-2, MPEG-4, AVI, MOV, AVCHD, H.264, H.265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Other available </a:t>
            </a:r>
            <a:r>
              <a:rPr lang="en-US" b="1" dirty="0">
                <a:solidFill>
                  <a:schemeClr val="bg1"/>
                </a:solidFill>
              </a:rPr>
              <a:t>video</a:t>
            </a:r>
            <a:r>
              <a:rPr lang="en-US" dirty="0"/>
              <a:t> formats: DivX and DivX HD, </a:t>
            </a:r>
            <a:r>
              <a:rPr lang="en-US" dirty="0" err="1"/>
              <a:t>Xvid</a:t>
            </a:r>
            <a:r>
              <a:rPr lang="en-US" dirty="0"/>
              <a:t> HD, MKV, RMVB, WMV9, TS/TP/M2T, WMV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A4018-AD58-4E33-9705-6163142E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41DFD5-CB8F-4348-AB42-018F5A09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Media Files</a:t>
            </a:r>
          </a:p>
        </p:txBody>
      </p:sp>
    </p:spTree>
    <p:extLst>
      <p:ext uri="{BB962C8B-B14F-4D97-AF65-F5344CB8AC3E}">
        <p14:creationId xmlns:p14="http://schemas.microsoft.com/office/powerpoint/2010/main" val="22110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BA4E-2E58-4084-BAD4-C2AD608EB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ython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maging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ibrary (abbreviated as </a:t>
            </a:r>
            <a:r>
              <a:rPr lang="en-US" b="1" dirty="0">
                <a:solidFill>
                  <a:schemeClr val="bg1"/>
                </a:solidFill>
              </a:rPr>
              <a:t>PIL</a:t>
            </a:r>
            <a:r>
              <a:rPr lang="en-US" dirty="0"/>
              <a:t>) (in newer versions known as </a:t>
            </a:r>
            <a:r>
              <a:rPr lang="en-US" b="1" dirty="0">
                <a:solidFill>
                  <a:schemeClr val="bg1"/>
                </a:solidFill>
              </a:rPr>
              <a:t>Pillow</a:t>
            </a:r>
            <a:r>
              <a:rPr lang="en-US" dirty="0"/>
              <a:t>) is a free library</a:t>
            </a:r>
          </a:p>
          <a:p>
            <a:pPr>
              <a:buClr>
                <a:schemeClr val="tx1"/>
              </a:buClr>
            </a:pPr>
            <a:r>
              <a:rPr lang="en-US" dirty="0"/>
              <a:t>It adds support for </a:t>
            </a:r>
            <a:r>
              <a:rPr lang="en-US" b="1" dirty="0">
                <a:solidFill>
                  <a:schemeClr val="bg1"/>
                </a:solidFill>
              </a:rPr>
              <a:t>opening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manipulating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saving</a:t>
            </a:r>
            <a:r>
              <a:rPr lang="en-US" dirty="0"/>
              <a:t> many different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en-US" dirty="0"/>
              <a:t> file formats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available for Windows, Mac OS X and Linux</a:t>
            </a:r>
          </a:p>
          <a:p>
            <a:pPr>
              <a:buClr>
                <a:schemeClr val="tx1"/>
              </a:buClr>
            </a:pPr>
            <a:r>
              <a:rPr lang="en-US" dirty="0"/>
              <a:t>Some of the file formats supported are PPM, PNG, JPEG, GIF, TIFF, and BMP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72AD64-93D1-4418-A82E-4EDB8297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Pillow - Python Imaging Library</a:t>
            </a:r>
          </a:p>
        </p:txBody>
      </p:sp>
    </p:spTree>
    <p:extLst>
      <p:ext uri="{BB962C8B-B14F-4D97-AF65-F5344CB8AC3E}">
        <p14:creationId xmlns:p14="http://schemas.microsoft.com/office/powerpoint/2010/main" val="7597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Django Forms</a:t>
            </a:r>
            <a:endParaRPr lang="en-US" dirty="0"/>
          </a:p>
        </p:txBody>
      </p:sp>
      <p:pic>
        <p:nvPicPr>
          <p:cNvPr id="3" name="Picture 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3C83E3F5-3AC4-42D9-9B64-F084D07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6" y="1238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18FDA-86F1-44E9-B426-88588FC36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install pillow, we can use the python package manager (pip)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Warnings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Pillow and PIL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co-exist in the same environment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Before installing Pillow, please </a:t>
            </a:r>
            <a:r>
              <a:rPr lang="en-US" b="1" dirty="0">
                <a:solidFill>
                  <a:schemeClr val="bg1"/>
                </a:solidFill>
              </a:rPr>
              <a:t>uninstall PIL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16C358-23FF-4B1C-A6F5-45E533EFD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9293-C187-48D0-B46B-C19D22B2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000" y="2169000"/>
            <a:ext cx="3870000" cy="649766"/>
          </a:xfrm>
        </p:spPr>
        <p:txBody>
          <a:bodyPr/>
          <a:lstStyle/>
          <a:p>
            <a:r>
              <a:rPr lang="en-US" sz="2800" dirty="0"/>
              <a:t>pip install pillow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A4226-2309-422B-A1A0-66CEDF5F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Pillow</a:t>
            </a:r>
          </a:p>
        </p:txBody>
      </p:sp>
    </p:spTree>
    <p:extLst>
      <p:ext uri="{BB962C8B-B14F-4D97-AF65-F5344CB8AC3E}">
        <p14:creationId xmlns:p14="http://schemas.microsoft.com/office/powerpoint/2010/main" val="18955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CAF21-5AF4-4A93-BE5F-DAA8AC730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media folder and configure it in the settings.py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C45733-6100-4F02-A346-E66D727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Media Folder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3439E0F-9D28-40F3-B33D-ED561391160C}"/>
              </a:ext>
            </a:extLst>
          </p:cNvPr>
          <p:cNvSpPr/>
          <p:nvPr/>
        </p:nvSpPr>
        <p:spPr bwMode="auto">
          <a:xfrm>
            <a:off x="3999833" y="3506080"/>
            <a:ext cx="90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BC447-2182-41D5-8408-B7BC62F5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91" y="2130880"/>
            <a:ext cx="63436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81B32B-53B2-4363-B338-D5F6818F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5" y="2630942"/>
            <a:ext cx="2647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3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65F00-9DAD-4930-A7F3-58166360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A3AFE7-CC1F-4BFD-88B1-E213220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Image Field in a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E1F22-37E9-462C-B63F-624A2C03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0" y="1359000"/>
            <a:ext cx="8734425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3EA57225-31EB-4B49-AFD5-80C09025DC10}"/>
              </a:ext>
            </a:extLst>
          </p:cNvPr>
          <p:cNvSpPr/>
          <p:nvPr/>
        </p:nvSpPr>
        <p:spPr bwMode="auto">
          <a:xfrm>
            <a:off x="10011000" y="3159000"/>
            <a:ext cx="990000" cy="2162174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ED44E-2B13-48D3-BB3C-85E7FB0AA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149000"/>
            <a:ext cx="2590800" cy="2162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AAA39FC-DD47-41E8-A6F2-3C17B49F86F1}"/>
              </a:ext>
            </a:extLst>
          </p:cNvPr>
          <p:cNvSpPr/>
          <p:nvPr/>
        </p:nvSpPr>
        <p:spPr bwMode="auto">
          <a:xfrm>
            <a:off x="2046000" y="3834000"/>
            <a:ext cx="4509722" cy="1081087"/>
          </a:xfrm>
          <a:prstGeom prst="wedgeRoundRectCallout">
            <a:avLst>
              <a:gd name="adj1" fmla="val 77563"/>
              <a:gd name="adj2" fmla="val -72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folder where the images will be stored</a:t>
            </a:r>
          </a:p>
        </p:txBody>
      </p:sp>
    </p:spTree>
    <p:extLst>
      <p:ext uri="{BB962C8B-B14F-4D97-AF65-F5344CB8AC3E}">
        <p14:creationId xmlns:p14="http://schemas.microsoft.com/office/powerpoint/2010/main" val="3682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BBCA6-0564-42F4-ABF8-02A2C1023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A53A5F-843D-46A2-B5C9-D4C184F9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282-2AEB-4057-8811-182496FB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0" y="1404000"/>
            <a:ext cx="5010000" cy="22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7DE0FC-5442-49BF-A1C1-B812E119E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4566000" y="4239000"/>
            <a:ext cx="6286500" cy="137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6C824-B63A-4722-8556-4AD346CE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087" y="1733662"/>
            <a:ext cx="339090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F5CE5D-CDA6-4D70-AABD-1EAB8CC8D165}"/>
              </a:ext>
            </a:extLst>
          </p:cNvPr>
          <p:cNvSpPr/>
          <p:nvPr/>
        </p:nvSpPr>
        <p:spPr bwMode="auto">
          <a:xfrm rot="17742003">
            <a:off x="8127146" y="3360277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9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65C10-BBB2-4697-99E9-5137C976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54D584-270D-44C2-A194-BD96E2CB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1B2B-F3A4-4D56-B906-BFAA61754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539000"/>
            <a:ext cx="8420100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8656E-F124-45C0-960A-03A68DF4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4" y="3828146"/>
            <a:ext cx="8420101" cy="193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0106D3F-5AB0-410E-929B-0DDB54B1FC45}"/>
              </a:ext>
            </a:extLst>
          </p:cNvPr>
          <p:cNvSpPr/>
          <p:nvPr/>
        </p:nvSpPr>
        <p:spPr bwMode="auto">
          <a:xfrm>
            <a:off x="7041000" y="4239000"/>
            <a:ext cx="3150000" cy="882654"/>
          </a:xfrm>
          <a:prstGeom prst="wedgeRoundRectCallout">
            <a:avLst>
              <a:gd name="adj1" fmla="val -72374"/>
              <a:gd name="adj2" fmla="val 66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the URLs for media</a:t>
            </a:r>
          </a:p>
        </p:txBody>
      </p:sp>
    </p:spTree>
    <p:extLst>
      <p:ext uri="{BB962C8B-B14F-4D97-AF65-F5344CB8AC3E}">
        <p14:creationId xmlns:p14="http://schemas.microsoft.com/office/powerpoint/2010/main" val="257392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4DC24-4A5A-4BE5-BB28-BBD740967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D78372-D79B-40CB-8241-7399A75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Image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EFDC6-F042-4EED-B259-30F18636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629000"/>
            <a:ext cx="11000025" cy="1045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680AA0F-CB08-4350-B1F4-47B06F61EFEF}"/>
              </a:ext>
            </a:extLst>
          </p:cNvPr>
          <p:cNvSpPr/>
          <p:nvPr/>
        </p:nvSpPr>
        <p:spPr bwMode="auto">
          <a:xfrm>
            <a:off x="5746012" y="3114000"/>
            <a:ext cx="450000" cy="81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B9073-337C-4B34-B761-85199120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812" y="4183910"/>
            <a:ext cx="24384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B8E38-7A35-4B96-B694-F5745FC2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Documents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7156E-A4D3-4E9E-A0B3-2F2B5DE5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989000"/>
            <a:ext cx="9601200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9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30CF2-13CD-4BE4-A760-F52850B7C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8C211-3A03-494D-9C90-98B95830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B1DB-028C-4B79-998E-115B645B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1404000"/>
            <a:ext cx="51720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18325-14F5-4304-9C56-4E3EFAFC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644000"/>
            <a:ext cx="737235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1DFD-F6DD-41B7-9FCB-DB74BFEFF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00" y="2183018"/>
            <a:ext cx="352425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D57BC6-C97E-4147-B84F-EBEBA1F15594}"/>
              </a:ext>
            </a:extLst>
          </p:cNvPr>
          <p:cNvSpPr/>
          <p:nvPr/>
        </p:nvSpPr>
        <p:spPr bwMode="auto">
          <a:xfrm rot="17742003">
            <a:off x="7459707" y="3856216"/>
            <a:ext cx="1247356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2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77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Most of the times we might want to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skip</a:t>
            </a:r>
            <a:r>
              <a:rPr lang="en-US" dirty="0"/>
              <a:t> defining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our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 marL="452438" indent="-452438">
              <a:buClr>
                <a:schemeClr val="bg2"/>
              </a:buClr>
            </a:pPr>
            <a:r>
              <a:rPr lang="en-US" dirty="0"/>
              <a:t>For this reason, we use the </a:t>
            </a:r>
            <a:r>
              <a:rPr lang="en-US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ModelForm</a:t>
            </a:r>
            <a:r>
              <a:rPr lang="en-US" dirty="0"/>
              <a:t> helper class</a:t>
            </a:r>
            <a:endParaRPr lang="bg-BG" dirty="0"/>
          </a:p>
          <a:p>
            <a:r>
              <a:rPr lang="en-US" dirty="0"/>
              <a:t>To validate a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</a:t>
            </a:r>
            <a:r>
              <a:rPr lang="en-US" dirty="0"/>
              <a:t>, we can override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clean()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method</a:t>
            </a:r>
          </a:p>
          <a:p>
            <a:r>
              <a:rPr lang="en-US" dirty="0"/>
              <a:t>To validate the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, we can create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validators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81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Use forms when building websites and applications that </a:t>
            </a:r>
            <a:r>
              <a:rPr lang="en-US" sz="3600" b="1" dirty="0">
                <a:solidFill>
                  <a:schemeClr val="bg1"/>
                </a:solidFill>
              </a:rPr>
              <a:t>accept input from their visitors</a:t>
            </a:r>
          </a:p>
          <a:p>
            <a:pPr marL="360045" indent="-360045"/>
            <a:r>
              <a:rPr lang="en-US" sz="3600" dirty="0"/>
              <a:t>Forms are enclosed in 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&lt;form&gt; </a:t>
            </a:r>
            <a:r>
              <a:rPr lang="en-US" sz="3600" dirty="0"/>
              <a:t>element</a:t>
            </a:r>
          </a:p>
          <a:p>
            <a:pPr marL="360045" indent="-360045"/>
            <a:r>
              <a:rPr lang="en-US" sz="3600" dirty="0"/>
              <a:t>However, Django provides a range of </a:t>
            </a:r>
            <a:r>
              <a:rPr lang="en-US" sz="3600" b="1" dirty="0">
                <a:solidFill>
                  <a:schemeClr val="bg1"/>
                </a:solidFill>
              </a:rPr>
              <a:t>tools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libraries </a:t>
            </a:r>
            <a:r>
              <a:rPr lang="en-US" sz="3600" dirty="0"/>
              <a:t>to</a:t>
            </a:r>
          </a:p>
          <a:p>
            <a:pPr marL="802957" lvl="1" indent="-360045"/>
            <a:r>
              <a:rPr lang="en-US" sz="3400" dirty="0"/>
              <a:t>Help </a:t>
            </a:r>
            <a:r>
              <a:rPr lang="en-US" sz="3400" b="1" dirty="0">
                <a:solidFill>
                  <a:schemeClr val="bg1"/>
                </a:solidFill>
              </a:rPr>
              <a:t>build forms </a:t>
            </a:r>
            <a:r>
              <a:rPr lang="en-US" sz="3400" dirty="0"/>
              <a:t>to accept input from site visitors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Process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and respond </a:t>
            </a:r>
            <a:r>
              <a:rPr lang="en-US" sz="3400" dirty="0"/>
              <a:t>to the input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Web Forms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Collection of elements inside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&lt;form&gt;...&lt;/form&gt; tag</a:t>
            </a:r>
            <a:r>
              <a:rPr lang="en-US" sz="3350" dirty="0">
                <a:ea typeface="+mn-lt"/>
                <a:cs typeface="+mn-lt"/>
              </a:rPr>
              <a:t> that allow a visitor to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make actions </a:t>
            </a:r>
            <a:r>
              <a:rPr lang="en-US" sz="3350" dirty="0">
                <a:ea typeface="+mn-lt"/>
                <a:cs typeface="+mn-lt"/>
              </a:rPr>
              <a:t>(enter text, select options, etc.) and then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send</a:t>
            </a:r>
            <a:r>
              <a:rPr lang="en-US" sz="3350" dirty="0">
                <a:ea typeface="+mn-lt"/>
                <a:cs typeface="+mn-lt"/>
              </a:rPr>
              <a:t> the information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back to the server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The elements used in an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HTML form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are check box, input box, radio buttons, submit buttons, etc.</a:t>
            </a:r>
          </a:p>
          <a:p>
            <a:pPr marL="360045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/>
              <a:t> are the only HTTP methods to use when dealing with forms</a:t>
            </a:r>
            <a:endParaRPr lang="en-US" sz="3350" dirty="0">
              <a:cs typeface="Calibri"/>
            </a:endParaRPr>
          </a:p>
          <a:p>
            <a:pPr marL="360045" indent="-360045"/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HTML Form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A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Form </a:t>
            </a:r>
            <a:r>
              <a:rPr lang="en-US" sz="3400" dirty="0">
                <a:ea typeface="+mn-lt"/>
                <a:cs typeface="+mn-lt"/>
              </a:rPr>
              <a:t>instance is either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bound</a:t>
            </a:r>
            <a:r>
              <a:rPr lang="en-US" sz="34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to a set of data, or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unbound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Bound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to a set of data</a:t>
            </a:r>
          </a:p>
          <a:p>
            <a:pPr marL="1066165"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Capable of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validating</a:t>
            </a:r>
            <a:r>
              <a:rPr lang="en-US" sz="33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that data and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rendering</a:t>
            </a:r>
            <a:r>
              <a:rPr lang="en-US" sz="3300" dirty="0">
                <a:ea typeface="+mn-lt"/>
                <a:cs typeface="+mn-lt"/>
              </a:rPr>
              <a:t> the form as HTML with the data displayed in the HTML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Unbound</a:t>
            </a:r>
          </a:p>
          <a:p>
            <a:pPr marL="1066165"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Cannot do </a:t>
            </a:r>
            <a:r>
              <a:rPr lang="en-US" sz="3300" b="1" dirty="0">
                <a:solidFill>
                  <a:schemeClr val="bg1"/>
                </a:solidFill>
                <a:ea typeface="+mn-lt"/>
                <a:cs typeface="+mn-lt"/>
              </a:rPr>
              <a:t>Validation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Bound and Unbound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7" y="1809000"/>
            <a:ext cx="113919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Django Forms Advantages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Quickly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generate HTML</a:t>
            </a:r>
            <a:r>
              <a:rPr lang="en-US" sz="3350" dirty="0">
                <a:ea typeface="+mn-lt"/>
                <a:cs typeface="+mn-lt"/>
              </a:rPr>
              <a:t> form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widgets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Validate </a:t>
            </a:r>
            <a:r>
              <a:rPr lang="en-US" sz="3350" dirty="0">
                <a:cs typeface="Calibri"/>
              </a:rPr>
              <a:t>data and process it into a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Python data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Create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form versions</a:t>
            </a:r>
            <a:r>
              <a:rPr lang="en-US" sz="3350" dirty="0">
                <a:cs typeface="Calibri"/>
              </a:rPr>
              <a:t> of our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Quickly update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models from Forms</a:t>
            </a:r>
          </a:p>
        </p:txBody>
      </p:sp>
      <p:pic>
        <p:nvPicPr>
          <p:cNvPr id="7" name="Picture 1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9C04EB-0AC6-4248-AF36-35B044C7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4104000"/>
            <a:ext cx="4784935" cy="221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purl.org/dc/dcmitype/"/>
    <ds:schemaRef ds:uri="b1da4528-fe13-414f-b133-a49aeaaa47f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1883</Words>
  <Application>Microsoft Office PowerPoint</Application>
  <PresentationFormat>Widescreen</PresentationFormat>
  <Paragraphs>299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Wingdings,Sans-Serif</vt:lpstr>
      <vt:lpstr>2_SoftUni</vt:lpstr>
      <vt:lpstr>Django Forms</vt:lpstr>
      <vt:lpstr>Table of Contents</vt:lpstr>
      <vt:lpstr>Have a Question?</vt:lpstr>
      <vt:lpstr>Django Forms</vt:lpstr>
      <vt:lpstr>Web Forms</vt:lpstr>
      <vt:lpstr>HTML Form</vt:lpstr>
      <vt:lpstr>Bound and Unbound</vt:lpstr>
      <vt:lpstr>Example</vt:lpstr>
      <vt:lpstr>Django Forms Advantages</vt:lpstr>
      <vt:lpstr>Example</vt:lpstr>
      <vt:lpstr>Built-in Widgets</vt:lpstr>
      <vt:lpstr>Widgets</vt:lpstr>
      <vt:lpstr>Built-in Widgets (1)</vt:lpstr>
      <vt:lpstr>Built-in Widgets (2)</vt:lpstr>
      <vt:lpstr>PowerPoint Presentation</vt:lpstr>
      <vt:lpstr>PowerPoint Presentation</vt:lpstr>
      <vt:lpstr>PowerPoint Presentation</vt:lpstr>
      <vt:lpstr>PowerPoint Presentation</vt:lpstr>
      <vt:lpstr>Django ModelForm Class</vt:lpstr>
      <vt:lpstr>The ModelForm Class</vt:lpstr>
      <vt:lpstr>Example: ModelForm</vt:lpstr>
      <vt:lpstr>Create a Book Model</vt:lpstr>
      <vt:lpstr>Creating the Model Form</vt:lpstr>
      <vt:lpstr>Create View</vt:lpstr>
      <vt:lpstr>Edit View</vt:lpstr>
      <vt:lpstr>The Result</vt:lpstr>
      <vt:lpstr>Validating Model Forms</vt:lpstr>
      <vt:lpstr>Validating Model Forms</vt:lpstr>
      <vt:lpstr>Validating the Form</vt:lpstr>
      <vt:lpstr>Validating the Model (1)</vt:lpstr>
      <vt:lpstr>Validating the Model (2)</vt:lpstr>
      <vt:lpstr>PowerPoint Presentation</vt:lpstr>
      <vt:lpstr>PowerPoint Presentation</vt:lpstr>
      <vt:lpstr>PowerPoint Presentation</vt:lpstr>
      <vt:lpstr>PowerPoint Presentation</vt:lpstr>
      <vt:lpstr>Working with Media Files</vt:lpstr>
      <vt:lpstr>What are Media Files?</vt:lpstr>
      <vt:lpstr>Most Common Media Files</vt:lpstr>
      <vt:lpstr>Pillow - Python Imaging Library</vt:lpstr>
      <vt:lpstr>Installing Pillow</vt:lpstr>
      <vt:lpstr>Configure Media Folder</vt:lpstr>
      <vt:lpstr>Create Image Field in a Model</vt:lpstr>
      <vt:lpstr>Create a Model Form</vt:lpstr>
      <vt:lpstr>Handling the POST Request</vt:lpstr>
      <vt:lpstr>Displaying the Image</vt:lpstr>
      <vt:lpstr>Create Documents Folder</vt:lpstr>
      <vt:lpstr>Create Model Form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489</cp:revision>
  <dcterms:created xsi:type="dcterms:W3CDTF">2018-05-23T13:08:44Z</dcterms:created>
  <dcterms:modified xsi:type="dcterms:W3CDTF">2022-01-05T07:14:11Z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