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446" r:id="rId3"/>
    <p:sldId id="433" r:id="rId4"/>
    <p:sldId id="434" r:id="rId5"/>
    <p:sldId id="435" r:id="rId6"/>
    <p:sldId id="436" r:id="rId7"/>
    <p:sldId id="439" r:id="rId8"/>
    <p:sldId id="402" r:id="rId9"/>
    <p:sldId id="438" r:id="rId10"/>
    <p:sldId id="440" r:id="rId11"/>
    <p:sldId id="441" r:id="rId12"/>
    <p:sldId id="445" r:id="rId13"/>
    <p:sldId id="452" r:id="rId14"/>
    <p:sldId id="453" r:id="rId15"/>
    <p:sldId id="451" r:id="rId16"/>
    <p:sldId id="450" r:id="rId17"/>
    <p:sldId id="454" r:id="rId18"/>
    <p:sldId id="455" r:id="rId19"/>
    <p:sldId id="448" r:id="rId20"/>
    <p:sldId id="447" r:id="rId21"/>
    <p:sldId id="449" r:id="rId22"/>
    <p:sldId id="44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ewan, Anshu" initials="DA" lastIdx="1" clrIdx="0">
    <p:extLst>
      <p:ext uri="{19B8F6BF-5375-455C-9EA6-DF929625EA0E}">
        <p15:presenceInfo xmlns:p15="http://schemas.microsoft.com/office/powerpoint/2012/main" userId="Deewan, Ansh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CDA"/>
    <a:srgbClr val="E5EEFA"/>
    <a:srgbClr val="FCE7E4"/>
    <a:srgbClr val="DFFCED"/>
    <a:srgbClr val="F5E4FC"/>
    <a:srgbClr val="E9FAB6"/>
    <a:srgbClr val="FFFFFF"/>
    <a:srgbClr val="E2F0D9"/>
    <a:srgbClr val="FBE5D6"/>
    <a:srgbClr val="C0FA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46" autoAdjust="0"/>
    <p:restoredTop sz="95053" autoAdjust="0"/>
  </p:normalViewPr>
  <p:slideViewPr>
    <p:cSldViewPr snapToGrid="0">
      <p:cViewPr>
        <p:scale>
          <a:sx n="100" d="100"/>
          <a:sy n="100" d="100"/>
        </p:scale>
        <p:origin x="1410" y="18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18:00:37.823"/>
    </inkml:context>
    <inkml:brush xml:id="br0">
      <inkml:brushProperty name="width" value="0.15" units="cm"/>
      <inkml:brushProperty name="height" value="0.15" units="cm"/>
      <inkml:brushProperty name="color" value="#004F8B"/>
    </inkml:brush>
  </inkml:definitions>
  <inkml:trace contextRef="#ctx0" brushRef="#br0">1395 1783 9502,'-9'-1'370,"6"1"5,0 1-170,-1 1-308,0 1-19,-3 2-203,-1 2 149,-3 2 61,0 0 18,-4 3-4,0 0 36,-3 2 30,1-2 10,-3 2 29,2-1-18,-2 2 12,2-1-14,-2 2-20,3 0 17,0 3-9,1-2 12,1 6 53,3-2-38,1 4 24,2-1-26,3 4 5,2-3-3,2 6 9,3-4 42,2 5 17,2-5 1,4 5-8,3-4-29,2 3-11,1-2 16,5 0-14,0-2-8,5 1 18,0-3-14,7 1-42,-1-4 29,7 2-35,-3-4 48,7 1-28,-2-2 16,4-1-28,-2-2 19,5-3 4,-2-1-9,6-3 8,-6-2-34,7-3 23,-8-2-24,5-3-47,-3-1 20,2-5-77,-4-2 82,2-5-51,-4 0 80,1-5-55,-5-1 62,1-5 49,-7 1-33,3-7 26,-8 1 76,0-6-45,-6 3 129,-3-5-125,-5 3 97,-4-6-76,-4 3 96,-3-6-41,-3 2-10,-6-5-15,-3 2-32,-5-3-46,-4 1 10,-5-3-2,-1 4 10,3 7 9,0 5-70,-1 1 28,3 5-28,-4-5 58,-3 0-43,6 7 9,-7-5-67,-2 0 39,5 6-9,-7-5 40,-1 0-23,6 7-7,-7-6 0,0 0 6,6 5 24,-6-4 50,-1 1-40,6 4 39,-6-4-52,-2 1-2,7 5 2,-6-4 1,0 0-2,6 5 5,-6-4 1,3 0-5,5 4 5,-6-4 4,0 0-9,7 5 10,-6-4 4,-1-1-24,-1-1-20,-7-5 8,0-2-12,4 1-22,0 0 49,4-1-58,-1 0 16,6 2-23,-1-3 4,5 2 6,1-3 50,4 1-6,3 0 1,3 0-11,4 0 3,3 2-7,3-4 3,2 5 33,4-5-22,2 6 31,4-5-37,2 4 0,5-3-2,-1 4 1,6-2-40,-1 4 37,4-1-38,0 3 46,4-1-46,-1 4-10,3 0-4,0 4 4,4 1-7,-2 3-14,7 1-7,-3 5 9,8 0 42,-6 3-13,8 2 8,-7 1-1,8 3 68,-9 1 27,10 4 123,-7 1-40,5 4 44,-6 1-103,5 4 67,-9 0-61,4 5 72,-8-2-52,2 5-26,-7-2-12,1 5-16,-7-3 28,0 5-12,-5-3 33,-1 6-23,-5-5-149,-1 7 27,-3-4-123,-2 6 52,-2-3 79,-1 4-12,-2-3 44,-4 4 58,-1-2-13,-4 4 20,0-3-23,-4 4 19,0-6 8,-4 8 11,1-8 23,-6 7-66,3-7 33,-6 5-30,1-5 16,-4 4-6,1-4 15,-5 3 12,1-2-18,-2 0 18,1 1-34,1 0-28,1 0-25,1 2 11,2 1-4,1 2 4,2 0-27,2 2 7,1-1-43,3 2 83,2-1-42,3 2 44,4-3 19,2 3-16,3-3 12,2 3 3,4-5-23,2 3 22,4-6-26,5 5 5,2-7-3,6 5 11,2-7-6,5 4-50,0-8 36,6 4-39,0-8 34,6 3 13,2-5-15,4-2 13,1-3-65,3-2 41,2-3-46,2-2 54,1-4-46,3-2 25,-2-3-25,-9-2 47,-4-1 13,-2-3-6,5-1-7,9-5-5,1-2 34,-2-4-22,-1-2 26,-4-2 46,0-3-22,-4-2 75,-3-3-72,-3-1 38,-3-3-62,-5-1 32,-1-5-28,-5 0-11,-2-4 30,-5 2-23,-3-6-46,-5 2-38,-2-5 6,-4 1 11,-4-2 12,-2 0 33,-6-1-49,-3 4 83,-7-4-35,0 6 31,-7-2-46,0 3 31,-5 2-23,0 2 25,-7 1-21,4 6-58,-8-1-14,1 5-4,-6 0 21,4 4 53,-6 1 2,5 4-5,-5 0-19,3 4 12,-4 1-23,4 4 24,-6 3 31,9 3-21,-6 1 22,7 4 3,-5 2 5,6 4 11,-6 6-5,9 0-18,-4 6-3,8 0 9,-4 6-28,7-2 7,-3 8-8,6-4 14,-3 9 2,4-4-1,-1 9 5,4-6 43,-2 8 55,5-4 11,-2 5 32,4-4 14,-3 2-19,4-2 36,-4 3-61,3-6-19,-3 4-21,2-6-12,-5 4-52,2-7-35,-6 3 23,4-6 0,-6 2-20,3-6 11,-5 0-90,3-6 82,-6 0-46,3-6 35,-6 0-52,2-6-14,-6-2-7,5-3 28,-7-3-14,7-4 78,-7-5-41,6-1 28,-3-5-25,6-1 11,-2-3-6,4 1 15,-2-5 43,7 2-29,0-3 32,4 0-38,1-1-10,4 0 22,1-2-17,3-1 44,1-1-34,2 0 29,2-2-32,1 1-35,3-3-16,1 1 3,3-2-29,1 0 67,2 0-32,2 0 34,3-1 3,3 1-9,2 1 5,3 2-11,3 0 40,2 2-24,1-1 25,3 3-5,1 0-28,1 2 35,2 2-37,2 1 77,2 1 5,0 4 18,2 0 13,1 3-71,0 2 19,-1 3-21,2 2 30,-1 3-17,2 1 22,-1 3-28,1 2-1,-1 2 6,3 3-3,-2 3-15,-1 3 12,0 3-18,-1 3 23,-1 2-3,1 3 2,-3 2-7,2 5 58,-3 0-47,2 3 49,-4-1-57,2 6 29,-3-2-19,1 5 21,-2-1-23,0 5-18,-3-4 14,2 9-11,-1-6 12,-4-3 4,-1-6-3,0 3-1,-2-7 3,3 9-50,1-1 28,-3-5-38,5 6 44,-6-10 1,1 0-1,0-2 0,1 1-20,0 1-2,1-1-1,1 1 4,0 1 16,0-1 1,0-1-3,2 0 0,0 2 35,3-1 10,-1 0 38,2-1 0,1 1-36,0-1-7,1 0-33,1 1 1,0-1 33,1-1 10,-1-1 28,0-1-1,3 2-24,1-1-4,-1-2-28,2 0 0,-1 0 2,1-1 2,0-1 1,0-1-1,1 0 7,-2-1 4,0-2-22,0 0-9,1 0-28,1-1 2,0-1 23,-2-2 5,1-1-12,-1-1-6,-1 0-1,0-3 7,0 0 42,9 1-16,-6-3 13,7 1-197,-1-4 43,5-1-120,2-2 96,2-4 11,-9-4-3,1-6 7,-7-3 35,0-8-2,-7-3 44,-1-10-79,-6 2 128,-2-12-101,-6 5 101,-4-10-16,-4 1-20,-2 6 49,-4 4-62,-2-2 16,-1 7-12,-3-9 64,-1 11 11,0 2 23,-2-1-5,-1 1-8,-1-1 4,-1 0-20,-2-1-7,-1 0 23,0-1 14,-1 2 30,-2-2-6,-1-1-18,-2 0 2,1 1-25,-2 0-6,-1 0-17,-2-1 5,0 1 1,-1 0-3,-1 2 8,-1-1 7,1 2-1,-1 0-4,-1 0 1,-1 1 6,0 1 1,0 2-5,-1-1 9,-2 0 8,0 3-32,2 0-14,-2 3-22,1-1 10,1 3 32,-1 0 0,-2 1-28,0 1-5,1 2-2,-1 1 6,1 0 19,-3 1 1,1 2 0,1 1 2,0 0-75,0 2-17,0 1-43,0-1 10,-1 3 43,0 0 3,0 0 11,1 2 1,-1 1 4,2 0 1,-1 2 19,1-1 5,1 2-23,1 1-9,0 1-19,1 1 5,0 1 10,-11 5 20,8 0-2,-6 4 66,2 2-35,8-1 33,-6 5-65,4 2 16,7-3-12,-5 6-1,4 4 7,-2 6-21,-3 9 20,3 6 35,5 0 8,7-7 34,4-2-30,2 0-4,3-6-20,-1 9 3,4-11 1,0 0-1,1 0 0,0 0 0,1 0 2,0 1-55,1 0-13,0 0-212,0 1-37,1 0 57,0 0 54,0 0 209,0 2 0,-1-1 0,1-1 0,-1 2 0,0-2 0</inkml:trace>
  <inkml:trace contextRef="#ctx0" brushRef="#br0" timeOffset="1">3663 158 9502,'0'-4'744,"0"3"-421,-1 1 367,0 0-570,-1 2 9,0 1-30,-1 2 30,1-1-9,0 1-26,1 1-27,-1 1 3,1 0-10,0 2 68,1-1-25,-1 3-20,2 0-115,0 2 1,0-1-99,2 2 77,0 0-19,1 2 65,1-1 9,0 2 44,-1-2 1,1 3-15,0-1-38,0 0-20,0 0-33,1 1 30,-1-2 10,1 2 31,-1-1-7,1 1 6,0-1 38,0 0 22,1-2-1,0 3 26,-1-3-66,3 2 29,-2-2-27,2 2 35,-1-2-26,2 2 35,-2-2-36,2 2 0,-1-2 9,0 1-8,-1-3 2,-1 2 12,0-3-12,0 2 10,-1-3-80,0 2-16,-1-2-18,2 2 12,-2-2 61,2 1 0,-1-1 4,1 1 13,-2-2-15,2 1 15,0-2-17,0 3-24,0-2 17,2 2-18,-2-2 27,3 2 5,-2-1-2,3 1 3,-3-1 41,3 1-28,-2 0 26,1-1-37,-1-1-35,1 2 28,-1-2-28,0 1 42,-2-1-13,2 0 13,-2-1-12,2 1-14,-2-1 11,2 2-11,-2-2 13,2 1 4,-2 0-13,2 0 11,-2 0-58,2 0 43,-2-1-41,1 2 29,-2-3 9,1 2-11,-1-1 14,0-1-53,0 1 34,-1-1-38,0-1 49,-1 2-45,0-1 29,1 1-34,-2-1 41,1 1 1,0 0-5,0 1 2,-1 0 11,1 0-9,-1 1 11,0 0 40,0-1-38,0 3 40,-1-2-48,1 3 11,-1-1-4,0 1 8,-1-1-5,-1 2-64,1-3 52,0 2-52,-1-2 61,-2 1-53,1 0-12,-2 0-6,0-2 7,-1 3 36,0-2 6,-1 2 1,0-1 3,0 1-1,0-1-16,0 1 30,0-2-19,-1 2 22,1-2-20,-1 1 1,1 0 2,-2 0 3,2-2 4,-2 3-9,1-2 20,-1 1-18,0-2 51,-1 2-39,0-2 31,0 1-45,-1-2 7,-1 2-11,1-2 13,0 1-81,-1-1 56,-1 2-60,1-2 76,-1 1 29,2-1-19,-2 2 21,4-3-32,-3 1 50,2-1-34,-1 2 34,1-2-108,-2 1 43,2-1-44,-1 2 65,1-2 1,-1 2 8,2-1-4,-1 2 79,1-2 12,-1 3 2,0-2-15,-1 2-156,1-1 19,-1 2-75,1-3 150,0 2-45,1-1 98,0 1-78,0-1-34,-1 2-15,0-1 1,0 3 7,0-2 84,0 2 3,1-2 3,-2 3 49,2-3-18,0 2 0,1-2 19,-1 1-87,1-1 33,0 0-28,1 0 16,-1 0-37,1-1 36,0 1-31,2-1-15,-1 0-19,1 0-12,-1-1 39,1-1 22,0 1 23,1-1-38,-1 2 6,0-2-26,1 1 16,0-2-9,0 2 78,0-1 27,0 0 0,0-1-34,1 0-44,0 0-13,-1 0 26,1 1-9,1 0 6,-2-1-14,1 1 31,1-1-18,-2 2 17,1-2-23,0 1 44,0 0-34,0-1 35,0 1-42,-1-1 5,1 1 0,1 0 3,0 0 11,-1 0-62,1 1 50,0 1-50,0-2-36,0 3 17,0-2-89,0 2 27,-1 0-11,0 0 38,1-1 3,0 1-113,0-1 27,0 1-121,0-1 97,0 1 56,1 1 11,1 2 35,1 0 36,1 1 21,2 1 46,0 1 0,2 0 0</inkml:trace>
  <inkml:trace contextRef="#ctx0" brushRef="#br0" timeOffset="2">4113 204 9502,'-3'-7'-1075,"3"5"1225,0 1 97,1 1 127,1-1-13,0 2-163,1-1 20,1 1-87,0 1-38,0 1 15,1 1-4,-1 0 16,0 2-12,0-1 13,0 3-13,-2-2 12,1 4-36,-2-1-52,0 3 19,0 0-119,-1 3 87,-1-1-126,0 4 58,-2-2-31,-2 6 71,1-3 1,-2 5 86,0-3-26,0 5 15,-1-3-41,0 3 8,1-2-8,-1 2-4,1-3 49,-1 2 28,1-3 65,-1 2-39,1-3-19,-2 3-49,1-4-4,-2 3 23,1-3-72,-2 1-12,0 0-12,-1 0-41,0-1 89,-2 2-32,1-3 31,-2 2-22,2-4-31,-1 2 12,2-4-16,-2 2 33,3-5-14,-2 2 4,1-4-29,1 1 37,1-1-32,-1 1 20,1-1 10,0 1-13,1-1 15,-1 1-4,2-1-1,-1 1-2,2-1 0,-2 0 20,2 0-16,-1 1 16,1 0-15,-2 1 0,2-1 2,-2 1-2,1-1 28,0 3-20,0-3 21,0 2-24,2-1-51,-1 1 37,0-2-39,2 2-8,0-2 41,-1 1-46,1-1 53,0 1-19,0-1 9,-1 2-13,1-1 13,0 1-50,-1 0 34,1 0-39,0 0 22,0 1 16,1-1-19,0 2 23,1-2 46,0 1-37,2-1 37,-2 3 5,2-3 22,0 2-2,0-2-3,0 1-1,0-1-31,1 1 44,0-1-52,1 0 1,0 0 14,2 1-11,-1-2 54,1 2-34,-1-2 26,1 3-25,1-3-35,-1 2 24,0-2-27,0 1-47,0-2 50,1 2-58,-1-3 74,1 3-54,0-3-15,1 3-10,0-2 15,0 1 30,0-1 17,1 2-14,-1-1-61,1 2 48,1-1-72,-1 0 75,-1 0-27,1 1 18,0-2-35,1 2 89,-2-1-1,2 0 24,-1-1 12,1 1-14,-1-3 38,0 3 27,0-3-40,0 1 47,-1-2-86,1 2 104,0-3-88,0 2 37,0-2-43,1 1-33,-1-1-55,1 2-41,0-2 22,0 3 9,0-2 69,2 3-14,-2-1 11,3 2 56,-2-1 25,1 1-1,0 0-15,0 1 7,0 0-49,1 1 62,-2-1-70,1 2 18,0-1-13,-1 1 71,0-2-55,0 3 74,-2-2-73,2 1-22,-3-1 12,1 1-32,-1-2 40,1 3-124,-1-1 21,2 2-124,-3-1 125,3 4-3,-2-2 72,2 3-19,-2-2 10,1 3-27,0 0 21,1 1-38,-2-1 243,2 3-60,-2-5 157,1 4-109,-1-4-93,-1 1 5,0-3-54,-1 4-15,-1-5-30,-1 3 28,0-2-8,-1 3-179,0-3 35,-1 4-154,0-2 117,0 2 80,-1 0 33,0 0 36,0 1 28,-2 0 0,0 0 0,0 1 0</inkml:trace>
  <inkml:trace contextRef="#ctx0" brushRef="#br0" timeOffset="3">4115 326 8847,'8'0'-51,"-4"0"448,-1 0-92,-1 0-88,1 0-12,0 0-125,0 0 40,0 0-34,-1 0 35,0 1 25,-1 0-15,1 0 14,-2 0-25,1 0-156,-2 0 6,-2 0-102,-2 1-5,-3-2 77,-3 1-91,-5-2 121,1 0-102,-7-1 80,0-2-94,-4-1 19,2 0-5,-5-2 31,4 1 23,-3-1-18,3 1-8,0 0-23,3 0 29,1 1 37,3 1 20,0 1-26,4 0 27,1 1-30,2 1 32,1 0-37,3 1 77,0 0 1,2 0 15,1 0-2,1 0-52,1 0-112,1 0 100,3 0-86,0 0 134,6 1 0,1 0 0,3 1 0</inkml:trace>
  <inkml:trace contextRef="#ctx0" brushRef="#br0" timeOffset="4">4127 602 9502,'0'5'408,"0"-3"-265,1 0-27,2-1 30,-2 1-26,1-1-31,0 0-66,-1 0-76,0 0-12,-2-1-3,-2 0 50,-4-2 46,-4 0 49,-2-2 16,-4-2-201,-1 0-26,-4-3-177,0 2 99,-3-2-46,1 2 95,-2-1-76,2 2 79,1 1-18,2 1 23,1 1 2,3 1 90,-1 0-17,4 1 55,0 0-18,3 1 42,-1-1 23,4 0-14,-1 1 21,3 0-28,2 0 5,0 0-6,2 0 121,0 0-69,2 2 138,0-1-114,1 2-32,1 0 16,0 0-202,1 1 53,0-1-115,0 1 86,1-1 73,1 1 10,0 0 35,2 0 0,0 0 0</inkml:trace>
  <inkml:trace contextRef="#ctx0" brushRef="#br0" timeOffset="5">3999 774 9502,'4'2'180,"-3"-1"-96,-2-1 22,-1 0-73,-2 0-33,-1 0-2,-1-2-34,0 1-24,-1-1 36,1 1 6,-1 0 1,-1 0-45,1 0 10,-1 0-87,0 0 96,-1 1-78,2-2 54,-1 1-86,1-1-99,0 0 151,1-1-82,2 0 183,-1-1 0,1-1 0</inkml:trace>
  <inkml:trace contextRef="#ctx0" brushRef="#br0" timeOffset="6">4117 1173 10475,'-17'-2'297,"5"-1"-336,-2 1-50,-4-3 61,-1 0-91,-2-1 140,-2 0-7,-1-1 79,0 0-23,-1-1-168,1 1-151,0-1-85,3 1-3,-1 0 135,5 1 65,0 1 7,5 1 45,1 1-194,4 1 108,1 1-72,4 2 140,2 1 103,3 2 0,5 3 0,1 2 0,3 0 0,1 1 0,1 2 0,1 1 0,1 0 0</inkml:trace>
  <inkml:trace contextRef="#ctx0" brushRef="#br0" timeOffset="7">4242 1500 9502,'9'1'-297,"-5"0"297,0 0 0,-2 0 0,0 0 321,0 0 183,-1-1-3,-2 0-16,-1 0-328,-5-1-109,-4-1 36,-3-2-39,-5-2-42,-2-1-136,-5-4-1,-1 0-92,-4-1-50,-1-1 91,-2-1-92,1 1 117,-1 0-77,4 1 43,-1 1-87,6 3 58,-1-1 18,5 3 37,0 1-4,3 1 53,1-1 49,2 2 7,-1 0 63,3 0 37,2 1-27,1 0 5,3 1 49,1 0-41,2 0 76,1 0-65,3 3-26,1-1 0,2 2-102,0 1 85,2 0-73,1 1 82,1 1 0,1 0 0,2 2 0,1-1 0,1 3 0</inkml:trace>
  <inkml:trace contextRef="#ctx0" brushRef="#br0" timeOffset="8">4178 1694 9502,'4'8'69,"-1"-5"27,-2 0 25,0-1 35,-1-1-35,1 0 24,-2 0-48,-1 0 40,-1-1-52,-4 1 23,-1-1-74,-5-1 38,-1 0-23,-5-1 9,-1-1-40,-6-3 24,2-1-12,-7-3-83,3 1 8,-5-3-99,3 0 61,-3-3 89,6 2 3,-4-2 42,5 2-451,-1-1 76,5 3-294,-1-1 224,5 4 165,2 0-25,3 2 151,3 3-11,3 0 114,2 2 0,3 1 0,2 0 0,2 3 0,6 1 0,0 2 0,7 2 0,0 0 0,3 1 0</inkml:trace>
  <inkml:trace contextRef="#ctx0" brushRef="#br0" timeOffset="9">4006 1893 9502,'-2'3'232,"0"-2"11,-3-1-73,1 0 152,-3 0-66,0 0-78,-1 0 8,0 0-41,-3 0-11,1 0-33,-3 0 30,-1 0-42,-1 0-184,0-2 21,-1-2-120,-1 0-193,0-3 148,1 0-185,-2-4 216,2 1-267,0-2 122,2 1-191,2 1 304,3 0 141,2 2 99,1 1 0,2 0 0</inkml:trace>
  <inkml:trace contextRef="#ctx0" brushRef="#br0" timeOffset="10">4050 2468 9502,'6'2'-732,"-2"0"1108,0 0-140,-1 1-77,1 0-59,-1 0 1,0-1-29,-1 1 35,-1-2-63,0 2 46,1-3-88,-3 1 64,-1-1-43,-3 1 42,-1-2-21,-5 0 63,-1-2-57,-4-2-21,0 0-9,-3-2-64,1 1 53,-2-1-22,2 1 16,-3-1 3,4 1 1,-1-1-152,3 2 37,-1-1-125,3 2-110,0-2 98,2 2-118,1 0 126,2 0 38,0 1 98,3 0 1,0 1 100,2 0 0,1 1 0,0 0 0,1 1 0,-1 0 0,1 0 0</inkml:trace>
  <inkml:trace contextRef="#ctx0" brushRef="#br0" timeOffset="11">4127 2734 9502,'3'10'278,"-1"-5"4,0 0-170,-1-1 10,-1-1-92,-1-1 34,-2-1 49,-3 0 16,-2-1-9,-2-1-77,-2-2-24,-3-3-50,-2-1 76,-4-2-124,0-2 59,-4-1-90,2 0-39,-5-2 105,2 1-110,-2-1 76,4 2-206,-1 0 63,2 1-124,1 2 108,2 1-50,1 1 54,3 2 31,2 0 108,3 3 94,0 0 0,4 2 0,1-1 0,3 1 0,1 1 0,1 1 0,2 1 0,2 1 0,2 0 0,3 1 0,1 0 0,1 0 0</inkml:trace>
  <inkml:trace contextRef="#ctx0" brushRef="#br0" timeOffset="12">4145 2970 9502,'3'8'617,"-1"-3"-489,1-1-26,0 0-109,0-1 80,-1 0 95,-1-2 40,1 1 37,-1 0-55,-1-1-149,-1 0 11,-2 0-76,-3-1-26,-4 0 70,-3-1-75,-4-2 122,-2-1-209,-6-5 103,0-1-180,-7-2 117,2-1 47,-4-3 36,3 2 4,-3-2-171,4 2-5,-1 0-125,4 2 93,0 1-83,5 1 57,1 2-80,5 0 81,1 3 46,5 1 77,1 1 52,3 1 121,2 1-105,1 1 88,2 0-45,1 1 38,1 0-7,1 1-17,1 1-39,1 1 39,2 0 0,-1-1 0,3 3 0,0-2 0,1 2 0,1-1 0,2 1 0,1 1 0</inkml:trace>
  <inkml:trace contextRef="#ctx0" brushRef="#br0" timeOffset="13">4151 3209 9502,'1'5'232,"-1"-3"-309,-1-2 155,-2-1 156,-3-3-51,-5-1 397,-2-2-275,-6-2-51,-2 1-65,-4-2-4,-1 3-44,-4-2-123,-1 1-14,-2-1-51,-1 1 69,0-2 40,0-1 20,-2-1-264,5 1-275,-4-3-109,6 2-28,-1-2 255,6 1 157,1 1-34,7 2 79,1 1-139,5 2 83,2 0-89,3 3 159,3 1 13,1 1 110,3 1 0,1 1 0,3 0 0,2 1 0,3 0 0,2 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18C1C0-E088-4E52-B40C-3E170E3305DA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2AD1FE-7CFE-4E8E-A1FD-43E5F03A2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127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C711E-AD57-4CC9-964B-78E6C8CE7A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1E9D84-266D-426A-BA6C-D8382A0AA9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27FBC9-E962-44FC-83BB-266D225A6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A7C4E-A64B-41C3-AB6C-1A5FC5B7A783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67D44-C3CC-4EFC-96CA-2453DF486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918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96C76-08AF-4E3E-8C58-EEEAE31B9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DA94C-C25E-40FD-B29C-506A9B278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FCE860-2309-4DB7-A167-52DB75EADC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EB5128-8678-4C41-9BB5-4E9EE6163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A7C4E-A64B-41C3-AB6C-1A5FC5B7A783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A9D53A-1744-4EFB-8056-B1DFAFE0B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26C09A-F424-4A3B-A21B-A7E4752A3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DC48D-082F-4DEC-8E7C-566FA6582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999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39CB1-89B1-4CAB-B86D-7EFB39FBB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D66B94-568D-489E-A191-ABDEDA09FA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95B82D-44C2-4A9B-9D0F-F789E31B88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9628B6-1031-462F-9A88-DC91D5CC4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A7C4E-A64B-41C3-AB6C-1A5FC5B7A783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7DF593-25BF-4BD4-820A-400FD4D11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56CB59-DD98-48C7-A6F2-6BB189A99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DC48D-082F-4DEC-8E7C-566FA6582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644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8B8DE-57FD-41D5-8B9B-71ECFDC27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A19CD0-6B38-4C29-BFB6-37983EC154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5906D-986F-4F63-83D9-79532F078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A7C4E-A64B-41C3-AB6C-1A5FC5B7A783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1D7572-DE30-4D31-A941-21B677B29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161A8-0745-4FF0-B0B5-DEC85276F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DC48D-082F-4DEC-8E7C-566FA6582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1757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C3D99E-0B13-418B-9C25-B57D9F6D6F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46E305-8897-4296-BF38-87D6973C85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8E3DB-7C9E-4DF1-982C-4C5D1EC08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A7C4E-A64B-41C3-AB6C-1A5FC5B7A783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B797C-648F-4443-A36F-160935F6E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1A1D2-A326-4618-B861-873E72B4C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DC48D-082F-4DEC-8E7C-566FA6582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293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4F6DA-61A6-4A79-88E2-439FCB418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0255B-C9DF-4697-9A0F-28DC317D9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77AF5C-C871-426D-8110-BC965AA8E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A7C4E-A64B-41C3-AB6C-1A5FC5B7A783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AE2FE-4AC5-473B-B7CB-CF72BB5E1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D6C46-95D0-4288-BE84-4A517749C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34700" y="6356350"/>
            <a:ext cx="1257300" cy="501650"/>
          </a:xfrm>
        </p:spPr>
        <p:txBody>
          <a:bodyPr/>
          <a:lstStyle/>
          <a:p>
            <a:fld id="{1B8DC48D-082F-4DEC-8E7C-566FA6582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04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F7ABA-6B9B-4D06-B4C0-08174FABA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EEF8E7-2D3C-4CAF-AC39-0600D3876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66C9E3-3BA7-409E-8CC0-63DFA798A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A7C4E-A64B-41C3-AB6C-1A5FC5B7A783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AC2E5-ACF8-4947-8A6C-4AC95850D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307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8E952-E6AB-41A7-AEB3-530D5641D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B6FF6-EEF5-4DC7-B0EB-EB2D757893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7057A0-D058-4D22-9F22-33582A0A44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656471-F166-4C1A-B7C7-22A41E15C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A7C4E-A64B-41C3-AB6C-1A5FC5B7A783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C0BFDC-DFDE-4E01-8434-2C49A5AD9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2318C9-8696-4881-B3E6-A09F0124C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DC48D-082F-4DEC-8E7C-566FA6582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828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49339F-24CA-4EFA-AC6D-45BCADAD6E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DE34A6-662F-47D8-924C-D186FEBBE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46EAF6-1772-4519-996A-A944A2DF9C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3D8DEC-2208-4A5F-A29E-4119826639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E987F9-83EF-42F7-9D75-8BA289372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A7C4E-A64B-41C3-AB6C-1A5FC5B7A783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48C914-BD7A-4675-A6FF-197315FFB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40FD9F-BDCA-49AA-B3DA-7C17730FB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DC48D-082F-4DEC-8E7C-566FA65826E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B8B1DF2-DBC0-4AAA-8C6B-BB811DD3F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603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9442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BF7C4-023A-4BCC-8E14-7933E8BE3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67AE60-1318-4E3A-877A-31A0BC050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A7C4E-A64B-41C3-AB6C-1A5FC5B7A783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81D276-ED54-423A-9B9D-8C364A55D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C20C3B-6C7A-4AC7-B1EC-DF7939DE4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DC48D-082F-4DEC-8E7C-566FA6582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506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369824-0BB3-4ECD-8F3A-B19DF09AC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A7C4E-A64B-41C3-AB6C-1A5FC5B7A783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72F51B-80F7-4350-A681-F1D0B4FEF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B92715-9142-462A-A803-03706C182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DC48D-082F-4DEC-8E7C-566FA6582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540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figu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369824-0BB3-4ECD-8F3A-B19DF09AC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A7C4E-A64B-41C3-AB6C-1A5FC5B7A783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72F51B-80F7-4350-A681-F1D0B4FEF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B92715-9142-462A-A803-03706C182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DC48D-082F-4DEC-8E7C-566FA6582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583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clea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369824-0BB3-4ECD-8F3A-B19DF09AC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A7C4E-A64B-41C3-AB6C-1A5FC5B7A783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72F51B-80F7-4350-A681-F1D0B4FEF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B92715-9142-462A-A803-03706C182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DC48D-082F-4DEC-8E7C-566FA6582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4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BE9D20-1E53-499C-A33B-E2AE54365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63501"/>
            <a:ext cx="10731500" cy="9398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FD2B1D-779F-4C42-B725-B2F90A6B9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7658D-FCE3-4818-A2EC-E131E1307C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A7C4E-A64B-41C3-AB6C-1A5FC5B7A783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D5A0D4-2FB9-4340-BD4D-484E4640DB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6F51F-FDE1-47C5-A37B-612E3F7627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3581400" cy="501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DC48D-082F-4DEC-8E7C-566FA6582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202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66802-C548-43BF-9380-4AA2CF0502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Using genome sequencing to identify mutations in evolution experiments</a:t>
            </a:r>
            <a:endParaRPr lang="en-US" sz="4000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E1AC47-6223-4B19-BC5B-BD744A7759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Project Update</a:t>
            </a:r>
          </a:p>
          <a:p>
            <a:r>
              <a:rPr lang="en-US" dirty="0"/>
              <a:t>05.11.2021</a:t>
            </a:r>
          </a:p>
        </p:txBody>
      </p:sp>
    </p:spTree>
    <p:extLst>
      <p:ext uri="{BB962C8B-B14F-4D97-AF65-F5344CB8AC3E}">
        <p14:creationId xmlns:p14="http://schemas.microsoft.com/office/powerpoint/2010/main" val="782593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66B82-EEA9-420E-A213-8EFDB113B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Variant Calling Pipeline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5BAF317-87D1-4001-AD46-D770B9756D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2699654"/>
              </p:ext>
            </p:extLst>
          </p:nvPr>
        </p:nvGraphicFramePr>
        <p:xfrm>
          <a:off x="4352925" y="1728861"/>
          <a:ext cx="7397052" cy="4724400"/>
        </p:xfrm>
        <a:graphic>
          <a:graphicData uri="http://schemas.openxmlformats.org/drawingml/2006/table">
            <a:tbl>
              <a:tblPr firstRow="1">
                <a:tableStyleId>{8799B23B-EC83-4686-B30A-512413B5E67A}</a:tableStyleId>
              </a:tblPr>
              <a:tblGrid>
                <a:gridCol w="332105">
                  <a:extLst>
                    <a:ext uri="{9D8B030D-6E8A-4147-A177-3AD203B41FA5}">
                      <a16:colId xmlns:a16="http://schemas.microsoft.com/office/drawing/2014/main" val="398694472"/>
                    </a:ext>
                  </a:extLst>
                </a:gridCol>
                <a:gridCol w="2759774">
                  <a:extLst>
                    <a:ext uri="{9D8B030D-6E8A-4147-A177-3AD203B41FA5}">
                      <a16:colId xmlns:a16="http://schemas.microsoft.com/office/drawing/2014/main" val="122244542"/>
                    </a:ext>
                  </a:extLst>
                </a:gridCol>
                <a:gridCol w="1744853">
                  <a:extLst>
                    <a:ext uri="{9D8B030D-6E8A-4147-A177-3AD203B41FA5}">
                      <a16:colId xmlns:a16="http://schemas.microsoft.com/office/drawing/2014/main" val="2487445842"/>
                    </a:ext>
                  </a:extLst>
                </a:gridCol>
                <a:gridCol w="2560320">
                  <a:extLst>
                    <a:ext uri="{9D8B030D-6E8A-4147-A177-3AD203B41FA5}">
                      <a16:colId xmlns:a16="http://schemas.microsoft.com/office/drawing/2014/main" val="30659521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#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Pipeline steps 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Module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Functions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79228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latin typeface="+mn-lt"/>
                        </a:rPr>
                        <a:t>Data Cleanup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Trim,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FastQC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Trim,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FastQC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4087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latin typeface="+mn-lt"/>
                        </a:rPr>
                        <a:t>Genome index and alignment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bwa</a:t>
                      </a:r>
                    </a:p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samtools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bwa-mem</a:t>
                      </a:r>
                    </a:p>
                    <a:p>
                      <a:pPr algn="l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view, sort, index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18217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latin typeface="+mn-lt"/>
                        </a:rPr>
                        <a:t>Remove duplicates and sort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gatk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markDuplicates</a:t>
                      </a:r>
                      <a:endParaRPr lang="en-US" sz="1600" b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fontAlgn="b"/>
                      <a:r>
                        <a:rPr lang="en-US" sz="1600" b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sortSam</a:t>
                      </a:r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(by coordinate)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06501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latin typeface="+mn-lt"/>
                        </a:rPr>
                        <a:t>Add read groups, validate SAM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gatk 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AddOrReplaceReadGroups</a:t>
                      </a:r>
                      <a:endParaRPr lang="en-US" sz="1600" b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ValidateSamFile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50037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latin typeface="+mn-lt"/>
                        </a:rPr>
                        <a:t>Call variants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gatk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HaplotypeCaller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83172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latin typeface="+mn-lt"/>
                        </a:rPr>
                        <a:t>Merge GVCF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gatk 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CombineGVCFs</a:t>
                      </a:r>
                      <a:endParaRPr lang="en-US" sz="1600" b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GenotypeGVCFs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61800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latin typeface="+mn-lt"/>
                        </a:rPr>
                        <a:t>Hard Filter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gatk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VariantFiltration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71184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latin typeface="+mn-lt"/>
                        </a:rPr>
                        <a:t>Annotation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GenomicRanges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GenomicFeatures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Rsamtools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VariantAnnotation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700791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5EEF195-D4B8-4C63-9AAF-2FB766ABBF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774341"/>
              </p:ext>
            </p:extLst>
          </p:nvPr>
        </p:nvGraphicFramePr>
        <p:xfrm>
          <a:off x="654399" y="1920240"/>
          <a:ext cx="2759774" cy="2011680"/>
        </p:xfrm>
        <a:graphic>
          <a:graphicData uri="http://schemas.openxmlformats.org/drawingml/2006/table">
            <a:tbl>
              <a:tblPr firstRow="1">
                <a:tableStyleId>{8799B23B-EC83-4686-B30A-512413B5E67A}</a:tableStyleId>
              </a:tblPr>
              <a:tblGrid>
                <a:gridCol w="2759774">
                  <a:extLst>
                    <a:ext uri="{9D8B030D-6E8A-4147-A177-3AD203B41FA5}">
                      <a16:colId xmlns:a16="http://schemas.microsoft.com/office/drawing/2014/main" val="32570262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Pipeline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085047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85750" indent="-285750">
                        <a:buSzPct val="75000"/>
                        <a:buFont typeface="Wingdings" panose="05000000000000000000" pitchFamily="2" charset="2"/>
                        <a:buChar char="q"/>
                      </a:pPr>
                      <a:r>
                        <a:rPr lang="en-US" sz="1600" dirty="0">
                          <a:latin typeface="+mn-lt"/>
                        </a:rPr>
                        <a:t>Align reads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07700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85750" indent="-285750">
                        <a:buSzPct val="75000"/>
                        <a:buFont typeface="Wingdings" panose="05000000000000000000" pitchFamily="2" charset="2"/>
                        <a:buChar char="q"/>
                      </a:pPr>
                      <a:r>
                        <a:rPr lang="en-US" sz="1600" dirty="0">
                          <a:latin typeface="+mn-lt"/>
                        </a:rPr>
                        <a:t>Optimize alignment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7193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85750" indent="-285750">
                        <a:buSzPct val="75000"/>
                        <a:buFont typeface="Wingdings" panose="05000000000000000000" pitchFamily="2" charset="2"/>
                        <a:buChar char="q"/>
                      </a:pPr>
                      <a:r>
                        <a:rPr lang="en-US" sz="1600" dirty="0">
                          <a:latin typeface="+mn-lt"/>
                        </a:rPr>
                        <a:t>Call variants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31909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85750" indent="-285750">
                        <a:buSzPct val="75000"/>
                        <a:buFont typeface="Wingdings" panose="05000000000000000000" pitchFamily="2" charset="2"/>
                        <a:buChar char="q"/>
                      </a:pPr>
                      <a:r>
                        <a:rPr lang="en-US" sz="1600" dirty="0">
                          <a:latin typeface="+mn-lt"/>
                        </a:rPr>
                        <a:t>Filter variants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44195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85750" indent="-285750">
                        <a:buSzPct val="75000"/>
                        <a:buFont typeface="Wingdings" panose="05000000000000000000" pitchFamily="2" charset="2"/>
                        <a:buChar char="q"/>
                      </a:pPr>
                      <a:r>
                        <a:rPr lang="en-US" sz="1600" dirty="0">
                          <a:latin typeface="+mn-lt"/>
                        </a:rPr>
                        <a:t>Annotate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9095067"/>
                  </a:ext>
                </a:extLst>
              </a:tr>
            </a:tbl>
          </a:graphicData>
        </a:graphic>
      </p:graphicFrame>
      <p:pic>
        <p:nvPicPr>
          <p:cNvPr id="3074" name="Picture 2" descr="Logo">
            <a:extLst>
              <a:ext uri="{FF2B5EF4-FFF2-40B4-BE49-F238E27FC236}">
                <a16:creationId xmlns:a16="http://schemas.microsoft.com/office/drawing/2014/main" id="{148A77F2-4749-4D84-A1D1-14E8982A10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398" y="4707889"/>
            <a:ext cx="1381125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Bioconductor - open source software for bioinformatics">
            <a:extLst>
              <a:ext uri="{FF2B5EF4-FFF2-40B4-BE49-F238E27FC236}">
                <a16:creationId xmlns:a16="http://schemas.microsoft.com/office/drawing/2014/main" id="{2BD5C9FB-F6F7-4F91-89D0-23AAC7B2D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023" y="5202555"/>
            <a:ext cx="2476500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E5258C6-16A7-41D6-90C7-DE3D97892BBA}"/>
              </a:ext>
            </a:extLst>
          </p:cNvPr>
          <p:cNvSpPr txBox="1"/>
          <p:nvPr/>
        </p:nvSpPr>
        <p:spPr>
          <a:xfrm>
            <a:off x="866774" y="1143000"/>
            <a:ext cx="7667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GATK offers “best practices” pipeline suggestions for human cell line analysis </a:t>
            </a:r>
          </a:p>
        </p:txBody>
      </p:sp>
    </p:spTree>
    <p:extLst>
      <p:ext uri="{BB962C8B-B14F-4D97-AF65-F5344CB8AC3E}">
        <p14:creationId xmlns:p14="http://schemas.microsoft.com/office/powerpoint/2010/main" val="2396320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E419-2F0B-4152-825F-8A09A9A98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- overview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1A6970E-A5C7-4618-A2D6-394771F6A4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9875590"/>
              </p:ext>
            </p:extLst>
          </p:nvPr>
        </p:nvGraphicFramePr>
        <p:xfrm>
          <a:off x="1519557" y="1613382"/>
          <a:ext cx="8558805" cy="3495138"/>
        </p:xfrm>
        <a:graphic>
          <a:graphicData uri="http://schemas.openxmlformats.org/drawingml/2006/table">
            <a:tbl>
              <a:tblPr firstRow="1">
                <a:tableStyleId>{8799B23B-EC83-4686-B30A-512413B5E67A}</a:tableStyleId>
              </a:tblPr>
              <a:tblGrid>
                <a:gridCol w="680378">
                  <a:extLst>
                    <a:ext uri="{9D8B030D-6E8A-4147-A177-3AD203B41FA5}">
                      <a16:colId xmlns:a16="http://schemas.microsoft.com/office/drawing/2014/main" val="398694472"/>
                    </a:ext>
                  </a:extLst>
                </a:gridCol>
                <a:gridCol w="1938223">
                  <a:extLst>
                    <a:ext uri="{9D8B030D-6E8A-4147-A177-3AD203B41FA5}">
                      <a16:colId xmlns:a16="http://schemas.microsoft.com/office/drawing/2014/main" val="122244542"/>
                    </a:ext>
                  </a:extLst>
                </a:gridCol>
                <a:gridCol w="1169518">
                  <a:extLst>
                    <a:ext uri="{9D8B030D-6E8A-4147-A177-3AD203B41FA5}">
                      <a16:colId xmlns:a16="http://schemas.microsoft.com/office/drawing/2014/main" val="2487445842"/>
                    </a:ext>
                  </a:extLst>
                </a:gridCol>
                <a:gridCol w="2457704">
                  <a:extLst>
                    <a:ext uri="{9D8B030D-6E8A-4147-A177-3AD203B41FA5}">
                      <a16:colId xmlns:a16="http://schemas.microsoft.com/office/drawing/2014/main" val="2071307913"/>
                    </a:ext>
                  </a:extLst>
                </a:gridCol>
                <a:gridCol w="2312982">
                  <a:extLst>
                    <a:ext uri="{9D8B030D-6E8A-4147-A177-3AD203B41FA5}">
                      <a16:colId xmlns:a16="http://schemas.microsoft.com/office/drawing/2014/main" val="20089711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Strain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Read depth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600" b="1" strike="noStrike" dirty="0">
                          <a:effectLst/>
                        </a:rPr>
                        <a:t>Variants that passed filter</a:t>
                      </a:r>
                      <a:endParaRPr lang="en-US" sz="1600" b="1" strike="noStrike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Mutations in a gene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7922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PO1f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+mn-lt"/>
                          <a:sym typeface="Wingdings" panose="05000000000000000000" pitchFamily="2" charset="2"/>
                        </a:rPr>
                        <a:t>Base strain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+mn-lt"/>
                        </a:rPr>
                        <a:t>369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  <a:latin typeface="+mn-lt"/>
                        </a:rPr>
                        <a:t>306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  <a:latin typeface="+mn-lt"/>
                        </a:rPr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408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16EV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Evolved </a:t>
                      </a:r>
                      <a:r>
                        <a:rPr lang="en-US" sz="1600" dirty="0">
                          <a:latin typeface="+mn-lt"/>
                        </a:rPr>
                        <a:t>from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P01f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  <a:latin typeface="+mn-lt"/>
                        </a:rPr>
                        <a:t>380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  <a:latin typeface="+mn-lt"/>
                        </a:rPr>
                        <a:t>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821754"/>
                  </a:ext>
                </a:extLst>
              </a:tr>
              <a:tr h="285973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1EV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Evolved </a:t>
                      </a:r>
                      <a:r>
                        <a:rPr lang="en-US" sz="1600" dirty="0">
                          <a:latin typeface="+mn-lt"/>
                        </a:rPr>
                        <a:t>from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P01f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  <a:latin typeface="+mn-lt"/>
                        </a:rPr>
                        <a:t>365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  <a:latin typeface="+mn-lt"/>
                        </a:rPr>
                        <a:t>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650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2EV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Evolved </a:t>
                      </a:r>
                      <a:r>
                        <a:rPr lang="en-US" sz="1600" dirty="0">
                          <a:latin typeface="+mn-lt"/>
                        </a:rPr>
                        <a:t>from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P01f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  <a:latin typeface="+mn-lt"/>
                        </a:rPr>
                        <a:t>373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  <a:latin typeface="+mn-lt"/>
                        </a:rPr>
                        <a:t>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5003716"/>
                  </a:ext>
                </a:extLst>
              </a:tr>
              <a:tr h="39125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41EV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Evolved </a:t>
                      </a:r>
                      <a:r>
                        <a:rPr lang="en-US" sz="1600" dirty="0">
                          <a:latin typeface="+mn-lt"/>
                        </a:rPr>
                        <a:t>from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P01f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  <a:latin typeface="+mn-lt"/>
                        </a:rPr>
                        <a:t>378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  <a:latin typeface="+mn-lt"/>
                        </a:rPr>
                        <a:t>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317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X123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P01f + xylose pathway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  <a:latin typeface="+mn-lt"/>
                        </a:rPr>
                        <a:t>326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  <a:latin typeface="+mn-lt"/>
                        </a:rPr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618005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XEV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+mn-lt"/>
                        </a:rPr>
                        <a:t>Evolved from X123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+mn-lt"/>
                        </a:rPr>
                        <a:t>367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  <a:latin typeface="+mn-lt"/>
                        </a:rPr>
                        <a:t>340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  <a:latin typeface="+mn-lt"/>
                        </a:rPr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118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GEV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+mn-lt"/>
                        </a:rPr>
                        <a:t>Evolved from XEV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+mn-lt"/>
                        </a:rPr>
                        <a:t>369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  <a:latin typeface="+mn-lt"/>
                        </a:rPr>
                        <a:t>311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  <a:latin typeface="+mn-lt"/>
                        </a:rPr>
                        <a:t>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08155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4382709-1676-4718-9AA3-B85BC26D9064}"/>
              </a:ext>
            </a:extLst>
          </p:cNvPr>
          <p:cNvSpPr txBox="1"/>
          <p:nvPr/>
        </p:nvSpPr>
        <p:spPr>
          <a:xfrm>
            <a:off x="1171574" y="5718601"/>
            <a:ext cx="7667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comparison, </a:t>
            </a:r>
            <a:r>
              <a:rPr lang="en-US" dirty="0" err="1"/>
              <a:t>breseq</a:t>
            </a:r>
            <a:r>
              <a:rPr lang="en-US" dirty="0"/>
              <a:t> predicted 2500-3000 mutants </a:t>
            </a:r>
          </a:p>
        </p:txBody>
      </p:sp>
    </p:spTree>
    <p:extLst>
      <p:ext uri="{BB962C8B-B14F-4D97-AF65-F5344CB8AC3E}">
        <p14:creationId xmlns:p14="http://schemas.microsoft.com/office/powerpoint/2010/main" val="30062196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99D93-1B63-4CE4-9B31-036C4BFCF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Mutations present in all EV strains (1,2,16,41 EV)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7557FB1-0CBF-4BF5-AF02-B1D5DB11C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3931020"/>
              </p:ext>
            </p:extLst>
          </p:nvPr>
        </p:nvGraphicFramePr>
        <p:xfrm>
          <a:off x="274320" y="1099821"/>
          <a:ext cx="11833501" cy="5059680"/>
        </p:xfrm>
        <a:graphic>
          <a:graphicData uri="http://schemas.openxmlformats.org/drawingml/2006/table">
            <a:tbl>
              <a:tblPr firstRow="1" firstCol="1">
                <a:tableStyleId>{8799B23B-EC83-4686-B30A-512413B5E67A}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302376576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8334986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141946001"/>
                    </a:ext>
                  </a:extLst>
                </a:gridCol>
                <a:gridCol w="4335780">
                  <a:extLst>
                    <a:ext uri="{9D8B030D-6E8A-4147-A177-3AD203B41FA5}">
                      <a16:colId xmlns:a16="http://schemas.microsoft.com/office/drawing/2014/main" val="1675250940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3747671817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501275153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1390575533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3571629867"/>
                    </a:ext>
                  </a:extLst>
                </a:gridCol>
                <a:gridCol w="754021">
                  <a:extLst>
                    <a:ext uri="{9D8B030D-6E8A-4147-A177-3AD203B41FA5}">
                      <a16:colId xmlns:a16="http://schemas.microsoft.com/office/drawing/2014/main" val="34371266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Chromosome 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Position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GeneID</a:t>
                      </a: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(PO1f)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Gene details 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Consequence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Ref_Codon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Var_Codon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Ref_AA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Var_AA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9972805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ML755977.1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668759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BKA90DRAFT_165832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bHLH</a:t>
                      </a:r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transcription factor Yas2p, similar to Saccharomyces cerevisiae INO4 (YOL108C), weakly similar to CA2723|IPF4805 Candida albicans IPF4805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frameshift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CCG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CG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7189740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ML755979.1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453465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BKA90DRAFT_133266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aspartic peptidase domain-containing protein, aspartic-type endopeptidase activity|0004190||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synonymous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GCA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GCG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4860866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ML755979.1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469302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BKA90DRAFT_133279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Compare to YALI0B05852g, similar to </a:t>
                      </a:r>
                      <a:r>
                        <a:rPr lang="en-US" sz="12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uniprot|similar</a:t>
                      </a:r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to Saccharomyces cerevisiae UGO1 (YDR470C); ancestral locus Anc_5.595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nonsynonymous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TTT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ATT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QQHGQQQHGQH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3565370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ML755983.1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164915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BKA90DRAFT_166678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Oxysterol-binding protein-domain-containing protein |</a:t>
                      </a:r>
                    </a:p>
                    <a:p>
                      <a:pPr marL="0" algn="l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Compare to YALI0F16940g, some similarities with uniprot|P35845 Saccharomyces cerevisiae YAR042W SWH1 Protein similar to mammalian oxysterol-binding protein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nonsynonymous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CAGCAGCACGGTCAGCAGCAGCACGGTCAGCAT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6272844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ML755988.1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147622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BKA90DRAFT_135307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nucleic acid binding|0003676||</a:t>
                      </a:r>
                    </a:p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Compare to YALI0F08943g, 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nonsynonymous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GCT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TCT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Q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41582384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ML755994.1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173954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BKA90DRAFT_152173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nonsense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CAA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TAA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047142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ML755996.1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145205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BKA90DRAFT_136681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Compare to YALI0F11737g, similar to uniprot|Q6CHL0 Yarrowia lipolytica YALI0A07755g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synonymous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CCT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CCC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40731215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ML756003.1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96908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BKA90DRAFT_19697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Compare to YALI0C16566g, similar to Saccharomyces cerevisiae RPO21 (YDL140C); ancestral locus Anc_7.314, highly similar to uniprot|P04050 Saccharomyces cerevisiae YDL140c RPO21 DNA-directed RNA polymerase II 215 KD subunit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nonsynonymous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GAT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GGT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0690823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6979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99D93-1B63-4CE4-9B31-036C4BFCF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Mutations present in all EV strains (1,2,16,41 EV)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7557FB1-0CBF-4BF5-AF02-B1D5DB11C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6428915"/>
              </p:ext>
            </p:extLst>
          </p:nvPr>
        </p:nvGraphicFramePr>
        <p:xfrm>
          <a:off x="274320" y="1099821"/>
          <a:ext cx="11833501" cy="5364480"/>
        </p:xfrm>
        <a:graphic>
          <a:graphicData uri="http://schemas.openxmlformats.org/drawingml/2006/table">
            <a:tbl>
              <a:tblPr firstRow="1" firstCol="1">
                <a:tableStyleId>{8799B23B-EC83-4686-B30A-512413B5E67A}</a:tableStyleId>
              </a:tblPr>
              <a:tblGrid>
                <a:gridCol w="906780">
                  <a:extLst>
                    <a:ext uri="{9D8B030D-6E8A-4147-A177-3AD203B41FA5}">
                      <a16:colId xmlns:a16="http://schemas.microsoft.com/office/drawing/2014/main" val="3023765760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2833498626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4141946001"/>
                    </a:ext>
                  </a:extLst>
                </a:gridCol>
                <a:gridCol w="4483100">
                  <a:extLst>
                    <a:ext uri="{9D8B030D-6E8A-4147-A177-3AD203B41FA5}">
                      <a16:colId xmlns:a16="http://schemas.microsoft.com/office/drawing/2014/main" val="1675250940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3747671817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3501275153"/>
                    </a:ext>
                  </a:extLst>
                </a:gridCol>
                <a:gridCol w="977900">
                  <a:extLst>
                    <a:ext uri="{9D8B030D-6E8A-4147-A177-3AD203B41FA5}">
                      <a16:colId xmlns:a16="http://schemas.microsoft.com/office/drawing/2014/main" val="139057553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3571629867"/>
                    </a:ext>
                  </a:extLst>
                </a:gridCol>
                <a:gridCol w="817521">
                  <a:extLst>
                    <a:ext uri="{9D8B030D-6E8A-4147-A177-3AD203B41FA5}">
                      <a16:colId xmlns:a16="http://schemas.microsoft.com/office/drawing/2014/main" val="34371266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Chromosome 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Position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GeneID</a:t>
                      </a: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(PO1f)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Gene details 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Consequence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Ref_Codon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Var_Codon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Ref_AA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Var_AA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9972805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ML756008.1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9483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BKA90DRAFT_23183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armadillo-type protein |</a:t>
                      </a:r>
                    </a:p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Compare to YALI0D19536g, weakly similar to uniprot|Q802V5 </a:t>
                      </a:r>
                      <a:r>
                        <a:rPr 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Brachydanio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rerio Similar to TBP-interacting protein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nonsynonymous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ACT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ATT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790948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ML756011.1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11328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BKA90DRAFT_138635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general substrate transporter, transmembrane transporter activity|0022857||</a:t>
                      </a:r>
                    </a:p>
                    <a:p>
                      <a:pPr algn="l" fontAlgn="b"/>
                      <a:r>
                        <a:rPr lang="it-IT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Compare to YALI0E20427g, weakly similar to uniprot|P11636 Neurospora crassa Quinate permease (Quinate transporter)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nonsynonymous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TTC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TTA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4063172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ML756012.1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182574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BKA90DRAFT_25851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fungal-specific transcription factor domain-containing protein </a:t>
                      </a:r>
                    </a:p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Compare to YALI0B06853g, weakly similar to uniprot|P25502 Saccharomyces cerevisiae YKL015w PUT3 Proline utilization trans- activator, similar to Saccharomyces cerevisiae PUT3 (YKL015W); ancestral locus Anc_2.654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nonsynonymous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CGC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CCC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95115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ML756016.1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129794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BKA90DRAFT_100026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Truncated form of YALI0B08338g, similar to uniprot|Q12019 Saccharomyces cerevisiae YLR106C </a:t>
                      </a:r>
                      <a:r>
                        <a:rPr 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Midasin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(MIDAS-containing protein), similar to Saccharomyces cerevisiae MDN1 (YLR106C); ancestral locus Anc_8.295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synonymous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TTT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TTC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1501455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ML756045.1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62600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BKA90DRAFT_141549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protein binding|0005515||</a:t>
                      </a:r>
                    </a:p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Compare to YALI0B17842g, weakly similar to wi|NCU08632.1 Neurospora </a:t>
                      </a:r>
                      <a:r>
                        <a:rPr 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crassa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NCU08632.1 hypothetical protein, similar to Saccharomyces cerevisiae YOL138C; ancestral locus Anc_3.22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nonsynonymous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ACA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GCA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QQQQQQ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Q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6931576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ML756046.1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69832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BKA90DRAFT_141620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fungal-specific transcription factor domain-containing protein, zinc ion binding|0008270||</a:t>
                      </a:r>
                    </a:p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Compare to YALI0D09647g, similar to Saccharomyces cerevisiae ARG81 (YML099C); ancestral locus Anc_8.879, weakly similar to uniprot|P05085 Saccharomyces cerevisiae YML099C Arginine metabolism regulation protein II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nonsynonymous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CAACAGCAGCAGCAGCAG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CAG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0881272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79374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99D93-1B63-4CE4-9B31-036C4BFCF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Mutations present in all EV strains (1,2,16,41 EV)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7557FB1-0CBF-4BF5-AF02-B1D5DB11C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6895833"/>
              </p:ext>
            </p:extLst>
          </p:nvPr>
        </p:nvGraphicFramePr>
        <p:xfrm>
          <a:off x="274320" y="1099821"/>
          <a:ext cx="11772812" cy="4953000"/>
        </p:xfrm>
        <a:graphic>
          <a:graphicData uri="http://schemas.openxmlformats.org/drawingml/2006/table">
            <a:tbl>
              <a:tblPr firstRow="1" firstCol="1">
                <a:tableStyleId>{8799B23B-EC83-4686-B30A-512413B5E67A}</a:tableStyleId>
              </a:tblPr>
              <a:tblGrid>
                <a:gridCol w="1100201">
                  <a:extLst>
                    <a:ext uri="{9D8B030D-6E8A-4147-A177-3AD203B41FA5}">
                      <a16:colId xmlns:a16="http://schemas.microsoft.com/office/drawing/2014/main" val="3023765760"/>
                    </a:ext>
                  </a:extLst>
                </a:gridCol>
                <a:gridCol w="732854">
                  <a:extLst>
                    <a:ext uri="{9D8B030D-6E8A-4147-A177-3AD203B41FA5}">
                      <a16:colId xmlns:a16="http://schemas.microsoft.com/office/drawing/2014/main" val="2833498626"/>
                    </a:ext>
                  </a:extLst>
                </a:gridCol>
                <a:gridCol w="940625">
                  <a:extLst>
                    <a:ext uri="{9D8B030D-6E8A-4147-A177-3AD203B41FA5}">
                      <a16:colId xmlns:a16="http://schemas.microsoft.com/office/drawing/2014/main" val="4141946001"/>
                    </a:ext>
                  </a:extLst>
                </a:gridCol>
                <a:gridCol w="4813300">
                  <a:extLst>
                    <a:ext uri="{9D8B030D-6E8A-4147-A177-3AD203B41FA5}">
                      <a16:colId xmlns:a16="http://schemas.microsoft.com/office/drawing/2014/main" val="1675250940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3747671817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3501275153"/>
                    </a:ext>
                  </a:extLst>
                </a:gridCol>
                <a:gridCol w="683430">
                  <a:extLst>
                    <a:ext uri="{9D8B030D-6E8A-4147-A177-3AD203B41FA5}">
                      <a16:colId xmlns:a16="http://schemas.microsoft.com/office/drawing/2014/main" val="1390575533"/>
                    </a:ext>
                  </a:extLst>
                </a:gridCol>
                <a:gridCol w="684340">
                  <a:extLst>
                    <a:ext uri="{9D8B030D-6E8A-4147-A177-3AD203B41FA5}">
                      <a16:colId xmlns:a16="http://schemas.microsoft.com/office/drawing/2014/main" val="3571629867"/>
                    </a:ext>
                  </a:extLst>
                </a:gridCol>
                <a:gridCol w="1040062">
                  <a:extLst>
                    <a:ext uri="{9D8B030D-6E8A-4147-A177-3AD203B41FA5}">
                      <a16:colId xmlns:a16="http://schemas.microsoft.com/office/drawing/2014/main" val="34371266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Chromosome 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Position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GeneID</a:t>
                      </a: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(PO1f)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Gene details 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Consequence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Ref_Codon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Var_Codon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Ref_AA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Var_AA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9972805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ML756051.1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98097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BKA90DRAFT_141937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clustered mitochondria-domain-containing protein | </a:t>
                      </a:r>
                    </a:p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Truncated form of YALI0B18810g, weakly similar to uniprot|Q03690 Saccharomyces cerevisiae YMR012w CLU1 translation initiation factor eIF3, similar to Saccharomyces cerevisiae CLU1 (YMR012W); ancestral locus Anc_2.559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nonsynonymous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GCT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ACT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40269141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ML756051.1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98142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BKA90DRAFT_141937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clustered mitochondria-domain-containing protein | </a:t>
                      </a:r>
                    </a:p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Truncated form of YALI0B18810g, weakly similar to uniprot|Q03690 Saccharomyces cerevisiae YMR012w CLU1 translation initiation factor eIF3, similar to Saccharomyces cerevisiae CLU1 (YMR012W); ancestral locus Anc_2.559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nonsynonymous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GCT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ACT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362066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ML756051.1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98397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BKA90DRAFT_141937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clustered mitochondria-domain-containing protein | </a:t>
                      </a:r>
                    </a:p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Truncated form of YALI0B18810g, weakly similar to uniprot|Q03690 Saccharomyces cerevisiae YMR012w CLU1 translation initiation factor eIF3, similar to Saccharomyces cerevisiae CLU1 (YMR012W); ancestral locus Anc_2.559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nonsynonymous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AAC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GAC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9997409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ML756063.1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46663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BKA90DRAFT_149324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Compare to YALI0C15114g, similar to Saccharomyces cerevisiae CLN3 (YAL040C); ancestral locus Anc_7.36, similar to uniprot|P24866 Candida albicans G1/S- specific cyclin CLN1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nonsynonymous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TTC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TTG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3898853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ML756066.1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10001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BKA90DRAFT_142577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Compare to YALI0D08294g, similar to Saccharomyces cerevisiae NUP120 (YKL057C); ancestral locus Anc_2.582, weakly similar to uniprot|P35729 Saccharomyces cerevisiae YKL057c NUP120 nuclear pore protein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nonsynonymous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TTC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TCC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849157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ML756086.1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45198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BKA90DRAFT_4772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Compare to YALI0D17754g, weakly similar to uniprot|Q9P4F1 Aspergillus </a:t>
                      </a:r>
                      <a:r>
                        <a:rPr 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parasiticus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Monooxigenase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nonsynonymous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CTT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TTT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8857228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ML756135.1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681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BKA90DRAFT_165592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synonymous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GGT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GGA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ALTVPTATALMETATALTVPTATALMVPTATD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40022484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26887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99D93-1B63-4CE4-9B31-036C4BFCF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Mutations unique to 41EV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7557FB1-0CBF-4BF5-AF02-B1D5DB11C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2767873"/>
              </p:ext>
            </p:extLst>
          </p:nvPr>
        </p:nvGraphicFramePr>
        <p:xfrm>
          <a:off x="274320" y="1099821"/>
          <a:ext cx="11833501" cy="5394960"/>
        </p:xfrm>
        <a:graphic>
          <a:graphicData uri="http://schemas.openxmlformats.org/drawingml/2006/table">
            <a:tbl>
              <a:tblPr firstRow="1" firstCol="1">
                <a:tableStyleId>{8799B23B-EC83-4686-B30A-512413B5E67A}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302376576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8334986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141946001"/>
                    </a:ext>
                  </a:extLst>
                </a:gridCol>
                <a:gridCol w="1500781">
                  <a:extLst>
                    <a:ext uri="{9D8B030D-6E8A-4147-A177-3AD203B41FA5}">
                      <a16:colId xmlns:a16="http://schemas.microsoft.com/office/drawing/2014/main" val="1675250940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3019921490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84772721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374767181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50127515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39057553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57162986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4371266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Chromosome 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Position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GeneID</a:t>
                      </a: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(PO1f)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Gene details 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Consequence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Ref_Codon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Var_Codon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Ref_AA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Var_AA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9972805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ML755987.1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10778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BKA90DRAFT_156218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Compare to YALI0E18700g, weakly similar to uniprot|Q6C7F6 Yarrowia lipolytica YALI0E01210g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weakly similar to uniprot|Q6C7F6 Yarrowia lipolytica YALI0E01210g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nonsynonymous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GTT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GCATCTACTTCAGCTGCTACTTCTGTTACAACTACAGCTGATGTT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ASTSAATSVTTTADV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7189740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ML756050.1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97202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BKA90DRAFT_43958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frameshift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TTTTTTTTTTTTTTTTTTTTTTTTTTTTTTTTTTTTATT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TTTT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0690823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ML756135.1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611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BKA90DRAFT_165592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nonsynonymous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ACT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ACTCTGCCCGTCACGACCACTGAT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TLPVTTTD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790948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ML756135.1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615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BKA90DRAFT_165592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synonymous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GCT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GCC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4063172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ML756135.1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627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BKA90DRAFT_165592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synonymous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GGT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GGA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95115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ML756135.1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633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BKA90DRAFT_165592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synonymous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ACT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ACC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1501455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ML756135.1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651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BKA90DRAFT_165592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synonymous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ACC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ACA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6931576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ML756135.1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660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BKA90DRAFT_165592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synonymous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GGT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GGA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0881272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34627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99D93-1B63-4CE4-9B31-036C4BFCF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Mutations unique to 16EV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7557FB1-0CBF-4BF5-AF02-B1D5DB11C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4874501"/>
              </p:ext>
            </p:extLst>
          </p:nvPr>
        </p:nvGraphicFramePr>
        <p:xfrm>
          <a:off x="274320" y="1099821"/>
          <a:ext cx="11833501" cy="1828800"/>
        </p:xfrm>
        <a:graphic>
          <a:graphicData uri="http://schemas.openxmlformats.org/drawingml/2006/table">
            <a:tbl>
              <a:tblPr firstRow="1" firstCol="1">
                <a:tableStyleId>{8799B23B-EC83-4686-B30A-512413B5E67A}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302376576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8334986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141946001"/>
                    </a:ext>
                  </a:extLst>
                </a:gridCol>
                <a:gridCol w="3695341">
                  <a:extLst>
                    <a:ext uri="{9D8B030D-6E8A-4147-A177-3AD203B41FA5}">
                      <a16:colId xmlns:a16="http://schemas.microsoft.com/office/drawing/2014/main" val="1675250940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374767181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50127515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39057553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57162986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4371266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Chromosome 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Position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GeneID</a:t>
                      </a: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(PO1f)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Gene details 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Consequence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Ref_Codon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Var_Codon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Ref_AA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Var_AA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9972805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ML756014.1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135505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BKA90DRAFT_169240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BAR domain-containing protein, protein binding|0005515||</a:t>
                      </a:r>
                    </a:p>
                    <a:p>
                      <a:pPr marL="0" algn="l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Compare to YALI0D13706g, similar to Saccharomyces cerevisiae RVS167 (YDR388W); ancestral locus Anc_5.470, similar to uniprot|P39743 Saccharomyces cerevisiae YDR388w RVS167 Reduced viability upon starvation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synonymous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CTC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CTA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7189740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20717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99D93-1B63-4CE4-9B31-036C4BFCF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Mutations of interest in 1,2,16,41 EV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B6F88C8-F1E1-4D6F-B1E7-289ECC5BC0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2519334"/>
              </p:ext>
            </p:extLst>
          </p:nvPr>
        </p:nvGraphicFramePr>
        <p:xfrm>
          <a:off x="274320" y="1099821"/>
          <a:ext cx="11701780" cy="4480560"/>
        </p:xfrm>
        <a:graphic>
          <a:graphicData uri="http://schemas.openxmlformats.org/drawingml/2006/table">
            <a:tbl>
              <a:tblPr firstRow="1" firstCol="1">
                <a:tableStyleId>{8799B23B-EC83-4686-B30A-512413B5E67A}</a:tableStyleId>
              </a:tblPr>
              <a:tblGrid>
                <a:gridCol w="873189">
                  <a:extLst>
                    <a:ext uri="{9D8B030D-6E8A-4147-A177-3AD203B41FA5}">
                      <a16:colId xmlns:a16="http://schemas.microsoft.com/office/drawing/2014/main" val="3023765760"/>
                    </a:ext>
                  </a:extLst>
                </a:gridCol>
                <a:gridCol w="1100201">
                  <a:extLst>
                    <a:ext uri="{9D8B030D-6E8A-4147-A177-3AD203B41FA5}">
                      <a16:colId xmlns:a16="http://schemas.microsoft.com/office/drawing/2014/main" val="2760314121"/>
                    </a:ext>
                  </a:extLst>
                </a:gridCol>
                <a:gridCol w="732854">
                  <a:extLst>
                    <a:ext uri="{9D8B030D-6E8A-4147-A177-3AD203B41FA5}">
                      <a16:colId xmlns:a16="http://schemas.microsoft.com/office/drawing/2014/main" val="2833498626"/>
                    </a:ext>
                  </a:extLst>
                </a:gridCol>
                <a:gridCol w="1007236">
                  <a:extLst>
                    <a:ext uri="{9D8B030D-6E8A-4147-A177-3AD203B41FA5}">
                      <a16:colId xmlns:a16="http://schemas.microsoft.com/office/drawing/2014/main" val="4141946001"/>
                    </a:ext>
                  </a:extLst>
                </a:gridCol>
                <a:gridCol w="2692400">
                  <a:extLst>
                    <a:ext uri="{9D8B030D-6E8A-4147-A177-3AD203B41FA5}">
                      <a16:colId xmlns:a16="http://schemas.microsoft.com/office/drawing/2014/main" val="3019921490"/>
                    </a:ext>
                  </a:extLst>
                </a:gridCol>
                <a:gridCol w="1231392">
                  <a:extLst>
                    <a:ext uri="{9D8B030D-6E8A-4147-A177-3AD203B41FA5}">
                      <a16:colId xmlns:a16="http://schemas.microsoft.com/office/drawing/2014/main" val="3747671817"/>
                    </a:ext>
                  </a:extLst>
                </a:gridCol>
                <a:gridCol w="911352">
                  <a:extLst>
                    <a:ext uri="{9D8B030D-6E8A-4147-A177-3AD203B41FA5}">
                      <a16:colId xmlns:a16="http://schemas.microsoft.com/office/drawing/2014/main" val="3501275153"/>
                    </a:ext>
                  </a:extLst>
                </a:gridCol>
                <a:gridCol w="1692656">
                  <a:extLst>
                    <a:ext uri="{9D8B030D-6E8A-4147-A177-3AD203B41FA5}">
                      <a16:colId xmlns:a16="http://schemas.microsoft.com/office/drawing/2014/main" val="1390575533"/>
                    </a:ext>
                  </a:extLst>
                </a:gridCol>
                <a:gridCol w="658940">
                  <a:extLst>
                    <a:ext uri="{9D8B030D-6E8A-4147-A177-3AD203B41FA5}">
                      <a16:colId xmlns:a16="http://schemas.microsoft.com/office/drawing/2014/main" val="3571629867"/>
                    </a:ext>
                  </a:extLst>
                </a:gridCol>
                <a:gridCol w="801560">
                  <a:extLst>
                    <a:ext uri="{9D8B030D-6E8A-4147-A177-3AD203B41FA5}">
                      <a16:colId xmlns:a16="http://schemas.microsoft.com/office/drawing/2014/main" val="34371266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Location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Chromosome 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Position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GeneID</a:t>
                      </a: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(PO1f)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Gene details 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Consequence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Ref_Codon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Var_Codon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Ref_AA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Var_AA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9972805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Present in </a:t>
                      </a:r>
                    </a:p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16EV, 2EV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ML756010.1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94663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BKA90DRAFT_174726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Compare to YALI0C12364g, some similarities with uniprot|Q03125 Saccharomyces cerevisiae YDR043c NRG1 transcriptional repressor for glucose repression of STA1 gene expression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frameshift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TAC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TACC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0690823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Present in </a:t>
                      </a:r>
                    </a:p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PO1f,2EV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ML756101.1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1241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BKA90DRAFT_171513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nonsynonymous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GCT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GCTCTGACGGTTCCAACGGCAACGGCTCTGATGGAAACGGCAACGGCTCTGACGGTTCCAACGGCAACGGCTCTGATGGTTCCAACGGCAACGGAT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790948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Absent in</a:t>
                      </a:r>
                    </a:p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16Ev,41EV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ML755980.1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222545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BKA90DRAFT_133446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Compare to YALI0F05346g, weakly similar to uniprot|Q00858 Fusarium </a:t>
                      </a:r>
                      <a:r>
                        <a:rPr lang="en-US" sz="12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solani</a:t>
                      </a:r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Cutinase</a:t>
                      </a:r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gene palindrome-binding protein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frameshift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ATG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CACACACACACACACACACACACACACACACACACACACACACACACACAATG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HTHTHTHTHTHTHTHTHTHTHTM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4063172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Absent in</a:t>
                      </a:r>
                    </a:p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16Ev,41EV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ML755980.1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222545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BKA90DRAFT_133446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Compare to YALI0F05346g, weakly similar to uniprot|Q00858 Fusarium </a:t>
                      </a:r>
                      <a:r>
                        <a:rPr lang="en-US" sz="12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solani</a:t>
                      </a:r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Cutinase</a:t>
                      </a:r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gene palindrome-binding protein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frameshift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ATG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CACACACACACACACACACACACACACACACACACACACACACACACACACACACACACACAATG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951157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29429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99D93-1B63-4CE4-9B31-036C4BFCF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Mutations of interest (1,2,16,41 EV)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B6F88C8-F1E1-4D6F-B1E7-289ECC5BC0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4019534"/>
              </p:ext>
            </p:extLst>
          </p:nvPr>
        </p:nvGraphicFramePr>
        <p:xfrm>
          <a:off x="274320" y="1099821"/>
          <a:ext cx="11701780" cy="4663440"/>
        </p:xfrm>
        <a:graphic>
          <a:graphicData uri="http://schemas.openxmlformats.org/drawingml/2006/table">
            <a:tbl>
              <a:tblPr firstRow="1" firstCol="1">
                <a:tableStyleId>{8799B23B-EC83-4686-B30A-512413B5E67A}</a:tableStyleId>
              </a:tblPr>
              <a:tblGrid>
                <a:gridCol w="873189">
                  <a:extLst>
                    <a:ext uri="{9D8B030D-6E8A-4147-A177-3AD203B41FA5}">
                      <a16:colId xmlns:a16="http://schemas.microsoft.com/office/drawing/2014/main" val="3023765760"/>
                    </a:ext>
                  </a:extLst>
                </a:gridCol>
                <a:gridCol w="1100201">
                  <a:extLst>
                    <a:ext uri="{9D8B030D-6E8A-4147-A177-3AD203B41FA5}">
                      <a16:colId xmlns:a16="http://schemas.microsoft.com/office/drawing/2014/main" val="2760314121"/>
                    </a:ext>
                  </a:extLst>
                </a:gridCol>
                <a:gridCol w="732854">
                  <a:extLst>
                    <a:ext uri="{9D8B030D-6E8A-4147-A177-3AD203B41FA5}">
                      <a16:colId xmlns:a16="http://schemas.microsoft.com/office/drawing/2014/main" val="2833498626"/>
                    </a:ext>
                  </a:extLst>
                </a:gridCol>
                <a:gridCol w="1007236">
                  <a:extLst>
                    <a:ext uri="{9D8B030D-6E8A-4147-A177-3AD203B41FA5}">
                      <a16:colId xmlns:a16="http://schemas.microsoft.com/office/drawing/2014/main" val="4141946001"/>
                    </a:ext>
                  </a:extLst>
                </a:gridCol>
                <a:gridCol w="2692400">
                  <a:extLst>
                    <a:ext uri="{9D8B030D-6E8A-4147-A177-3AD203B41FA5}">
                      <a16:colId xmlns:a16="http://schemas.microsoft.com/office/drawing/2014/main" val="3019921490"/>
                    </a:ext>
                  </a:extLst>
                </a:gridCol>
                <a:gridCol w="1231392">
                  <a:extLst>
                    <a:ext uri="{9D8B030D-6E8A-4147-A177-3AD203B41FA5}">
                      <a16:colId xmlns:a16="http://schemas.microsoft.com/office/drawing/2014/main" val="3747671817"/>
                    </a:ext>
                  </a:extLst>
                </a:gridCol>
                <a:gridCol w="911352">
                  <a:extLst>
                    <a:ext uri="{9D8B030D-6E8A-4147-A177-3AD203B41FA5}">
                      <a16:colId xmlns:a16="http://schemas.microsoft.com/office/drawing/2014/main" val="3501275153"/>
                    </a:ext>
                  </a:extLst>
                </a:gridCol>
                <a:gridCol w="1692656">
                  <a:extLst>
                    <a:ext uri="{9D8B030D-6E8A-4147-A177-3AD203B41FA5}">
                      <a16:colId xmlns:a16="http://schemas.microsoft.com/office/drawing/2014/main" val="1390575533"/>
                    </a:ext>
                  </a:extLst>
                </a:gridCol>
                <a:gridCol w="658940">
                  <a:extLst>
                    <a:ext uri="{9D8B030D-6E8A-4147-A177-3AD203B41FA5}">
                      <a16:colId xmlns:a16="http://schemas.microsoft.com/office/drawing/2014/main" val="3571629867"/>
                    </a:ext>
                  </a:extLst>
                </a:gridCol>
                <a:gridCol w="801560">
                  <a:extLst>
                    <a:ext uri="{9D8B030D-6E8A-4147-A177-3AD203B41FA5}">
                      <a16:colId xmlns:a16="http://schemas.microsoft.com/office/drawing/2014/main" val="34371266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Location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Chromosome 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Position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GeneID</a:t>
                      </a: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(PO1f)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Gene details 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Consequence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Ref_Codon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Var_Codon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Ref_AA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Var_AA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9972805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Absent in</a:t>
                      </a:r>
                    </a:p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16Ev,41EV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ML755980.1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222545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BKA90DRAFT_133446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Compare to YALI0F05346g, weakly similar to uniprot|Q00858 Fusarium </a:t>
                      </a:r>
                      <a:r>
                        <a:rPr lang="en-US" sz="12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solani</a:t>
                      </a:r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Cutinase</a:t>
                      </a:r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gene palindrome-binding protein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nonsynonymous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ATG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CACACACACACACACACACACACACACACACACACACACACACACACACACACACACACACACACAATG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Y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Y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1501455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Absent in</a:t>
                      </a:r>
                    </a:p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1EV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ML756065.1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411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BKA90DRAFT_47813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Compare to YALI0F01518g, some similarities with uniprot|Q6CF33 Yarrowia lipolytica YALI0B10626g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synonymous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CTG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CTT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APLPLAEPMPLPLATLAPLPLAEPMPLPLAEPMPLPLAEPM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6931576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Absent in</a:t>
                      </a:r>
                    </a:p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1EV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ML756065.1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414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BKA90DRAFT_47813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Compare to YALI0F01518g, some similarities with uniprot|Q6CF33 Yarrowia lipolytica YALI0B10626g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synonymous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TAC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TAT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0881272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Absent in</a:t>
                      </a:r>
                    </a:p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2EV, 41EV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ML756101.1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143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BKA90DRAFT_171513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nonsynonymous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GCG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GCGCCTCTTCCACTGGCGGAGCCGATGCCTCTTCCACTGGCGACTCTGGCGCCTCTTCCACTGGCGGAGCCGATGCCTCTTCCACTGGCGGAGCCGATGCCTCTTCCACTGGCGGAGCCGATG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7338570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12997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99D93-1B63-4CE4-9B31-036C4BFCF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Mutations unique to XEV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263BFAB-E346-44B1-8C5C-D3C88EE7E7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622001"/>
              </p:ext>
            </p:extLst>
          </p:nvPr>
        </p:nvGraphicFramePr>
        <p:xfrm>
          <a:off x="274320" y="1099821"/>
          <a:ext cx="11750039" cy="4480560"/>
        </p:xfrm>
        <a:graphic>
          <a:graphicData uri="http://schemas.openxmlformats.org/drawingml/2006/table">
            <a:tbl>
              <a:tblPr firstRow="1" firstCol="1">
                <a:tableStyleId>{8799B23B-EC83-4686-B30A-512413B5E67A}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97374617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023765760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4141946001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1675250940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374767181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501275153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39057553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571629867"/>
                    </a:ext>
                  </a:extLst>
                </a:gridCol>
                <a:gridCol w="914399">
                  <a:extLst>
                    <a:ext uri="{9D8B030D-6E8A-4147-A177-3AD203B41FA5}">
                      <a16:colId xmlns:a16="http://schemas.microsoft.com/office/drawing/2014/main" val="34371266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SNP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GeneID</a:t>
                      </a: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(PO1f)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Gene details 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Consequence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Ref_Codon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Var_Codon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Ref_AA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Var_AA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7280512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Mutations present in XEV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ML755980.1:222545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BKA90DRAFT_133446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Compare to YALI0F05346g, weakly similar to uniprot|Q00858 Fusarium </a:t>
                      </a:r>
                      <a:r>
                        <a:rPr lang="en-US" sz="12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solani</a:t>
                      </a:r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Cutinase</a:t>
                      </a:r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gene palindrome-binding protein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frameshift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ATG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CACACACACACACACACACACACACACACACACACACACACACACACACAATG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186897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ML755980.1:222545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BKA90DRAFT_133446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Compare to YALI0F05346g, weakly similar to uniprot|Q00858 Fusarium </a:t>
                      </a:r>
                      <a:r>
                        <a:rPr lang="en-US" sz="12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solani</a:t>
                      </a:r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Cutinase</a:t>
                      </a:r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gene palindrome-binding protein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frameshift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ATG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CACACACACACACACACACACACACACACACACACACACACACACACACACACACACACACACACACAATG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78325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ML756056.1:38416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BKA90DRAFT_117863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rab</a:t>
                      </a:r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-GTPase-TBC domain-containing protein, </a:t>
                      </a:r>
                      <a:r>
                        <a:rPr lang="en-US" sz="12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Rab</a:t>
                      </a:r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GTPase activator activity|0005097||Compare to YALI0B12100g, similar to uniprot|Q9HEH2 Neurospora </a:t>
                      </a:r>
                      <a:r>
                        <a:rPr lang="en-US" sz="12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crassa</a:t>
                      </a:r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Related to GTPase activating protein, similar to Saccharomyces cerevisiae GYP1 (YOR070C); ancestral locus Anc_5.672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nonsynonymous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898251"/>
                  </a:ext>
                </a:extLst>
              </a:tr>
              <a:tr h="155448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Mutations absent in XEV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ML755987.1:10778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BKA90DRAFT_156218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Compare to YALI0E18700g, weakly similar to uniprot|Q6C7F6 Yarrowia lipolytica YALI0E01210g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nonsynonymous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GTT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GCATCTACTTCAGCTGCTACTTCTGTTACAACTACAGCTGATGTT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ASTSAATSVTTTADV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68309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0794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E82A3-B7FA-4043-A855-F4B9F827D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genome assembly?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A3D5519-C29E-445A-A993-58B6925E1457}"/>
                  </a:ext>
                </a:extLst>
              </p14:cNvPr>
              <p14:cNvContentPartPr/>
              <p14:nvPr/>
            </p14:nvContentPartPr>
            <p14:xfrm>
              <a:off x="957263" y="1528763"/>
              <a:ext cx="1538287" cy="1157911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A3D5519-C29E-445A-A993-58B6925E145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30257" y="1501759"/>
                <a:ext cx="1591940" cy="1211558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1B3E8241-34D8-40A0-B98A-9538E21B058F}"/>
              </a:ext>
            </a:extLst>
          </p:cNvPr>
          <p:cNvSpPr txBox="1"/>
          <p:nvPr/>
        </p:nvSpPr>
        <p:spPr>
          <a:xfrm>
            <a:off x="957263" y="2686674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Genomic DNA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D902434-DD58-4EBF-A3D5-A055A6669A82}"/>
              </a:ext>
            </a:extLst>
          </p:cNvPr>
          <p:cNvCxnSpPr/>
          <p:nvPr/>
        </p:nvCxnSpPr>
        <p:spPr>
          <a:xfrm>
            <a:off x="3028950" y="2190750"/>
            <a:ext cx="2943225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7729F5A-C8C6-4623-A544-CFB1E531D801}"/>
              </a:ext>
            </a:extLst>
          </p:cNvPr>
          <p:cNvSpPr txBox="1"/>
          <p:nvPr/>
        </p:nvSpPr>
        <p:spPr>
          <a:xfrm>
            <a:off x="3028950" y="1821418"/>
            <a:ext cx="2813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 generation sequencing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6224EC-7C7A-4B82-BBB8-6FED69FFAA88}"/>
              </a:ext>
            </a:extLst>
          </p:cNvPr>
          <p:cNvSpPr txBox="1"/>
          <p:nvPr/>
        </p:nvSpPr>
        <p:spPr>
          <a:xfrm>
            <a:off x="8422940" y="2654218"/>
            <a:ext cx="14510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..TCTCTA..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7DAD51-C8EF-44D5-BA21-B09AE7B324BD}"/>
              </a:ext>
            </a:extLst>
          </p:cNvPr>
          <p:cNvSpPr txBox="1"/>
          <p:nvPr/>
        </p:nvSpPr>
        <p:spPr>
          <a:xfrm>
            <a:off x="6338715" y="2652689"/>
            <a:ext cx="20842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..TTGCTGCATGC..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7AF560-2752-42B0-9625-41862B39EE11}"/>
              </a:ext>
            </a:extLst>
          </p:cNvPr>
          <p:cNvSpPr txBox="1"/>
          <p:nvPr/>
        </p:nvSpPr>
        <p:spPr>
          <a:xfrm>
            <a:off x="7876967" y="2286415"/>
            <a:ext cx="19575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..GTCGTACGTG..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CA18EC-3755-4EE4-98D4-3D35AD44EE65}"/>
              </a:ext>
            </a:extLst>
          </p:cNvPr>
          <p:cNvSpPr txBox="1"/>
          <p:nvPr/>
        </p:nvSpPr>
        <p:spPr>
          <a:xfrm>
            <a:off x="6202580" y="1923052"/>
            <a:ext cx="17043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.. TCGTAGC..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31B035-093E-4C54-BEB8-19D0471C03EA}"/>
              </a:ext>
            </a:extLst>
          </p:cNvPr>
          <p:cNvSpPr txBox="1"/>
          <p:nvPr/>
        </p:nvSpPr>
        <p:spPr>
          <a:xfrm>
            <a:off x="7906893" y="1911758"/>
            <a:ext cx="19575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GCTACGTAGCTA..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F3073A-8F5A-4285-B4C8-96CF58491D43}"/>
              </a:ext>
            </a:extLst>
          </p:cNvPr>
          <p:cNvSpPr txBox="1"/>
          <p:nvPr/>
        </p:nvSpPr>
        <p:spPr>
          <a:xfrm>
            <a:off x="6301734" y="2289326"/>
            <a:ext cx="15776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..TCGTAGC..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4BB959-F252-4815-A307-95A73ECDC408}"/>
              </a:ext>
            </a:extLst>
          </p:cNvPr>
          <p:cNvSpPr txBox="1"/>
          <p:nvPr/>
        </p:nvSpPr>
        <p:spPr>
          <a:xfrm>
            <a:off x="6202580" y="3197660"/>
            <a:ext cx="3924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Millions – billions of reads (30 – 500 bp)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683EE7-4B91-4971-BFCB-36D3A841749A}"/>
              </a:ext>
            </a:extLst>
          </p:cNvPr>
          <p:cNvSpPr txBox="1"/>
          <p:nvPr/>
        </p:nvSpPr>
        <p:spPr>
          <a:xfrm>
            <a:off x="3111541" y="5938390"/>
            <a:ext cx="2984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Align reads to </a:t>
            </a:r>
            <a:r>
              <a:rPr lang="en-US" i="1" dirty="0"/>
              <a:t>reference genome </a:t>
            </a:r>
            <a:r>
              <a:rPr lang="en-US" dirty="0"/>
              <a:t>and identify variants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3AF314-6D6F-4761-B7E1-B123982D0201}"/>
              </a:ext>
            </a:extLst>
          </p:cNvPr>
          <p:cNvSpPr txBox="1"/>
          <p:nvPr/>
        </p:nvSpPr>
        <p:spPr>
          <a:xfrm>
            <a:off x="7162800" y="5938390"/>
            <a:ext cx="3362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Construct genome sequence based on overlaps between reads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64A30D2-2378-4FB9-B1C4-1CB2882CF48E}"/>
              </a:ext>
            </a:extLst>
          </p:cNvPr>
          <p:cNvCxnSpPr>
            <a:cxnSpLocks/>
          </p:cNvCxnSpPr>
          <p:nvPr/>
        </p:nvCxnSpPr>
        <p:spPr>
          <a:xfrm>
            <a:off x="6971902" y="3632233"/>
            <a:ext cx="751167" cy="1060745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A071C29-F18E-41EF-8227-E90339917EAF}"/>
              </a:ext>
            </a:extLst>
          </p:cNvPr>
          <p:cNvCxnSpPr>
            <a:cxnSpLocks/>
          </p:cNvCxnSpPr>
          <p:nvPr/>
        </p:nvCxnSpPr>
        <p:spPr>
          <a:xfrm flipH="1">
            <a:off x="6202580" y="3632233"/>
            <a:ext cx="769322" cy="1035017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D309C54-3461-47F9-B19A-F0549785ABEF}"/>
              </a:ext>
            </a:extLst>
          </p:cNvPr>
          <p:cNvCxnSpPr>
            <a:cxnSpLocks/>
          </p:cNvCxnSpPr>
          <p:nvPr/>
        </p:nvCxnSpPr>
        <p:spPr>
          <a:xfrm>
            <a:off x="2143125" y="5848350"/>
            <a:ext cx="3985547" cy="0"/>
          </a:xfrm>
          <a:prstGeom prst="straightConnector1">
            <a:avLst/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7A502D5-1102-4669-9B2D-71175921513D}"/>
              </a:ext>
            </a:extLst>
          </p:cNvPr>
          <p:cNvCxnSpPr>
            <a:cxnSpLocks/>
          </p:cNvCxnSpPr>
          <p:nvPr/>
        </p:nvCxnSpPr>
        <p:spPr>
          <a:xfrm>
            <a:off x="2495550" y="5610225"/>
            <a:ext cx="885825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D61AC33-846A-49E4-89F2-C9179E9C9DA4}"/>
              </a:ext>
            </a:extLst>
          </p:cNvPr>
          <p:cNvCxnSpPr>
            <a:cxnSpLocks/>
          </p:cNvCxnSpPr>
          <p:nvPr/>
        </p:nvCxnSpPr>
        <p:spPr>
          <a:xfrm>
            <a:off x="2586037" y="5534025"/>
            <a:ext cx="885825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98041E5-58F3-462E-A0C6-A0536F9AC8AA}"/>
              </a:ext>
            </a:extLst>
          </p:cNvPr>
          <p:cNvCxnSpPr>
            <a:cxnSpLocks/>
          </p:cNvCxnSpPr>
          <p:nvPr/>
        </p:nvCxnSpPr>
        <p:spPr>
          <a:xfrm>
            <a:off x="3381375" y="5715000"/>
            <a:ext cx="885825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8595699-CE2F-4C4A-9128-01627AB01FCF}"/>
              </a:ext>
            </a:extLst>
          </p:cNvPr>
          <p:cNvCxnSpPr>
            <a:cxnSpLocks/>
          </p:cNvCxnSpPr>
          <p:nvPr/>
        </p:nvCxnSpPr>
        <p:spPr>
          <a:xfrm>
            <a:off x="3471862" y="5629275"/>
            <a:ext cx="885825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4FACB0D-BCB6-4E49-8397-F3795253097D}"/>
              </a:ext>
            </a:extLst>
          </p:cNvPr>
          <p:cNvCxnSpPr>
            <a:cxnSpLocks/>
          </p:cNvCxnSpPr>
          <p:nvPr/>
        </p:nvCxnSpPr>
        <p:spPr>
          <a:xfrm>
            <a:off x="3185447" y="5438775"/>
            <a:ext cx="885825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44FDBC2-D0CD-4C47-AC6C-A56F19232D51}"/>
              </a:ext>
            </a:extLst>
          </p:cNvPr>
          <p:cNvCxnSpPr>
            <a:cxnSpLocks/>
          </p:cNvCxnSpPr>
          <p:nvPr/>
        </p:nvCxnSpPr>
        <p:spPr>
          <a:xfrm>
            <a:off x="3614072" y="5534025"/>
            <a:ext cx="885825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370F12B-36EE-4C29-B717-E04D949B6E9D}"/>
              </a:ext>
            </a:extLst>
          </p:cNvPr>
          <p:cNvCxnSpPr>
            <a:cxnSpLocks/>
          </p:cNvCxnSpPr>
          <p:nvPr/>
        </p:nvCxnSpPr>
        <p:spPr>
          <a:xfrm>
            <a:off x="3627694" y="5343525"/>
            <a:ext cx="885825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35C7CC0-B678-48E9-A455-23944D789985}"/>
              </a:ext>
            </a:extLst>
          </p:cNvPr>
          <p:cNvCxnSpPr>
            <a:cxnSpLocks/>
          </p:cNvCxnSpPr>
          <p:nvPr/>
        </p:nvCxnSpPr>
        <p:spPr>
          <a:xfrm>
            <a:off x="2586037" y="5305425"/>
            <a:ext cx="885825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C31F027-BB35-4D0A-B8F7-F365650850D5}"/>
              </a:ext>
            </a:extLst>
          </p:cNvPr>
          <p:cNvCxnSpPr>
            <a:cxnSpLocks/>
          </p:cNvCxnSpPr>
          <p:nvPr/>
        </p:nvCxnSpPr>
        <p:spPr>
          <a:xfrm>
            <a:off x="3095624" y="5153025"/>
            <a:ext cx="885825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5EF78CC-6534-4B4C-8380-F3439E761100}"/>
              </a:ext>
            </a:extLst>
          </p:cNvPr>
          <p:cNvCxnSpPr>
            <a:cxnSpLocks/>
          </p:cNvCxnSpPr>
          <p:nvPr/>
        </p:nvCxnSpPr>
        <p:spPr>
          <a:xfrm>
            <a:off x="4267200" y="5467350"/>
            <a:ext cx="885825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2EC6AD1-D4D9-471A-AA1A-936967502FAA}"/>
              </a:ext>
            </a:extLst>
          </p:cNvPr>
          <p:cNvCxnSpPr>
            <a:cxnSpLocks/>
          </p:cNvCxnSpPr>
          <p:nvPr/>
        </p:nvCxnSpPr>
        <p:spPr>
          <a:xfrm>
            <a:off x="4513519" y="5610225"/>
            <a:ext cx="885825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6A8BF0B-C111-4763-8E6D-60497D711CB5}"/>
              </a:ext>
            </a:extLst>
          </p:cNvPr>
          <p:cNvCxnSpPr>
            <a:cxnSpLocks/>
          </p:cNvCxnSpPr>
          <p:nvPr/>
        </p:nvCxnSpPr>
        <p:spPr>
          <a:xfrm>
            <a:off x="4357687" y="5743575"/>
            <a:ext cx="885825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56781EC-CCF5-444D-A684-70FE8F9458A4}"/>
              </a:ext>
            </a:extLst>
          </p:cNvPr>
          <p:cNvCxnSpPr>
            <a:cxnSpLocks/>
          </p:cNvCxnSpPr>
          <p:nvPr/>
        </p:nvCxnSpPr>
        <p:spPr>
          <a:xfrm>
            <a:off x="5153025" y="5534025"/>
            <a:ext cx="885825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6AEA395-0697-4433-ADF4-A47C634A4060}"/>
              </a:ext>
            </a:extLst>
          </p:cNvPr>
          <p:cNvCxnSpPr>
            <a:cxnSpLocks/>
          </p:cNvCxnSpPr>
          <p:nvPr/>
        </p:nvCxnSpPr>
        <p:spPr>
          <a:xfrm>
            <a:off x="4800599" y="5305425"/>
            <a:ext cx="885825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E13D390-B488-4725-AE8E-24A20BA51752}"/>
              </a:ext>
            </a:extLst>
          </p:cNvPr>
          <p:cNvCxnSpPr>
            <a:cxnSpLocks/>
          </p:cNvCxnSpPr>
          <p:nvPr/>
        </p:nvCxnSpPr>
        <p:spPr>
          <a:xfrm>
            <a:off x="4513519" y="5381625"/>
            <a:ext cx="885825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723E2C7-9BA6-4BED-9E90-4370FE5A5899}"/>
              </a:ext>
            </a:extLst>
          </p:cNvPr>
          <p:cNvCxnSpPr>
            <a:cxnSpLocks/>
          </p:cNvCxnSpPr>
          <p:nvPr/>
        </p:nvCxnSpPr>
        <p:spPr>
          <a:xfrm>
            <a:off x="4267200" y="5305425"/>
            <a:ext cx="885825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DBE000F-D8A5-44B4-A3AF-03A38F6F3C72}"/>
              </a:ext>
            </a:extLst>
          </p:cNvPr>
          <p:cNvCxnSpPr>
            <a:cxnSpLocks/>
          </p:cNvCxnSpPr>
          <p:nvPr/>
        </p:nvCxnSpPr>
        <p:spPr>
          <a:xfrm>
            <a:off x="4214147" y="5210175"/>
            <a:ext cx="885825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541907E-06CB-4E1C-9A2F-8B7F62F5B3FA}"/>
              </a:ext>
            </a:extLst>
          </p:cNvPr>
          <p:cNvCxnSpPr>
            <a:cxnSpLocks/>
          </p:cNvCxnSpPr>
          <p:nvPr/>
        </p:nvCxnSpPr>
        <p:spPr>
          <a:xfrm>
            <a:off x="3690271" y="5086350"/>
            <a:ext cx="885825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CC3FA11-58DF-4275-AAF8-A690DD34F28A}"/>
              </a:ext>
            </a:extLst>
          </p:cNvPr>
          <p:cNvCxnSpPr>
            <a:cxnSpLocks/>
          </p:cNvCxnSpPr>
          <p:nvPr/>
        </p:nvCxnSpPr>
        <p:spPr>
          <a:xfrm>
            <a:off x="3090196" y="5210175"/>
            <a:ext cx="885825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50D9BB5-6C25-4B19-B142-72883FF8CCDC}"/>
              </a:ext>
            </a:extLst>
          </p:cNvPr>
          <p:cNvCxnSpPr>
            <a:cxnSpLocks/>
          </p:cNvCxnSpPr>
          <p:nvPr/>
        </p:nvCxnSpPr>
        <p:spPr>
          <a:xfrm>
            <a:off x="6734166" y="5562600"/>
            <a:ext cx="885825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E1AD584-31AB-4C99-8488-0C7FFC6572AE}"/>
              </a:ext>
            </a:extLst>
          </p:cNvPr>
          <p:cNvCxnSpPr>
            <a:cxnSpLocks/>
          </p:cNvCxnSpPr>
          <p:nvPr/>
        </p:nvCxnSpPr>
        <p:spPr>
          <a:xfrm>
            <a:off x="6824653" y="5486400"/>
            <a:ext cx="885825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04BBBC2-34DB-4042-B2E9-3608792C6081}"/>
              </a:ext>
            </a:extLst>
          </p:cNvPr>
          <p:cNvCxnSpPr>
            <a:cxnSpLocks/>
          </p:cNvCxnSpPr>
          <p:nvPr/>
        </p:nvCxnSpPr>
        <p:spPr>
          <a:xfrm>
            <a:off x="7619991" y="5667375"/>
            <a:ext cx="885825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D1B4202-F7F2-4A0C-8490-0A77B18551EC}"/>
              </a:ext>
            </a:extLst>
          </p:cNvPr>
          <p:cNvCxnSpPr>
            <a:cxnSpLocks/>
          </p:cNvCxnSpPr>
          <p:nvPr/>
        </p:nvCxnSpPr>
        <p:spPr>
          <a:xfrm>
            <a:off x="7710478" y="5581650"/>
            <a:ext cx="885825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CD41F6B-769B-43C6-B6CF-4884173AE944}"/>
              </a:ext>
            </a:extLst>
          </p:cNvPr>
          <p:cNvCxnSpPr>
            <a:cxnSpLocks/>
          </p:cNvCxnSpPr>
          <p:nvPr/>
        </p:nvCxnSpPr>
        <p:spPr>
          <a:xfrm>
            <a:off x="7424063" y="5391150"/>
            <a:ext cx="885825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28217B5-C69B-4C4C-95D6-65A58227AD9E}"/>
              </a:ext>
            </a:extLst>
          </p:cNvPr>
          <p:cNvCxnSpPr>
            <a:cxnSpLocks/>
          </p:cNvCxnSpPr>
          <p:nvPr/>
        </p:nvCxnSpPr>
        <p:spPr>
          <a:xfrm>
            <a:off x="7852688" y="5486400"/>
            <a:ext cx="885825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EBBDF7A-3A7C-4CA3-969D-59DF73DA4DE0}"/>
              </a:ext>
            </a:extLst>
          </p:cNvPr>
          <p:cNvCxnSpPr>
            <a:cxnSpLocks/>
          </p:cNvCxnSpPr>
          <p:nvPr/>
        </p:nvCxnSpPr>
        <p:spPr>
          <a:xfrm>
            <a:off x="7866310" y="5295900"/>
            <a:ext cx="885825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49C6E28-F615-4888-8D99-EE217609D8B6}"/>
              </a:ext>
            </a:extLst>
          </p:cNvPr>
          <p:cNvCxnSpPr>
            <a:cxnSpLocks/>
          </p:cNvCxnSpPr>
          <p:nvPr/>
        </p:nvCxnSpPr>
        <p:spPr>
          <a:xfrm>
            <a:off x="6824653" y="5257800"/>
            <a:ext cx="885825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083C6A1-5AC5-408B-B8A5-A7C15B5CC0EB}"/>
              </a:ext>
            </a:extLst>
          </p:cNvPr>
          <p:cNvCxnSpPr>
            <a:cxnSpLocks/>
          </p:cNvCxnSpPr>
          <p:nvPr/>
        </p:nvCxnSpPr>
        <p:spPr>
          <a:xfrm>
            <a:off x="7138302" y="5086350"/>
            <a:ext cx="885825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5DEC333-C37B-45A3-BABD-D40D94FE433C}"/>
              </a:ext>
            </a:extLst>
          </p:cNvPr>
          <p:cNvCxnSpPr>
            <a:cxnSpLocks/>
          </p:cNvCxnSpPr>
          <p:nvPr/>
        </p:nvCxnSpPr>
        <p:spPr>
          <a:xfrm>
            <a:off x="8505816" y="5419725"/>
            <a:ext cx="885825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6C4FBB2-1E5A-45D4-82A9-C5C19F7B2658}"/>
              </a:ext>
            </a:extLst>
          </p:cNvPr>
          <p:cNvCxnSpPr>
            <a:cxnSpLocks/>
          </p:cNvCxnSpPr>
          <p:nvPr/>
        </p:nvCxnSpPr>
        <p:spPr>
          <a:xfrm>
            <a:off x="8752135" y="5562600"/>
            <a:ext cx="885825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1A213A4-6892-4764-BDC6-6445993E3E01}"/>
              </a:ext>
            </a:extLst>
          </p:cNvPr>
          <p:cNvCxnSpPr>
            <a:cxnSpLocks/>
          </p:cNvCxnSpPr>
          <p:nvPr/>
        </p:nvCxnSpPr>
        <p:spPr>
          <a:xfrm>
            <a:off x="8596303" y="5695950"/>
            <a:ext cx="885825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35C2C84-BAF1-49D9-B307-C59E4F83DAA4}"/>
              </a:ext>
            </a:extLst>
          </p:cNvPr>
          <p:cNvCxnSpPr>
            <a:cxnSpLocks/>
          </p:cNvCxnSpPr>
          <p:nvPr/>
        </p:nvCxnSpPr>
        <p:spPr>
          <a:xfrm>
            <a:off x="9391641" y="5486400"/>
            <a:ext cx="885825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D4708AD-03FE-4419-BF0B-974CA03A59E2}"/>
              </a:ext>
            </a:extLst>
          </p:cNvPr>
          <p:cNvCxnSpPr>
            <a:cxnSpLocks/>
          </p:cNvCxnSpPr>
          <p:nvPr/>
        </p:nvCxnSpPr>
        <p:spPr>
          <a:xfrm>
            <a:off x="9039215" y="5257800"/>
            <a:ext cx="885825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62DBAF2-26B5-420D-BAEA-DA6A1C292A87}"/>
              </a:ext>
            </a:extLst>
          </p:cNvPr>
          <p:cNvCxnSpPr>
            <a:cxnSpLocks/>
          </p:cNvCxnSpPr>
          <p:nvPr/>
        </p:nvCxnSpPr>
        <p:spPr>
          <a:xfrm>
            <a:off x="8752135" y="5334000"/>
            <a:ext cx="885825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BD3DA87-5703-4125-97BC-6D148E912F42}"/>
              </a:ext>
            </a:extLst>
          </p:cNvPr>
          <p:cNvCxnSpPr>
            <a:cxnSpLocks/>
          </p:cNvCxnSpPr>
          <p:nvPr/>
        </p:nvCxnSpPr>
        <p:spPr>
          <a:xfrm>
            <a:off x="8505816" y="5257800"/>
            <a:ext cx="885825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E952F70-D45C-40DB-91AC-8C13F857028B}"/>
              </a:ext>
            </a:extLst>
          </p:cNvPr>
          <p:cNvCxnSpPr>
            <a:cxnSpLocks/>
          </p:cNvCxnSpPr>
          <p:nvPr/>
        </p:nvCxnSpPr>
        <p:spPr>
          <a:xfrm>
            <a:off x="8452763" y="5162550"/>
            <a:ext cx="885825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0A607668-97E7-4254-B6EB-47F1DF6A0201}"/>
              </a:ext>
            </a:extLst>
          </p:cNvPr>
          <p:cNvCxnSpPr>
            <a:cxnSpLocks/>
          </p:cNvCxnSpPr>
          <p:nvPr/>
        </p:nvCxnSpPr>
        <p:spPr>
          <a:xfrm>
            <a:off x="7928887" y="5038725"/>
            <a:ext cx="885825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ACFAF22-9B42-4C94-8EB3-D3A7A01077D3}"/>
              </a:ext>
            </a:extLst>
          </p:cNvPr>
          <p:cNvCxnSpPr>
            <a:cxnSpLocks/>
          </p:cNvCxnSpPr>
          <p:nvPr/>
        </p:nvCxnSpPr>
        <p:spPr>
          <a:xfrm>
            <a:off x="7328812" y="5162550"/>
            <a:ext cx="885825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D0268422-23CB-4ADB-A544-AC2EE35B7DD4}"/>
              </a:ext>
            </a:extLst>
          </p:cNvPr>
          <p:cNvSpPr txBox="1"/>
          <p:nvPr/>
        </p:nvSpPr>
        <p:spPr>
          <a:xfrm>
            <a:off x="2938462" y="4375190"/>
            <a:ext cx="2984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Resequencing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9EE216B-AA34-49E9-9A10-4A062786EAD7}"/>
              </a:ext>
            </a:extLst>
          </p:cNvPr>
          <p:cNvSpPr txBox="1"/>
          <p:nvPr/>
        </p:nvSpPr>
        <p:spPr>
          <a:xfrm>
            <a:off x="7656229" y="4302077"/>
            <a:ext cx="2984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De-novo assembly</a:t>
            </a:r>
          </a:p>
        </p:txBody>
      </p:sp>
    </p:spTree>
    <p:extLst>
      <p:ext uri="{BB962C8B-B14F-4D97-AF65-F5344CB8AC3E}">
        <p14:creationId xmlns:p14="http://schemas.microsoft.com/office/powerpoint/2010/main" val="17934214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99D93-1B63-4CE4-9B31-036C4BFCF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Mutations unique to GEV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263BFAB-E346-44B1-8C5C-D3C88EE7E7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402932"/>
              </p:ext>
            </p:extLst>
          </p:nvPr>
        </p:nvGraphicFramePr>
        <p:xfrm>
          <a:off x="274320" y="1099821"/>
          <a:ext cx="11750039" cy="5303520"/>
        </p:xfrm>
        <a:graphic>
          <a:graphicData uri="http://schemas.openxmlformats.org/drawingml/2006/table">
            <a:tbl>
              <a:tblPr firstRow="1" firstCol="1">
                <a:tableStyleId>{8799B23B-EC83-4686-B30A-512413B5E67A}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97374617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023765760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4141946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1675250940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374767181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501275153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139057553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571629867"/>
                    </a:ext>
                  </a:extLst>
                </a:gridCol>
                <a:gridCol w="914399">
                  <a:extLst>
                    <a:ext uri="{9D8B030D-6E8A-4147-A177-3AD203B41FA5}">
                      <a16:colId xmlns:a16="http://schemas.microsoft.com/office/drawing/2014/main" val="34371266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SNP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GeneID</a:t>
                      </a:r>
                      <a:r>
                        <a:rPr lang="en-US" sz="1200" u="none" strike="noStrike" dirty="0">
                          <a:effectLst/>
                        </a:rPr>
                        <a:t> (PO1f)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Gene details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Consequence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Ref_Codon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Var_Codon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Ref_AA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Var_AA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997280512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Mutations present in GEV only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ML756000.1:189049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BKA90DRAFT_137339</a:t>
                      </a:r>
                      <a:endParaRPr lang="en-US" sz="1200" b="0" i="0" u="none" strike="noStrike" dirty="0">
                        <a:solidFill>
                          <a:srgbClr val="C00000"/>
                        </a:solidFill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Compare to YALI0E23474g, uniprot|O74129 Yarrowia lipolytica alkane </a:t>
                      </a:r>
                      <a:r>
                        <a:rPr lang="en-US" sz="1200" u="none" strike="noStrike" dirty="0" err="1">
                          <a:effectLst/>
                        </a:rPr>
                        <a:t>utilisation</a:t>
                      </a:r>
                      <a:r>
                        <a:rPr lang="en-US" sz="1200" u="none" strike="noStrike" dirty="0">
                          <a:effectLst/>
                        </a:rPr>
                        <a:t> CYP52 family member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synonymous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GAC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GAT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186897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ML756022.1:35852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BKA90DRAFT_114983</a:t>
                      </a:r>
                      <a:endParaRPr lang="en-US" sz="1200" b="0" i="0" u="none" strike="noStrike">
                        <a:solidFill>
                          <a:srgbClr val="C00000"/>
                        </a:solidFill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Compare to YALI0C01199g, no similarity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nonsynonymous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CAA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CACTTTTTTTAA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Q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HFF*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78325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ML756050.1:97202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BKA90DRAFT_43958</a:t>
                      </a:r>
                      <a:endParaRPr lang="en-US" sz="1200" b="0" i="0" u="none" strike="noStrike" dirty="0">
                        <a:solidFill>
                          <a:srgbClr val="C00000"/>
                        </a:solidFill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-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frameshift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TTTTTTTTTTTTTTTTTTTTTTTTTTTTTTTTTTTTATT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TTTT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898251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Mutations absent in GEV only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ML756065.1:411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BKA90DRAFT_47813</a:t>
                      </a:r>
                      <a:endParaRPr lang="en-US" sz="1200" b="0" i="0" u="none" strike="noStrike" dirty="0">
                        <a:solidFill>
                          <a:srgbClr val="C00000"/>
                        </a:solidFill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Compare to YALI0F01518g, some similarities with uniprot|Q6CF33 Yarrowia lipolytica YALI0B10626g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synonymous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CTG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CTT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683091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ML756065.1:414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BKA90DRAFT_47813</a:t>
                      </a:r>
                      <a:endParaRPr lang="en-US" sz="1200" b="0" i="0" u="none" strike="noStrike" dirty="0">
                        <a:solidFill>
                          <a:srgbClr val="C00000"/>
                        </a:solidFill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Compare to YALI0F01518g, some similarities with uniprot|Q6CF33 Yarrowia lipolytica YALI0B10626g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synonymous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TAC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TAT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491058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ML756101.1:143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BKA90DRAFT_171513</a:t>
                      </a:r>
                      <a:endParaRPr lang="en-US" sz="1200" b="0" i="0" u="none" strike="noStrike" dirty="0">
                        <a:solidFill>
                          <a:srgbClr val="C00000"/>
                        </a:solidFill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-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nonsynonymous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GCG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GCGCCTCTTCCACTGGCGGAGCCGATGCCTCTTCCACTGGCGACTCTGGCGCCTCTTCCACTGGCGGAGCCGATGCCTCTTCCACTGGCGGAGCCGATGCCTCTTCCACTGGCGGAGCCGATG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APLPLAEPMPLPLATLAPLPLAEPMPLPLAEPMPLPLAEPM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66233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ML756123.1:10963_C/T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BKA90DRAFT_171652</a:t>
                      </a:r>
                      <a:endParaRPr lang="en-US" sz="1200" b="0" i="0" u="none" strike="noStrike" dirty="0">
                        <a:solidFill>
                          <a:srgbClr val="C00000"/>
                        </a:solidFill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-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nonsynonymous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GCC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GTC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V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5613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22193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99D93-1B63-4CE4-9B31-036C4BFCF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Mutations present in both XEV and GEV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263BFAB-E346-44B1-8C5C-D3C88EE7E7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4587989"/>
              </p:ext>
            </p:extLst>
          </p:nvPr>
        </p:nvGraphicFramePr>
        <p:xfrm>
          <a:off x="202692" y="1675893"/>
          <a:ext cx="11750039" cy="2011680"/>
        </p:xfrm>
        <a:graphic>
          <a:graphicData uri="http://schemas.openxmlformats.org/drawingml/2006/table">
            <a:tbl>
              <a:tblPr firstRow="1" firstCol="1">
                <a:tableStyleId>{8799B23B-EC83-4686-B30A-512413B5E67A}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97374617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023765760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4141946001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1675250940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374767181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50127515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39057553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571629867"/>
                    </a:ext>
                  </a:extLst>
                </a:gridCol>
                <a:gridCol w="914399">
                  <a:extLst>
                    <a:ext uri="{9D8B030D-6E8A-4147-A177-3AD203B41FA5}">
                      <a16:colId xmlns:a16="http://schemas.microsoft.com/office/drawing/2014/main" val="34371266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SNP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GeneID</a:t>
                      </a:r>
                      <a:r>
                        <a:rPr lang="en-US" sz="1200" u="none" strike="noStrike" dirty="0">
                          <a:effectLst/>
                        </a:rPr>
                        <a:t> (PO1f)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Gene details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Consequence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Ref_Codon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Var_Codon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Ref_AA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Var_AA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7280512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Mutations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present in both XEV and GEV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ML755987.1:99826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BKA90DRAFT_109120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Compare to YALI0E18117g, similar to uniprot|P39940 Saccharomyces cerevisiae YER125W Ubiquitin--protein ligase RSP5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nonsynonymous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GAC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186897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ML756032.1:125085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BKA90DRAFT_35865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Compare to YALI0F32065g, no similarity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frameshift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GTGCCC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GTGCC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78325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ML756051.1:17305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BKA90DRAFT_141891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Gti1/Pac2 family-domain-containing protein | Compare to YALI0B18282g, similar to uniprot|O14367 </a:t>
                      </a:r>
                      <a:r>
                        <a:rPr lang="en-US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Schizosaccharomyces</a:t>
                      </a: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pombe Gluconate transport inducer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nonsense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898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29258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2B88C-FC3E-4A7B-A01F-F89F4073A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number variation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33C8EE0-5791-4A95-A98F-D162C5FB73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3845965"/>
              </p:ext>
            </p:extLst>
          </p:nvPr>
        </p:nvGraphicFramePr>
        <p:xfrm>
          <a:off x="2604325" y="4690872"/>
          <a:ext cx="7400672" cy="2011680"/>
        </p:xfrm>
        <a:graphic>
          <a:graphicData uri="http://schemas.openxmlformats.org/drawingml/2006/table">
            <a:tbl>
              <a:tblPr firstRow="1">
                <a:tableStyleId>{8799B23B-EC83-4686-B30A-512413B5E67A}</a:tableStyleId>
              </a:tblPr>
              <a:tblGrid>
                <a:gridCol w="1837754">
                  <a:extLst>
                    <a:ext uri="{9D8B030D-6E8A-4147-A177-3AD203B41FA5}">
                      <a16:colId xmlns:a16="http://schemas.microsoft.com/office/drawing/2014/main" val="398694472"/>
                    </a:ext>
                  </a:extLst>
                </a:gridCol>
                <a:gridCol w="651192">
                  <a:extLst>
                    <a:ext uri="{9D8B030D-6E8A-4147-A177-3AD203B41FA5}">
                      <a16:colId xmlns:a16="http://schemas.microsoft.com/office/drawing/2014/main" val="122244542"/>
                    </a:ext>
                  </a:extLst>
                </a:gridCol>
                <a:gridCol w="641668">
                  <a:extLst>
                    <a:ext uri="{9D8B030D-6E8A-4147-A177-3AD203B41FA5}">
                      <a16:colId xmlns:a16="http://schemas.microsoft.com/office/drawing/2014/main" val="306595215"/>
                    </a:ext>
                  </a:extLst>
                </a:gridCol>
                <a:gridCol w="643255">
                  <a:extLst>
                    <a:ext uri="{9D8B030D-6E8A-4147-A177-3AD203B41FA5}">
                      <a16:colId xmlns:a16="http://schemas.microsoft.com/office/drawing/2014/main" val="2071307913"/>
                    </a:ext>
                  </a:extLst>
                </a:gridCol>
                <a:gridCol w="1227455">
                  <a:extLst>
                    <a:ext uri="{9D8B030D-6E8A-4147-A177-3AD203B41FA5}">
                      <a16:colId xmlns:a16="http://schemas.microsoft.com/office/drawing/2014/main" val="1630033605"/>
                    </a:ext>
                  </a:extLst>
                </a:gridCol>
                <a:gridCol w="1244918">
                  <a:extLst>
                    <a:ext uri="{9D8B030D-6E8A-4147-A177-3AD203B41FA5}">
                      <a16:colId xmlns:a16="http://schemas.microsoft.com/office/drawing/2014/main" val="2038398637"/>
                    </a:ext>
                  </a:extLst>
                </a:gridCol>
                <a:gridCol w="1154430">
                  <a:extLst>
                    <a:ext uri="{9D8B030D-6E8A-4147-A177-3AD203B41FA5}">
                      <a16:colId xmlns:a16="http://schemas.microsoft.com/office/drawing/2014/main" val="1409306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Median values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Read Depth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strike="noStrike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strike="noStrike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strike="noStrike" dirty="0">
                          <a:effectLst/>
                          <a:latin typeface="Consolas" panose="020B0609020204030204" pitchFamily="49" charset="0"/>
                        </a:rPr>
                        <a:t>Copy Number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strike="noStrike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strike="noStrike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29447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+mn-lt"/>
                        </a:rPr>
                        <a:t>Gene from plasmid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</a:rPr>
                        <a:t>X123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+mn-lt"/>
                        </a:rPr>
                        <a:t>XEV</a:t>
                      </a:r>
                      <a:endParaRPr lang="en-US" sz="1600" b="1" strike="noStrike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+mn-lt"/>
                        </a:rPr>
                        <a:t>GEV</a:t>
                      </a:r>
                      <a:endParaRPr lang="en-US" sz="1600" b="1" strike="noStrike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+mn-lt"/>
                        </a:rPr>
                        <a:t>XEV / X123</a:t>
                      </a:r>
                      <a:endParaRPr lang="en-US" sz="1600" b="1" strike="noStrike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strike="noStrike" dirty="0">
                          <a:effectLst/>
                          <a:latin typeface="+mn-lt"/>
                        </a:rPr>
                        <a:t>GEV / X123</a:t>
                      </a:r>
                      <a:endParaRPr lang="en-US" sz="1600" b="1" strike="noStrike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+mn-lt"/>
                        </a:rPr>
                        <a:t>XEV / GEV</a:t>
                      </a:r>
                      <a:endParaRPr lang="en-US" sz="1600" b="1" strike="noStrike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79228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Xyl1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789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5699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2482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7.22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3.16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2.29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8544087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+mn-lt"/>
                        </a:rPr>
                        <a:t>Xyl2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869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5870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2535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6.78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2.91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2.32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7018217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+mn-lt"/>
                        </a:rPr>
                        <a:t>Xyl3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835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5716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2407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6.83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2.90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2.36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40072545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+mn-lt"/>
                        </a:rPr>
                        <a:t>Complete plasmid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787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5428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2062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6.74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2.77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2.31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015005104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F4940A5-CBB2-472C-9761-70F706677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3240" y="1057955"/>
            <a:ext cx="4572000" cy="35720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9BBA308-7D91-49DB-ACCE-8DB175001E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9932" y="1057955"/>
            <a:ext cx="4572000" cy="361587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5C3211C-5165-4897-BC4E-B2BC2E9B998B}"/>
              </a:ext>
            </a:extLst>
          </p:cNvPr>
          <p:cNvSpPr txBox="1"/>
          <p:nvPr/>
        </p:nvSpPr>
        <p:spPr>
          <a:xfrm>
            <a:off x="319913" y="2320790"/>
            <a:ext cx="16826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spcBef>
                <a:spcPts val="600"/>
              </a:spcBef>
              <a:buSzPct val="75000"/>
              <a:buNone/>
            </a:pPr>
            <a:r>
              <a:rPr lang="en-US" sz="1800" dirty="0">
                <a:latin typeface="+mj-lt"/>
              </a:rPr>
              <a:t>Analysis using </a:t>
            </a:r>
            <a:r>
              <a:rPr lang="en-US" sz="1800" dirty="0" err="1">
                <a:latin typeface="+mj-lt"/>
              </a:rPr>
              <a:t>CNVkit</a:t>
            </a:r>
            <a:r>
              <a:rPr lang="en-US" sz="1800" dirty="0">
                <a:latin typeface="+mj-lt"/>
              </a:rPr>
              <a:t> pipeline</a:t>
            </a:r>
            <a:endParaRPr lang="en-US" sz="1600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09B400-D4D2-4354-BBC7-D2550AE3B18D}"/>
              </a:ext>
            </a:extLst>
          </p:cNvPr>
          <p:cNvSpPr txBox="1"/>
          <p:nvPr/>
        </p:nvSpPr>
        <p:spPr>
          <a:xfrm>
            <a:off x="319913" y="5448038"/>
            <a:ext cx="16826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spcBef>
                <a:spcPts val="600"/>
              </a:spcBef>
              <a:buSzPct val="75000"/>
              <a:buNone/>
            </a:pPr>
            <a:r>
              <a:rPr lang="en-US" sz="1800" dirty="0">
                <a:latin typeface="+mj-lt"/>
              </a:rPr>
              <a:t>Analysis using read depth</a:t>
            </a:r>
            <a:endParaRPr 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82060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254E4-1D9F-4927-8863-45A2B116F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genome assembly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288622E-207F-4F39-8E65-6C5783C7A2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46" y="857698"/>
            <a:ext cx="6712461" cy="4250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42C9773B-5A2A-44F8-B58C-D4934695D09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22323" y="1770207"/>
            <a:ext cx="3278549" cy="34131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14000"/>
              </a:lnSpc>
              <a:spcBef>
                <a:spcPts val="600"/>
              </a:spcBef>
              <a:buSzPct val="75000"/>
              <a:buNone/>
            </a:pPr>
            <a:r>
              <a:rPr lang="en-US" sz="2000" dirty="0">
                <a:latin typeface="+mj-lt"/>
              </a:rPr>
              <a:t>Areas of research</a:t>
            </a:r>
          </a:p>
          <a:p>
            <a:pPr marL="285750" indent="-285750">
              <a:lnSpc>
                <a:spcPct val="114000"/>
              </a:lnSpc>
              <a:spcBef>
                <a:spcPts val="600"/>
              </a:spcBef>
              <a:buSzPct val="75000"/>
              <a:buFont typeface="Wingdings" panose="05000000000000000000" pitchFamily="2" charset="2"/>
              <a:buChar char="q"/>
            </a:pPr>
            <a:r>
              <a:rPr lang="en-US" sz="1800" dirty="0"/>
              <a:t>Improve assembly algorithms</a:t>
            </a:r>
          </a:p>
          <a:p>
            <a:pPr marL="285750" indent="-285750">
              <a:lnSpc>
                <a:spcPct val="114000"/>
              </a:lnSpc>
              <a:spcBef>
                <a:spcPts val="600"/>
              </a:spcBef>
              <a:buSzPct val="75000"/>
              <a:buFont typeface="Wingdings" panose="05000000000000000000" pitchFamily="2" charset="2"/>
              <a:buChar char="q"/>
            </a:pPr>
            <a:r>
              <a:rPr lang="en-US" sz="1800" dirty="0"/>
              <a:t>Assemble new genomes</a:t>
            </a:r>
          </a:p>
          <a:p>
            <a:pPr marL="285750" indent="-285750">
              <a:lnSpc>
                <a:spcPct val="114000"/>
              </a:lnSpc>
              <a:spcBef>
                <a:spcPts val="600"/>
              </a:spcBef>
              <a:buSzPct val="75000"/>
              <a:buFont typeface="Wingdings" panose="05000000000000000000" pitchFamily="2" charset="2"/>
              <a:buChar char="q"/>
            </a:pPr>
            <a:r>
              <a:rPr lang="en-US" sz="1800" dirty="0"/>
              <a:t>Identify variations in mutant strains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SzPct val="75000"/>
              <a:buFont typeface="Wingdings" panose="05000000000000000000" pitchFamily="2" charset="2"/>
              <a:buChar char="Ø"/>
            </a:pPr>
            <a:r>
              <a:rPr lang="en-US" sz="1800" dirty="0"/>
              <a:t>Copy number variation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SzPct val="75000"/>
              <a:buFont typeface="Wingdings" panose="05000000000000000000" pitchFamily="2" charset="2"/>
              <a:buChar char="Ø"/>
            </a:pPr>
            <a:r>
              <a:rPr lang="en-US" sz="1800" dirty="0"/>
              <a:t>Insertions / Deletions 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SzPct val="75000"/>
              <a:buFont typeface="Wingdings" panose="05000000000000000000" pitchFamily="2" charset="2"/>
              <a:buChar char="Ø"/>
            </a:pPr>
            <a:r>
              <a:rPr lang="en-US" sz="1800" dirty="0"/>
              <a:t>Single nucleotide polymorphism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7F8823-4B47-439B-9146-75962FA7F427}"/>
              </a:ext>
            </a:extLst>
          </p:cNvPr>
          <p:cNvSpPr txBox="1"/>
          <p:nvPr/>
        </p:nvSpPr>
        <p:spPr>
          <a:xfrm>
            <a:off x="8552872" y="6548278"/>
            <a:ext cx="363912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https://www.genome.gov/genetics-glossary/Shotgun-Sequencing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519B6D1-108E-4AFD-8E0B-4CA4AD369538}"/>
              </a:ext>
            </a:extLst>
          </p:cNvPr>
          <p:cNvGrpSpPr/>
          <p:nvPr/>
        </p:nvGrpSpPr>
        <p:grpSpPr>
          <a:xfrm>
            <a:off x="64655" y="4947225"/>
            <a:ext cx="7765127" cy="1847274"/>
            <a:chOff x="0" y="4947225"/>
            <a:chExt cx="7765127" cy="1847274"/>
          </a:xfrm>
        </p:grpSpPr>
        <p:pic>
          <p:nvPicPr>
            <p:cNvPr id="1028" name="Picture 4" descr="De novo genome assembly: what every biologist should know | Nature Methods">
              <a:extLst>
                <a:ext uri="{FF2B5EF4-FFF2-40B4-BE49-F238E27FC236}">
                  <a16:creationId xmlns:a16="http://schemas.microsoft.com/office/drawing/2014/main" id="{6952B501-3AA5-44BB-B524-63FC5EE2AF5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4502" b="20866"/>
            <a:stretch/>
          </p:blipFill>
          <p:spPr bwMode="auto">
            <a:xfrm>
              <a:off x="0" y="4947225"/>
              <a:ext cx="3827145" cy="18472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 descr="De novo genome assembly: what every biologist should know | Nature Methods">
              <a:extLst>
                <a:ext uri="{FF2B5EF4-FFF2-40B4-BE49-F238E27FC236}">
                  <a16:creationId xmlns:a16="http://schemas.microsoft.com/office/drawing/2014/main" id="{55664DBD-644B-42D0-A269-A9F7CF845E9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6997" b="-4616"/>
            <a:stretch/>
          </p:blipFill>
          <p:spPr bwMode="auto">
            <a:xfrm>
              <a:off x="3937982" y="5854699"/>
              <a:ext cx="3827145" cy="939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e novo genome assembly: what every biologist should know | Nature Methods">
              <a:extLst>
                <a:ext uri="{FF2B5EF4-FFF2-40B4-BE49-F238E27FC236}">
                  <a16:creationId xmlns:a16="http://schemas.microsoft.com/office/drawing/2014/main" id="{2029B8F1-E02C-4C16-AAEC-D242CA6947D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095" t="54768" r="44251" b="32764"/>
            <a:stretch/>
          </p:blipFill>
          <p:spPr bwMode="auto">
            <a:xfrm rot="16200000">
              <a:off x="3298018" y="5992089"/>
              <a:ext cx="369456" cy="6650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37576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4A68E-099F-4017-93E6-48860692E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Sequencing technologies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366DEB1-D6B0-4FE4-8815-2C665BF9C4B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4574309" cy="38810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spcBef>
                <a:spcPts val="600"/>
              </a:spcBef>
              <a:buSzPct val="75000"/>
              <a:buNone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Illumina</a:t>
            </a:r>
            <a:endParaRPr lang="en-US" sz="1800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  <a:p>
            <a:pPr marL="285750" indent="-285750">
              <a:spcBef>
                <a:spcPts val="600"/>
              </a:spcBef>
              <a:buSzPct val="75000"/>
              <a:buFont typeface="Wingdings" panose="05000000000000000000" pitchFamily="2" charset="2"/>
              <a:buChar char="q"/>
            </a:pPr>
            <a:r>
              <a:rPr lang="en-US" sz="1800" dirty="0"/>
              <a:t>&lt; 500 base pair reads</a:t>
            </a:r>
          </a:p>
          <a:p>
            <a:pPr marL="285750" indent="-285750">
              <a:spcBef>
                <a:spcPts val="600"/>
              </a:spcBef>
              <a:buSzPct val="75000"/>
              <a:buFont typeface="Wingdings" panose="05000000000000000000" pitchFamily="2" charset="2"/>
              <a:buChar char="q"/>
            </a:pPr>
            <a:r>
              <a:rPr lang="en-US" sz="1800" dirty="0"/>
              <a:t>Can do paired end</a:t>
            </a:r>
          </a:p>
          <a:p>
            <a:pPr marL="285750" indent="-285750">
              <a:spcBef>
                <a:spcPts val="600"/>
              </a:spcBef>
              <a:buSzPct val="75000"/>
              <a:buFont typeface="Wingdings" panose="05000000000000000000" pitchFamily="2" charset="2"/>
              <a:buChar char="q"/>
            </a:pPr>
            <a:r>
              <a:rPr lang="en-US" sz="1800" dirty="0"/>
              <a:t>Millions-billions of reads</a:t>
            </a:r>
          </a:p>
          <a:p>
            <a:pPr marL="285750" indent="-285750">
              <a:spcBef>
                <a:spcPts val="600"/>
              </a:spcBef>
              <a:buSzPct val="75000"/>
              <a:buFont typeface="Wingdings" panose="05000000000000000000" pitchFamily="2" charset="2"/>
              <a:buChar char="q"/>
            </a:pPr>
            <a:endParaRPr lang="en-US" sz="1800" dirty="0"/>
          </a:p>
          <a:p>
            <a:pPr>
              <a:spcBef>
                <a:spcPts val="600"/>
              </a:spcBef>
              <a:buSzPct val="75000"/>
              <a:buFont typeface="Symbol" panose="05050102010706020507" pitchFamily="18" charset="2"/>
              <a:buChar char="­"/>
            </a:pPr>
            <a:r>
              <a:rPr lang="en-US" sz="1800" dirty="0"/>
              <a:t>Highly accurate, known bias</a:t>
            </a:r>
          </a:p>
          <a:p>
            <a:pPr>
              <a:spcBef>
                <a:spcPts val="600"/>
              </a:spcBef>
              <a:buSzPct val="75000"/>
              <a:buFont typeface="Symbol" panose="05050102010706020507" pitchFamily="18" charset="2"/>
              <a:buChar char="­"/>
            </a:pPr>
            <a:r>
              <a:rPr lang="en-US" sz="1800" dirty="0"/>
              <a:t>Relatively even coverage</a:t>
            </a:r>
          </a:p>
          <a:p>
            <a:pPr>
              <a:spcBef>
                <a:spcPts val="600"/>
              </a:spcBef>
              <a:buSzPct val="75000"/>
              <a:buFont typeface="Symbol" panose="05050102010706020507" pitchFamily="18" charset="2"/>
              <a:buChar char="­"/>
            </a:pPr>
            <a:r>
              <a:rPr lang="en-US" sz="1800" dirty="0"/>
              <a:t>Cost effective</a:t>
            </a:r>
          </a:p>
          <a:p>
            <a:pPr marL="285750" indent="-285750">
              <a:spcBef>
                <a:spcPts val="600"/>
              </a:spcBef>
              <a:buSzPct val="75000"/>
              <a:buFont typeface="Wingdings" panose="05000000000000000000" pitchFamily="2" charset="2"/>
              <a:buChar char="q"/>
            </a:pPr>
            <a:endParaRPr lang="en-US" sz="1800" dirty="0"/>
          </a:p>
          <a:p>
            <a:pPr>
              <a:spcBef>
                <a:spcPts val="600"/>
              </a:spcBef>
              <a:buSzPct val="75000"/>
              <a:buFont typeface="Symbol" panose="05050102010706020507" pitchFamily="18" charset="2"/>
              <a:buChar char="¯"/>
            </a:pPr>
            <a:r>
              <a:rPr lang="en-US" sz="1800" dirty="0"/>
              <a:t>Repetitive regions </a:t>
            </a:r>
          </a:p>
          <a:p>
            <a:pPr>
              <a:spcBef>
                <a:spcPts val="600"/>
              </a:spcBef>
              <a:buSzPct val="75000"/>
              <a:buFont typeface="Symbol" panose="05050102010706020507" pitchFamily="18" charset="2"/>
              <a:buChar char="¯"/>
            </a:pPr>
            <a:r>
              <a:rPr lang="en-US" sz="1800" dirty="0"/>
              <a:t>Needs high read depth, based on application (&gt; 50x) 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008281F3-4656-43C8-8EC9-F59951F3431B}"/>
              </a:ext>
            </a:extLst>
          </p:cNvPr>
          <p:cNvSpPr txBox="1">
            <a:spLocks/>
          </p:cNvSpPr>
          <p:nvPr/>
        </p:nvSpPr>
        <p:spPr>
          <a:xfrm>
            <a:off x="6532419" y="1825625"/>
            <a:ext cx="4574309" cy="3631763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SzPct val="75000"/>
              <a:buFont typeface="Arial" panose="020B0604020202020204" pitchFamily="34" charset="0"/>
              <a:buNone/>
            </a:pPr>
            <a:r>
              <a:rPr lang="en-US" sz="2000" dirty="0">
                <a:latin typeface="+mj-lt"/>
              </a:rPr>
              <a:t>Long Reads</a:t>
            </a:r>
            <a:endParaRPr lang="en-US" sz="1800" dirty="0">
              <a:latin typeface="+mj-lt"/>
            </a:endParaRPr>
          </a:p>
          <a:p>
            <a:pPr marL="285750" indent="-285750">
              <a:spcBef>
                <a:spcPts val="600"/>
              </a:spcBef>
              <a:buSzPct val="75000"/>
              <a:buFont typeface="Wingdings" panose="05000000000000000000" pitchFamily="2" charset="2"/>
              <a:buChar char="q"/>
            </a:pPr>
            <a:r>
              <a:rPr lang="en-US" sz="1800" dirty="0"/>
              <a:t>PacBio, Nanopore</a:t>
            </a:r>
          </a:p>
          <a:p>
            <a:pPr marL="285750" indent="-285750">
              <a:spcBef>
                <a:spcPts val="600"/>
              </a:spcBef>
              <a:buSzPct val="75000"/>
              <a:buFont typeface="Wingdings" panose="05000000000000000000" pitchFamily="2" charset="2"/>
              <a:buChar char="q"/>
            </a:pPr>
            <a:r>
              <a:rPr lang="en-US" sz="1800" dirty="0"/>
              <a:t>1 kb – 100 kb reads</a:t>
            </a:r>
          </a:p>
          <a:p>
            <a:pPr marL="285750" indent="-285750">
              <a:spcBef>
                <a:spcPts val="600"/>
              </a:spcBef>
              <a:buSzPct val="75000"/>
              <a:buFont typeface="Wingdings" panose="05000000000000000000" pitchFamily="2" charset="2"/>
              <a:buChar char="q"/>
            </a:pPr>
            <a:r>
              <a:rPr lang="en-US" sz="1800" dirty="0"/>
              <a:t>Millions-billions of reads</a:t>
            </a:r>
          </a:p>
          <a:p>
            <a:pPr marL="285750" indent="-285750">
              <a:spcBef>
                <a:spcPts val="600"/>
              </a:spcBef>
              <a:buSzPct val="75000"/>
              <a:buFont typeface="Wingdings" panose="05000000000000000000" pitchFamily="2" charset="2"/>
              <a:buChar char="q"/>
            </a:pPr>
            <a:endParaRPr lang="en-US" sz="1800" dirty="0"/>
          </a:p>
          <a:p>
            <a:pPr>
              <a:spcBef>
                <a:spcPts val="600"/>
              </a:spcBef>
              <a:buSzPct val="75000"/>
              <a:buFont typeface="Symbol" panose="05050102010706020507" pitchFamily="18" charset="2"/>
              <a:buChar char="­"/>
            </a:pPr>
            <a:r>
              <a:rPr lang="en-US" sz="1800" dirty="0"/>
              <a:t>Long reads</a:t>
            </a:r>
          </a:p>
          <a:p>
            <a:pPr>
              <a:spcBef>
                <a:spcPts val="600"/>
              </a:spcBef>
              <a:buSzPct val="75000"/>
              <a:buFont typeface="Symbol" panose="05050102010706020507" pitchFamily="18" charset="2"/>
              <a:buChar char="­"/>
            </a:pPr>
            <a:r>
              <a:rPr lang="en-US" sz="1800" dirty="0"/>
              <a:t>Large coverage, less depth</a:t>
            </a:r>
          </a:p>
          <a:p>
            <a:pPr marL="0" indent="0">
              <a:spcBef>
                <a:spcPts val="600"/>
              </a:spcBef>
              <a:buSzPct val="75000"/>
              <a:buNone/>
            </a:pPr>
            <a:endParaRPr lang="en-US" sz="1800" dirty="0"/>
          </a:p>
          <a:p>
            <a:pPr>
              <a:spcBef>
                <a:spcPts val="600"/>
              </a:spcBef>
              <a:buSzPct val="75000"/>
              <a:buFont typeface="Symbol" panose="05050102010706020507" pitchFamily="18" charset="2"/>
              <a:buChar char="¯"/>
            </a:pPr>
            <a:r>
              <a:rPr lang="en-US" sz="1800" dirty="0"/>
              <a:t>Expensive</a:t>
            </a:r>
          </a:p>
          <a:p>
            <a:pPr>
              <a:spcBef>
                <a:spcPts val="600"/>
              </a:spcBef>
              <a:buSzPct val="75000"/>
              <a:buFont typeface="Symbol" panose="05050102010706020507" pitchFamily="18" charset="2"/>
              <a:buChar char="¯"/>
            </a:pPr>
            <a:r>
              <a:rPr lang="en-US" sz="1800" dirty="0"/>
              <a:t>High quality DNA</a:t>
            </a:r>
          </a:p>
          <a:p>
            <a:pPr>
              <a:spcBef>
                <a:spcPts val="600"/>
              </a:spcBef>
              <a:buSzPct val="75000"/>
              <a:buFont typeface="Symbol" panose="05050102010706020507" pitchFamily="18" charset="2"/>
              <a:buChar char="¯"/>
            </a:pPr>
            <a:r>
              <a:rPr lang="en-US" sz="1800" dirty="0"/>
              <a:t>Error prone, can have systematic errors</a:t>
            </a:r>
          </a:p>
        </p:txBody>
      </p:sp>
    </p:spTree>
    <p:extLst>
      <p:ext uri="{BB962C8B-B14F-4D97-AF65-F5344CB8AC3E}">
        <p14:creationId xmlns:p14="http://schemas.microsoft.com/office/powerpoint/2010/main" val="3130760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DFB88-01E5-4106-8D8E-56B6E14E4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for assembly</a:t>
            </a:r>
          </a:p>
        </p:txBody>
      </p:sp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655E4F39-156A-41E3-BFCC-72333DE24F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4055836"/>
              </p:ext>
            </p:extLst>
          </p:nvPr>
        </p:nvGraphicFramePr>
        <p:xfrm>
          <a:off x="1138517" y="3429000"/>
          <a:ext cx="9945120" cy="201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5696">
                  <a:extLst>
                    <a:ext uri="{9D8B030D-6E8A-4147-A177-3AD203B41FA5}">
                      <a16:colId xmlns:a16="http://schemas.microsoft.com/office/drawing/2014/main" val="3696143672"/>
                    </a:ext>
                  </a:extLst>
                </a:gridCol>
                <a:gridCol w="4034712">
                  <a:extLst>
                    <a:ext uri="{9D8B030D-6E8A-4147-A177-3AD203B41FA5}">
                      <a16:colId xmlns:a16="http://schemas.microsoft.com/office/drawing/2014/main" val="266440622"/>
                    </a:ext>
                  </a:extLst>
                </a:gridCol>
                <a:gridCol w="4034712">
                  <a:extLst>
                    <a:ext uri="{9D8B030D-6E8A-4147-A177-3AD203B41FA5}">
                      <a16:colId xmlns:a16="http://schemas.microsoft.com/office/drawing/2014/main" val="3372812017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Pipelines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Target organisms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Analysis type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73132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Breseq</a:t>
                      </a:r>
                      <a:endParaRPr lang="en-US" sz="18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Prokaryotic, small eukaryotes (</a:t>
                      </a:r>
                      <a:r>
                        <a:rPr lang="en-US" sz="1800" i="1" dirty="0"/>
                        <a:t>Saccharomyces</a:t>
                      </a:r>
                      <a:r>
                        <a:rPr lang="en-US" sz="1800" dirty="0"/>
                        <a:t>)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Single step analysis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92044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GATK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Originally for human, extended to polyploid organisms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Customizable package with “best-practices” suggestions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837150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SPAdes</a:t>
                      </a:r>
                      <a:endParaRPr lang="en-US" sz="18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All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De-novo assembly 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911476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75D445FA-2BDA-4E9A-BD2A-13D4CA04E3C8}"/>
              </a:ext>
            </a:extLst>
          </p:cNvPr>
          <p:cNvSpPr txBox="1"/>
          <p:nvPr/>
        </p:nvSpPr>
        <p:spPr>
          <a:xfrm>
            <a:off x="1007986" y="1289471"/>
            <a:ext cx="3674850" cy="14619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spcBef>
                <a:spcPts val="600"/>
              </a:spcBef>
              <a:buSzPct val="75000"/>
              <a:buNone/>
            </a:pPr>
            <a:r>
              <a:rPr lang="en-US" sz="2000" dirty="0">
                <a:latin typeface="+mj-lt"/>
              </a:rPr>
              <a:t>Alignment steps</a:t>
            </a:r>
            <a:endParaRPr lang="en-US" sz="1800" dirty="0">
              <a:latin typeface="+mj-lt"/>
            </a:endParaRPr>
          </a:p>
          <a:p>
            <a:pPr marL="285750" indent="-285750">
              <a:spcBef>
                <a:spcPts val="600"/>
              </a:spcBef>
              <a:buSzPct val="75000"/>
              <a:buFont typeface="Wingdings" panose="05000000000000000000" pitchFamily="2" charset="2"/>
              <a:buChar char="q"/>
            </a:pPr>
            <a:r>
              <a:rPr lang="en-US" sz="1800" dirty="0"/>
              <a:t>Quality check</a:t>
            </a:r>
          </a:p>
          <a:p>
            <a:pPr marL="285750" indent="-285750">
              <a:spcBef>
                <a:spcPts val="600"/>
              </a:spcBef>
              <a:buSzPct val="75000"/>
              <a:buFont typeface="Wingdings" panose="05000000000000000000" pitchFamily="2" charset="2"/>
              <a:buChar char="q"/>
            </a:pPr>
            <a:r>
              <a:rPr lang="en-US" sz="1800" dirty="0"/>
              <a:t>Alignment</a:t>
            </a:r>
          </a:p>
          <a:p>
            <a:pPr marL="285750" indent="-285750">
              <a:spcBef>
                <a:spcPts val="600"/>
              </a:spcBef>
              <a:buSzPct val="75000"/>
              <a:buFont typeface="Wingdings" panose="05000000000000000000" pitchFamily="2" charset="2"/>
              <a:buChar char="q"/>
            </a:pPr>
            <a:r>
              <a:rPr lang="en-US" sz="1800" dirty="0"/>
              <a:t>Post alignment analysis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6EC2A6-C6C0-4A21-A223-CCECF0F45BDA}"/>
              </a:ext>
            </a:extLst>
          </p:cNvPr>
          <p:cNvSpPr txBox="1"/>
          <p:nvPr/>
        </p:nvSpPr>
        <p:spPr>
          <a:xfrm>
            <a:off x="5671741" y="1293063"/>
            <a:ext cx="3674850" cy="14619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spcBef>
                <a:spcPts val="600"/>
              </a:spcBef>
              <a:buSzPct val="75000"/>
              <a:buNone/>
            </a:pPr>
            <a:r>
              <a:rPr lang="en-US" sz="2000" dirty="0">
                <a:latin typeface="+mj-lt"/>
              </a:rPr>
              <a:t>Commonly used aligners</a:t>
            </a:r>
            <a:endParaRPr lang="en-US" sz="1800" dirty="0">
              <a:latin typeface="+mj-lt"/>
            </a:endParaRPr>
          </a:p>
          <a:p>
            <a:pPr marL="285750" indent="-285750">
              <a:spcBef>
                <a:spcPts val="600"/>
              </a:spcBef>
              <a:buSzPct val="75000"/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BWA (Burrows-Wheeler Aligner)</a:t>
            </a:r>
          </a:p>
          <a:p>
            <a:pPr marL="285750" indent="-285750">
              <a:spcBef>
                <a:spcPts val="600"/>
              </a:spcBef>
              <a:buSzPct val="75000"/>
              <a:buFont typeface="Wingdings" panose="05000000000000000000" pitchFamily="2" charset="2"/>
              <a:buChar char="q"/>
            </a:pPr>
            <a:r>
              <a:rPr lang="en-US" sz="1800" dirty="0"/>
              <a:t>bowtie</a:t>
            </a:r>
          </a:p>
          <a:p>
            <a:pPr marL="285750" indent="-285750">
              <a:spcBef>
                <a:spcPts val="600"/>
              </a:spcBef>
              <a:buSzPct val="75000"/>
              <a:buFont typeface="Wingdings" panose="05000000000000000000" pitchFamily="2" charset="2"/>
              <a:buChar char="q"/>
            </a:pPr>
            <a:r>
              <a:rPr lang="en-US" sz="1800" dirty="0"/>
              <a:t>Subread </a:t>
            </a:r>
          </a:p>
        </p:txBody>
      </p:sp>
    </p:spTree>
    <p:extLst>
      <p:ext uri="{BB962C8B-B14F-4D97-AF65-F5344CB8AC3E}">
        <p14:creationId xmlns:p14="http://schemas.microsoft.com/office/powerpoint/2010/main" val="2699379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64EF1-F985-4752-A6E5-AED6DBE55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63501"/>
            <a:ext cx="10807700" cy="939800"/>
          </a:xfrm>
        </p:spPr>
        <p:txBody>
          <a:bodyPr/>
          <a:lstStyle/>
          <a:p>
            <a:r>
              <a:rPr lang="en-US" dirty="0"/>
              <a:t>Analysis of evolved mutants in </a:t>
            </a:r>
            <a:r>
              <a:rPr lang="en-US" i="1" dirty="0"/>
              <a:t>Y. lipolytica </a:t>
            </a:r>
            <a:r>
              <a:rPr lang="en-US" dirty="0"/>
              <a:t>PO1f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9C837C-AD7E-4D44-BFC5-9EAF9833E492}"/>
              </a:ext>
            </a:extLst>
          </p:cNvPr>
          <p:cNvSpPr txBox="1"/>
          <p:nvPr/>
        </p:nvSpPr>
        <p:spPr>
          <a:xfrm>
            <a:off x="622299" y="1206345"/>
            <a:ext cx="5021119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SzPct val="75000"/>
            </a:pPr>
            <a:r>
              <a:rPr lang="en-US" sz="2000" dirty="0"/>
              <a:t>Parent strain – </a:t>
            </a:r>
            <a:r>
              <a:rPr lang="en-US" sz="2000" i="1" dirty="0"/>
              <a:t>Yarrowia lipolytica </a:t>
            </a:r>
            <a:r>
              <a:rPr lang="en-US" sz="2000" dirty="0"/>
              <a:t>PO1f</a:t>
            </a:r>
          </a:p>
          <a:p>
            <a:pPr marL="742950" lvl="1" indent="-285750">
              <a:spcBef>
                <a:spcPts val="600"/>
              </a:spcBef>
              <a:buSzPct val="75000"/>
              <a:buFont typeface="Wingdings" panose="05000000000000000000" pitchFamily="2" charset="2"/>
              <a:buChar char="q"/>
            </a:pPr>
            <a:r>
              <a:rPr lang="en-US" dirty="0"/>
              <a:t>Derived from </a:t>
            </a:r>
            <a:r>
              <a:rPr lang="en-US" i="1" dirty="0"/>
              <a:t>Yarrowia lipolytica </a:t>
            </a:r>
            <a:r>
              <a:rPr lang="en-US" dirty="0"/>
              <a:t>W29</a:t>
            </a:r>
          </a:p>
          <a:p>
            <a:pPr>
              <a:spcBef>
                <a:spcPts val="600"/>
              </a:spcBef>
              <a:buSzPct val="75000"/>
            </a:pPr>
            <a:r>
              <a:rPr lang="en-US" sz="2000" dirty="0"/>
              <a:t>Recent genome update: Trinh lab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0C2C21-6872-413F-9A2F-341BD767E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619" y="2713678"/>
            <a:ext cx="6995552" cy="316657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490F786-D5A2-49D1-9F40-7DA768F767C7}"/>
              </a:ext>
            </a:extLst>
          </p:cNvPr>
          <p:cNvSpPr txBox="1"/>
          <p:nvPr/>
        </p:nvSpPr>
        <p:spPr>
          <a:xfrm>
            <a:off x="49211" y="5880256"/>
            <a:ext cx="733196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000" dirty="0"/>
              <a:t>Walker C, et.al. Draft Genome Assemblies of Ionic Liquid-Resistant Yarrowia lipolytica PO1f and Its Superior Evolved Strain, YlCW001. Microbiol </a:t>
            </a:r>
            <a:r>
              <a:rPr lang="en-US" sz="1000" dirty="0" err="1"/>
              <a:t>Resour</a:t>
            </a:r>
            <a:r>
              <a:rPr lang="en-US" sz="1000" dirty="0"/>
              <a:t> </a:t>
            </a:r>
            <a:r>
              <a:rPr lang="en-US" sz="1000" dirty="0" err="1"/>
              <a:t>Announc</a:t>
            </a:r>
            <a:r>
              <a:rPr lang="en-US" sz="1000" dirty="0"/>
              <a:t>. 2020 Feb, </a:t>
            </a:r>
            <a:r>
              <a:rPr lang="en-US" sz="1000" dirty="0" err="1"/>
              <a:t>doi</a:t>
            </a:r>
            <a:r>
              <a:rPr lang="en-US" sz="1000" dirty="0"/>
              <a:t>: 10.1128/MRA.01356-19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ED9B4A26-111E-4F63-BA83-530E657727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5206400"/>
              </p:ext>
            </p:extLst>
          </p:nvPr>
        </p:nvGraphicFramePr>
        <p:xfrm>
          <a:off x="7599179" y="1934157"/>
          <a:ext cx="4450833" cy="3302000"/>
        </p:xfrm>
        <a:graphic>
          <a:graphicData uri="http://schemas.openxmlformats.org/drawingml/2006/table">
            <a:tbl>
              <a:tblPr firstRow="1">
                <a:tableStyleId>{8799B23B-EC83-4686-B30A-512413B5E67A}</a:tableStyleId>
              </a:tblPr>
              <a:tblGrid>
                <a:gridCol w="722948">
                  <a:extLst>
                    <a:ext uri="{9D8B030D-6E8A-4147-A177-3AD203B41FA5}">
                      <a16:colId xmlns:a16="http://schemas.microsoft.com/office/drawing/2014/main" val="398694472"/>
                    </a:ext>
                  </a:extLst>
                </a:gridCol>
                <a:gridCol w="2397696">
                  <a:extLst>
                    <a:ext uri="{9D8B030D-6E8A-4147-A177-3AD203B41FA5}">
                      <a16:colId xmlns:a16="http://schemas.microsoft.com/office/drawing/2014/main" val="122244542"/>
                    </a:ext>
                  </a:extLst>
                </a:gridCol>
                <a:gridCol w="1330189">
                  <a:extLst>
                    <a:ext uri="{9D8B030D-6E8A-4147-A177-3AD203B41FA5}">
                      <a16:colId xmlns:a16="http://schemas.microsoft.com/office/drawing/2014/main" val="24874458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Strain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Read depth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7922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PO1f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+mn-lt"/>
                          <a:sym typeface="Wingdings" panose="05000000000000000000" pitchFamily="2" charset="2"/>
                        </a:rPr>
                        <a:t>Base strain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+mn-lt"/>
                        </a:rPr>
                        <a:t>369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408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16EV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CN evolved </a:t>
                      </a:r>
                      <a:r>
                        <a:rPr lang="en-US" sz="1600" dirty="0">
                          <a:latin typeface="+mn-lt"/>
                        </a:rPr>
                        <a:t>from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P01f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821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1EV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CN evolved </a:t>
                      </a:r>
                      <a:r>
                        <a:rPr lang="en-US" sz="1600" dirty="0">
                          <a:latin typeface="+mn-lt"/>
                        </a:rPr>
                        <a:t>from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P01f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650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2EV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CN evolved </a:t>
                      </a:r>
                      <a:r>
                        <a:rPr lang="en-US" sz="1600" dirty="0">
                          <a:latin typeface="+mn-lt"/>
                        </a:rPr>
                        <a:t>from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P01f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5003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41EV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CN evolved </a:t>
                      </a:r>
                      <a:r>
                        <a:rPr lang="en-US" sz="1600" dirty="0">
                          <a:latin typeface="+mn-lt"/>
                        </a:rPr>
                        <a:t>from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P01f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317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X123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P01f + integrated plasmid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618005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XEV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+mn-lt"/>
                        </a:rPr>
                        <a:t> Xylose evolved from X123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+mn-lt"/>
                        </a:rPr>
                        <a:t>367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118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GEV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+mn-lt"/>
                        </a:rPr>
                        <a:t>Glucose evolved from XEV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+mn-lt"/>
                        </a:rPr>
                        <a:t>369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081553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DA9C7479-1F70-4B8E-A2FB-174960C81B33}"/>
              </a:ext>
            </a:extLst>
          </p:cNvPr>
          <p:cNvSpPr txBox="1"/>
          <p:nvPr/>
        </p:nvSpPr>
        <p:spPr>
          <a:xfrm>
            <a:off x="7929848" y="1621843"/>
            <a:ext cx="37894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Experimental work: </a:t>
            </a:r>
            <a:r>
              <a:rPr lang="en-US" sz="1600" dirty="0"/>
              <a:t>Sangdo Yook, Jin lab </a:t>
            </a:r>
          </a:p>
        </p:txBody>
      </p:sp>
    </p:spTree>
    <p:extLst>
      <p:ext uri="{BB962C8B-B14F-4D97-AF65-F5344CB8AC3E}">
        <p14:creationId xmlns:p14="http://schemas.microsoft.com/office/powerpoint/2010/main" val="1025455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99CF0-34BD-49E7-9614-2875319CA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output of the analysis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D50F4F-A00A-4A3D-9D0F-A314161DB9FE}"/>
              </a:ext>
            </a:extLst>
          </p:cNvPr>
          <p:cNvSpPr txBox="1"/>
          <p:nvPr/>
        </p:nvSpPr>
        <p:spPr>
          <a:xfrm>
            <a:off x="1007986" y="1289471"/>
            <a:ext cx="367485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spcBef>
                <a:spcPts val="600"/>
              </a:spcBef>
              <a:buSzPct val="75000"/>
              <a:buNone/>
            </a:pPr>
            <a:r>
              <a:rPr lang="en-US" sz="2000" dirty="0">
                <a:latin typeface="+mj-lt"/>
              </a:rPr>
              <a:t>Small (&lt;50 bp)</a:t>
            </a:r>
            <a:endParaRPr lang="en-US" sz="1800" dirty="0">
              <a:latin typeface="+mj-lt"/>
            </a:endParaRPr>
          </a:p>
          <a:p>
            <a:pPr marL="285750" indent="-285750">
              <a:spcBef>
                <a:spcPts val="600"/>
              </a:spcBef>
              <a:buSzPct val="75000"/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SNV – single nucleotide (`SNPs`)</a:t>
            </a:r>
          </a:p>
          <a:p>
            <a:pPr marL="285750" indent="-285750">
              <a:spcBef>
                <a:spcPts val="600"/>
              </a:spcBef>
              <a:buSzPct val="75000"/>
              <a:buFont typeface="Wingdings" panose="05000000000000000000" pitchFamily="2" charset="2"/>
              <a:buChar char="q"/>
            </a:pPr>
            <a:r>
              <a:rPr lang="en-US" sz="1800" dirty="0"/>
              <a:t>◦ Small insertions or deletions (‘Indels’)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200EF0-4103-4642-9CB4-3E4AFC57CAB3}"/>
              </a:ext>
            </a:extLst>
          </p:cNvPr>
          <p:cNvSpPr txBox="1"/>
          <p:nvPr/>
        </p:nvSpPr>
        <p:spPr>
          <a:xfrm>
            <a:off x="1007986" y="2960636"/>
            <a:ext cx="3674850" cy="21698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spcBef>
                <a:spcPts val="600"/>
              </a:spcBef>
              <a:buSzPct val="75000"/>
              <a:buNone/>
            </a:pPr>
            <a:r>
              <a:rPr lang="en-US" sz="2000" dirty="0">
                <a:latin typeface="+mj-lt"/>
              </a:rPr>
              <a:t>Large (Structural variations)</a:t>
            </a:r>
            <a:endParaRPr lang="en-US" sz="1800" dirty="0">
              <a:latin typeface="+mj-lt"/>
            </a:endParaRPr>
          </a:p>
          <a:p>
            <a:pPr marL="285750" indent="-285750">
              <a:spcBef>
                <a:spcPts val="600"/>
              </a:spcBef>
              <a:buSzPct val="75000"/>
              <a:buFont typeface="Wingdings" panose="05000000000000000000" pitchFamily="2" charset="2"/>
              <a:buChar char="q"/>
            </a:pPr>
            <a:r>
              <a:rPr lang="en-US" sz="1800" dirty="0"/>
              <a:t>Indels &gt; 50 bp</a:t>
            </a:r>
          </a:p>
          <a:p>
            <a:pPr marL="285750" indent="-285750">
              <a:spcBef>
                <a:spcPts val="600"/>
              </a:spcBef>
              <a:buSzPct val="75000"/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Copy Number Variations</a:t>
            </a:r>
          </a:p>
          <a:p>
            <a:pPr marL="285750" indent="-285750">
              <a:spcBef>
                <a:spcPts val="600"/>
              </a:spcBef>
              <a:buSzPct val="75000"/>
              <a:buFont typeface="Wingdings" panose="05000000000000000000" pitchFamily="2" charset="2"/>
              <a:buChar char="q"/>
            </a:pPr>
            <a:r>
              <a:rPr lang="en-US" sz="1800" dirty="0"/>
              <a:t>Inversions</a:t>
            </a:r>
          </a:p>
          <a:p>
            <a:pPr marL="285750" indent="-285750">
              <a:spcBef>
                <a:spcPts val="600"/>
              </a:spcBef>
              <a:buSzPct val="75000"/>
              <a:buFont typeface="Wingdings" panose="05000000000000000000" pitchFamily="2" charset="2"/>
              <a:buChar char="q"/>
            </a:pPr>
            <a:r>
              <a:rPr lang="en-US" sz="1800" dirty="0"/>
              <a:t>Translocations</a:t>
            </a:r>
          </a:p>
          <a:p>
            <a:pPr marL="285750" indent="-285750">
              <a:spcBef>
                <a:spcPts val="600"/>
              </a:spcBef>
              <a:buSzPct val="75000"/>
              <a:buFont typeface="Wingdings" panose="05000000000000000000" pitchFamily="2" charset="2"/>
              <a:buChar char="q"/>
            </a:pPr>
            <a:r>
              <a:rPr lang="en-US" sz="1800" dirty="0"/>
              <a:t>Chromosomal fusions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55C431-EB7B-4BBB-AF4A-82DD233E7789}"/>
              </a:ext>
            </a:extLst>
          </p:cNvPr>
          <p:cNvSpPr txBox="1"/>
          <p:nvPr/>
        </p:nvSpPr>
        <p:spPr>
          <a:xfrm>
            <a:off x="6785264" y="1289471"/>
            <a:ext cx="3863686" cy="3908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spcBef>
                <a:spcPts val="600"/>
              </a:spcBef>
              <a:buSzPct val="75000"/>
              <a:buNone/>
            </a:pPr>
            <a:r>
              <a:rPr lang="en-US" sz="2000" dirty="0">
                <a:latin typeface="+mj-lt"/>
              </a:rPr>
              <a:t>Variants vs Errors</a:t>
            </a:r>
            <a:endParaRPr lang="en-US" sz="1800" dirty="0">
              <a:latin typeface="+mj-lt"/>
            </a:endParaRPr>
          </a:p>
          <a:p>
            <a:pPr>
              <a:spcBef>
                <a:spcPts val="600"/>
              </a:spcBef>
              <a:buSzPct val="75000"/>
            </a:pPr>
            <a:r>
              <a:rPr lang="en-US" dirty="0"/>
              <a:t>distinguish between actual variation (real change) and errors (artifacts) introduced into the analysis </a:t>
            </a:r>
          </a:p>
          <a:p>
            <a:pPr marL="285750" indent="-285750">
              <a:spcBef>
                <a:spcPts val="600"/>
              </a:spcBef>
              <a:buSzPct val="75000"/>
              <a:buFont typeface="Wingdings" panose="05000000000000000000" pitchFamily="2" charset="2"/>
              <a:buChar char="q"/>
            </a:pPr>
            <a:r>
              <a:rPr lang="en-US" dirty="0"/>
              <a:t>PCR artifacts (amplification of errors) </a:t>
            </a:r>
          </a:p>
          <a:p>
            <a:pPr marL="285750" indent="-285750">
              <a:spcBef>
                <a:spcPts val="600"/>
              </a:spcBef>
              <a:buSzPct val="75000"/>
              <a:buFont typeface="Wingdings" panose="05000000000000000000" pitchFamily="2" charset="2"/>
              <a:buChar char="q"/>
            </a:pPr>
            <a:r>
              <a:rPr lang="en-US" dirty="0"/>
              <a:t>Sequencing (errors in base calling) </a:t>
            </a:r>
          </a:p>
          <a:p>
            <a:pPr marL="285750" indent="-285750">
              <a:spcBef>
                <a:spcPts val="600"/>
              </a:spcBef>
              <a:buSzPct val="75000"/>
              <a:buFont typeface="Wingdings" panose="05000000000000000000" pitchFamily="2" charset="2"/>
              <a:buChar char="q"/>
            </a:pPr>
            <a:r>
              <a:rPr lang="en-US" dirty="0"/>
              <a:t>Alignment (misalignment, mis-gapped alignments) </a:t>
            </a:r>
          </a:p>
          <a:p>
            <a:pPr marL="285750" indent="-285750">
              <a:spcBef>
                <a:spcPts val="600"/>
              </a:spcBef>
              <a:buSzPct val="75000"/>
              <a:buFont typeface="Wingdings" panose="05000000000000000000" pitchFamily="2" charset="2"/>
              <a:buChar char="q"/>
            </a:pPr>
            <a:r>
              <a:rPr lang="en-US" dirty="0"/>
              <a:t>Variant calling (low depth of coverage, few samples) </a:t>
            </a:r>
          </a:p>
          <a:p>
            <a:pPr marL="285750" indent="-285750">
              <a:spcBef>
                <a:spcPts val="600"/>
              </a:spcBef>
              <a:buSzPct val="75000"/>
              <a:buFont typeface="Wingdings" panose="05000000000000000000" pitchFamily="2" charset="2"/>
              <a:buChar char="q"/>
            </a:pPr>
            <a:r>
              <a:rPr lang="en-US" dirty="0"/>
              <a:t>Genotyping (poor annotation)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48952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B7EB7-4442-4F02-9E83-6012C0D82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Genome sequencing overview and output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2365DC7-1754-4739-8B8B-47BBE5749843}"/>
              </a:ext>
            </a:extLst>
          </p:cNvPr>
          <p:cNvSpPr txBox="1"/>
          <p:nvPr/>
        </p:nvSpPr>
        <p:spPr>
          <a:xfrm>
            <a:off x="8428904" y="357066"/>
            <a:ext cx="3763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Library preparation by sequencing team at IGB’s Biotechnology Center</a:t>
            </a:r>
          </a:p>
        </p:txBody>
      </p:sp>
      <p:sp>
        <p:nvSpPr>
          <p:cNvPr id="81" name="Content Placeholder 2">
            <a:extLst>
              <a:ext uri="{FF2B5EF4-FFF2-40B4-BE49-F238E27FC236}">
                <a16:creationId xmlns:a16="http://schemas.microsoft.com/office/drawing/2014/main" id="{898801A5-C417-407C-B86C-DB1B609659DA}"/>
              </a:ext>
            </a:extLst>
          </p:cNvPr>
          <p:cNvSpPr txBox="1">
            <a:spLocks/>
          </p:cNvSpPr>
          <p:nvPr/>
        </p:nvSpPr>
        <p:spPr bwMode="auto">
          <a:xfrm>
            <a:off x="7460245" y="1623842"/>
            <a:ext cx="3131102" cy="374157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ts val="600"/>
              </a:spcAft>
            </a:pPr>
            <a:r>
              <a:rPr lang="en-US" sz="1600" dirty="0">
                <a:solidFill>
                  <a:srgbClr val="000000"/>
                </a:solidFill>
                <a:latin typeface="Courier" charset="0"/>
                <a:cs typeface="Courier" charset="0"/>
              </a:rPr>
              <a:t>@K00363:99:HM3CGBBXX:8:1101:4797:1437 1:N:0:NAAGCTAG+NCATAGCG</a:t>
            </a:r>
          </a:p>
          <a:p>
            <a:pPr eaLnBrk="1" fontAlgn="base" hangingPunct="1">
              <a:spcBef>
                <a:spcPct val="0"/>
              </a:spcBef>
              <a:spcAft>
                <a:spcPts val="600"/>
              </a:spcAft>
            </a:pPr>
            <a:r>
              <a:rPr lang="en-US" sz="1600" dirty="0">
                <a:solidFill>
                  <a:srgbClr val="000000"/>
                </a:solidFill>
                <a:latin typeface="Courier" charset="0"/>
                <a:cs typeface="Courier" charset="0"/>
              </a:rPr>
              <a:t>ATGCGGAGGTCGAGAACGCGGTTGTCGAGGCGGGTGTCGAGCGCGACCTGGACACCGTCCTCAGCGTCCATGGGGCGGAGGGCCTCGTTGATGGGGAAGG</a:t>
            </a:r>
          </a:p>
          <a:p>
            <a:pPr eaLnBrk="1" fontAlgn="base" hangingPunct="1">
              <a:spcBef>
                <a:spcPct val="0"/>
              </a:spcBef>
              <a:spcAft>
                <a:spcPts val="600"/>
              </a:spcAft>
            </a:pPr>
            <a:r>
              <a:rPr lang="en-US" sz="1600" dirty="0">
                <a:solidFill>
                  <a:srgbClr val="000000"/>
                </a:solidFill>
                <a:latin typeface="Courier" charset="0"/>
                <a:cs typeface="Courier" charset="0"/>
              </a:rPr>
              <a:t>+</a:t>
            </a:r>
          </a:p>
          <a:p>
            <a:pPr eaLnBrk="1" fontAlgn="base" hangingPunct="1">
              <a:spcBef>
                <a:spcPct val="0"/>
              </a:spcBef>
              <a:spcAft>
                <a:spcPts val="600"/>
              </a:spcAft>
            </a:pPr>
            <a:r>
              <a:rPr lang="en-US" sz="1600" dirty="0">
                <a:solidFill>
                  <a:srgbClr val="000000"/>
                </a:solidFill>
                <a:latin typeface="Courier" charset="0"/>
                <a:cs typeface="Courier" charset="0"/>
              </a:rPr>
              <a:t>#AAAFAJFAJJAJFFJJJJFFFJJJJJJJJJJJJFJ-F&lt;FAFJFFJ&lt;JAAJFFFJJ&lt;-AA-7&lt;JJF7AFJ-AJJJJF7AFFAF-7AA&lt;&lt;&lt;F7FAF-7A-7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88C8729-818E-4AE8-99D1-E3E2E9885907}"/>
              </a:ext>
            </a:extLst>
          </p:cNvPr>
          <p:cNvSpPr txBox="1"/>
          <p:nvPr/>
        </p:nvSpPr>
        <p:spPr>
          <a:xfrm>
            <a:off x="7386744" y="1219179"/>
            <a:ext cx="2215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Sample </a:t>
            </a:r>
            <a:r>
              <a:rPr lang="en-US" sz="1600" dirty="0" err="1"/>
              <a:t>fastq</a:t>
            </a:r>
            <a:r>
              <a:rPr lang="en-US" sz="1600" dirty="0"/>
              <a:t> file: </a:t>
            </a:r>
          </a:p>
        </p:txBody>
      </p:sp>
      <p:sp>
        <p:nvSpPr>
          <p:cNvPr id="83" name="Right Bracket 82">
            <a:extLst>
              <a:ext uri="{FF2B5EF4-FFF2-40B4-BE49-F238E27FC236}">
                <a16:creationId xmlns:a16="http://schemas.microsoft.com/office/drawing/2014/main" id="{A13DD013-2414-4E9C-AA81-42DFF19B18E7}"/>
              </a:ext>
            </a:extLst>
          </p:cNvPr>
          <p:cNvSpPr/>
          <p:nvPr/>
        </p:nvSpPr>
        <p:spPr>
          <a:xfrm>
            <a:off x="10664848" y="1693837"/>
            <a:ext cx="91440" cy="678301"/>
          </a:xfrm>
          <a:prstGeom prst="righ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ight Bracket 83">
            <a:extLst>
              <a:ext uri="{FF2B5EF4-FFF2-40B4-BE49-F238E27FC236}">
                <a16:creationId xmlns:a16="http://schemas.microsoft.com/office/drawing/2014/main" id="{5303231B-B955-4AB1-A292-29E3F89FE71C}"/>
              </a:ext>
            </a:extLst>
          </p:cNvPr>
          <p:cNvSpPr/>
          <p:nvPr/>
        </p:nvSpPr>
        <p:spPr>
          <a:xfrm>
            <a:off x="10664848" y="2529719"/>
            <a:ext cx="91440" cy="1124081"/>
          </a:xfrm>
          <a:prstGeom prst="righ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ight Bracket 84">
            <a:extLst>
              <a:ext uri="{FF2B5EF4-FFF2-40B4-BE49-F238E27FC236}">
                <a16:creationId xmlns:a16="http://schemas.microsoft.com/office/drawing/2014/main" id="{8BBFE235-48E8-40D1-ADDB-56F3AAE47816}"/>
              </a:ext>
            </a:extLst>
          </p:cNvPr>
          <p:cNvSpPr/>
          <p:nvPr/>
        </p:nvSpPr>
        <p:spPr>
          <a:xfrm>
            <a:off x="10687708" y="4040071"/>
            <a:ext cx="45720" cy="1307904"/>
          </a:xfrm>
          <a:prstGeom prst="righ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63814C2-39A4-4A15-ABDE-58A65EC25750}"/>
              </a:ext>
            </a:extLst>
          </p:cNvPr>
          <p:cNvSpPr txBox="1"/>
          <p:nvPr/>
        </p:nvSpPr>
        <p:spPr>
          <a:xfrm>
            <a:off x="10789764" y="1874166"/>
            <a:ext cx="1779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Sequence ID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FBB6BC6-A1DB-489B-9C01-0DC3ABD2F8C8}"/>
              </a:ext>
            </a:extLst>
          </p:cNvPr>
          <p:cNvSpPr txBox="1"/>
          <p:nvPr/>
        </p:nvSpPr>
        <p:spPr>
          <a:xfrm>
            <a:off x="10835906" y="2713419"/>
            <a:ext cx="1356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Sequence</a:t>
            </a:r>
          </a:p>
          <a:p>
            <a:r>
              <a:rPr lang="en-US" dirty="0"/>
              <a:t>100 bp long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C90D038-0DD8-4AD9-BFA7-2C08BA16EDE7}"/>
              </a:ext>
            </a:extLst>
          </p:cNvPr>
          <p:cNvSpPr txBox="1"/>
          <p:nvPr/>
        </p:nvSpPr>
        <p:spPr>
          <a:xfrm>
            <a:off x="10710568" y="4162697"/>
            <a:ext cx="17798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Quality score (ASCII)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3D958D5-99AA-42A7-A59D-60AF6D7FA3E3}"/>
              </a:ext>
            </a:extLst>
          </p:cNvPr>
          <p:cNvSpPr txBox="1"/>
          <p:nvPr/>
        </p:nvSpPr>
        <p:spPr>
          <a:xfrm>
            <a:off x="7958038" y="5379288"/>
            <a:ext cx="2877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“Sequencing reads”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743B792-D1EA-4B7F-B3A3-979C96330D1E}"/>
              </a:ext>
            </a:extLst>
          </p:cNvPr>
          <p:cNvGrpSpPr/>
          <p:nvPr/>
        </p:nvGrpSpPr>
        <p:grpSpPr>
          <a:xfrm>
            <a:off x="851393" y="1253384"/>
            <a:ext cx="6007826" cy="4998106"/>
            <a:chOff x="691059" y="2041509"/>
            <a:chExt cx="6007826" cy="4998106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54CC21B1-0299-41F3-8530-329B0E530BE0}"/>
                </a:ext>
              </a:extLst>
            </p:cNvPr>
            <p:cNvGrpSpPr/>
            <p:nvPr/>
          </p:nvGrpSpPr>
          <p:grpSpPr>
            <a:xfrm>
              <a:off x="691059" y="2938372"/>
              <a:ext cx="4087586" cy="76200"/>
              <a:chOff x="2084614" y="2922815"/>
              <a:chExt cx="4087586" cy="76200"/>
            </a:xfrm>
          </p:grpSpPr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CF222ACE-99EE-4189-9ECB-8CDCFD1D3080}"/>
                  </a:ext>
                </a:extLst>
              </p:cNvPr>
              <p:cNvCxnSpPr/>
              <p:nvPr/>
            </p:nvCxnSpPr>
            <p:spPr>
              <a:xfrm>
                <a:off x="2084614" y="2922815"/>
                <a:ext cx="914400" cy="0"/>
              </a:xfrm>
              <a:prstGeom prst="line">
                <a:avLst/>
              </a:prstGeom>
              <a:ln w="381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88D3EF50-A06A-47C3-ABBF-C9532605861B}"/>
                  </a:ext>
                </a:extLst>
              </p:cNvPr>
              <p:cNvCxnSpPr/>
              <p:nvPr/>
            </p:nvCxnSpPr>
            <p:spPr>
              <a:xfrm>
                <a:off x="3142343" y="2922815"/>
                <a:ext cx="914400" cy="0"/>
              </a:xfrm>
              <a:prstGeom prst="line">
                <a:avLst/>
              </a:prstGeom>
              <a:ln w="381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6B7EAECB-C70E-46EC-9625-FDBCC730E207}"/>
                  </a:ext>
                </a:extLst>
              </p:cNvPr>
              <p:cNvCxnSpPr/>
              <p:nvPr/>
            </p:nvCxnSpPr>
            <p:spPr>
              <a:xfrm>
                <a:off x="4200072" y="2922815"/>
                <a:ext cx="914400" cy="0"/>
              </a:xfrm>
              <a:prstGeom prst="line">
                <a:avLst/>
              </a:prstGeom>
              <a:ln w="381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63867E91-0ED0-4121-8514-BA5D75C6D60F}"/>
                  </a:ext>
                </a:extLst>
              </p:cNvPr>
              <p:cNvCxnSpPr/>
              <p:nvPr/>
            </p:nvCxnSpPr>
            <p:spPr>
              <a:xfrm>
                <a:off x="5257800" y="2922815"/>
                <a:ext cx="914400" cy="0"/>
              </a:xfrm>
              <a:prstGeom prst="line">
                <a:avLst/>
              </a:prstGeom>
              <a:ln w="381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1DB53758-0081-4C87-8BC1-2E4C7532AB52}"/>
                  </a:ext>
                </a:extLst>
              </p:cNvPr>
              <p:cNvCxnSpPr/>
              <p:nvPr/>
            </p:nvCxnSpPr>
            <p:spPr>
              <a:xfrm>
                <a:off x="2084614" y="2999015"/>
                <a:ext cx="914400" cy="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D0B044B4-9992-4E51-BADE-B9CEC6B28E17}"/>
                  </a:ext>
                </a:extLst>
              </p:cNvPr>
              <p:cNvCxnSpPr/>
              <p:nvPr/>
            </p:nvCxnSpPr>
            <p:spPr>
              <a:xfrm>
                <a:off x="3142343" y="2999015"/>
                <a:ext cx="914400" cy="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1B3F0262-B464-4B28-9D15-BEE0653641DD}"/>
                  </a:ext>
                </a:extLst>
              </p:cNvPr>
              <p:cNvCxnSpPr/>
              <p:nvPr/>
            </p:nvCxnSpPr>
            <p:spPr>
              <a:xfrm>
                <a:off x="4200072" y="2999015"/>
                <a:ext cx="914400" cy="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60182C46-CF59-4B9A-8230-8692410D8024}"/>
                  </a:ext>
                </a:extLst>
              </p:cNvPr>
              <p:cNvCxnSpPr/>
              <p:nvPr/>
            </p:nvCxnSpPr>
            <p:spPr>
              <a:xfrm>
                <a:off x="5257800" y="2999015"/>
                <a:ext cx="914400" cy="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7DDB54A7-91C7-476C-B4F5-8F0940B692BE}"/>
                </a:ext>
              </a:extLst>
            </p:cNvPr>
            <p:cNvGrpSpPr/>
            <p:nvPr/>
          </p:nvGrpSpPr>
          <p:grpSpPr>
            <a:xfrm>
              <a:off x="1979203" y="3653800"/>
              <a:ext cx="1511299" cy="492067"/>
              <a:chOff x="2832100" y="3568439"/>
              <a:chExt cx="1511299" cy="492067"/>
            </a:xfrm>
          </p:grpSpPr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42D44947-0EA4-4C9E-A2B9-95790651FE93}"/>
                  </a:ext>
                </a:extLst>
              </p:cNvPr>
              <p:cNvCxnSpPr/>
              <p:nvPr/>
            </p:nvCxnSpPr>
            <p:spPr>
              <a:xfrm>
                <a:off x="3142343" y="3776305"/>
                <a:ext cx="914400" cy="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8F467996-C578-469B-8FB5-335493FFDB14}"/>
                  </a:ext>
                </a:extLst>
              </p:cNvPr>
              <p:cNvCxnSpPr/>
              <p:nvPr/>
            </p:nvCxnSpPr>
            <p:spPr>
              <a:xfrm>
                <a:off x="3142343" y="3852505"/>
                <a:ext cx="914400" cy="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782851B9-E24E-4339-BF3B-AD0F06F3A55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34971" y="3568439"/>
                <a:ext cx="308428" cy="207866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3B7E38AA-0BA4-4019-B29A-1FA6887056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34971" y="3848886"/>
                <a:ext cx="308428" cy="207866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6C78917C-CA6F-4FE2-93B2-1C0486CB5F2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32100" y="3852640"/>
                <a:ext cx="308428" cy="207866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065162A0-7890-4C2E-9BF1-FA93D011CC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33915" y="3568439"/>
                <a:ext cx="308428" cy="207866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9" name="Picture 2" descr="Image result for pcr">
              <a:extLst>
                <a:ext uri="{FF2B5EF4-FFF2-40B4-BE49-F238E27FC236}">
                  <a16:creationId xmlns:a16="http://schemas.microsoft.com/office/drawing/2014/main" id="{5695A2CE-9A99-41AA-9BE6-CC3E4F2C290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321" t="30049" r="22596" b="6155"/>
            <a:stretch/>
          </p:blipFill>
          <p:spPr bwMode="auto">
            <a:xfrm>
              <a:off x="2396618" y="4888417"/>
              <a:ext cx="1181649" cy="1175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" name="Arrow: Down 50">
              <a:extLst>
                <a:ext uri="{FF2B5EF4-FFF2-40B4-BE49-F238E27FC236}">
                  <a16:creationId xmlns:a16="http://schemas.microsoft.com/office/drawing/2014/main" id="{4EBDD99C-382F-45E1-BB2C-A1D92B3065AE}"/>
                </a:ext>
              </a:extLst>
            </p:cNvPr>
            <p:cNvSpPr/>
            <p:nvPr/>
          </p:nvSpPr>
          <p:spPr>
            <a:xfrm>
              <a:off x="2586081" y="2441812"/>
              <a:ext cx="321129" cy="354156"/>
            </a:xfrm>
            <a:prstGeom prst="downArrow">
              <a:avLst/>
            </a:prstGeom>
            <a:solidFill>
              <a:srgbClr val="BF5700">
                <a:alpha val="52157"/>
              </a:srgbClr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Arrow: Down 51">
              <a:extLst>
                <a:ext uri="{FF2B5EF4-FFF2-40B4-BE49-F238E27FC236}">
                  <a16:creationId xmlns:a16="http://schemas.microsoft.com/office/drawing/2014/main" id="{1FCAB7DC-72C4-4636-86D6-06A54A249698}"/>
                </a:ext>
              </a:extLst>
            </p:cNvPr>
            <p:cNvSpPr/>
            <p:nvPr/>
          </p:nvSpPr>
          <p:spPr>
            <a:xfrm>
              <a:off x="2586081" y="3258117"/>
              <a:ext cx="321129" cy="354156"/>
            </a:xfrm>
            <a:prstGeom prst="downArrow">
              <a:avLst/>
            </a:prstGeom>
            <a:solidFill>
              <a:srgbClr val="BF5700">
                <a:alpha val="52157"/>
              </a:srgbClr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Arrow: Down 52">
              <a:extLst>
                <a:ext uri="{FF2B5EF4-FFF2-40B4-BE49-F238E27FC236}">
                  <a16:creationId xmlns:a16="http://schemas.microsoft.com/office/drawing/2014/main" id="{9E6C94FA-EA11-4625-96CE-91F595643096}"/>
                </a:ext>
              </a:extLst>
            </p:cNvPr>
            <p:cNvSpPr/>
            <p:nvPr/>
          </p:nvSpPr>
          <p:spPr>
            <a:xfrm>
              <a:off x="2586081" y="4190996"/>
              <a:ext cx="321129" cy="354156"/>
            </a:xfrm>
            <a:prstGeom prst="downArrow">
              <a:avLst/>
            </a:prstGeom>
            <a:solidFill>
              <a:srgbClr val="BF5700">
                <a:alpha val="52157"/>
              </a:srgbClr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Arrow: Down 53">
              <a:extLst>
                <a:ext uri="{FF2B5EF4-FFF2-40B4-BE49-F238E27FC236}">
                  <a16:creationId xmlns:a16="http://schemas.microsoft.com/office/drawing/2014/main" id="{0AF2FE9E-779E-46AB-B485-37CDDEAA5627}"/>
                </a:ext>
              </a:extLst>
            </p:cNvPr>
            <p:cNvSpPr/>
            <p:nvPr/>
          </p:nvSpPr>
          <p:spPr>
            <a:xfrm>
              <a:off x="2574287" y="6175001"/>
              <a:ext cx="321129" cy="354156"/>
            </a:xfrm>
            <a:prstGeom prst="downArrow">
              <a:avLst/>
            </a:prstGeom>
            <a:solidFill>
              <a:srgbClr val="BF5700">
                <a:alpha val="52157"/>
              </a:srgbClr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B4456DF-A6D3-4039-9D7E-6297079FB021}"/>
                </a:ext>
              </a:extLst>
            </p:cNvPr>
            <p:cNvGrpSpPr/>
            <p:nvPr/>
          </p:nvGrpSpPr>
          <p:grpSpPr>
            <a:xfrm>
              <a:off x="756374" y="2041509"/>
              <a:ext cx="5942511" cy="369332"/>
              <a:chOff x="756374" y="1518159"/>
              <a:chExt cx="5942511" cy="369332"/>
            </a:xfrm>
          </p:grpSpPr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F9B78025-568C-437C-A76F-E6D30330D9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6374" y="1728697"/>
                <a:ext cx="3956957" cy="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70144B51-B18A-4659-9637-F3A0FAF7BEFB}"/>
                  </a:ext>
                </a:extLst>
              </p:cNvPr>
              <p:cNvCxnSpPr/>
              <p:nvPr/>
            </p:nvCxnSpPr>
            <p:spPr>
              <a:xfrm>
                <a:off x="756374" y="1659916"/>
                <a:ext cx="3956957" cy="0"/>
              </a:xfrm>
              <a:prstGeom prst="line">
                <a:avLst/>
              </a:prstGeom>
              <a:ln w="381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0199BFCB-2FE6-40C0-B69A-1145D43E2B6E}"/>
                  </a:ext>
                </a:extLst>
              </p:cNvPr>
              <p:cNvSpPr txBox="1"/>
              <p:nvPr/>
            </p:nvSpPr>
            <p:spPr>
              <a:xfrm>
                <a:off x="4778645" y="1518159"/>
                <a:ext cx="19202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1. DNA</a:t>
                </a:r>
              </a:p>
            </p:txBody>
          </p: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28254E0-8429-45DD-9DA6-6A0A9717F621}"/>
                </a:ext>
              </a:extLst>
            </p:cNvPr>
            <p:cNvSpPr txBox="1"/>
            <p:nvPr/>
          </p:nvSpPr>
          <p:spPr>
            <a:xfrm>
              <a:off x="4778645" y="2791789"/>
              <a:ext cx="1920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2. Fragmentation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2A4E224-6482-4D48-AE99-918867345C3C}"/>
                </a:ext>
              </a:extLst>
            </p:cNvPr>
            <p:cNvSpPr txBox="1"/>
            <p:nvPr/>
          </p:nvSpPr>
          <p:spPr>
            <a:xfrm>
              <a:off x="4778645" y="3753200"/>
              <a:ext cx="1920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3. Adapter ligation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C667E20-4A1F-4577-B9D6-6158B80CECF8}"/>
                </a:ext>
              </a:extLst>
            </p:cNvPr>
            <p:cNvSpPr txBox="1"/>
            <p:nvPr/>
          </p:nvSpPr>
          <p:spPr>
            <a:xfrm>
              <a:off x="4778645" y="5342756"/>
              <a:ext cx="1920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4. Amplification</a:t>
              </a:r>
            </a:p>
          </p:txBody>
        </p:sp>
        <p:pic>
          <p:nvPicPr>
            <p:cNvPr id="60" name="Picture 6" descr="Image result for illumina">
              <a:extLst>
                <a:ext uri="{FF2B5EF4-FFF2-40B4-BE49-F238E27FC236}">
                  <a16:creationId xmlns:a16="http://schemas.microsoft.com/office/drawing/2014/main" id="{AD549F73-5474-49C5-B936-3BFDEB0127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0237" y="6613696"/>
              <a:ext cx="1878465" cy="4259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476368E-5C6D-431A-96F5-FBBA62B2ACB3}"/>
                </a:ext>
              </a:extLst>
            </p:cNvPr>
            <p:cNvSpPr txBox="1"/>
            <p:nvPr/>
          </p:nvSpPr>
          <p:spPr>
            <a:xfrm>
              <a:off x="4778645" y="6670283"/>
              <a:ext cx="1920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5. Sequencing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24487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52C37-597F-4D9E-8DB8-D27E7667C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 check on trimmed reads</a:t>
            </a:r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99D12D42-91BB-4F0D-9441-410960E563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1237672"/>
            <a:ext cx="5486400" cy="5486400"/>
          </a:xfrm>
          <a:prstGeom prst="rect">
            <a:avLst/>
          </a:prstGeom>
        </p:spPr>
      </p:pic>
      <p:pic>
        <p:nvPicPr>
          <p:cNvPr id="11" name="Picture 10" descr="Chart, bar chart&#10;&#10;Description automatically generated">
            <a:extLst>
              <a:ext uri="{FF2B5EF4-FFF2-40B4-BE49-F238E27FC236}">
                <a16:creationId xmlns:a16="http://schemas.microsoft.com/office/drawing/2014/main" id="{39F5F419-A5C8-4B52-AEAA-72B1D7BFB0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154" y="3886200"/>
            <a:ext cx="4457700" cy="2971800"/>
          </a:xfrm>
          <a:prstGeom prst="rect">
            <a:avLst/>
          </a:prstGeom>
        </p:spPr>
      </p:pic>
      <p:pic>
        <p:nvPicPr>
          <p:cNvPr id="13" name="Picture 12" descr="Chart&#10;&#10;Description automatically generated">
            <a:extLst>
              <a:ext uri="{FF2B5EF4-FFF2-40B4-BE49-F238E27FC236}">
                <a16:creationId xmlns:a16="http://schemas.microsoft.com/office/drawing/2014/main" id="{964950D6-1EA5-42DA-99B6-5DB2DB886FD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27" y="1003301"/>
            <a:ext cx="4457700" cy="29718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412F589-E0B3-48B8-B6A3-575EF0A55E7E}"/>
              </a:ext>
            </a:extLst>
          </p:cNvPr>
          <p:cNvSpPr/>
          <p:nvPr/>
        </p:nvSpPr>
        <p:spPr>
          <a:xfrm>
            <a:off x="0" y="6040582"/>
            <a:ext cx="838200" cy="8174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071557"/>
      </p:ext>
    </p:extLst>
  </p:cSld>
  <p:clrMapOvr>
    <a:masterClrMapping/>
  </p:clrMapOvr>
</p:sld>
</file>

<file path=ppt/theme/theme1.xml><?xml version="1.0" encoding="utf-8"?>
<a:theme xmlns:a="http://schemas.openxmlformats.org/drawingml/2006/main" name="Lab-widescree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8">
      <a:majorFont>
        <a:latin typeface="Franklin Gothic Medium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ab-widescreen" id="{0D5B8A74-E2C0-4CBB-9297-D38CA2154226}" vid="{22E3E42F-99BB-4603-B262-A4D3509882E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Lab-widescreen</Template>
  <TotalTime>4704</TotalTime>
  <Words>2480</Words>
  <Application>Microsoft Office PowerPoint</Application>
  <PresentationFormat>Widescreen</PresentationFormat>
  <Paragraphs>859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Consolas</vt:lpstr>
      <vt:lpstr>Courier</vt:lpstr>
      <vt:lpstr>Franklin Gothic Medium</vt:lpstr>
      <vt:lpstr>Symbol</vt:lpstr>
      <vt:lpstr>Wingdings</vt:lpstr>
      <vt:lpstr>Lab-widescreen</vt:lpstr>
      <vt:lpstr>Using genome sequencing to identify mutations in evolution experiments</vt:lpstr>
      <vt:lpstr>What is genome assembly?</vt:lpstr>
      <vt:lpstr>Overview of genome assembly</vt:lpstr>
      <vt:lpstr>Sequencing technologies</vt:lpstr>
      <vt:lpstr>Tools for assembly</vt:lpstr>
      <vt:lpstr>Analysis of evolved mutants in Y. lipolytica PO1f</vt:lpstr>
      <vt:lpstr>Target output of the analysis </vt:lpstr>
      <vt:lpstr>Genome sequencing overview and output</vt:lpstr>
      <vt:lpstr>Quality check on trimmed reads</vt:lpstr>
      <vt:lpstr>Variant Calling Pipeline</vt:lpstr>
      <vt:lpstr>Results - overview</vt:lpstr>
      <vt:lpstr>Mutations present in all EV strains (1,2,16,41 EV)</vt:lpstr>
      <vt:lpstr>Mutations present in all EV strains (1,2,16,41 EV)</vt:lpstr>
      <vt:lpstr>Mutations present in all EV strains (1,2,16,41 EV)</vt:lpstr>
      <vt:lpstr>Mutations unique to 41EV</vt:lpstr>
      <vt:lpstr>Mutations unique to 16EV</vt:lpstr>
      <vt:lpstr>Mutations of interest in 1,2,16,41 EV</vt:lpstr>
      <vt:lpstr>Mutations of interest (1,2,16,41 EV)</vt:lpstr>
      <vt:lpstr>Mutations unique to XEV</vt:lpstr>
      <vt:lpstr>Mutations unique to GEV</vt:lpstr>
      <vt:lpstr>Mutations present in both XEV and GEV</vt:lpstr>
      <vt:lpstr>Copy number variation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Deewan, Anshu</dc:creator>
  <cp:lastModifiedBy>Deewan, Anshu</cp:lastModifiedBy>
  <cp:revision>154</cp:revision>
  <dcterms:created xsi:type="dcterms:W3CDTF">2020-12-01T20:15:56Z</dcterms:created>
  <dcterms:modified xsi:type="dcterms:W3CDTF">2021-05-14T23:51:18Z</dcterms:modified>
</cp:coreProperties>
</file>