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711E-AD57-4CC9-964B-78E6C8CE7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E9D84-266D-426A-BA6C-D8382A0AA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7FBC9-E962-44FC-83BB-266D225A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2B0F-3A3E-4142-9E3E-44B5482A452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67D44-C3CC-4EFC-96CA-2453DF48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0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6C76-08AF-4E3E-8C58-EEEAE31B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DA94C-C25E-40FD-B29C-506A9B278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CE860-2309-4DB7-A167-52DB75EAD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B5128-8678-4C41-9BB5-4E9EE616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2B0F-3A3E-4142-9E3E-44B5482A452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9D53A-1744-4EFB-8056-B1DFAFE0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6C09A-F424-4A3B-A21B-A7E4752A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7C00-4FD1-49F3-83F8-C63D4758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9CB1-89B1-4CAB-B86D-7EFB39FB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66B94-568D-489E-A191-ABDEDA09F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5B82D-44C2-4A9B-9D0F-F789E31B8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628B6-1031-462F-9A88-DC91D5CC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2B0F-3A3E-4142-9E3E-44B5482A452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DF593-25BF-4BD4-820A-400FD4D1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6CB59-DD98-48C7-A6F2-6BB189A9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7C00-4FD1-49F3-83F8-C63D4758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29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B8DE-57FD-41D5-8B9B-71ECFDC2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19CD0-6B38-4C29-BFB6-37983EC15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5906D-986F-4F63-83D9-79532F07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2B0F-3A3E-4142-9E3E-44B5482A452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D7572-DE30-4D31-A941-21B677B2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161A8-0745-4FF0-B0B5-DEC85276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7C00-4FD1-49F3-83F8-C63D4758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73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3D99E-0B13-418B-9C25-B57D9F6D6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6E305-8897-4296-BF38-87D6973C8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8E3DB-7C9E-4DF1-982C-4C5D1EC0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2B0F-3A3E-4142-9E3E-44B5482A452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B797C-648F-4443-A36F-160935F6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1A1D2-A326-4618-B861-873E72B4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7C00-4FD1-49F3-83F8-C63D4758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F6DA-61A6-4A79-88E2-439FCB41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0255B-C9DF-4697-9A0F-28DC317D9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7AF5C-C871-426D-8110-BC965AA8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2B0F-3A3E-4142-9E3E-44B5482A452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AE2FE-4AC5-473B-B7CB-CF72BB5E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6C46-95D0-4288-BE84-4A517749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4700" y="6356350"/>
            <a:ext cx="1257300" cy="501650"/>
          </a:xfrm>
        </p:spPr>
        <p:txBody>
          <a:bodyPr/>
          <a:lstStyle/>
          <a:p>
            <a:fld id="{EB4F7C00-4FD1-49F3-83F8-C63D4758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7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7ABA-6B9B-4D06-B4C0-08174FAB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EF8E7-2D3C-4CAF-AC39-0600D3876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6C9E3-3BA7-409E-8CC0-63DFA798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2B0F-3A3E-4142-9E3E-44B5482A452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AC2E5-ACF8-4947-8A6C-4AC95850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5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E952-E6AB-41A7-AEB3-530D5641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B6FF6-EEF5-4DC7-B0EB-EB2D75789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057A0-D058-4D22-9F22-33582A0A4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56471-F166-4C1A-B7C7-22A41E15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2B0F-3A3E-4142-9E3E-44B5482A452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0BFDC-DFDE-4E01-8434-2C49A5AD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318C9-8696-4881-B3E6-A09F0124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7C00-4FD1-49F3-83F8-C63D4758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2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9339F-24CA-4EFA-AC6D-45BCADAD6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E34A6-662F-47D8-924C-D186FEBBE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6EAF6-1772-4519-996A-A944A2DF9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D8DEC-2208-4A5F-A29E-411982663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987F9-83EF-42F7-9D75-8BA28937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2B0F-3A3E-4142-9E3E-44B5482A452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8C914-BD7A-4675-A6FF-197315FF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0FD9F-BDCA-49AA-B3DA-7C17730F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7C00-4FD1-49F3-83F8-C63D4758648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B8B1DF2-DBC0-4AAA-8C6B-BB811DD3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603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779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F7C4-023A-4BCC-8E14-7933E8BE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7AE60-1318-4E3A-877A-31A0BC05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2B0F-3A3E-4142-9E3E-44B5482A452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1D276-ED54-423A-9B9D-8C364A55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20C3B-6C7A-4AC7-B1EC-DF7939DE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7C00-4FD1-49F3-83F8-C63D4758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2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69824-0BB3-4ECD-8F3A-B19DF09A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2B0F-3A3E-4142-9E3E-44B5482A452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2F51B-80F7-4350-A681-F1D0B4FE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92715-9142-462A-A803-03706C18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7C00-4FD1-49F3-83F8-C63D4758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3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fig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69824-0BB3-4ECD-8F3A-B19DF09A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2B0F-3A3E-4142-9E3E-44B5482A452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2F51B-80F7-4350-A681-F1D0B4FE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92715-9142-462A-A803-03706C18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7C00-4FD1-49F3-83F8-C63D4758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4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cle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69824-0BB3-4ECD-8F3A-B19DF09A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2B0F-3A3E-4142-9E3E-44B5482A452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2F51B-80F7-4350-A681-F1D0B4FE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92715-9142-462A-A803-03706C18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7C00-4FD1-49F3-83F8-C63D4758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E9D20-1E53-499C-A33B-E2AE5436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3501"/>
            <a:ext cx="10731500" cy="939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D2B1D-779F-4C42-B725-B2F90A6B9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7658D-FCE3-4818-A2EC-E131E1307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2B0F-3A3E-4142-9E3E-44B5482A452F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5A0D4-2FB9-4340-BD4D-484E4640D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6F51F-FDE1-47C5-A37B-612E3F762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5814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F7C00-4FD1-49F3-83F8-C63D4758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0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F117-5679-4B8F-92EA-164B9636D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Yarrowia lipolytica – Evolution experiments </a:t>
            </a:r>
            <a:br>
              <a:rPr lang="en-US" sz="3200" dirty="0"/>
            </a:br>
            <a:r>
              <a:rPr lang="en-US" sz="3200" dirty="0"/>
              <a:t>Genome Sequencing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983B2-1445-4C17-A736-98716A5B64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Anshu Deewan </a:t>
            </a:r>
          </a:p>
          <a:p>
            <a:r>
              <a:rPr lang="en-US" dirty="0"/>
              <a:t>Feb 26, 2021</a:t>
            </a:r>
          </a:p>
        </p:txBody>
      </p:sp>
    </p:spTree>
    <p:extLst>
      <p:ext uri="{BB962C8B-B14F-4D97-AF65-F5344CB8AC3E}">
        <p14:creationId xmlns:p14="http://schemas.microsoft.com/office/powerpoint/2010/main" val="225653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B106-3ED6-4B86-AF1B-9A57E620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3501"/>
            <a:ext cx="10731500" cy="939800"/>
          </a:xfrm>
        </p:spPr>
        <p:txBody>
          <a:bodyPr/>
          <a:lstStyle/>
          <a:p>
            <a:r>
              <a:rPr lang="en-US" dirty="0"/>
              <a:t>Sequencing design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E03F1-C443-4C51-8A72-8A0484AE0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860" y="1169844"/>
            <a:ext cx="4267776" cy="3592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150 </a:t>
            </a:r>
            <a:r>
              <a:rPr lang="en-US" sz="2000" dirty="0" err="1"/>
              <a:t>nt</a:t>
            </a:r>
            <a:r>
              <a:rPr lang="en-US" sz="2000" dirty="0"/>
              <a:t> paired end sequencing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FBD9DA-65A0-45F8-B6FF-C0D46CA5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82405"/>
              </p:ext>
            </p:extLst>
          </p:nvPr>
        </p:nvGraphicFramePr>
        <p:xfrm>
          <a:off x="1195145" y="2000076"/>
          <a:ext cx="9801710" cy="3569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578">
                  <a:extLst>
                    <a:ext uri="{9D8B030D-6E8A-4147-A177-3AD203B41FA5}">
                      <a16:colId xmlns:a16="http://schemas.microsoft.com/office/drawing/2014/main" val="4166241935"/>
                    </a:ext>
                  </a:extLst>
                </a:gridCol>
                <a:gridCol w="993199">
                  <a:extLst>
                    <a:ext uri="{9D8B030D-6E8A-4147-A177-3AD203B41FA5}">
                      <a16:colId xmlns:a16="http://schemas.microsoft.com/office/drawing/2014/main" val="2116327108"/>
                    </a:ext>
                  </a:extLst>
                </a:gridCol>
                <a:gridCol w="3326393">
                  <a:extLst>
                    <a:ext uri="{9D8B030D-6E8A-4147-A177-3AD203B41FA5}">
                      <a16:colId xmlns:a16="http://schemas.microsoft.com/office/drawing/2014/main" val="1804475404"/>
                    </a:ext>
                  </a:extLst>
                </a:gridCol>
                <a:gridCol w="1521869">
                  <a:extLst>
                    <a:ext uri="{9D8B030D-6E8A-4147-A177-3AD203B41FA5}">
                      <a16:colId xmlns:a16="http://schemas.microsoft.com/office/drawing/2014/main" val="2460265981"/>
                    </a:ext>
                  </a:extLst>
                </a:gridCol>
                <a:gridCol w="3533671">
                  <a:extLst>
                    <a:ext uri="{9D8B030D-6E8A-4147-A177-3AD203B41FA5}">
                      <a16:colId xmlns:a16="http://schemas.microsoft.com/office/drawing/2014/main" val="24151687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#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Sample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Sample details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 Read Depth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Reference for analysis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0876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PO1f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Wild type strain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369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NCBI seq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969319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16EV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Evolved on #1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386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NCBI seq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52548201"/>
                  </a:ext>
                </a:extLst>
              </a:tr>
              <a:tr h="19638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1EV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Evolved on #1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349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NCBI seq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220636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2EV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Evolved on #1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NCBI seq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522889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41EV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Evolved on #1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NCBI seq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90398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X123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#1 + transgene plasmid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337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NCBI seq + plasmid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28928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XEV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Evolved on #6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367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NCBI seq + plasmid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31478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GEV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Evolved on #7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369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NCBI seq + plasmid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33248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23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5D9E-F4EF-4A12-896A-C7DB7A02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7DE62-7A0F-476E-B740-0DAD5FA14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026" y="3331895"/>
            <a:ext cx="7460574" cy="34626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6EF1C7-C8E1-479F-900C-BC68464B6549}"/>
              </a:ext>
            </a:extLst>
          </p:cNvPr>
          <p:cNvSpPr txBox="1"/>
          <p:nvPr/>
        </p:nvSpPr>
        <p:spPr>
          <a:xfrm>
            <a:off x="752054" y="1760808"/>
            <a:ext cx="424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https://www.ncbi.nlm.nih.gov/genome/194?genome_assembly_id=733701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684F6-5A48-4E54-9A3B-0D171F40383A}"/>
              </a:ext>
            </a:extLst>
          </p:cNvPr>
          <p:cNvSpPr txBox="1"/>
          <p:nvPr/>
        </p:nvSpPr>
        <p:spPr>
          <a:xfrm>
            <a:off x="10982325" y="3252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D7ECC-368C-4197-8959-C90534A5F81A}"/>
              </a:ext>
            </a:extLst>
          </p:cNvPr>
          <p:cNvSpPr txBox="1"/>
          <p:nvPr/>
        </p:nvSpPr>
        <p:spPr>
          <a:xfrm>
            <a:off x="6096000" y="1129867"/>
            <a:ext cx="63531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GCA_009372015.1_YarliW29_cds_from_genomic.fna.gz 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GCA_009372015.1_YarliW29_genomic.fna.gz</a:t>
            </a:r>
          </a:p>
          <a:p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GCA_009372015.1_YarliW29_genomic.gbff.gz</a:t>
            </a:r>
          </a:p>
          <a:p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GCA_009372015.1_YarliW29_genomic.gff.gz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GCA_009372015.1_YarliW29_genomic.gtf.gz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GCA_009372015.1_YarliW29_protein.faa.gz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GCA_009372015.1_YarliW29_protein.gpff.gz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GCA_009372015.1_YarliW29_rna_from_genomic.fna.gz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GCA_009372015.1_YarliW29_translated_cds.faa.gz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GCA_009372015.1_YarliW29_wgsmaster.gbff.gz </a:t>
            </a:r>
          </a:p>
        </p:txBody>
      </p:sp>
    </p:spTree>
    <p:extLst>
      <p:ext uri="{BB962C8B-B14F-4D97-AF65-F5344CB8AC3E}">
        <p14:creationId xmlns:p14="http://schemas.microsoft.com/office/powerpoint/2010/main" val="250866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15D4-9ACB-4A79-800C-A78DE481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3501"/>
            <a:ext cx="10731500" cy="939800"/>
          </a:xfrm>
        </p:spPr>
        <p:txBody>
          <a:bodyPr/>
          <a:lstStyle/>
          <a:p>
            <a:r>
              <a:rPr lang="en-US" dirty="0"/>
              <a:t>Analysis steps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8B6C6A8-7F53-47AB-875B-03A7700C4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107318"/>
              </p:ext>
            </p:extLst>
          </p:nvPr>
        </p:nvGraphicFramePr>
        <p:xfrm>
          <a:off x="946150" y="1795536"/>
          <a:ext cx="10407648" cy="41194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4166241935"/>
                    </a:ext>
                  </a:extLst>
                </a:gridCol>
                <a:gridCol w="4329168">
                  <a:extLst>
                    <a:ext uri="{9D8B030D-6E8A-4147-A177-3AD203B41FA5}">
                      <a16:colId xmlns:a16="http://schemas.microsoft.com/office/drawing/2014/main" val="1804475404"/>
                    </a:ext>
                  </a:extLst>
                </a:gridCol>
                <a:gridCol w="1965904">
                  <a:extLst>
                    <a:ext uri="{9D8B030D-6E8A-4147-A177-3AD203B41FA5}">
                      <a16:colId xmlns:a16="http://schemas.microsoft.com/office/drawing/2014/main" val="2478439449"/>
                    </a:ext>
                  </a:extLst>
                </a:gridCol>
                <a:gridCol w="3783929">
                  <a:extLst>
                    <a:ext uri="{9D8B030D-6E8A-4147-A177-3AD203B41FA5}">
                      <a16:colId xmlns:a16="http://schemas.microsoft.com/office/drawing/2014/main" val="241516873"/>
                    </a:ext>
                  </a:extLst>
                </a:gridCol>
              </a:tblGrid>
              <a:tr h="406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#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Pipeline steps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Functions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087634"/>
                  </a:ext>
                </a:extLst>
              </a:tr>
              <a:tr h="371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Data Cleanup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Trim,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FastQC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Trim,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FastQC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3669635"/>
                  </a:ext>
                </a:extLst>
              </a:tr>
              <a:tr h="649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Genome index and alignment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bwa</a:t>
                      </a:r>
                    </a:p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samtools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Mem</a:t>
                      </a:r>
                    </a:p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view, sort, index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319012"/>
                  </a:ext>
                </a:extLst>
              </a:tr>
              <a:tr h="649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Remove duplicates and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gatk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markDuplicates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"/>
                      <a:r>
                        <a:rPr lang="en-US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sortSam</a:t>
                      </a: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(by coordinate)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2548201"/>
                  </a:ext>
                </a:extLst>
              </a:tr>
              <a:tr h="649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Add read groups, validate SAM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gatk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AddOrReplaceReadGroups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ValidateSamFile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063611"/>
                  </a:ext>
                </a:extLst>
              </a:tr>
              <a:tr h="371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Call variants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gatk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HaplotypeCaller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288953"/>
                  </a:ext>
                </a:extLst>
              </a:tr>
              <a:tr h="649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Merge GVCF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gatk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CombineGVCFs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GenotypeGVCFs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0398579"/>
                  </a:ext>
                </a:extLst>
              </a:tr>
              <a:tr h="371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Hard Filter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gatk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VariantFiltration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9283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C4E78B-904E-4CAA-A28F-7315BC6B5918}"/>
              </a:ext>
            </a:extLst>
          </p:cNvPr>
          <p:cNvSpPr txBox="1"/>
          <p:nvPr/>
        </p:nvSpPr>
        <p:spPr>
          <a:xfrm>
            <a:off x="946151" y="1333815"/>
            <a:ext cx="3764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Approach 1: GATK variant calling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CB284-8B5A-4995-9D8C-398D2C44CA48}"/>
              </a:ext>
            </a:extLst>
          </p:cNvPr>
          <p:cNvSpPr txBox="1"/>
          <p:nvPr/>
        </p:nvSpPr>
        <p:spPr>
          <a:xfrm>
            <a:off x="1765301" y="6245311"/>
            <a:ext cx="928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+mj-lt"/>
              </a:rPr>
              <a:t>Alternate ideas: </a:t>
            </a:r>
            <a:r>
              <a:rPr lang="en-US" sz="2000" dirty="0" err="1">
                <a:latin typeface="+mj-lt"/>
              </a:rPr>
              <a:t>Breseq</a:t>
            </a:r>
            <a:r>
              <a:rPr lang="en-US" sz="2000" dirty="0">
                <a:latin typeface="+mj-lt"/>
              </a:rPr>
              <a:t>, Spades</a:t>
            </a:r>
          </a:p>
        </p:txBody>
      </p:sp>
    </p:spTree>
    <p:extLst>
      <p:ext uri="{BB962C8B-B14F-4D97-AF65-F5344CB8AC3E}">
        <p14:creationId xmlns:p14="http://schemas.microsoft.com/office/powerpoint/2010/main" val="300521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E8394CB-A4F6-4261-B583-F56B5D1A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GATK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0B43-E1A7-44A5-BCB7-AF2204D82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49" y="1390650"/>
            <a:ext cx="11763375" cy="540384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bwa mem -v 1	genome/PO1f </a:t>
            </a:r>
            <a:r>
              <a:rPr lang="en-US" sz="2000" dirty="0" err="1">
                <a:latin typeface="Consolas" panose="020B0609020204030204" pitchFamily="49" charset="0"/>
              </a:rPr>
              <a:t>raw_data</a:t>
            </a:r>
            <a:r>
              <a:rPr lang="en-US" sz="2000" dirty="0">
                <a:latin typeface="Consolas" panose="020B0609020204030204" pitchFamily="49" charset="0"/>
              </a:rPr>
              <a:t>/${line}_L001_R1_001.fastq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raw_data</a:t>
            </a:r>
            <a:r>
              <a:rPr lang="en-US" sz="2000" dirty="0">
                <a:latin typeface="Consolas" panose="020B0609020204030204" pitchFamily="49" charset="0"/>
              </a:rPr>
              <a:t>/${line}_L001_R2_001.fastq results/</a:t>
            </a:r>
            <a:r>
              <a:rPr lang="en-US" sz="2000" dirty="0" err="1">
                <a:latin typeface="Consolas" panose="020B0609020204030204" pitchFamily="49" charset="0"/>
              </a:rPr>
              <a:t>bwa_align</a:t>
            </a:r>
            <a:r>
              <a:rPr lang="en-US" sz="2000" dirty="0">
                <a:latin typeface="Consolas" panose="020B0609020204030204" pitchFamily="49" charset="0"/>
              </a:rPr>
              <a:t>/${line}_</a:t>
            </a:r>
            <a:r>
              <a:rPr lang="en-US" sz="2000" dirty="0" err="1">
                <a:latin typeface="Consolas" panose="020B0609020204030204" pitchFamily="49" charset="0"/>
              </a:rPr>
              <a:t>aligned.sam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</a:rPr>
              <a:t>samtools</a:t>
            </a:r>
            <a:r>
              <a:rPr lang="en-US" sz="2000" dirty="0">
                <a:latin typeface="Consolas" panose="020B0609020204030204" pitchFamily="49" charset="0"/>
              </a:rPr>
              <a:t> view -</a:t>
            </a:r>
            <a:r>
              <a:rPr lang="en-US" sz="2000" dirty="0" err="1">
                <a:latin typeface="Consolas" panose="020B0609020204030204" pitchFamily="49" charset="0"/>
              </a:rPr>
              <a:t>bS</a:t>
            </a:r>
            <a:r>
              <a:rPr lang="en-US" sz="2000" dirty="0">
                <a:latin typeface="Consolas" panose="020B0609020204030204" pitchFamily="49" charset="0"/>
              </a:rPr>
              <a:t> ${line}_</a:t>
            </a:r>
            <a:r>
              <a:rPr lang="en-US" sz="2000" dirty="0" err="1">
                <a:latin typeface="Consolas" panose="020B0609020204030204" pitchFamily="49" charset="0"/>
              </a:rPr>
              <a:t>aligned.sam</a:t>
            </a:r>
            <a:r>
              <a:rPr lang="en-US" sz="2000" dirty="0">
                <a:latin typeface="Consolas" panose="020B0609020204030204" pitchFamily="49" charset="0"/>
              </a:rPr>
              <a:t> &gt; ${line}_</a:t>
            </a:r>
            <a:r>
              <a:rPr lang="en-US" sz="2000" dirty="0" err="1">
                <a:latin typeface="Consolas" panose="020B0609020204030204" pitchFamily="49" charset="0"/>
              </a:rPr>
              <a:t>aligned.bam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</a:rPr>
              <a:t>samtools</a:t>
            </a:r>
            <a:r>
              <a:rPr lang="en-US" sz="2000" dirty="0">
                <a:latin typeface="Consolas" panose="020B0609020204030204" pitchFamily="49" charset="0"/>
              </a:rPr>
              <a:t> sort ${line}_</a:t>
            </a:r>
            <a:r>
              <a:rPr lang="en-US" sz="2000" dirty="0" err="1">
                <a:latin typeface="Consolas" panose="020B0609020204030204" pitchFamily="49" charset="0"/>
              </a:rPr>
              <a:t>aligned.bam</a:t>
            </a:r>
            <a:r>
              <a:rPr lang="en-US" sz="2000" dirty="0">
                <a:latin typeface="Consolas" panose="020B0609020204030204" pitchFamily="49" charset="0"/>
              </a:rPr>
              <a:t> &gt; ${line}_</a:t>
            </a:r>
            <a:r>
              <a:rPr lang="en-US" sz="2000" dirty="0" err="1">
                <a:latin typeface="Consolas" panose="020B0609020204030204" pitchFamily="49" charset="0"/>
              </a:rPr>
              <a:t>aligned.sorted.bam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</a:rPr>
              <a:t>samtools</a:t>
            </a:r>
            <a:r>
              <a:rPr lang="en-US" sz="2000" dirty="0">
                <a:latin typeface="Consolas" panose="020B0609020204030204" pitchFamily="49" charset="0"/>
              </a:rPr>
              <a:t> index ${line}_</a:t>
            </a:r>
            <a:r>
              <a:rPr lang="en-US" sz="2000" dirty="0" err="1">
                <a:latin typeface="Consolas" panose="020B0609020204030204" pitchFamily="49" charset="0"/>
              </a:rPr>
              <a:t>aligned.sorted.bam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</a:rPr>
              <a:t>gatk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MarkDuplicates</a:t>
            </a:r>
            <a:r>
              <a:rPr lang="en-US" sz="20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-I ${line}_</a:t>
            </a:r>
            <a:r>
              <a:rPr lang="en-US" sz="2000" dirty="0" err="1">
                <a:latin typeface="Consolas" panose="020B0609020204030204" pitchFamily="49" charset="0"/>
              </a:rPr>
              <a:t>aligned.sorted.bam</a:t>
            </a:r>
            <a:r>
              <a:rPr lang="en-US" sz="20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-M ${line}_dup_metrics.txt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–O ${line}_</a:t>
            </a:r>
            <a:r>
              <a:rPr lang="en-US" sz="2000" dirty="0" err="1">
                <a:latin typeface="Consolas" panose="020B0609020204030204" pitchFamily="49" charset="0"/>
              </a:rPr>
              <a:t>aligned.marked_dup.bam</a:t>
            </a:r>
            <a:r>
              <a:rPr lang="en-US" sz="2000" dirty="0">
                <a:latin typeface="Consolas" panose="020B0609020204030204" pitchFamily="49" charset="0"/>
              </a:rPr>
              <a:t> –AS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</a:rPr>
              <a:t>gatk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SortSam</a:t>
            </a:r>
            <a:r>
              <a:rPr lang="en-US" sz="20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-I ${line}_</a:t>
            </a:r>
            <a:r>
              <a:rPr lang="en-US" sz="2000" dirty="0" err="1">
                <a:latin typeface="Consolas" panose="020B0609020204030204" pitchFamily="49" charset="0"/>
              </a:rPr>
              <a:t>aligned.marked_dup.bam</a:t>
            </a:r>
            <a:r>
              <a:rPr lang="en-US" sz="20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-O ${line}_</a:t>
            </a:r>
            <a:r>
              <a:rPr lang="en-US" sz="2000" dirty="0" err="1">
                <a:latin typeface="Consolas" panose="020B0609020204030204" pitchFamily="49" charset="0"/>
              </a:rPr>
              <a:t>aligned.marked_dup.sort.bam</a:t>
            </a:r>
            <a:r>
              <a:rPr lang="en-US" sz="20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-SO coordinate</a:t>
            </a:r>
          </a:p>
        </p:txBody>
      </p:sp>
    </p:spTree>
    <p:extLst>
      <p:ext uri="{BB962C8B-B14F-4D97-AF65-F5344CB8AC3E}">
        <p14:creationId xmlns:p14="http://schemas.microsoft.com/office/powerpoint/2010/main" val="61340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E8394CB-A4F6-4261-B583-F56B5D1A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GATK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0B43-E1A7-44A5-BCB7-AF2204D82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49" y="1390650"/>
            <a:ext cx="11763375" cy="540384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</a:rPr>
              <a:t>gatk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AddOrReplaceReadGroups</a:t>
            </a:r>
            <a:r>
              <a:rPr lang="en-US" sz="20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-I ${line}_</a:t>
            </a:r>
            <a:r>
              <a:rPr lang="en-US" sz="2000" dirty="0" err="1">
                <a:latin typeface="Consolas" panose="020B0609020204030204" pitchFamily="49" charset="0"/>
              </a:rPr>
              <a:t>aligned.marked_dup.sort.bam</a:t>
            </a:r>
            <a:r>
              <a:rPr lang="en-US" sz="20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-O ${line}_</a:t>
            </a:r>
            <a:r>
              <a:rPr lang="en-US" sz="2000" dirty="0" err="1">
                <a:latin typeface="Consolas" panose="020B0609020204030204" pitchFamily="49" charset="0"/>
              </a:rPr>
              <a:t>aligned.marked_dup.sort.RG.bam</a:t>
            </a:r>
            <a:r>
              <a:rPr lang="en-US" sz="20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-ID 1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-LB lib1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-PL ILLUMINA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-PU A00835:204:HWJVHDRXX:1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-SM ${line}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</a:rPr>
              <a:t>gatk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ValidateSamFile</a:t>
            </a:r>
            <a:r>
              <a:rPr lang="en-US" sz="2000" dirty="0">
                <a:latin typeface="Consolas" panose="020B0609020204030204" pitchFamily="49" charset="0"/>
              </a:rPr>
              <a:t> -I ${line}_</a:t>
            </a:r>
            <a:r>
              <a:rPr lang="en-US" sz="2000" dirty="0" err="1">
                <a:latin typeface="Consolas" panose="020B0609020204030204" pitchFamily="49" charset="0"/>
              </a:rPr>
              <a:t>aligned.marked_dup.sort.RG.bam</a:t>
            </a:r>
            <a:r>
              <a:rPr lang="en-US" sz="2000" dirty="0">
                <a:latin typeface="Consolas" panose="020B0609020204030204" pitchFamily="49" charset="0"/>
              </a:rPr>
              <a:t> -M SUMMARY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</a:rPr>
              <a:t>gatk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HaplotypeCaller</a:t>
            </a:r>
            <a:r>
              <a:rPr lang="en-US" sz="2000" dirty="0">
                <a:latin typeface="Consolas" panose="020B0609020204030204" pitchFamily="49" charset="0"/>
              </a:rPr>
              <a:t> -ERC GVCF -ploidy 1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-I ${line}_</a:t>
            </a:r>
            <a:r>
              <a:rPr lang="en-US" sz="2000" dirty="0" err="1">
                <a:latin typeface="Consolas" panose="020B0609020204030204" pitchFamily="49" charset="0"/>
              </a:rPr>
              <a:t>aligned.marked_dup.sort.RG.bam</a:t>
            </a:r>
            <a:r>
              <a:rPr lang="en-US" sz="20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-O ${line}.GVCF.vcf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-R ../../genome/PO1f_plasmid.fna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27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E8394CB-A4F6-4261-B583-F56B5D1A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GATK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0B43-E1A7-44A5-BCB7-AF2204D82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49" y="1390650"/>
            <a:ext cx="11763375" cy="540384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</a:rPr>
              <a:t>gatk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CombineGVCFs</a:t>
            </a:r>
            <a:r>
              <a:rPr lang="en-US" sz="20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-R ../../genome/PO1f_plasmid.fna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-V X123_CGCTATGT-GTGTCGGA.GVCF.vcf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-V XEV_GTATGTTC-TTCCTGTT.GVCF.vcf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-V GEV_ACGCACCT-CCTTCACC.GVCF.vcf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-O plasmid.g.vcf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</a:rPr>
              <a:t>gatk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GenotypeGVCFs</a:t>
            </a:r>
            <a:r>
              <a:rPr lang="en-US" sz="20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-R ../../genome/PO1f_plasmid.fna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-V plasmid.g.vcf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-O plasmid.vcf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60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E8394CB-A4F6-4261-B583-F56B5D1A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GATK pipeline (all defaults from documentation)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0B43-E1A7-44A5-BCB7-AF2204D82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49" y="1390650"/>
            <a:ext cx="11763375" cy="5403849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Consolas" panose="020B0609020204030204" pitchFamily="49" charset="0"/>
              </a:rPr>
              <a:t>gatk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VariantFiltration</a:t>
            </a:r>
            <a:r>
              <a:rPr lang="en-US" sz="20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-V plasmid.vcf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-O plasmid.filtered.vcf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-R ../../genome/PO1f_plasmid.fna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--cluster-size 3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--cluster-window-size 10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--filter-expression "QD &lt; 2.0"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--filter-name "</a:t>
            </a:r>
            <a:r>
              <a:rPr lang="en-US" sz="2000" dirty="0" err="1">
                <a:latin typeface="Consolas" panose="020B0609020204030204" pitchFamily="49" charset="0"/>
              </a:rPr>
              <a:t>QDFilter</a:t>
            </a:r>
            <a:r>
              <a:rPr lang="en-US" sz="2000" dirty="0">
                <a:latin typeface="Consolas" panose="020B0609020204030204" pitchFamily="49" charset="0"/>
              </a:rPr>
              <a:t>"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--filter-expression "MQ &lt; 40.0"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--filter-name "</a:t>
            </a:r>
            <a:r>
              <a:rPr lang="en-US" sz="2000" dirty="0" err="1">
                <a:latin typeface="Consolas" panose="020B0609020204030204" pitchFamily="49" charset="0"/>
              </a:rPr>
              <a:t>MQFilter</a:t>
            </a:r>
            <a:r>
              <a:rPr lang="en-US" sz="2000" dirty="0">
                <a:latin typeface="Consolas" panose="020B0609020204030204" pitchFamily="49" charset="0"/>
              </a:rPr>
              <a:t>"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--filter-expression "FS &gt; 60.0"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--filter-name "</a:t>
            </a:r>
            <a:r>
              <a:rPr lang="en-US" sz="2000" dirty="0" err="1">
                <a:latin typeface="Consolas" panose="020B0609020204030204" pitchFamily="49" charset="0"/>
              </a:rPr>
              <a:t>FSFilter</a:t>
            </a:r>
            <a:r>
              <a:rPr lang="en-US" sz="2000" dirty="0">
                <a:latin typeface="Consolas" panose="020B0609020204030204" pitchFamily="49" charset="0"/>
              </a:rPr>
              <a:t>"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--filter-expression "SOR &gt; 3.0"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--filter-name "</a:t>
            </a:r>
            <a:r>
              <a:rPr lang="en-US" sz="2000" dirty="0" err="1">
                <a:latin typeface="Consolas" panose="020B0609020204030204" pitchFamily="49" charset="0"/>
              </a:rPr>
              <a:t>SORfilter</a:t>
            </a:r>
            <a:r>
              <a:rPr lang="en-US" sz="2000" dirty="0">
                <a:latin typeface="Consolas" panose="020B0609020204030204" pitchFamily="49" charset="0"/>
              </a:rPr>
              <a:t>"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--filter-expression "</a:t>
            </a:r>
            <a:r>
              <a:rPr lang="en-US" sz="2000" dirty="0" err="1">
                <a:latin typeface="Consolas" panose="020B0609020204030204" pitchFamily="49" charset="0"/>
              </a:rPr>
              <a:t>HaplotypeScore</a:t>
            </a:r>
            <a:r>
              <a:rPr lang="en-US" sz="2000" dirty="0">
                <a:latin typeface="Consolas" panose="020B0609020204030204" pitchFamily="49" charset="0"/>
              </a:rPr>
              <a:t> &gt; 13.0"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--filter-name "</a:t>
            </a:r>
            <a:r>
              <a:rPr lang="en-US" sz="2000" dirty="0" err="1">
                <a:latin typeface="Consolas" panose="020B0609020204030204" pitchFamily="49" charset="0"/>
              </a:rPr>
              <a:t>HaplotypeScoreFilter</a:t>
            </a:r>
            <a:r>
              <a:rPr lang="en-US" sz="2000" dirty="0">
                <a:latin typeface="Consolas" panose="020B0609020204030204" pitchFamily="49" charset="0"/>
              </a:rPr>
              <a:t>"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--filter-expression "</a:t>
            </a:r>
            <a:r>
              <a:rPr lang="en-US" sz="2000" dirty="0" err="1">
                <a:latin typeface="Consolas" panose="020B0609020204030204" pitchFamily="49" charset="0"/>
              </a:rPr>
              <a:t>MQRankSum</a:t>
            </a:r>
            <a:r>
              <a:rPr lang="en-US" sz="2000" dirty="0">
                <a:latin typeface="Consolas" panose="020B0609020204030204" pitchFamily="49" charset="0"/>
              </a:rPr>
              <a:t> &lt; -12.5"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--filter-name "</a:t>
            </a:r>
            <a:r>
              <a:rPr lang="en-US" sz="2000" dirty="0" err="1">
                <a:latin typeface="Consolas" panose="020B0609020204030204" pitchFamily="49" charset="0"/>
              </a:rPr>
              <a:t>MQRankSumFilter</a:t>
            </a:r>
            <a:r>
              <a:rPr lang="en-US" sz="2000" dirty="0">
                <a:latin typeface="Consolas" panose="020B0609020204030204" pitchFamily="49" charset="0"/>
              </a:rPr>
              <a:t>"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--filter-expression "</a:t>
            </a:r>
            <a:r>
              <a:rPr lang="en-US" sz="2000" dirty="0" err="1">
                <a:latin typeface="Consolas" panose="020B0609020204030204" pitchFamily="49" charset="0"/>
              </a:rPr>
              <a:t>ReadPosRankSum</a:t>
            </a:r>
            <a:r>
              <a:rPr lang="en-US" sz="2000" dirty="0">
                <a:latin typeface="Consolas" panose="020B0609020204030204" pitchFamily="49" charset="0"/>
              </a:rPr>
              <a:t> &lt; -8.0" \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     --filter-name "</a:t>
            </a:r>
            <a:r>
              <a:rPr lang="en-US" sz="2000" dirty="0" err="1">
                <a:latin typeface="Consolas" panose="020B0609020204030204" pitchFamily="49" charset="0"/>
              </a:rPr>
              <a:t>ReadPosRankSumFilter</a:t>
            </a:r>
            <a:r>
              <a:rPr lang="en-US" sz="20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4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204A-5726-4802-B6CE-CE08144E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of filtered variant calls (SNP/Indels)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85BC1D-768E-4E92-9EB8-E29CF255F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526119"/>
              </p:ext>
            </p:extLst>
          </p:nvPr>
        </p:nvGraphicFramePr>
        <p:xfrm>
          <a:off x="622300" y="1337533"/>
          <a:ext cx="10572749" cy="4572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8850">
                  <a:extLst>
                    <a:ext uri="{9D8B030D-6E8A-4147-A177-3AD203B41FA5}">
                      <a16:colId xmlns:a16="http://schemas.microsoft.com/office/drawing/2014/main" val="2472390489"/>
                    </a:ext>
                  </a:extLst>
                </a:gridCol>
                <a:gridCol w="5803899">
                  <a:extLst>
                    <a:ext uri="{9D8B030D-6E8A-4147-A177-3AD203B41FA5}">
                      <a16:colId xmlns:a16="http://schemas.microsoft.com/office/drawing/2014/main" val="3942733618"/>
                    </a:ext>
                  </a:extLst>
                </a:gridCol>
              </a:tblGrid>
              <a:tr h="16934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$ grep -c -v '#^' *.</a:t>
                      </a:r>
                      <a:r>
                        <a:rPr lang="en-US" sz="1800" b="1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vcf</a:t>
                      </a:r>
                      <a:endParaRPr lang="en-US" sz="1800" b="1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800" b="1" strike="noStrike" dirty="0">
                          <a:effectLst/>
                        </a:rPr>
                        <a:t>$ grep -c 'PASS' *filtered.vcf</a:t>
                      </a:r>
                      <a:endParaRPr lang="en-US" sz="1800" b="1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402540"/>
                  </a:ext>
                </a:extLst>
              </a:tr>
              <a:tr h="235605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strains.vcf:1083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strains.filtered.vcf:439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898318"/>
                  </a:ext>
                </a:extLst>
              </a:tr>
              <a:tr h="434398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PO1f_TATCGCAC-ACACTAAG.vcf:812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PO1f_TATCGCAC-ACACTAAG.filtered.vcf:292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824305"/>
                  </a:ext>
                </a:extLst>
              </a:tr>
              <a:tr h="434398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16EV_TCGATATC-ACTCGTGT.vcf:905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16EV_TCGATATC-ACTCGTGT.filtered.vcf:383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22593"/>
                  </a:ext>
                </a:extLst>
              </a:tr>
              <a:tr h="434398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1EV_TACTCATA-GCCACAGG.vcf:888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1EV_TACTCATA-GCCACAGG.filtered.vcf:365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46717"/>
                  </a:ext>
                </a:extLst>
              </a:tr>
              <a:tr h="434398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2EV_CGTCTGCG-ATTGTGAA.vcf:849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2EV_CGTCTGCG-ATTGTGAA.filtered.vcf:363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664976"/>
                  </a:ext>
                </a:extLst>
              </a:tr>
              <a:tr h="434398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41EV_CTAGCGCT-GTCTACAC.vcf:878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41EV_CTAGCGCT-GTCTACAC.filtered.vcf:397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45590"/>
                  </a:ext>
                </a:extLst>
              </a:tr>
              <a:tr h="235605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plasmid.vcf:1006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plasmid.filtered.vcf:381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258517"/>
                  </a:ext>
                </a:extLst>
              </a:tr>
              <a:tr h="434398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X123_CGCTATGT-GTGTCGGA.vcf:879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X123_CGCTATGT-GTGTCGGA.filtered.vcf:355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94656"/>
                  </a:ext>
                </a:extLst>
              </a:tr>
              <a:tr h="434398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XEV_GTATGTTC-TTCCTGTT.vcf:825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XEV_GTATGTTC-TTCCTGTT.filtered.vcf:332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181368"/>
                  </a:ext>
                </a:extLst>
              </a:tr>
              <a:tr h="434398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GEV_ACGCACCT-CCTTCACC.vcf:795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GEV_ACGCACCT-CCTTCACC.filtered.vcf:302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559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06058"/>
      </p:ext>
    </p:extLst>
  </p:cSld>
  <p:clrMapOvr>
    <a:masterClrMapping/>
  </p:clrMapOvr>
</p:sld>
</file>

<file path=ppt/theme/theme1.xml><?xml version="1.0" encoding="utf-8"?>
<a:theme xmlns:a="http://schemas.openxmlformats.org/drawingml/2006/main" name="Lab-widescre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8">
      <a:majorFont>
        <a:latin typeface="Franklin Gothic Medium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b-widescreen" id="{0D5B8A74-E2C0-4CBB-9297-D38CA2154226}" vid="{22E3E42F-99BB-4603-B262-A4D3509882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Lab-widescreen</Template>
  <TotalTime>56</TotalTime>
  <Words>1071</Words>
  <Application>Microsoft Office PowerPoint</Application>
  <PresentationFormat>Widescreen</PresentationFormat>
  <Paragraphs>194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Franklin Gothic Medium</vt:lpstr>
      <vt:lpstr>Lab-widescreen</vt:lpstr>
      <vt:lpstr>Yarrowia lipolytica – Evolution experiments  Genome Sequencing analysis</vt:lpstr>
      <vt:lpstr>Sequencing design </vt:lpstr>
      <vt:lpstr>Genome</vt:lpstr>
      <vt:lpstr>Analysis steps</vt:lpstr>
      <vt:lpstr>GATK pipeline</vt:lpstr>
      <vt:lpstr>GATK pipeline</vt:lpstr>
      <vt:lpstr>GATK pipeline</vt:lpstr>
      <vt:lpstr>GATK pipeline (all defaults from documentation)</vt:lpstr>
      <vt:lpstr># of filtered variant calls (SNP/Indels)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Yarrowia lipolytica – Evolution experiments  Genome Sequencing analysis</dc:title>
  <dc:creator>Deewan, Anshu</dc:creator>
  <cp:lastModifiedBy>Deewan, Anshu</cp:lastModifiedBy>
  <cp:revision>13</cp:revision>
  <dcterms:created xsi:type="dcterms:W3CDTF">2021-02-26T18:57:30Z</dcterms:created>
  <dcterms:modified xsi:type="dcterms:W3CDTF">2021-02-26T19:55:08Z</dcterms:modified>
</cp:coreProperties>
</file>